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1"/>
  </p:notesMasterIdLst>
  <p:handoutMasterIdLst>
    <p:handoutMasterId r:id="rId22"/>
  </p:handoutMasterIdLst>
  <p:sldIdLst>
    <p:sldId id="259" r:id="rId2"/>
    <p:sldId id="256" r:id="rId3"/>
    <p:sldId id="257" r:id="rId4"/>
    <p:sldId id="267" r:id="rId5"/>
    <p:sldId id="268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76" r:id="rId14"/>
    <p:sldId id="277" r:id="rId15"/>
    <p:sldId id="264" r:id="rId16"/>
    <p:sldId id="265" r:id="rId17"/>
    <p:sldId id="279" r:id="rId18"/>
    <p:sldId id="278" r:id="rId19"/>
    <p:sldId id="261" r:id="rId20"/>
  </p:sldIdLst>
  <p:sldSz cx="12192000" cy="6858000"/>
  <p:notesSz cx="6858000" cy="9144000"/>
  <p:defaultTextStyle>
    <a:defPPr>
      <a:defRPr lang="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C9CE0A-5B48-4E4E-4B3A-D6A6DDC4203E}" name="Emily Nevitt" initials="EN" userId="S::emily@stats4sd.org::91a46551-6903-40e9-a611-a22bbfed6c58" providerId="AD"/>
  <p188:author id="{650ED6DE-B53D-4AAF-BC06-54FBDECF0885}" name="Poole, Jane (ILRI)" initials="JP" userId="S::J.POOLE@cgiar.org::7b932db4-3011-4ad4-8ec2-45cbdeb888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 autoAdjust="0"/>
    <p:restoredTop sz="87551" autoAdjust="0"/>
  </p:normalViewPr>
  <p:slideViewPr>
    <p:cSldViewPr snapToGrid="0" snapToObjects="1">
      <p:cViewPr varScale="1">
        <p:scale>
          <a:sx n="76" d="100"/>
          <a:sy n="76" d="100"/>
        </p:scale>
        <p:origin x="12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67E71E-686C-174D-8B70-9A0CE74A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36664-D617-9B47-BC89-4F325D7E8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499A1-5F0C-FC4C-AC0D-831223B2703B}" type="datetimeFigureOut">
              <a:rPr lang="en-GB" smtClean="0"/>
              <a:t>26/07/2023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BB0D7-3D7C-1B45-9654-E3855B1B25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AD0CD-00B3-6542-9269-91784A15F9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7C348-898D-EC4D-AA51-7AEB92EDD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4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DA37D-A6CA-44DA-95E3-0C233DA4AA9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C5FE5-D78F-457B-9F36-527A9A28C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9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14:35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9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15:38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3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16:50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97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Cambie a esto alrededor de las 17:45 (y la siguiente diapositiva tal vez 20 segundos después porque la discusión va entre los dos)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2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3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Desde el principio…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4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Empezar alrededor de las 01:38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Cambiar alrededor de las 01:49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89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Cambiar alrededor de las 02:47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60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04:25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06:50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9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08:15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2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dirty="0"/>
              <a:t>Cambio alrededor de las 12:30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C5FE5-D78F-457B-9F36-527A9A28CD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4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4sd.org/resources" TargetMode="External"/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98632-6E9B-724A-BE33-B8B085B90770}"/>
              </a:ext>
            </a:extLst>
          </p:cNvPr>
          <p:cNvSpPr/>
          <p:nvPr/>
        </p:nvSpPr>
        <p:spPr>
          <a:xfrm>
            <a:off x="3525332" y="-1"/>
            <a:ext cx="8666668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07B2B-D8AF-CC43-9621-80DA46E64D20}"/>
              </a:ext>
            </a:extLst>
          </p:cNvPr>
          <p:cNvSpPr txBox="1"/>
          <p:nvPr/>
        </p:nvSpPr>
        <p:spPr>
          <a:xfrm>
            <a:off x="3919528" y="6340134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7BF755-AB1A-BE42-8293-A5716BD29FE5}"/>
              </a:ext>
            </a:extLst>
          </p:cNvPr>
          <p:cNvCxnSpPr>
            <a:cxnSpLocks/>
          </p:cNvCxnSpPr>
          <p:nvPr/>
        </p:nvCxnSpPr>
        <p:spPr>
          <a:xfrm flipH="1">
            <a:off x="4176661" y="3988353"/>
            <a:ext cx="1456696" cy="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855" y="1668339"/>
            <a:ext cx="7662983" cy="2141463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0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357" y="4504573"/>
            <a:ext cx="7662983" cy="1242769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06FF0-D8F7-CE48-9579-8FD21B555F7D}"/>
              </a:ext>
            </a:extLst>
          </p:cNvPr>
          <p:cNvSpPr txBox="1"/>
          <p:nvPr/>
        </p:nvSpPr>
        <p:spPr>
          <a:xfrm>
            <a:off x="8905462" y="5879267"/>
            <a:ext cx="299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27294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EDE9A2-F659-734E-80DD-3E9217476162}"/>
              </a:ext>
            </a:extLst>
          </p:cNvPr>
          <p:cNvSpPr/>
          <p:nvPr/>
        </p:nvSpPr>
        <p:spPr>
          <a:xfrm>
            <a:off x="4284570" y="0"/>
            <a:ext cx="790742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B1DC-6323-2C4F-9C96-B852C977B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440827"/>
            <a:ext cx="6528816" cy="5654241"/>
          </a:xfrm>
        </p:spPr>
        <p:txBody>
          <a:bodyPr lIns="90000" anchor="ctr"/>
          <a:lstStyle>
            <a:lvl1pPr marL="342900" indent="-342900">
              <a:lnSpc>
                <a:spcPct val="11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60B29-20B8-5F40-90F6-9F7CD8AD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82896" y="6105480"/>
            <a:ext cx="2061601" cy="375537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98B9E-187C-0641-86A2-374CB624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4497" y="6105480"/>
            <a:ext cx="399366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EDD09-6B66-974C-8395-7A9D9B58C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65" y="6105480"/>
            <a:ext cx="94709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6A9EA-C2A7-7643-BEFA-B69BDBBB7604}"/>
              </a:ext>
            </a:extLst>
          </p:cNvPr>
          <p:cNvSpPr/>
          <p:nvPr/>
        </p:nvSpPr>
        <p:spPr>
          <a:xfrm>
            <a:off x="-8461" y="0"/>
            <a:ext cx="429303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A3F56-6D27-1E48-8A26-B8A29496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440827"/>
            <a:ext cx="3576792" cy="5287670"/>
          </a:xfrm>
        </p:spPr>
        <p:txBody>
          <a:bodyPr lIns="90000" tIns="46800" anchor="ctr" anchorCtr="0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4DB0E-FA05-1849-9B17-1ADEB1E65A51}"/>
              </a:ext>
            </a:extLst>
          </p:cNvPr>
          <p:cNvSpPr txBox="1"/>
          <p:nvPr/>
        </p:nvSpPr>
        <p:spPr>
          <a:xfrm>
            <a:off x="1794974" y="5981462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11449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/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0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1" y="1582034"/>
            <a:ext cx="11355064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D5118-030E-3B47-8E35-A2FD36F48A18}"/>
              </a:ext>
            </a:extLst>
          </p:cNvPr>
          <p:cNvSpPr txBox="1"/>
          <p:nvPr/>
        </p:nvSpPr>
        <p:spPr>
          <a:xfrm>
            <a:off x="10386298" y="6252845"/>
            <a:ext cx="1646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74684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-12272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901950-5B56-9B4B-9196-414187BDEB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842E2-371D-1F4B-9B94-400F9A7D55C1}"/>
              </a:ext>
            </a:extLst>
          </p:cNvPr>
          <p:cNvSpPr txBox="1"/>
          <p:nvPr/>
        </p:nvSpPr>
        <p:spPr>
          <a:xfrm>
            <a:off x="10386298" y="6252845"/>
            <a:ext cx="1646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425759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D7538-5F79-6244-8BAE-06CD970E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B099F-84DD-7741-A646-247138C6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4FB99-1B8A-2B4E-A2D8-9591099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2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inar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98486-DCCD-FF44-8EF3-D2182B79B1CF}"/>
              </a:ext>
            </a:extLst>
          </p:cNvPr>
          <p:cNvSpPr/>
          <p:nvPr/>
        </p:nvSpPr>
        <p:spPr>
          <a:xfrm>
            <a:off x="0" y="5596856"/>
            <a:ext cx="12192000" cy="12611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0D0ED8-F780-E94A-80A3-42700BC94782}"/>
              </a:ext>
            </a:extLst>
          </p:cNvPr>
          <p:cNvSpPr txBox="1"/>
          <p:nvPr/>
        </p:nvSpPr>
        <p:spPr>
          <a:xfrm>
            <a:off x="7715522" y="6288723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6B3B19-201F-7348-A518-8545BF991447}"/>
              </a:ext>
            </a:extLst>
          </p:cNvPr>
          <p:cNvCxnSpPr>
            <a:cxnSpLocks/>
          </p:cNvCxnSpPr>
          <p:nvPr/>
        </p:nvCxnSpPr>
        <p:spPr>
          <a:xfrm>
            <a:off x="1436317" y="1776248"/>
            <a:ext cx="0" cy="22492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481959"/>
            <a:ext cx="7334800" cy="1890688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0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343" y="3589573"/>
            <a:ext cx="7355820" cy="569067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833F7-2487-1A47-A42E-8AC5BA1A9912}"/>
              </a:ext>
            </a:extLst>
          </p:cNvPr>
          <p:cNvSpPr txBox="1"/>
          <p:nvPr/>
        </p:nvSpPr>
        <p:spPr>
          <a:xfrm>
            <a:off x="1312150" y="601896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57740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binar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F98486-DCCD-FF44-8EF3-D2182B79B1CF}"/>
              </a:ext>
            </a:extLst>
          </p:cNvPr>
          <p:cNvSpPr/>
          <p:nvPr/>
        </p:nvSpPr>
        <p:spPr>
          <a:xfrm>
            <a:off x="0" y="5596856"/>
            <a:ext cx="12192000" cy="12611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0D0ED8-F780-E94A-80A3-42700BC94782}"/>
              </a:ext>
            </a:extLst>
          </p:cNvPr>
          <p:cNvSpPr txBox="1"/>
          <p:nvPr/>
        </p:nvSpPr>
        <p:spPr>
          <a:xfrm>
            <a:off x="7715522" y="6288723"/>
            <a:ext cx="4221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6B3B19-201F-7348-A518-8545BF991447}"/>
              </a:ext>
            </a:extLst>
          </p:cNvPr>
          <p:cNvCxnSpPr>
            <a:cxnSpLocks/>
          </p:cNvCxnSpPr>
          <p:nvPr/>
        </p:nvCxnSpPr>
        <p:spPr>
          <a:xfrm>
            <a:off x="1436317" y="1415086"/>
            <a:ext cx="0" cy="32568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AF42-10B0-9A48-9571-3C829913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7863" y="6244659"/>
            <a:ext cx="2090738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1FD96B-0733-A745-B2F3-D83FFA10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3" y="1082900"/>
            <a:ext cx="7334800" cy="2141463"/>
          </a:xfrm>
          <a:ln>
            <a:noFill/>
          </a:ln>
        </p:spPr>
        <p:txBody>
          <a:bodyPr anchor="b" anchorCtr="0">
            <a:norm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BC9B6C1-E06A-CF4D-86E9-868F84120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343" y="3441289"/>
            <a:ext cx="7355820" cy="569067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64E2-89D0-4642-B183-0B59063B4D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913" y="4192487"/>
            <a:ext cx="7334250" cy="569912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GB" sz="3200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E5F96-E694-C044-90F3-FB3FEC110F9D}"/>
              </a:ext>
            </a:extLst>
          </p:cNvPr>
          <p:cNvSpPr txBox="1"/>
          <p:nvPr userDrawn="1"/>
        </p:nvSpPr>
        <p:spPr>
          <a:xfrm>
            <a:off x="1312150" y="601896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</p:spTree>
    <p:extLst>
      <p:ext uri="{BB962C8B-B14F-4D97-AF65-F5344CB8AC3E}">
        <p14:creationId xmlns:p14="http://schemas.microsoft.com/office/powerpoint/2010/main" val="327077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1A2B92-027D-F549-8DC7-6258F32BA707}"/>
              </a:ext>
            </a:extLst>
          </p:cNvPr>
          <p:cNvSpPr/>
          <p:nvPr/>
        </p:nvSpPr>
        <p:spPr>
          <a:xfrm>
            <a:off x="-8461" y="-12272"/>
            <a:ext cx="12200461" cy="52908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6C637-2CA2-9949-A9E1-2B55B6953881}"/>
              </a:ext>
            </a:extLst>
          </p:cNvPr>
          <p:cNvSpPr/>
          <p:nvPr/>
        </p:nvSpPr>
        <p:spPr>
          <a:xfrm>
            <a:off x="-8461" y="1236458"/>
            <a:ext cx="12200461" cy="56215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16740000" sx="102000" sy="102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8E63C-7146-544E-B0BE-791D359D5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914" y="6363164"/>
            <a:ext cx="1428821" cy="2507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46D6E-F249-794B-9469-535E1F952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680E4-47F0-B04B-8CFD-4DC794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671" y="6297757"/>
            <a:ext cx="2319338" cy="365125"/>
          </a:xfrm>
        </p:spPr>
        <p:txBody>
          <a:bodyPr anchor="b"/>
          <a:lstStyle/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99D2B-89B6-394F-87B5-671C3DF9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2607" y="6297757"/>
            <a:ext cx="3479007" cy="365125"/>
          </a:xfrm>
        </p:spPr>
        <p:txBody>
          <a:bodyPr anchor="b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2DE6-CD2C-0E43-BF69-7B8CF8E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3213" y="6297757"/>
            <a:ext cx="2319338" cy="365125"/>
          </a:xfrm>
        </p:spPr>
        <p:txBody>
          <a:bodyPr anchor="b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6D1C9-5344-7049-9AB9-81143B58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0" y="131133"/>
            <a:ext cx="11355063" cy="11053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901950-5B56-9B4B-9196-414187BDEB9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08000" cy="4556442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3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AE17C0-B662-534D-9D8E-374BDD40D1EC}"/>
              </a:ext>
            </a:extLst>
          </p:cNvPr>
          <p:cNvSpPr/>
          <p:nvPr userDrawn="1"/>
        </p:nvSpPr>
        <p:spPr>
          <a:xfrm>
            <a:off x="4525702" y="0"/>
            <a:ext cx="7666298" cy="6857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74A12-DDA2-FB49-95AB-04F917955AC5}"/>
              </a:ext>
            </a:extLst>
          </p:cNvPr>
          <p:cNvSpPr txBox="1"/>
          <p:nvPr userDrawn="1"/>
        </p:nvSpPr>
        <p:spPr>
          <a:xfrm>
            <a:off x="5221924" y="6415212"/>
            <a:ext cx="6756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</a:t>
            </a:r>
            <a:fld id="{6B588BB5-FF46-BD4E-A08B-4296A93C7864}" type="datetimeyyyy">
              <a:rPr lang="en-GB"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2023</a:t>
            </a:fld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Statistics for Sustainable Development  </a:t>
            </a:r>
            <a:r>
              <a:rPr lang="en-GB" sz="1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Attribution-ShareAlike 4.0 International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84C96-75E8-0548-97E2-2B256A366938}"/>
              </a:ext>
            </a:extLst>
          </p:cNvPr>
          <p:cNvSpPr txBox="1"/>
          <p:nvPr userDrawn="1"/>
        </p:nvSpPr>
        <p:spPr>
          <a:xfrm>
            <a:off x="5979470" y="4689803"/>
            <a:ext cx="5454984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2700"/>
              </a:spcAft>
            </a:pPr>
            <a:r>
              <a:rPr lang="en-GB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Find more guides and materials at </a:t>
            </a:r>
            <a:r>
              <a:rPr lang="en-GB" sz="2400" b="1" dirty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stats4sd.org/resources</a:t>
            </a:r>
            <a:endParaRPr lang="en-GB" sz="2400" b="1" dirty="0">
              <a:solidFill>
                <a:schemeClr val="tx2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12" name="Picture 11" descr="A picture containing black, night&#10;&#10;Description automatically generated">
            <a:extLst>
              <a:ext uri="{FF2B5EF4-FFF2-40B4-BE49-F238E27FC236}">
                <a16:creationId xmlns:a16="http://schemas.microsoft.com/office/drawing/2014/main" id="{0EEC8CFF-BCA2-8A47-AA27-84C4B0528C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6" y="4832059"/>
            <a:ext cx="642466" cy="642466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CC3B39E-BD63-504B-BD1C-16C881EAC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1925" y="1100558"/>
            <a:ext cx="6096355" cy="14447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GB" sz="4000" b="1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lang="en-GB" sz="4000" kern="12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48BC4465-C68A-844B-ABA9-61E2C12A3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925" y="2688186"/>
            <a:ext cx="6096355" cy="1512456"/>
          </a:xfr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None/>
              <a:defRPr lang="en-GB" sz="24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lang="en-GB" sz="4000" kern="1200" dirty="0" smtClean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lang="en-GB" sz="4000" kern="120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88D5-7EC6-F042-A3D0-5392D5EDFCC8}"/>
              </a:ext>
            </a:extLst>
          </p:cNvPr>
          <p:cNvSpPr txBox="1"/>
          <p:nvPr userDrawn="1"/>
        </p:nvSpPr>
        <p:spPr>
          <a:xfrm>
            <a:off x="10108505" y="265889"/>
            <a:ext cx="1869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i="0" dirty="0">
                <a:solidFill>
                  <a:srgbClr val="D222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Stats4SD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EFD6B6-F8B7-9325-95DF-8396F742A0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014" y="257891"/>
            <a:ext cx="1261146" cy="5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3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09B01-23F5-F346-B24D-7AA19B8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0912"/>
            <a:ext cx="10916907" cy="1105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EE05F-F78F-0D48-8887-C53654C3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16906" cy="398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C7B4-2B6E-B649-A283-23AE6B7A4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6894" y="6077516"/>
            <a:ext cx="231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2EB5-F374-6B40-BF2A-1423618BF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9834" y="6077516"/>
            <a:ext cx="3479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B805-EFE3-3E45-9C7F-69BAA91A2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2137" y="6077516"/>
            <a:ext cx="2319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96C56-0948-F198-FAD0-C7DFD2658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alphaModFix amt="97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497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2000" b="0" i="0" kern="1200" dirty="0" smtClean="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8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>
          <a:solidFill>
            <a:srgbClr val="2B2B2B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s.ac.uk/files/dmfile/Wp212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4535087/" TargetMode="External"/><Relationship Id="rId5" Type="http://schemas.openxmlformats.org/officeDocument/2006/relationships/hyperlink" Target="https://pubmed.ncbi.nlm.nih.gov/16510882/" TargetMode="External"/><Relationship Id="rId4" Type="http://schemas.openxmlformats.org/officeDocument/2006/relationships/hyperlink" Target="https://www.researchgate.net/publication/258926044_Designing_participatory_on-farm_experiments_Resources_for_Trainer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B939-3F9B-AE44-87B0-FDA2F323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362" y="1082900"/>
            <a:ext cx="9350821" cy="2141463"/>
          </a:xfrm>
        </p:spPr>
        <p:txBody>
          <a:bodyPr>
            <a:normAutofit fontScale="90000"/>
          </a:bodyPr>
          <a:lstStyle/>
          <a:p>
            <a:r>
              <a:rPr lang="es" dirty="0"/>
              <a:t>Sesiones de métodos de investigación de FRN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FF102-B0BE-BD4E-A451-FAC5AE89EA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" sz="2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RMS </a:t>
            </a:r>
            <a:r>
              <a:rPr lang="es" sz="2800" dirty="0"/>
              <a:t>– julio de 2023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261578-BB27-9D4D-B0C4-54B327738E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6913" y="4192487"/>
            <a:ext cx="8894676" cy="569912"/>
          </a:xfrm>
        </p:spPr>
        <p:txBody>
          <a:bodyPr/>
          <a:lstStyle/>
          <a:p>
            <a:r>
              <a:rPr lang="es" sz="2800" dirty="0"/>
              <a:t>CRFS - Proyecto de apoyo a métodos de investigación</a:t>
            </a:r>
          </a:p>
          <a:p>
            <a:r>
              <a:rPr lang="e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90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75482" cy="6131858"/>
          </a:xfrm>
        </p:spPr>
        <p:txBody>
          <a:bodyPr>
            <a:normAutofit lnSpcReduction="10000"/>
          </a:bodyPr>
          <a:lstStyle/>
          <a:p>
            <a:r>
              <a:rPr lang="es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Principios de una buena investigación: </a:t>
            </a:r>
            <a:r>
              <a:rPr lang="es" dirty="0"/>
              <a:t>siguen siendo importantes y relevantes para la investigación participativa</a:t>
            </a:r>
          </a:p>
          <a:p>
            <a:pPr lvl="1">
              <a:spcAft>
                <a:spcPts val="300"/>
              </a:spcAft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s" dirty="0"/>
              <a:t>Cómo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pueden contribuir los investigadores </a:t>
            </a:r>
            <a:r>
              <a:rPr lang="es" dirty="0"/>
              <a:t>dentro del proceso de co-creación.</a:t>
            </a:r>
            <a:endParaRPr lang="en-US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1"/>
            <a:r>
              <a:rPr lang="es" dirty="0"/>
              <a:t>Esto puede incluir muchos tipos diferentes de investigación, tanto participativa como no participativa (por ejemplo, investigación basada en laboratorio).</a:t>
            </a:r>
          </a:p>
          <a:p>
            <a:pPr lvl="1"/>
            <a:r>
              <a:rPr lang="es" dirty="0"/>
              <a:t>Algunas investigaciones pueden ser realizadas por investigadores solos, otras por agricultores solos y otras en forma conjunta.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3600" dirty="0"/>
              <a:t>Qué es una buena investigación?</a:t>
            </a:r>
            <a:endParaRPr lang="en-US" sz="36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2FBBFF-4CBD-4874-79DA-BA5A485A89B3}"/>
              </a:ext>
            </a:extLst>
          </p:cNvPr>
          <p:cNvSpPr txBox="1">
            <a:spLocks/>
          </p:cNvSpPr>
          <p:nvPr/>
        </p:nvSpPr>
        <p:spPr>
          <a:xfrm>
            <a:off x="5248656" y="1402080"/>
            <a:ext cx="6575482" cy="1315894"/>
          </a:xfrm>
          <a:prstGeom prst="rect">
            <a:avLst/>
          </a:prstGeom>
        </p:spPr>
        <p:txBody>
          <a:bodyPr vert="horz" lIns="90000" tIns="45720" rIns="91440" bIns="45720" numCol="2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lang="en-US"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es" dirty="0"/>
              <a:t>Replicación</a:t>
            </a:r>
          </a:p>
          <a:p>
            <a:pPr lvl="1">
              <a:spcAft>
                <a:spcPts val="300"/>
              </a:spcAft>
            </a:pPr>
            <a:r>
              <a:rPr lang="es" dirty="0" err="1"/>
              <a:t>Aleatorización</a:t>
            </a:r>
            <a:endParaRPr lang="en-US" dirty="0"/>
          </a:p>
          <a:p>
            <a:pPr lvl="1">
              <a:spcAft>
                <a:spcPts val="300"/>
              </a:spcAft>
            </a:pPr>
            <a:r>
              <a:rPr lang="es" dirty="0"/>
              <a:t>Evitar sesgos</a:t>
            </a:r>
          </a:p>
          <a:p>
            <a:pPr lvl="1">
              <a:spcAft>
                <a:spcPts val="300"/>
              </a:spcAft>
            </a:pPr>
            <a:r>
              <a:rPr lang="es" dirty="0"/>
              <a:t>Precisión</a:t>
            </a:r>
          </a:p>
          <a:p>
            <a:pPr lvl="1">
              <a:spcAft>
                <a:spcPts val="300"/>
              </a:spcAft>
            </a:pPr>
            <a:r>
              <a:rPr lang="es" dirty="0"/>
              <a:t>Objetividad</a:t>
            </a:r>
          </a:p>
          <a:p>
            <a:pPr lvl="1">
              <a:spcAft>
                <a:spcPts val="300"/>
              </a:spcAft>
            </a:pPr>
            <a:r>
              <a:rPr lang="es" dirty="0"/>
              <a:t>Repetibilidad</a:t>
            </a:r>
          </a:p>
        </p:txBody>
      </p:sp>
    </p:spTree>
    <p:extLst>
      <p:ext uri="{BB962C8B-B14F-4D97-AF65-F5344CB8AC3E}">
        <p14:creationId xmlns:p14="http://schemas.microsoft.com/office/powerpoint/2010/main" val="272386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400" dirty="0"/>
              <a:t>Ejemplo: Proyecto Botánico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9539" y="1595470"/>
            <a:ext cx="11230295" cy="3469688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s" sz="1800" dirty="0"/>
              <a:t>Estudios integrados sobre la eficacia de los pesticidas combinados con las opiniones de los agricultores sobre esto (conocimiento, beneficios, desventajas, etc.)</a:t>
            </a:r>
          </a:p>
          <a:p>
            <a:pPr>
              <a:spcAft>
                <a:spcPts val="400"/>
              </a:spcAft>
            </a:pPr>
            <a:r>
              <a:rPr lang="es" sz="1800" dirty="0"/>
              <a:t>Actividad participativa - grupos de agricultores hablando sobre los temas</a:t>
            </a:r>
          </a:p>
          <a:p>
            <a:pPr>
              <a:spcAft>
                <a:spcPts val="400"/>
              </a:spcAft>
            </a:pPr>
            <a:r>
              <a:rPr lang="es" sz="1800" dirty="0"/>
              <a:t>9 comunidades, mismo protocolo y proceso</a:t>
            </a:r>
          </a:p>
          <a:p>
            <a:pPr>
              <a:spcAft>
                <a:spcPts val="400"/>
              </a:spcAft>
            </a:pPr>
            <a:r>
              <a:rPr lang="es" sz="1800" dirty="0"/>
              <a:t>Cuidadoso registro y procesamiento de datos.</a:t>
            </a:r>
          </a:p>
          <a:p>
            <a:pPr>
              <a:spcAft>
                <a:spcPts val="400"/>
              </a:spcAft>
            </a:pPr>
            <a:r>
              <a:rPr lang="es" sz="1800" dirty="0"/>
              <a:t>Producir mensajes breves para observar la consistencia entre las comunidades; sacando conclusiones generales.</a:t>
            </a:r>
          </a:p>
          <a:p>
            <a:r>
              <a:rPr lang="es" sz="1800" dirty="0"/>
              <a:t>Capaz de escribir y publicar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39255-E43D-AF23-03A5-B033C97C0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67" y="4228549"/>
            <a:ext cx="6643438" cy="2001144"/>
          </a:xfrm>
          <a:prstGeom prst="rect">
            <a:avLst/>
          </a:prstGeom>
          <a:ln>
            <a:noFill/>
          </a:ln>
          <a:effectLst>
            <a:outerShdw blurRad="139700" dist="38100" dir="2700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52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3393052"/>
            <a:ext cx="2995092" cy="2785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" b="1" dirty="0" err="1">
                <a:latin typeface="+mj-lt"/>
              </a:rPr>
              <a:t>Estandarización</a:t>
            </a:r>
            <a:r>
              <a:rPr lang="es" b="1" dirty="0">
                <a:latin typeface="+mj-lt"/>
              </a:rPr>
              <a:t> </a:t>
            </a:r>
            <a:endParaRPr lang="en-US" dirty="0"/>
          </a:p>
          <a:p>
            <a:pPr marL="0" indent="0" algn="ctr">
              <a:buNone/>
            </a:pPr>
            <a:r>
              <a:rPr lang="es" dirty="0"/>
              <a:t>de lo que hacemos, dónde y cómo grabamos.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2800" dirty="0"/>
              <a:t>Adaptación de métodos participativos para la investigación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6E4B9A2-B3EA-1BFF-4D05-3FFA8F8098AC}"/>
              </a:ext>
            </a:extLst>
          </p:cNvPr>
          <p:cNvSpPr txBox="1">
            <a:spLocks/>
          </p:cNvSpPr>
          <p:nvPr/>
        </p:nvSpPr>
        <p:spPr>
          <a:xfrm>
            <a:off x="4438496" y="3352405"/>
            <a:ext cx="2995092" cy="2785552"/>
          </a:xfrm>
          <a:prstGeom prst="rect">
            <a:avLst/>
          </a:prstGeom>
        </p:spPr>
        <p:txBody>
          <a:bodyPr vert="horz" lIns="9000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" b="1" dirty="0">
                <a:latin typeface="+mn-lt"/>
              </a:rPr>
              <a:t>Estructura</a:t>
            </a:r>
            <a:r>
              <a:rPr lang="es" dirty="0"/>
              <a:t> </a:t>
            </a:r>
          </a:p>
          <a:p>
            <a:pPr marL="0" indent="0" algn="ctr">
              <a:buNone/>
            </a:pPr>
            <a:r>
              <a:rPr lang="es" dirty="0"/>
              <a:t>de las actividades, la forma en que se hacen las cosas. Por ejemplo, estratificando por género, definiendo el área de cultivo vs. exterior.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FFA79D8-5CA1-859A-346D-6EA86D21243F}"/>
              </a:ext>
            </a:extLst>
          </p:cNvPr>
          <p:cNvSpPr txBox="1">
            <a:spLocks/>
          </p:cNvSpPr>
          <p:nvPr/>
        </p:nvSpPr>
        <p:spPr>
          <a:xfrm>
            <a:off x="8325322" y="3352406"/>
            <a:ext cx="2995092" cy="2785552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" b="1" dirty="0">
                <a:latin typeface="+mn-lt"/>
              </a:rPr>
              <a:t>Cobertura</a:t>
            </a:r>
            <a:r>
              <a:rPr lang="es" dirty="0"/>
              <a:t> </a:t>
            </a:r>
          </a:p>
          <a:p>
            <a:pPr marL="0" indent="0" algn="ctr">
              <a:buNone/>
            </a:pPr>
            <a:r>
              <a:rPr lang="es" dirty="0"/>
              <a:t>múltiples comunidades y que éstas capten la diversidad del contexto (representativo e informativo).</a:t>
            </a:r>
          </a:p>
        </p:txBody>
      </p:sp>
      <p:pic>
        <p:nvPicPr>
          <p:cNvPr id="8" name="Picture 7" descr="A red handshake on a black background&#10;&#10;Description automatically generated">
            <a:extLst>
              <a:ext uri="{FF2B5EF4-FFF2-40B4-BE49-F238E27FC236}">
                <a16:creationId xmlns:a16="http://schemas.microsoft.com/office/drawing/2014/main" id="{832BF512-19B1-C4FC-2C03-3A8D998B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15" y="1959250"/>
            <a:ext cx="1433802" cy="1433802"/>
          </a:xfrm>
          <a:prstGeom prst="rect">
            <a:avLst/>
          </a:prstGeom>
        </p:spPr>
      </p:pic>
      <p:pic>
        <p:nvPicPr>
          <p:cNvPr id="10" name="Picture 9" descr="A red and black cube&#10;&#10;Description automatically generated">
            <a:extLst>
              <a:ext uri="{FF2B5EF4-FFF2-40B4-BE49-F238E27FC236}">
                <a16:creationId xmlns:a16="http://schemas.microsoft.com/office/drawing/2014/main" id="{D73F1000-E499-C991-34A8-EA0200456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010" y="1831419"/>
            <a:ext cx="1316182" cy="1316182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6C23F65B-A414-DF76-D186-AA7E4361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406" y="1831419"/>
            <a:ext cx="1216923" cy="12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28816" cy="6131858"/>
          </a:xfrm>
        </p:spPr>
        <p:txBody>
          <a:bodyPr>
            <a:normAutofit/>
          </a:bodyPr>
          <a:lstStyle/>
          <a:p>
            <a:r>
              <a:rPr lang="es" b="1" dirty="0">
                <a:latin typeface="+mj-lt"/>
              </a:rPr>
              <a:t>La investigación participativa es un proceso (más largo) </a:t>
            </a:r>
            <a:r>
              <a:rPr lang="es" dirty="0"/>
              <a:t>, no se trata de una sola actividad de investigación.</a:t>
            </a:r>
          </a:p>
          <a:p>
            <a:pPr lvl="1"/>
            <a:r>
              <a:rPr lang="es" dirty="0"/>
              <a:t>Para generar conocimiento real necesitamos pensar más allá de una sola actividad y herramienta participativa </a:t>
            </a:r>
            <a:br>
              <a:rPr lang="en-US" dirty="0"/>
            </a:br>
            <a:r>
              <a:rPr lang="es" dirty="0"/>
              <a:t>(por ejemplo, FGD)</a:t>
            </a:r>
          </a:p>
          <a:p>
            <a:pPr lvl="1"/>
            <a:r>
              <a:rPr lang="es" dirty="0"/>
              <a:t>Proceso donde aportamos diferentes elementos del proceso de investigación y construimos juntos las hipótesis y las respondemos a medida que aprendemos</a:t>
            </a:r>
          </a:p>
          <a:p>
            <a:pPr lvl="1"/>
            <a:r>
              <a:rPr lang="es" dirty="0"/>
              <a:t>CCRP/CRFS ha demostrado el potencial para lograr buenos resultados de investigación debido a nuestras actividades en curso con los mismos participantes.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La Investigación Participativa es un proceso</a:t>
            </a:r>
          </a:p>
        </p:txBody>
      </p:sp>
    </p:spTree>
    <p:extLst>
      <p:ext uri="{BB962C8B-B14F-4D97-AF65-F5344CB8AC3E}">
        <p14:creationId xmlns:p14="http://schemas.microsoft.com/office/powerpoint/2010/main" val="121107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304801"/>
            <a:ext cx="6528816" cy="6131858"/>
          </a:xfrm>
        </p:spPr>
        <p:txBody>
          <a:bodyPr>
            <a:normAutofit/>
          </a:bodyPr>
          <a:lstStyle/>
          <a:p>
            <a:r>
              <a:rPr lang="es" dirty="0"/>
              <a:t>Los agricultores pueden estar interesados en algunos elementos (por ejemplo, niveles reducidos de enfermedades en un cultivo)</a:t>
            </a:r>
          </a:p>
          <a:p>
            <a:r>
              <a:rPr lang="es" dirty="0"/>
              <a:t>Los investigadores podrían estar interesados en cómo los agricultores responden a esto, sus actitudes, quién está comprometido o no.</a:t>
            </a:r>
          </a:p>
          <a:p>
            <a:r>
              <a:rPr lang="es" dirty="0"/>
              <a:t>Dentro de una actividad, diferentes grupos pueden estar interesados en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diferentes tipos de resultados </a:t>
            </a:r>
            <a:r>
              <a:rPr lang="e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dirty="0">
                <a:latin typeface="+mj-lt"/>
              </a:rPr>
              <a:t>Q</a:t>
            </a:r>
            <a:r>
              <a:rPr lang="es" b="1" dirty="0">
                <a:latin typeface="+mj-lt"/>
              </a:rPr>
              <a:t>uién </a:t>
            </a:r>
            <a:r>
              <a:rPr lang="es" dirty="0"/>
              <a:t>es la investigación participativa y los resultados que genera?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768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" sz="2800" dirty="0"/>
              <a:t>Herramientas de métodos de investigación participativa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1835" y="1588651"/>
            <a:ext cx="5534898" cy="4556442"/>
          </a:xfrm>
        </p:spPr>
        <p:txBody>
          <a:bodyPr/>
          <a:lstStyle/>
          <a:p>
            <a:pPr marL="0" indent="0">
              <a:buNone/>
            </a:pPr>
            <a:r>
              <a:rPr lang="es" dirty="0"/>
              <a:t>Hay miles de herramientas de métodos de investigación participativa que se han descrito, promovido y utilizado.</a:t>
            </a:r>
          </a:p>
          <a:p>
            <a:pPr marL="0" indent="0">
              <a:buNone/>
            </a:pPr>
            <a:r>
              <a:rPr lang="e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¿Cuáles son útiles para nuestra investigación?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6A2DAA-C047-7494-D257-20CA4FC13A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9765" y="1414429"/>
            <a:ext cx="2682453" cy="253467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6D95E-185F-1489-C992-D40C128A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083" y="3163924"/>
            <a:ext cx="2925024" cy="2684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A17862-7B12-C56E-02EC-74443021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258" y="3570686"/>
            <a:ext cx="4285848" cy="2861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FA4AF9-FD9D-505B-52E5-C8D119545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945" y="1841186"/>
            <a:ext cx="3081513" cy="807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4A946A-4903-6951-8DC4-82642D43F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97" y="5919032"/>
            <a:ext cx="3453011" cy="8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" sz="2000" dirty="0">
                <a:latin typeface="+mj-lt"/>
              </a:rPr>
              <a:t>La pregunta no es 'cuál' herramienta sino:</a:t>
            </a:r>
            <a:endParaRPr lang="en-US" dirty="0">
              <a:latin typeface="+mj-lt"/>
            </a:endParaRPr>
          </a:p>
          <a:p>
            <a:r>
              <a:rPr lang="es" dirty="0"/>
              <a:t>Cómo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interactuar con los socios </a:t>
            </a:r>
            <a:r>
              <a:rPr lang="es" dirty="0"/>
              <a:t>utilizando un enfoque colaborativo y co-creado para responder diferentes preguntas y compartir el aprendizaje.</a:t>
            </a:r>
          </a:p>
          <a:p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 qué </a:t>
            </a:r>
            <a:r>
              <a:rPr lang="es" dirty="0"/>
              <a:t>y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cómo </a:t>
            </a:r>
            <a:r>
              <a:rPr lang="es" dirty="0"/>
              <a:t>lo usamos.</a:t>
            </a:r>
          </a:p>
          <a:p>
            <a:pPr lvl="1"/>
            <a:r>
              <a:rPr lang="es" dirty="0"/>
              <a:t>¿Es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relevante </a:t>
            </a:r>
            <a:r>
              <a:rPr lang="es" dirty="0"/>
              <a:t>para el objetivo?</a:t>
            </a:r>
          </a:p>
          <a:p>
            <a:pPr lvl="1"/>
            <a:r>
              <a:rPr lang="es" dirty="0"/>
              <a:t>Lo estamos usando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conscientemente </a:t>
            </a:r>
            <a:r>
              <a:rPr lang="es" dirty="0"/>
              <a:t>?</a:t>
            </a:r>
          </a:p>
          <a:p>
            <a:pPr lvl="1"/>
            <a:r>
              <a:rPr lang="es" dirty="0"/>
              <a:t>¿Se usa con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s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rigor </a:t>
            </a:r>
            <a:r>
              <a:rPr lang="es" dirty="0"/>
              <a:t>? – ¿Somos capaces de repetir el proceso y describir a otros lo que hemos hecho?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3600" dirty="0"/>
              <a:t>¿Qué herramienta participativa para nuestra investigación?</a:t>
            </a:r>
          </a:p>
        </p:txBody>
      </p:sp>
    </p:spTree>
    <p:extLst>
      <p:ext uri="{BB962C8B-B14F-4D97-AF65-F5344CB8AC3E}">
        <p14:creationId xmlns:p14="http://schemas.microsoft.com/office/powerpoint/2010/main" val="178732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529114"/>
            <a:ext cx="6893468" cy="5654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" sz="1500" dirty="0">
                <a:latin typeface="+mn-lt"/>
              </a:rPr>
              <a:t>Barahona C y S Levy (2003) “Cómo generar estadísticas e influir en las políticas utilizando métodos participativos en la investigación; Reflections on Work in Malawi, 1999-2002”, documento de trabajo n.º 212, Brighton, Instituto de Estudios del Desarrollo, 8. </a:t>
            </a:r>
            <a:br>
              <a:rPr lang="en-US" sz="1500" dirty="0">
                <a:latin typeface="+mn-lt"/>
              </a:rPr>
            </a:br>
            <a:r>
              <a:rPr lang="es" sz="1500" dirty="0">
                <a:latin typeface="+mn-lt"/>
                <a:hlinkClick r:id="rId3"/>
              </a:rPr>
              <a:t>https://www.ids.ac.uk/files/dmfile/Wp212.pdf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es" sz="1500" dirty="0">
                <a:latin typeface="+mn-lt"/>
              </a:rPr>
              <a:t>Diseño de experimentos participativos en fincas: recursos para capacitadores. </a:t>
            </a:r>
            <a:br>
              <a:rPr lang="en-US" sz="1500" dirty="0">
                <a:latin typeface="+mn-lt"/>
              </a:rPr>
            </a:br>
            <a:r>
              <a:rPr lang="es" sz="1500" dirty="0">
                <a:latin typeface="+mn-lt"/>
              </a:rPr>
              <a:t>Enero de 2003. Editor: World Agroforestry Center </a:t>
            </a:r>
            <a:br>
              <a:rPr lang="en-US" sz="1500" dirty="0">
                <a:latin typeface="+mn-lt"/>
              </a:rPr>
            </a:br>
            <a:r>
              <a:rPr lang="es" sz="1500" dirty="0">
                <a:latin typeface="+mn-lt"/>
                <a:hlinkClick r:id="rId4"/>
              </a:rPr>
              <a:t>https://www.researchgate.net/publication/258926044_Designing_participatory_on-farm_experiments_Resources_for_Trainers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es" sz="1500" dirty="0">
                <a:solidFill>
                  <a:srgbClr val="212121"/>
                </a:solidFill>
                <a:effectLst/>
                <a:latin typeface="+mn-lt"/>
              </a:rPr>
              <a:t>Verde LW, Glasgow RE. Evaluación de la relevancia, generalización y aplicabilidad de la investigación: problemas en la validación externa y la metodología de traducción. Eval Health Prof. 2006 Mar;29(1):126-53. Doi: 10.1177/0163278705284445. PMID: 16510882. </a:t>
            </a:r>
            <a:r>
              <a:rPr lang="es" sz="1500" dirty="0">
                <a:solidFill>
                  <a:srgbClr val="008272"/>
                </a:solidFill>
                <a:effectLst/>
                <a:latin typeface="+mn-lt"/>
                <a:hlinkClick r:id="rId5"/>
              </a:rPr>
              <a:t>https://pubmed.ncbi.nlm.nih.gov/16510882/</a:t>
            </a:r>
            <a:r>
              <a:rPr lang="es" sz="1500" dirty="0">
                <a:solidFill>
                  <a:srgbClr val="212121"/>
                </a:solidFill>
                <a:effectLst/>
                <a:latin typeface="+mn-lt"/>
              </a:rPr>
              <a:t> </a:t>
            </a:r>
            <a:endParaRPr lang="en-US" sz="1500" dirty="0">
              <a:latin typeface="+mn-lt"/>
            </a:endParaRPr>
          </a:p>
          <a:p>
            <a:pPr marL="0" indent="0">
              <a:buNone/>
            </a:pPr>
            <a:r>
              <a:rPr lang="es" sz="1500" dirty="0">
                <a:solidFill>
                  <a:srgbClr val="212121"/>
                </a:solidFill>
                <a:effectLst/>
                <a:latin typeface="+mn-lt"/>
              </a:rPr>
              <a:t>[1] Leung L. Validez, confiabilidad y generalización en la investigación cualitativa. J Family Med Prim Care. 2015;4(3):324-327. doi:10.4103/2249-4863.161306. </a:t>
            </a:r>
            <a:br>
              <a:rPr lang="en-US" sz="1500" dirty="0">
                <a:solidFill>
                  <a:srgbClr val="212121"/>
                </a:solidFill>
                <a:effectLst/>
                <a:latin typeface="+mn-lt"/>
              </a:rPr>
            </a:br>
            <a:r>
              <a:rPr lang="es" sz="1500" dirty="0">
                <a:solidFill>
                  <a:srgbClr val="008272"/>
                </a:solidFill>
                <a:effectLst/>
                <a:latin typeface="+mn-lt"/>
                <a:hlinkClick r:id="rId6"/>
              </a:rPr>
              <a:t>https://www.ncbi.nlm.nih.gov/pmc/articles/PMC4535087/</a:t>
            </a:r>
            <a:r>
              <a:rPr lang="es" sz="1500" dirty="0">
                <a:solidFill>
                  <a:srgbClr val="212121"/>
                </a:solidFill>
                <a:effectLst/>
                <a:latin typeface="+mn-lt"/>
              </a:rPr>
              <a:t>  </a:t>
            </a:r>
            <a:endParaRPr lang="en-US" sz="1500" dirty="0">
              <a:latin typeface="+mn-lt"/>
            </a:endParaRPr>
          </a:p>
          <a:p>
            <a:pPr marL="0" indent="0" algn="l">
              <a:buNone/>
            </a:pPr>
            <a:r>
              <a:rPr lang="es" sz="1500" b="0" u="none" strike="noStrike" baseline="0" dirty="0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Denise F. Polit, Cheryl </a:t>
            </a:r>
            <a:r>
              <a:rPr lang="es" sz="1500" b="0" u="none" strike="noStrike" baseline="0" dirty="0" err="1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Tatano </a:t>
            </a:r>
            <a:r>
              <a:rPr lang="es" sz="1500" b="0" u="none" strike="noStrike" baseline="0" dirty="0">
                <a:solidFill>
                  <a:srgbClr val="000000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Beck (2010). </a:t>
            </a:r>
            <a:r>
              <a:rPr lang="es" sz="1500" b="0" u="none" strike="noStrike" baseline="0" dirty="0"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Generalización en investigación cuantitativa y cualitativa: Mitos y estrategias. </a:t>
            </a:r>
            <a:r>
              <a:rPr lang="es" sz="1500" b="0" u="none" strike="noStrike" baseline="0" dirty="0">
                <a:solidFill>
                  <a:srgbClr val="000066"/>
                </a:solidFill>
                <a:latin typeface="+mn-lt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Revista internacional de estudios de enfermería 47 (2010) 1451–1458</a:t>
            </a:r>
            <a:endParaRPr lang="en-US" sz="1500" dirty="0">
              <a:latin typeface="+mn-l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Referencias útiles</a:t>
            </a:r>
          </a:p>
        </p:txBody>
      </p:sp>
    </p:spTree>
    <p:extLst>
      <p:ext uri="{BB962C8B-B14F-4D97-AF65-F5344CB8AC3E}">
        <p14:creationId xmlns:p14="http://schemas.microsoft.com/office/powerpoint/2010/main" val="3068978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" dirty="0"/>
              <a:t>Ha escuchado una discusión entre colegas que provienen de un entorno cuantitativo. ¿Qué elementos importantes no se mencionaron que usted cree que son importantes para los 'enfoques participativos en la investigación'?</a:t>
            </a:r>
          </a:p>
          <a:p>
            <a:pPr marL="457200" indent="-457200">
              <a:buFont typeface="+mj-lt"/>
              <a:buAutoNum type="arabicPeriod"/>
            </a:pPr>
            <a:r>
              <a:rPr lang="es" dirty="0"/>
              <a:t>¿Cuáles son sus experiencias y desafíos con el uso de actividades participativas a nivel local cuando queremos alcanzar el conocimiento global?</a:t>
            </a:r>
          </a:p>
          <a:p>
            <a:pPr marL="457200" indent="-457200">
              <a:buFont typeface="+mj-lt"/>
              <a:buAutoNum type="arabicPeriod"/>
            </a:pPr>
            <a:r>
              <a:rPr lang="es" dirty="0"/>
              <a:t>¿Qué experiencia tiene o desafíos que ha experimentado al publicar los resultados de las actividades participativas? ¿Qué podemos hacer para eliminar estos desafíos?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Temas para Trabajo en Grupo</a:t>
            </a:r>
          </a:p>
        </p:txBody>
      </p:sp>
    </p:spTree>
    <p:extLst>
      <p:ext uri="{BB962C8B-B14F-4D97-AF65-F5344CB8AC3E}">
        <p14:creationId xmlns:p14="http://schemas.microsoft.com/office/powerpoint/2010/main" val="92554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AADC98-361E-D348-9854-08FD46397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" dirty="0"/>
              <a:t>De la serie: </a:t>
            </a:r>
            <a:br>
              <a:rPr lang="en-GB" dirty="0"/>
            </a:br>
            <a:r>
              <a:rPr lang="es" dirty="0"/>
              <a:t>FRN Research Methods Sessions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1D29D9-EAB0-2549-988E-62281C3880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" dirty="0"/>
              <a:t>Creado y presentado por </a:t>
            </a:r>
            <a:r>
              <a:rPr lang="e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RMS</a:t>
            </a:r>
          </a:p>
          <a:p>
            <a:r>
              <a:rPr lang="es" dirty="0"/>
              <a:t>CRFS - Proyecto de apoyo a métodos de investigación</a:t>
            </a:r>
          </a:p>
          <a:p>
            <a:r>
              <a:rPr lang="es" dirty="0"/>
              <a:t>julio 2023</a:t>
            </a:r>
          </a:p>
        </p:txBody>
      </p:sp>
    </p:spTree>
    <p:extLst>
      <p:ext uri="{BB962C8B-B14F-4D97-AF65-F5344CB8AC3E}">
        <p14:creationId xmlns:p14="http://schemas.microsoft.com/office/powerpoint/2010/main" val="395947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020E-31B3-2F4A-A144-D6AED078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855" y="475129"/>
            <a:ext cx="7662983" cy="3334673"/>
          </a:xfrm>
        </p:spPr>
        <p:txBody>
          <a:bodyPr>
            <a:normAutofit/>
          </a:bodyPr>
          <a:lstStyle/>
          <a:p>
            <a:r>
              <a:rPr lang="es" sz="4800" dirty="0"/>
              <a:t>Aprovechar al máximo los métodos participativos en nuestra investigación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C8D04-D240-6D4B-ACEC-09A59370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357" y="4326443"/>
            <a:ext cx="7662983" cy="1242769"/>
          </a:xfrm>
        </p:spPr>
        <p:txBody>
          <a:bodyPr/>
          <a:lstStyle/>
          <a:p>
            <a:r>
              <a:rPr lang="en-US" sz="2400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Entrevista</a:t>
            </a:r>
            <a:r>
              <a:rPr lang="en-US" sz="2400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a Carlos Barahona, Ric Coe y Jane Poole</a:t>
            </a:r>
            <a:br>
              <a:rPr lang="en-US" sz="2400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2400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traducido</a:t>
            </a:r>
            <a:r>
              <a:rPr lang="en-US" sz="2400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al </a:t>
            </a:r>
            <a:r>
              <a:rPr lang="en-US" sz="2400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español</a:t>
            </a:r>
            <a:endParaRPr lang="e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87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440827"/>
            <a:ext cx="6896728" cy="5654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 esta sesión, discutiremos lo siguiente:</a:t>
            </a:r>
          </a:p>
          <a:p>
            <a:r>
              <a:rPr lang="es" sz="2000" dirty="0"/>
              <a:t>El </a:t>
            </a:r>
            <a:r>
              <a:rPr lang="e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uso diverso de métodos participativos para la investigación </a:t>
            </a:r>
            <a:r>
              <a:rPr lang="es" sz="2000" dirty="0"/>
              <a:t>por proyectos CRFS.</a:t>
            </a:r>
          </a:p>
          <a:p>
            <a:pPr lvl="1"/>
            <a:r>
              <a:rPr lang="es" dirty="0"/>
              <a:t>Hay una gran cantidad de herramientas disponibles y nuestros colegas de CRFS las usan ampliamente</a:t>
            </a:r>
          </a:p>
          <a:p>
            <a:r>
              <a:rPr lang="es" sz="2000" dirty="0"/>
              <a:t>Cómo puede el uso de estas herramientas contribuir a </a:t>
            </a:r>
            <a:r>
              <a:rPr lang="e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una investigación de alta calidad </a:t>
            </a:r>
            <a:r>
              <a:rPr lang="es" sz="2000" dirty="0"/>
              <a:t>?</a:t>
            </a:r>
          </a:p>
          <a:p>
            <a:r>
              <a:rPr lang="es" dirty="0"/>
              <a:t>¿Cómo el uso de estas herramientas genera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resultados que van más allá de nuestro contexto local </a:t>
            </a:r>
            <a:r>
              <a:rPr lang="es" dirty="0"/>
              <a:t>?</a:t>
            </a:r>
            <a:endParaRPr lang="en-US" sz="2000" dirty="0"/>
          </a:p>
          <a:p>
            <a:r>
              <a:rPr lang="es" dirty="0"/>
              <a:t>Enlaces a la última reunión del FRN WG (junio de 2023) cuando Jutta Blauert presentó sus experiencias en la realización de una evaluación participativa con agricultores.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Objetivos de la sesión</a:t>
            </a:r>
          </a:p>
        </p:txBody>
      </p:sp>
    </p:spTree>
    <p:extLst>
      <p:ext uri="{BB962C8B-B14F-4D97-AF65-F5344CB8AC3E}">
        <p14:creationId xmlns:p14="http://schemas.microsoft.com/office/powerpoint/2010/main" val="304628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5" y="440827"/>
            <a:ext cx="6670075" cy="5654241"/>
          </a:xfrm>
        </p:spPr>
        <p:txBody>
          <a:bodyPr>
            <a:normAutofit/>
          </a:bodyPr>
          <a:lstStyle/>
          <a:p>
            <a:r>
              <a:rPr lang="es" sz="1800" dirty="0"/>
              <a:t>El uso de métodos participativos es extenso en CRFS. Esto es vital, dado nuestro compromiso con la inclusión y la equidad.</a:t>
            </a:r>
          </a:p>
          <a:p>
            <a:r>
              <a:rPr lang="es" sz="1800" dirty="0"/>
              <a:t>Diferencia entre investigación participativa y monitoreo y evaluación participativos: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Investigación Participativa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6FC2D4-6076-4897-F46B-2A542E2721F9}"/>
              </a:ext>
            </a:extLst>
          </p:cNvPr>
          <p:cNvGrpSpPr/>
          <p:nvPr/>
        </p:nvGrpSpPr>
        <p:grpSpPr>
          <a:xfrm>
            <a:off x="5145865" y="3429000"/>
            <a:ext cx="6483862" cy="1451522"/>
            <a:chOff x="5273191" y="1921639"/>
            <a:chExt cx="6483862" cy="1644635"/>
          </a:xfrm>
        </p:grpSpPr>
        <p:sp>
          <p:nvSpPr>
            <p:cNvPr id="4" name="Content Placeholder 1">
              <a:extLst>
                <a:ext uri="{FF2B5EF4-FFF2-40B4-BE49-F238E27FC236}">
                  <a16:creationId xmlns:a16="http://schemas.microsoft.com/office/drawing/2014/main" id="{DCC076CB-3DC4-47CA-28D0-4C75892827D9}"/>
                </a:ext>
              </a:extLst>
            </p:cNvPr>
            <p:cNvSpPr txBox="1">
              <a:spLocks/>
            </p:cNvSpPr>
            <p:nvPr/>
          </p:nvSpPr>
          <p:spPr>
            <a:xfrm>
              <a:off x="8589615" y="1921639"/>
              <a:ext cx="3167438" cy="1644635"/>
            </a:xfrm>
            <a:prstGeom prst="rect">
              <a:avLst/>
            </a:prstGeom>
          </p:spPr>
          <p:txBody>
            <a:bodyPr vert="horz" lIns="90000" tIns="45720" rIns="91440" bIns="45720" rtlCol="0" anchor="t" anchorCtr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00000"/>
                <a:buFont typeface="Arial" panose="020B0604020202020204" pitchFamily="34" charset="0"/>
                <a:buChar char="•"/>
                <a:defRPr lang="en-US"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0" algn="ctr">
                <a:buNone/>
              </a:pPr>
              <a:r>
                <a:rPr lang="e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Monitoreo y Evaluación Participativos </a:t>
              </a:r>
              <a:br>
                <a:rPr lang="en-US" sz="1600" dirty="0"/>
              </a:br>
              <a:r>
                <a:rPr lang="es" sz="1600" dirty="0"/>
                <a:t>Tiene como objetivo generar información para evaluar acciones hacia el logro de una meta específica.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5" name="Content Placeholder 1">
              <a:extLst>
                <a:ext uri="{FF2B5EF4-FFF2-40B4-BE49-F238E27FC236}">
                  <a16:creationId xmlns:a16="http://schemas.microsoft.com/office/drawing/2014/main" id="{00831D97-A5D2-1210-A262-0BBF63B2432C}"/>
                </a:ext>
              </a:extLst>
            </p:cNvPr>
            <p:cNvSpPr txBox="1">
              <a:spLocks/>
            </p:cNvSpPr>
            <p:nvPr/>
          </p:nvSpPr>
          <p:spPr>
            <a:xfrm>
              <a:off x="5273191" y="1935740"/>
              <a:ext cx="2938692" cy="1015858"/>
            </a:xfrm>
            <a:prstGeom prst="rect">
              <a:avLst/>
            </a:prstGeom>
          </p:spPr>
          <p:txBody>
            <a:bodyPr vert="horz" lIns="90000" tIns="45720" rIns="91440" bIns="45720" rtlCol="0" anchor="t" anchorCtr="0">
              <a:noAutofit/>
            </a:bodyPr>
            <a:lstStyle>
              <a:lvl1pPr marL="342900" indent="-3429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00000"/>
                <a:buFont typeface="Arial" panose="020B0604020202020204" pitchFamily="34" charset="0"/>
                <a:buChar char="•"/>
                <a:defRPr lang="en-US"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rgbClr val="2B2B2B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Investigación participativa </a:t>
              </a:r>
              <a:br>
                <a:rPr lang="en-US" sz="1600" dirty="0"/>
              </a:br>
              <a:r>
                <a:rPr lang="es" sz="1600" dirty="0"/>
                <a:t>Tiene como objetivo generar nuevos conocimientos y comprensión.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0460D1-7BF8-19E0-B6F4-79B5E8FB9832}"/>
                </a:ext>
              </a:extLst>
            </p:cNvPr>
            <p:cNvSpPr txBox="1"/>
            <p:nvPr/>
          </p:nvSpPr>
          <p:spPr>
            <a:xfrm>
              <a:off x="8345258" y="1935740"/>
              <a:ext cx="643233" cy="592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" sz="2800" dirty="0">
                  <a:solidFill>
                    <a:schemeClr val="accent1"/>
                  </a:solidFill>
                  <a:latin typeface="+mj-lt"/>
                </a:rPr>
                <a:t>/</a:t>
              </a:r>
              <a:endParaRPr lang="en-US" sz="28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6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C839-4ED0-7542-B65A-11177A0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400" dirty="0"/>
              <a:t>Los resultados deben ser útiles.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62AAC-E62F-1447-9D5A-6DDBF947CDD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s" dirty="0"/>
              <a:t>Si los resultados han de ser útiles, entonces: </a:t>
            </a:r>
            <a:r>
              <a:rPr lang="es" b="1" dirty="0">
                <a:latin typeface="+mj-lt"/>
              </a:rPr>
              <a:t>la relevancia </a:t>
            </a:r>
            <a:r>
              <a:rPr lang="es" dirty="0"/>
              <a:t>, </a:t>
            </a:r>
            <a:r>
              <a:rPr lang="es" b="1" dirty="0">
                <a:latin typeface="+mn-lt"/>
              </a:rPr>
              <a:t>la credibilidad </a:t>
            </a:r>
            <a:r>
              <a:rPr lang="es" dirty="0"/>
              <a:t>y </a:t>
            </a:r>
            <a:r>
              <a:rPr lang="es" b="1" dirty="0" err="1">
                <a:latin typeface="+mj-lt"/>
              </a:rPr>
              <a:t>el rigor </a:t>
            </a:r>
            <a:r>
              <a:rPr lang="es" dirty="0"/>
              <a:t>son (todavía) importantes cuando se utilizan métodos participativos.</a:t>
            </a:r>
          </a:p>
          <a:p>
            <a:r>
              <a:rPr lang="es" dirty="0"/>
              <a:t>Es posible que no tengan definiciones absolutas.</a:t>
            </a:r>
          </a:p>
          <a:p>
            <a:r>
              <a:rPr lang="es" dirty="0"/>
              <a:t>Comprometerse con socios para construir estas definiciones.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F9FC-6E7A-7328-FC92-995BF3702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5459506"/>
            <a:ext cx="4889906" cy="519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" sz="1100" dirty="0"/>
              <a:t>Dra. Jennifer Loke - </a:t>
            </a:r>
            <a:r>
              <a:rPr lang="es" sz="1100" dirty="0">
                <a:effectLst/>
              </a:rPr>
              <a:t>Profesora de la Universidad de Hull - Facultad de Salud y Atención Social</a:t>
            </a:r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4AE1D-3D50-1C98-F9A1-BA3061EB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9038" y="1765373"/>
            <a:ext cx="4568517" cy="35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7481" y="1772044"/>
            <a:ext cx="6439254" cy="4366432"/>
          </a:xfrm>
        </p:spPr>
        <p:txBody>
          <a:bodyPr>
            <a:normAutofit/>
          </a:bodyPr>
          <a:lstStyle/>
          <a:p>
            <a:r>
              <a:rPr lang="es" sz="2000" dirty="0"/>
              <a:t>¿Por qué sigue siendo relevante la discusión sobre </a:t>
            </a:r>
            <a:r>
              <a:rPr lang="es" dirty="0"/>
              <a:t>si y cómo usar métodos participativos?</a:t>
            </a:r>
          </a:p>
          <a:p>
            <a:pPr lvl="1"/>
            <a:r>
              <a:rPr lang="es" sz="1800" dirty="0"/>
              <a:t>Porque el cambio (de personas y organizaciones) ocurre lentamente</a:t>
            </a:r>
          </a:p>
          <a:p>
            <a:pPr lvl="1"/>
            <a:r>
              <a:rPr lang="es" sz="1800" dirty="0"/>
              <a:t>Nuestra agenda de investigación actual y el contexto en el que se realiza la investigación son muy diferentes a los de hace 40 años.</a:t>
            </a:r>
          </a:p>
          <a:p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 Investigación Acción Participativa (PAR) </a:t>
            </a:r>
            <a:r>
              <a:rPr lang="es" dirty="0"/>
              <a:t>es una parte clave de la agroecología.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" sz="4000" dirty="0"/>
              <a:t>Investigación Participativa para la Agroecología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E55D24B-3E85-EFB5-FE82-E148775BA9A1}"/>
              </a:ext>
            </a:extLst>
          </p:cNvPr>
          <p:cNvSpPr txBox="1">
            <a:spLocks/>
          </p:cNvSpPr>
          <p:nvPr/>
        </p:nvSpPr>
        <p:spPr>
          <a:xfrm>
            <a:off x="950899" y="5767411"/>
            <a:ext cx="4202992" cy="74213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" sz="1600" dirty="0">
                <a:latin typeface="+mn-lt"/>
              </a:rPr>
              <a:t>Carlos y Ric llevan 20 años escribiendo sobre métodos participativos</a:t>
            </a:r>
          </a:p>
        </p:txBody>
      </p:sp>
      <p:pic>
        <p:nvPicPr>
          <p:cNvPr id="4" name="Picture 3" descr="A red cover with a white label&#10;&#10;Description automatically generated">
            <a:extLst>
              <a:ext uri="{FF2B5EF4-FFF2-40B4-BE49-F238E27FC236}">
                <a16:creationId xmlns:a16="http://schemas.microsoft.com/office/drawing/2014/main" id="{0309944C-FBD8-44CD-6C58-CE84A1A32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 contrast="4000"/>
                    </a14:imgEffect>
                  </a14:imgLayer>
                </a14:imgProps>
              </a:ext>
            </a:extLst>
          </a:blip>
          <a:srcRect t="-136" r="1327"/>
          <a:stretch/>
        </p:blipFill>
        <p:spPr>
          <a:xfrm rot="21096746">
            <a:off x="2695626" y="2328762"/>
            <a:ext cx="2135245" cy="312687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5" name="Picture 4" descr="A group of people working in a farm&#10;&#10;Description automatically generated">
            <a:extLst>
              <a:ext uri="{FF2B5EF4-FFF2-40B4-BE49-F238E27FC236}">
                <a16:creationId xmlns:a16="http://schemas.microsoft.com/office/drawing/2014/main" id="{7DA36D23-4773-7477-32B9-F61C75BA3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9082">
            <a:off x="776614" y="1659715"/>
            <a:ext cx="2570900" cy="255185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22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" sz="2000" dirty="0"/>
              <a:t>PAR representa un desafío, ilustrado por el enfoque CCRP/CRFS de </a:t>
            </a:r>
            <a:r>
              <a:rPr lang="es" dirty="0"/>
              <a:t>Farmer Research Networks (FRN)</a:t>
            </a:r>
          </a:p>
          <a:p>
            <a:pPr lvl="1"/>
            <a:r>
              <a:rPr lang="es" dirty="0"/>
              <a:t>Un FRN involucra a agricultores, investigadores y otros que trabajan juntos en PAR; resolver problemas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específicos de la ubicación </a:t>
            </a:r>
            <a:r>
              <a:rPr lang="es" dirty="0"/>
              <a:t>y cambiar los sistemas agrícolas.</a:t>
            </a:r>
          </a:p>
          <a:p>
            <a:pPr lvl="1"/>
            <a:r>
              <a:rPr lang="es" dirty="0"/>
              <a:t>Pero no todos los agricultores pueden estar en una FRN.</a:t>
            </a:r>
          </a:p>
          <a:p>
            <a:r>
              <a:rPr lang="es" dirty="0"/>
              <a:t>Por lo tanto, la investigación participativa debe producir conocimiento que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ayude </a:t>
            </a:r>
            <a:r>
              <a:rPr lang="es" dirty="0"/>
              <a:t>a los participantes </a:t>
            </a:r>
            <a:r>
              <a:rPr lang="es" i="1" dirty="0"/>
              <a:t>y </a:t>
            </a:r>
            <a:r>
              <a:rPr lang="es" dirty="0"/>
              <a:t>sea útil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más allá del lugar </a:t>
            </a:r>
            <a:r>
              <a:rPr lang="es" dirty="0"/>
              <a:t>en el que se generó.</a:t>
            </a:r>
          </a:p>
          <a:p>
            <a:r>
              <a:rPr lang="es" sz="2000" dirty="0"/>
              <a:t>El conocimiento que producimos sobre el cambio del sistema agroecológico debe ser </a:t>
            </a:r>
            <a:r>
              <a:rPr lang="e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generalizable </a:t>
            </a:r>
            <a:r>
              <a:rPr lang="es" sz="2000" dirty="0"/>
              <a:t>. Este es nuestro </a:t>
            </a:r>
            <a:r>
              <a:rPr lang="es" dirty="0"/>
              <a:t>desafío de métodos básicos.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Investigación Participativa para la Agroecología</a:t>
            </a:r>
          </a:p>
        </p:txBody>
      </p:sp>
    </p:spTree>
    <p:extLst>
      <p:ext uri="{BB962C8B-B14F-4D97-AF65-F5344CB8AC3E}">
        <p14:creationId xmlns:p14="http://schemas.microsoft.com/office/powerpoint/2010/main" val="156055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70" y="1657704"/>
            <a:ext cx="3427547" cy="26040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Relevancia</a:t>
            </a:r>
          </a:p>
          <a:p>
            <a:pPr marL="0" indent="0">
              <a:buNone/>
            </a:pPr>
            <a:r>
              <a:rPr lang="es" sz="1800" dirty="0"/>
              <a:t>Si es útil para el contexto en el que se utilizarán los resultados de la investigación.</a:t>
            </a:r>
          </a:p>
          <a:p>
            <a:pPr>
              <a:spcAft>
                <a:spcPts val="300"/>
              </a:spcAft>
            </a:pPr>
            <a:r>
              <a:rPr lang="es" sz="1600" dirty="0"/>
              <a:t>La investigación podría ser muy relevante a nivel local, pero irrelevante a otros niveles </a:t>
            </a:r>
            <a:br>
              <a:rPr lang="en-US" sz="1600" dirty="0"/>
            </a:br>
            <a:r>
              <a:rPr lang="es" sz="1600" dirty="0"/>
              <a:t>(por ejemplo, global).</a:t>
            </a:r>
          </a:p>
          <a:p>
            <a:r>
              <a:rPr lang="es" sz="1600" dirty="0"/>
              <a:t>Necesitamos que nuestra investigación produzca resultados tanto locales como globales.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" sz="4000" dirty="0"/>
              <a:t>Qué es una buena investigación?</a:t>
            </a:r>
            <a:endParaRPr lang="en-US" sz="4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6CD38FA-E28F-8C25-6BBA-25BE2B360C5F}"/>
              </a:ext>
            </a:extLst>
          </p:cNvPr>
          <p:cNvSpPr txBox="1">
            <a:spLocks/>
          </p:cNvSpPr>
          <p:nvPr/>
        </p:nvSpPr>
        <p:spPr>
          <a:xfrm>
            <a:off x="4389150" y="1657704"/>
            <a:ext cx="3332647" cy="260402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Credibilidad</a:t>
            </a:r>
          </a:p>
          <a:p>
            <a:pPr marL="0" indent="0">
              <a:buNone/>
            </a:pPr>
            <a:r>
              <a:rPr lang="es" sz="1800" dirty="0"/>
              <a:t>Varía dependiendo de la audiencia para la investigación.</a:t>
            </a:r>
          </a:p>
          <a:p>
            <a:pPr>
              <a:spcAft>
                <a:spcPts val="400"/>
              </a:spcAft>
            </a:pPr>
            <a:r>
              <a:rPr lang="es" sz="1600" dirty="0"/>
              <a:t>Las personas pueden tener credibilidad (experiencia, reputación) aunque esto puede estar sesgado.</a:t>
            </a:r>
          </a:p>
          <a:p>
            <a:pPr>
              <a:spcAft>
                <a:spcPts val="400"/>
              </a:spcAft>
            </a:pPr>
            <a:r>
              <a:rPr lang="es" sz="1600" dirty="0"/>
              <a:t>La lógica que se proporciona puede ser creíble, los investigadores suelen utilizar esta justificación.</a:t>
            </a:r>
          </a:p>
          <a:p>
            <a:pPr>
              <a:spcAft>
                <a:spcPts val="400"/>
              </a:spcAft>
            </a:pPr>
            <a:r>
              <a:rPr lang="es" sz="1600" dirty="0"/>
              <a:t>También se puede dar credibilidad a la entrega del mensaje.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9F44D63-2205-F348-3686-3780ED336C3D}"/>
              </a:ext>
            </a:extLst>
          </p:cNvPr>
          <p:cNvSpPr txBox="1">
            <a:spLocks/>
          </p:cNvSpPr>
          <p:nvPr/>
        </p:nvSpPr>
        <p:spPr>
          <a:xfrm>
            <a:off x="8131731" y="1656878"/>
            <a:ext cx="3427548" cy="260402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rgbClr val="2B2B2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" sz="18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Rigor</a:t>
            </a:r>
            <a:r>
              <a:rPr lang="es" sz="1800" dirty="0"/>
              <a:t> </a:t>
            </a:r>
          </a:p>
          <a:p>
            <a:pPr marL="0" indent="0">
              <a:buNone/>
            </a:pPr>
            <a:r>
              <a:rPr lang="es" sz="1800" dirty="0"/>
              <a:t>Hacer las cosas de acuerdo con las reglas que la comunidad interesada en los resultados considere como la 'manera correcta'.</a:t>
            </a:r>
          </a:p>
        </p:txBody>
      </p:sp>
    </p:spTree>
    <p:extLst>
      <p:ext uri="{BB962C8B-B14F-4D97-AF65-F5344CB8AC3E}">
        <p14:creationId xmlns:p14="http://schemas.microsoft.com/office/powerpoint/2010/main" val="184386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C37F5-E8EA-9544-8807-DEF2B861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1160" y="1588651"/>
            <a:ext cx="6943640" cy="4556442"/>
          </a:xfrm>
        </p:spPr>
        <p:txBody>
          <a:bodyPr>
            <a:normAutofit/>
          </a:bodyPr>
          <a:lstStyle/>
          <a:p>
            <a:r>
              <a:rPr lang="es" dirty="0"/>
              <a:t>El 'establecimiento de la investigación' a menudo afirma que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 investigación participativa no es publicable </a:t>
            </a:r>
            <a:r>
              <a:rPr lang="es" dirty="0"/>
              <a:t>.</a:t>
            </a:r>
          </a:p>
          <a:p>
            <a:r>
              <a:rPr lang="e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Publicable </a:t>
            </a:r>
            <a:r>
              <a:rPr lang="es" sz="2000" dirty="0"/>
              <a:t>: algo que el resto del mundo encontrará interesante y relevante </a:t>
            </a:r>
            <a:r>
              <a:rPr lang="es" dirty="0"/>
              <a:t>; </a:t>
            </a:r>
            <a:r>
              <a:rPr lang="es" sz="2000" dirty="0"/>
              <a:t>debe ser válido y riguroso.</a:t>
            </a:r>
          </a:p>
          <a:p>
            <a:r>
              <a:rPr lang="es" dirty="0"/>
              <a:t>Dentro de la investigación agroecológica, nuestros enfoques estándar siguen siendo útiles (por ejemplo, diseño de bloques </a:t>
            </a:r>
            <a:r>
              <a:rPr lang="es" dirty="0" err="1"/>
              <a:t>aleatorios )</a:t>
            </a:r>
          </a:p>
          <a:p>
            <a:r>
              <a:rPr lang="es" dirty="0"/>
              <a:t>La agroecología requiere un enfoque integrado y orientado a los sistemas, por lo que </a:t>
            </a:r>
            <a:r>
              <a:rPr lang="e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necesitamos MÁS que el conjunto estándar de herramientas </a:t>
            </a:r>
            <a:r>
              <a:rPr lang="e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2B99D-8853-1141-BC4D-D8DA7C76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dirty="0"/>
              <a:t>¿Los resultados que utilizan métodos participativos son publicables?</a:t>
            </a:r>
            <a:endParaRPr lang="es" sz="2400" dirty="0"/>
          </a:p>
        </p:txBody>
      </p:sp>
      <p:pic>
        <p:nvPicPr>
          <p:cNvPr id="5" name="Picture 4" descr="A red and black open book&#10;&#10;Description automatically generated">
            <a:extLst>
              <a:ext uri="{FF2B5EF4-FFF2-40B4-BE49-F238E27FC236}">
                <a16:creationId xmlns:a16="http://schemas.microsoft.com/office/drawing/2014/main" id="{613C0723-7158-C751-76CD-AD9DEA00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34" y="2341561"/>
            <a:ext cx="2583730" cy="25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193"/>
      </p:ext>
    </p:extLst>
  </p:cSld>
  <p:clrMapOvr>
    <a:masterClrMapping/>
  </p:clrMapOvr>
</p:sld>
</file>

<file path=ppt/theme/theme1.xml><?xml version="1.0" encoding="utf-8"?>
<a:theme xmlns:a="http://schemas.openxmlformats.org/drawingml/2006/main" name="ssdwebinar">
  <a:themeElements>
    <a:clrScheme name="Custom 1">
      <a:dk1>
        <a:srgbClr val="000000"/>
      </a:dk1>
      <a:lt1>
        <a:srgbClr val="FFFFFF"/>
      </a:lt1>
      <a:dk2>
        <a:srgbClr val="D32229"/>
      </a:dk2>
      <a:lt2>
        <a:srgbClr val="B4DCFA"/>
      </a:lt2>
      <a:accent1>
        <a:srgbClr val="D32229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tats4SD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ource Presentation Webinar CCRP Template" id="{7BF98FB4-0B45-444C-AAB8-890AC0206163}" vid="{72A80076-93A6-4668-8A0D-985930C1F7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Resource Presentation Webinar CCRP Template</Template>
  <TotalTime>2258</TotalTime>
  <Words>1665</Words>
  <Application>Microsoft Office PowerPoint</Application>
  <PresentationFormat>Widescreen</PresentationFormat>
  <Paragraphs>142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Open Sans</vt:lpstr>
      <vt:lpstr>Open Sans bold</vt:lpstr>
      <vt:lpstr>Open Sans Light</vt:lpstr>
      <vt:lpstr>Open Sans Semibold</vt:lpstr>
      <vt:lpstr>Open Sans Semibold</vt:lpstr>
      <vt:lpstr>ssdwebinar</vt:lpstr>
      <vt:lpstr>Sesiones de métodos de investigación de FRN</vt:lpstr>
      <vt:lpstr>Aprovechar al máximo los métodos participativos en nuestra investigación</vt:lpstr>
      <vt:lpstr>Objetivos de la sesión</vt:lpstr>
      <vt:lpstr>Investigación Participativa</vt:lpstr>
      <vt:lpstr>Los resultados deben ser útiles.</vt:lpstr>
      <vt:lpstr>Investigación Participativa para la Agroecología</vt:lpstr>
      <vt:lpstr>Investigación Participativa para la Agroecología</vt:lpstr>
      <vt:lpstr>Qué es una buena investigación?</vt:lpstr>
      <vt:lpstr>¿Los resultados que utilizan métodos participativos son publicables?</vt:lpstr>
      <vt:lpstr>Qué es una buena investigación?</vt:lpstr>
      <vt:lpstr>Ejemplo: Proyecto Botánico</vt:lpstr>
      <vt:lpstr>Adaptación de métodos participativos para la investigación</vt:lpstr>
      <vt:lpstr>La Investigación Participativa es un proceso</vt:lpstr>
      <vt:lpstr>Quién es la investigación participativa y los resultados que genera?</vt:lpstr>
      <vt:lpstr>Herramientas de métodos de investigación participativa</vt:lpstr>
      <vt:lpstr>¿Qué herramienta participativa para nuestra investigación?</vt:lpstr>
      <vt:lpstr>Referencias útiles</vt:lpstr>
      <vt:lpstr>Temas para Trabajo en Grupo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Series Title</dc:title>
  <dc:creator>Poole, Jane (ILRI)</dc:creator>
  <cp:lastModifiedBy>Emily Nevitt</cp:lastModifiedBy>
  <cp:revision>47</cp:revision>
  <dcterms:created xsi:type="dcterms:W3CDTF">2023-07-20T05:10:03Z</dcterms:created>
  <dcterms:modified xsi:type="dcterms:W3CDTF">2023-07-26T15:58:16Z</dcterms:modified>
</cp:coreProperties>
</file>