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7" r:id="rId6"/>
    <p:sldId id="262" r:id="rId7"/>
    <p:sldId id="263" r:id="rId8"/>
    <p:sldId id="265" r:id="rId9"/>
    <p:sldId id="274" r:id="rId10"/>
    <p:sldId id="275" r:id="rId11"/>
    <p:sldId id="27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Merriweather" pitchFamily="2" charset="77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8BD"/>
    <a:srgbClr val="F3C000"/>
    <a:srgbClr val="B34944"/>
    <a:srgbClr val="EED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9"/>
    <p:restoredTop sz="83129"/>
  </p:normalViewPr>
  <p:slideViewPr>
    <p:cSldViewPr snapToGrid="0">
      <p:cViewPr varScale="1">
        <p:scale>
          <a:sx n="135" d="100"/>
          <a:sy n="135" d="100"/>
        </p:scale>
        <p:origin x="1528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FOgA0B3Xlk&amp;list=PLwMsjHt5RWCgdKqfr4N8SNOB9Yf-B6FAJ&amp;index=5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cf445799a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cf445799a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2 minutos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Me presento y recordatorio de RMS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8449538358a216e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8449538358a216e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¿La gente quiere decir lo que dice? ¿La gente hace lo que dice? ¿La gente sabe lo que hace y por qué? ¿Qué no se dice y por qué? ¿Quién no lo dice y por qué no?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5885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8449538358a216e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8449538358a216e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¿La gente quiere decir lo que dice? ¿La gente hace lo que dice? ¿La gente sabe lo que hace y por qué? ¿Qué no se dice y por qué? ¿Quién no lo dice y por qué no?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6318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4c04391f2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4c04391f2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4c04391f2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4c04391f2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/>
              <a:t>Identificar la estructura/identidad de la organización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/>
              <a:t>¿Qué es un equipo? Divídalo en una colección de personas con diferentes experiencias y perspectivas. Desglosarlo aún más como individuos, los humanos son desordenados.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/>
              <a:t>FRN vs institucional (gobiernos, etc.)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s"/>
              <a:t>Vea la sesión de FRN del festival hace 2 años para una buena discusión de esto a través de una lente de género </a:t>
            </a:r>
            <a:r>
              <a:rPr lang="es" u="sng">
                <a:solidFill>
                  <a:schemeClr val="hlink"/>
                </a:solidFill>
                <a:hlinkClick r:id="rId3"/>
              </a:rPr>
              <a:t>Género e inclusión en FRN - YouTube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4c04391f2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4c04391f2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¿Qué podemos hacer al respecto?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¿Cómo colaboramos para crear el cambio?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¿Cuándo deberíamos trabajar con grupos de ideas afines y cuándo deberíamos trabajar con aquellos que son más diferentes a nosotros?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La forma en que trabajan juntos, o las dificultades de trabajar juntos, proporciona material valioso para publicaciones y comunicaciones.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4a2824a57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4a2824a57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s" dirty="0">
                <a:solidFill>
                  <a:schemeClr val="dk1"/>
                </a:solidFill>
              </a:rPr>
              <a:t>Considere los Principios Operacionales: Reciprocidad; Mutualidad; Compromiso realista; Empujar.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El grupo de discusión llevó a volver a la diapositiva de los Principios del CCRP para fomentar la reflexión sobre los principios operativos.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466b53748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466b53748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Las buenas colaboraciones no son iguales: son mutuamente beneficiosas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Todo el mundo ha estado haciendo esto durante mucho tiempo. No es algo nuevo, pero es difícil.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De las 'sinergias' a las 'colaboraciones estratégicas'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66b53748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66b53748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4a2824a57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4a2824a57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a2824a57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a2824a57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Resalte los diferentes beneficios potenciales de esas colaboraciones, ¿y para quién?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¿En qué se diferencia la colaboración que hace con los agricultores de otros tipos de colaboraciones de investigación?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presenta estos principios a los demás y los introduce en los proyectos?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cambia/tiene tu rol dentro de las colaboraciones? ¿Cómo escalar: pasar de un individuo a una organización como puente?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5422f333b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5422f333b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Resalte los diferentes beneficios potenciales de esas colaboraciones, ¿y para quién?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¿En qué se diferencia la colaboración que hace con los agricultores de otros tipos de colaboraciones de investigación?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presenta estos principios a los demás y los introduce en los proyectos?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cambia/tiene tu rol dentro de las colaboraciones? ¿Cómo escalar: pasar de un individuo a una organización como puente?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422f333bb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5422f333bb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Resalte los diferentes beneficios potenciales de esas colaboraciones, ¿y para quién?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¿En qué se diferencia la colaboración que hace con los agricultores de otros tipos de colaboraciones de investigación?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presenta estos principios a los demás y los introduce en los proyectos?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cambia/tiene tu rol dentro de las colaboraciones? ¿Cómo escalar: pasar de un individuo a una organización como puente?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a2824a57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a2824a57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s"/>
              <a:t>que es la antropologia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s"/>
              <a:t>¿De qué color es el rectángulo? ¿Qué asocias con este color?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8449538358a216e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8449538358a216e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¿La gente quiere decir lo que dice? ¿La gente hace lo que dice? ¿La gente sabe lo que hace y por qué? ¿Qué no se dice y por qué? ¿Quién no lo dice y por qué no?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ving_root_bridg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zuremagazine.com/article/norwegian-scenic-routes-program-voringsfosse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rp.org/wp-content/uploads/2019/05/CCRP-principles-2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frn-working-group/frn-resources?authuser=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1" y="1252331"/>
            <a:ext cx="9153301" cy="3971422"/>
          </a:xfrm>
          <a:prstGeom prst="rect">
            <a:avLst/>
          </a:prstGeom>
          <a:solidFill>
            <a:srgbClr val="E69138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97983" y="1490007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Merriweather"/>
                <a:ea typeface="Merriweather"/>
                <a:cs typeface="Merriweather"/>
                <a:sym typeface="Merriweather"/>
              </a:rPr>
              <a:t>Colaboraciones e investigaciones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9025" y="152400"/>
            <a:ext cx="2468402" cy="7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594237" y="3454807"/>
            <a:ext cx="5820354" cy="97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800" dirty="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Proyecto de Apoyo a m</a:t>
            </a:r>
            <a:r>
              <a:rPr lang="es-419" sz="1800" dirty="0" err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étodos</a:t>
            </a:r>
            <a:r>
              <a:rPr lang="es-419" sz="1800" dirty="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800" dirty="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de investigación 22 de junio de 2023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841017" y="4034457"/>
            <a:ext cx="3105000" cy="981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" sz="16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Lucie Hazelgrove - </a:t>
            </a:r>
            <a:r>
              <a:rPr lang="es" sz="1600" dirty="0" err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Planel</a:t>
            </a:r>
            <a:endParaRPr lang="en-GB" sz="16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600" dirty="0" err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lucie@idems.internacional</a:t>
            </a:r>
            <a:endParaRPr lang="en-GB" sz="15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56134" y="4369713"/>
            <a:ext cx="31050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erriweather"/>
              </a:rPr>
              <a:t>stats4sd.org/resources</a:t>
            </a:r>
            <a:endParaRPr lang="en-GB" sz="1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erriweather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89EA3E-35A0-7F62-73FE-0465F1DED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9576" y="85858"/>
            <a:ext cx="6353842" cy="11664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5;p23">
            <a:extLst>
              <a:ext uri="{FF2B5EF4-FFF2-40B4-BE49-F238E27FC236}">
                <a16:creationId xmlns:a16="http://schemas.microsoft.com/office/drawing/2014/main" id="{5E9C968E-FE2F-7A91-2794-5DD3D54DCA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502" r="14226"/>
          <a:stretch/>
        </p:blipFill>
        <p:spPr>
          <a:xfrm rot="5400000">
            <a:off x="5178641" y="1204247"/>
            <a:ext cx="4101822" cy="385092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Una metodología - resolución de problemas</a:t>
            </a:r>
            <a:endParaRPr dirty="0"/>
          </a:p>
        </p:txBody>
      </p:sp>
      <p:sp>
        <p:nvSpPr>
          <p:cNvPr id="160" name="Google Shape;160;p23"/>
          <p:cNvSpPr txBox="1"/>
          <p:nvPr/>
        </p:nvSpPr>
        <p:spPr>
          <a:xfrm>
            <a:off x="373738" y="1361065"/>
            <a:ext cx="4099110" cy="15870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dk1"/>
                </a:solidFill>
              </a:rPr>
              <a:t>2. </a:t>
            </a:r>
            <a:r>
              <a:rPr lang="es" sz="1800" b="1" dirty="0" err="1">
                <a:solidFill>
                  <a:schemeClr val="dk1"/>
                </a:solidFill>
              </a:rPr>
              <a:t>Piensa</a:t>
            </a:r>
            <a:r>
              <a:rPr lang="es" sz="1800" b="1" dirty="0">
                <a:solidFill>
                  <a:schemeClr val="dk1"/>
                </a:solidFill>
              </a:rPr>
              <a:t> </a:t>
            </a:r>
            <a:r>
              <a:rPr lang="es" sz="1800" b="1" dirty="0" err="1">
                <a:solidFill>
                  <a:schemeClr val="dk1"/>
                </a:solidFill>
              </a:rPr>
              <a:t>en</a:t>
            </a:r>
            <a:r>
              <a:rPr lang="es" sz="1800" b="1" dirty="0">
                <a:solidFill>
                  <a:schemeClr val="dk1"/>
                </a:solidFill>
              </a:rPr>
              <a:t> </a:t>
            </a:r>
            <a:r>
              <a:rPr lang="es" sz="1800" b="1" dirty="0" err="1">
                <a:solidFill>
                  <a:schemeClr val="dk1"/>
                </a:solidFill>
              </a:rPr>
              <a:t>términos </a:t>
            </a:r>
            <a:r>
              <a:rPr lang="es" sz="1800" b="1" dirty="0">
                <a:solidFill>
                  <a:schemeClr val="dk1"/>
                </a:solidFill>
              </a:rPr>
              <a:t>de </a:t>
            </a:r>
            <a:r>
              <a:rPr lang="es" sz="1800" b="1" dirty="0" err="1">
                <a:solidFill>
                  <a:schemeClr val="dk1"/>
                </a:solidFill>
              </a:rPr>
              <a:t>sistemas </a:t>
            </a:r>
            <a:r>
              <a:rPr lang="es" sz="1800" b="1" dirty="0">
                <a:solidFill>
                  <a:schemeClr val="dk1"/>
                </a:solidFill>
              </a:rPr>
              <a:t>: todo </a:t>
            </a:r>
            <a:r>
              <a:rPr lang="es" sz="1800" b="1" dirty="0" err="1">
                <a:solidFill>
                  <a:schemeClr val="dk1"/>
                </a:solidFill>
              </a:rPr>
              <a:t>es</a:t>
            </a:r>
            <a:r>
              <a:rPr lang="es" sz="1800" b="1" dirty="0">
                <a:solidFill>
                  <a:schemeClr val="dk1"/>
                </a:solidFill>
              </a:rPr>
              <a:t> </a:t>
            </a:r>
            <a:r>
              <a:rPr lang="es" sz="1800" b="1" dirty="0" err="1">
                <a:solidFill>
                  <a:schemeClr val="dk1"/>
                </a:solidFill>
              </a:rPr>
              <a:t>relacionado</a:t>
            </a:r>
            <a:r>
              <a:rPr lang="es" sz="1800" b="1" dirty="0">
                <a:solidFill>
                  <a:schemeClr val="dk1"/>
                </a:solidFill>
              </a:rPr>
              <a:t> </a:t>
            </a:r>
          </a:p>
          <a:p>
            <a:pPr marL="179999" lvl="0" indent="-2042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 dirty="0">
                <a:solidFill>
                  <a:schemeClr val="dk1"/>
                </a:solidFill>
              </a:rPr>
              <a:t>Nada es aislado</a:t>
            </a:r>
            <a:endParaRPr lang="en-GB" sz="1800" dirty="0">
              <a:solidFill>
                <a:schemeClr val="dk1"/>
              </a:solidFill>
            </a:endParaRPr>
          </a:p>
          <a:p>
            <a:pPr marL="179999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 dirty="0" err="1">
                <a:solidFill>
                  <a:schemeClr val="dk1"/>
                </a:solidFill>
              </a:rPr>
              <a:t>Sostener</a:t>
            </a:r>
            <a:r>
              <a:rPr lang="es" sz="1800" dirty="0">
                <a:solidFill>
                  <a:schemeClr val="dk1"/>
                </a:solidFill>
              </a:rPr>
              <a:t> </a:t>
            </a:r>
            <a:r>
              <a:rPr lang="es" sz="1800" dirty="0" err="1">
                <a:solidFill>
                  <a:schemeClr val="dk1"/>
                </a:solidFill>
              </a:rPr>
              <a:t>cuenta </a:t>
            </a:r>
            <a:r>
              <a:rPr lang="es" sz="1800" dirty="0">
                <a:solidFill>
                  <a:schemeClr val="dk1"/>
                </a:solidFill>
              </a:rPr>
              <a:t>de todo y </a:t>
            </a:r>
            <a:r>
              <a:rPr lang="es" sz="1800" dirty="0" err="1">
                <a:solidFill>
                  <a:schemeClr val="dk1"/>
                </a:solidFill>
              </a:rPr>
              <a:t>de todos</a:t>
            </a:r>
            <a:endParaRPr lang="en-GB" sz="1800" dirty="0">
              <a:solidFill>
                <a:schemeClr val="dk1"/>
              </a:solidFill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5436289" y="1361066"/>
            <a:ext cx="1002218" cy="7022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" sz="1100" i="1" dirty="0">
                <a:solidFill>
                  <a:schemeClr val="dk1"/>
                </a:solidFill>
              </a:rPr>
              <a:t>Este no es un isla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3578756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Una metodología - resolución de problemas</a:t>
            </a:r>
            <a:endParaRPr/>
          </a:p>
        </p:txBody>
      </p:sp>
      <p:sp>
        <p:nvSpPr>
          <p:cNvPr id="162" name="Google Shape;162;p23"/>
          <p:cNvSpPr txBox="1"/>
          <p:nvPr/>
        </p:nvSpPr>
        <p:spPr>
          <a:xfrm>
            <a:off x="311699" y="1320191"/>
            <a:ext cx="6335386" cy="112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s" sz="1800" b="1" dirty="0">
                <a:solidFill>
                  <a:schemeClr val="dk1"/>
                </a:solidFill>
              </a:rPr>
              <a:t>3. ¿ Qué valora la gente (en la vida)?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chemeClr val="dk1"/>
              </a:solidFill>
            </a:endParaRPr>
          </a:p>
        </p:txBody>
      </p:sp>
      <p:pic>
        <p:nvPicPr>
          <p:cNvPr id="2" name="Google Shape;154;p23">
            <a:extLst>
              <a:ext uri="{FF2B5EF4-FFF2-40B4-BE49-F238E27FC236}">
                <a16:creationId xmlns:a16="http://schemas.microsoft.com/office/drawing/2014/main" id="{C4804AF6-A65F-D5C6-EA45-E65B84DD32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498" r="19185"/>
          <a:stretch/>
        </p:blipFill>
        <p:spPr>
          <a:xfrm>
            <a:off x="3785735" y="2029694"/>
            <a:ext cx="2899450" cy="313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23">
            <a:extLst>
              <a:ext uri="{FF2B5EF4-FFF2-40B4-BE49-F238E27FC236}">
                <a16:creationId xmlns:a16="http://schemas.microsoft.com/office/drawing/2014/main" id="{411849AF-4319-88DE-5E89-C7A519DB53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6286"/>
          <a:stretch/>
        </p:blipFill>
        <p:spPr>
          <a:xfrm>
            <a:off x="6647085" y="2029694"/>
            <a:ext cx="2513540" cy="313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63;p23">
            <a:extLst>
              <a:ext uri="{FF2B5EF4-FFF2-40B4-BE49-F238E27FC236}">
                <a16:creationId xmlns:a16="http://schemas.microsoft.com/office/drawing/2014/main" id="{A8BB553F-7E0F-8F5A-26D6-C7C2CA7FD2C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1990" y="2029694"/>
            <a:ext cx="3827725" cy="2706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49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En/igualdad de colaboraciones (1)</a:t>
            </a:r>
            <a:endParaRPr/>
          </a:p>
        </p:txBody>
      </p:sp>
      <p:sp>
        <p:nvSpPr>
          <p:cNvPr id="171" name="Google Shape;171;p24"/>
          <p:cNvSpPr txBox="1"/>
          <p:nvPr/>
        </p:nvSpPr>
        <p:spPr>
          <a:xfrm>
            <a:off x="607125" y="3436375"/>
            <a:ext cx="800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Entre equipos:</a:t>
            </a:r>
            <a:endParaRPr dirty="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" dirty="0">
                <a:solidFill>
                  <a:schemeClr val="dk1"/>
                </a:solidFill>
              </a:rPr>
              <a:t>¿Quién define: los parámetros, qué cuenta como datos, qué cuenta como conocimiento?</a:t>
            </a:r>
            <a:endParaRPr dirty="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" dirty="0">
                <a:solidFill>
                  <a:schemeClr val="dk1"/>
                </a:solidFill>
              </a:rPr>
              <a:t>¿Quién posee el conocimiento? ¿Qué conocimiento?</a:t>
            </a:r>
            <a:endParaRPr dirty="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s" dirty="0">
                <a:solidFill>
                  <a:schemeClr val="dk1"/>
                </a:solidFill>
              </a:rPr>
              <a:t>¿Quién se beneficia de ello y para qué?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2" name="Google Shape;172;p24">
            <a:extLst>
              <a:ext uri="{FF2B5EF4-FFF2-40B4-BE49-F238E27FC236}">
                <a16:creationId xmlns:a16="http://schemas.microsoft.com/office/drawing/2014/main" id="{3EFC3196-389C-62A4-DAB0-5DF0BC2EB1B2}"/>
              </a:ext>
            </a:extLst>
          </p:cNvPr>
          <p:cNvGrpSpPr/>
          <p:nvPr/>
        </p:nvGrpSpPr>
        <p:grpSpPr>
          <a:xfrm>
            <a:off x="951150" y="1341000"/>
            <a:ext cx="3129900" cy="2017800"/>
            <a:chOff x="951150" y="1341000"/>
            <a:chExt cx="3129900" cy="2017800"/>
          </a:xfrm>
        </p:grpSpPr>
        <p:sp>
          <p:nvSpPr>
            <p:cNvPr id="3" name="Google Shape;173;p24">
              <a:extLst>
                <a:ext uri="{FF2B5EF4-FFF2-40B4-BE49-F238E27FC236}">
                  <a16:creationId xmlns:a16="http://schemas.microsoft.com/office/drawing/2014/main" id="{CDDFB694-8351-E0C6-2AF8-45F06A59B409}"/>
                </a:ext>
              </a:extLst>
            </p:cNvPr>
            <p:cNvSpPr/>
            <p:nvPr/>
          </p:nvSpPr>
          <p:spPr>
            <a:xfrm>
              <a:off x="951150" y="1341000"/>
              <a:ext cx="3129900" cy="2017800"/>
            </a:xfrm>
            <a:prstGeom prst="ellipse">
              <a:avLst/>
            </a:prstGeom>
            <a:noFill/>
            <a:ln w="38100" cap="flat" cmpd="sng">
              <a:solidFill>
                <a:srgbClr val="AEAEA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" name="Google Shape;174;p24">
              <a:extLst>
                <a:ext uri="{FF2B5EF4-FFF2-40B4-BE49-F238E27FC236}">
                  <a16:creationId xmlns:a16="http://schemas.microsoft.com/office/drawing/2014/main" id="{16103BE3-BF82-177E-94F5-63EC3273700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61674" y="1644450"/>
              <a:ext cx="1908844" cy="14108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oogle Shape;175;p24">
            <a:extLst>
              <a:ext uri="{FF2B5EF4-FFF2-40B4-BE49-F238E27FC236}">
                <a16:creationId xmlns:a16="http://schemas.microsoft.com/office/drawing/2014/main" id="{FC106FFE-11F8-1A01-1EEA-AB8A66084E9D}"/>
              </a:ext>
            </a:extLst>
          </p:cNvPr>
          <p:cNvGrpSpPr/>
          <p:nvPr/>
        </p:nvGrpSpPr>
        <p:grpSpPr>
          <a:xfrm>
            <a:off x="4940975" y="1310463"/>
            <a:ext cx="3129900" cy="2017800"/>
            <a:chOff x="567100" y="1341000"/>
            <a:chExt cx="3129900" cy="2017800"/>
          </a:xfrm>
        </p:grpSpPr>
        <p:sp>
          <p:nvSpPr>
            <p:cNvPr id="6" name="Google Shape;176;p24">
              <a:extLst>
                <a:ext uri="{FF2B5EF4-FFF2-40B4-BE49-F238E27FC236}">
                  <a16:creationId xmlns:a16="http://schemas.microsoft.com/office/drawing/2014/main" id="{917B8D02-FDA5-8977-D44B-7D0B25FADD09}"/>
                </a:ext>
              </a:extLst>
            </p:cNvPr>
            <p:cNvSpPr/>
            <p:nvPr/>
          </p:nvSpPr>
          <p:spPr>
            <a:xfrm>
              <a:off x="567100" y="1341000"/>
              <a:ext cx="3129900" cy="2017800"/>
            </a:xfrm>
            <a:prstGeom prst="ellipse">
              <a:avLst/>
            </a:prstGeom>
            <a:noFill/>
            <a:ln w="38100" cap="flat" cmpd="sng">
              <a:solidFill>
                <a:srgbClr val="88B5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7" name="Google Shape;177;p24">
              <a:extLst>
                <a:ext uri="{FF2B5EF4-FFF2-40B4-BE49-F238E27FC236}">
                  <a16:creationId xmlns:a16="http://schemas.microsoft.com/office/drawing/2014/main" id="{43853341-B54B-0D19-FB4C-5076B238F42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57599" y="1641650"/>
              <a:ext cx="1908844" cy="14108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Colaboraciones iguales (2)</a:t>
            </a:r>
            <a:endParaRPr/>
          </a:p>
        </p:txBody>
      </p:sp>
      <p:sp>
        <p:nvSpPr>
          <p:cNvPr id="184" name="Google Shape;184;p25"/>
          <p:cNvSpPr txBox="1"/>
          <p:nvPr/>
        </p:nvSpPr>
        <p:spPr>
          <a:xfrm>
            <a:off x="783575" y="3429400"/>
            <a:ext cx="8048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Hay diferentes tipos de organizaciones y estructuras.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Algunas organizaciones o comunidades no son totalidades coherentes.</a:t>
            </a:r>
            <a:endParaRPr>
              <a:solidFill>
                <a:schemeClr val="dk1"/>
              </a:solidFill>
            </a:endParaRPr>
          </a:p>
          <a:p>
            <a:pPr marL="1170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1170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→ ¿Cómo unir y no (re)crear divisiones?</a:t>
            </a:r>
            <a:endParaRPr>
              <a:solidFill>
                <a:schemeClr val="dk1"/>
              </a:solidFill>
            </a:endParaRPr>
          </a:p>
          <a:p>
            <a:pPr marL="1170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→ ¿Cómo transformar las estructuras de poder existentes en lugar de reproducirlas?</a:t>
            </a:r>
            <a:endParaRPr>
              <a:solidFill>
                <a:schemeClr val="dk1"/>
              </a:solidFill>
            </a:endParaRPr>
          </a:p>
          <a:p>
            <a:pPr marL="11700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" name="Google Shape;187;p25">
            <a:extLst>
              <a:ext uri="{FF2B5EF4-FFF2-40B4-BE49-F238E27FC236}">
                <a16:creationId xmlns:a16="http://schemas.microsoft.com/office/drawing/2014/main" id="{803AB0D3-76ED-4608-0A78-F3A642A3B96E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73728" y="1417910"/>
            <a:ext cx="2976801" cy="1889060"/>
          </a:xfrm>
          <a:prstGeom prst="ellipse">
            <a:avLst/>
          </a:prstGeom>
          <a:noFill/>
          <a:ln w="38100" cap="flat" cmpd="sng">
            <a:solidFill>
              <a:srgbClr val="AEAEA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Google Shape;190;p25">
            <a:extLst>
              <a:ext uri="{FF2B5EF4-FFF2-40B4-BE49-F238E27FC236}">
                <a16:creationId xmlns:a16="http://schemas.microsoft.com/office/drawing/2014/main" id="{2764C27B-D3F0-12AE-BCA8-9B8D4FBEC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221" b="12676"/>
          <a:stretch/>
        </p:blipFill>
        <p:spPr>
          <a:xfrm>
            <a:off x="4963553" y="1406305"/>
            <a:ext cx="2733601" cy="1889059"/>
          </a:xfrm>
          <a:prstGeom prst="ellipse">
            <a:avLst/>
          </a:prstGeom>
          <a:noFill/>
          <a:ln w="38100">
            <a:solidFill>
              <a:srgbClr val="88B58B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Construcción (y mantenimiento) de puentes</a:t>
            </a:r>
            <a:endParaRPr/>
          </a:p>
        </p:txBody>
      </p:sp>
      <p:sp>
        <p:nvSpPr>
          <p:cNvPr id="197" name="Google Shape;197;p26"/>
          <p:cNvSpPr txBox="1"/>
          <p:nvPr/>
        </p:nvSpPr>
        <p:spPr>
          <a:xfrm>
            <a:off x="311700" y="1221061"/>
            <a:ext cx="2828474" cy="341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dk1"/>
                </a:solidFill>
              </a:rPr>
              <a:t>Alguien tiene que entender ambos lados: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dirty="0">
                <a:solidFill>
                  <a:schemeClr val="dk1"/>
                </a:solidFill>
              </a:rPr>
              <a:t>¿Cuáles son los objetivos?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dirty="0">
                <a:solidFill>
                  <a:schemeClr val="dk1"/>
                </a:solidFill>
              </a:rPr>
              <a:t>¿Qué materiales hay disponibles?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s" dirty="0">
                <a:solidFill>
                  <a:schemeClr val="dk1"/>
                </a:solidFill>
              </a:rPr>
              <a:t>¿Cuáles son las herramientas u otros requisitos técnicos?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Esta persona puede entonces traducir entre las dos partes </a:t>
            </a:r>
            <a:br>
              <a:rPr lang="es" dirty="0">
                <a:solidFill>
                  <a:schemeClr val="dk1"/>
                </a:solidFill>
              </a:rPr>
            </a:br>
            <a:r>
              <a:rPr lang="es" dirty="0">
                <a:solidFill>
                  <a:schemeClr val="dk1"/>
                </a:solidFill>
              </a:rPr>
              <a:t>( </a:t>
            </a:r>
            <a:r>
              <a:rPr lang="es" i="1" dirty="0">
                <a:solidFill>
                  <a:schemeClr val="dk1"/>
                </a:solidFill>
              </a:rPr>
              <a:t>relativismo cultural </a:t>
            </a:r>
            <a:r>
              <a:rPr lang="es" dirty="0">
                <a:solidFill>
                  <a:schemeClr val="dk1"/>
                </a:solidFill>
              </a:rPr>
              <a:t>), creando un puente.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2" name="Google Shape;198;p26">
            <a:hlinkClick r:id="rId3"/>
            <a:extLst>
              <a:ext uri="{FF2B5EF4-FFF2-40B4-BE49-F238E27FC236}">
                <a16:creationId xmlns:a16="http://schemas.microsoft.com/office/drawing/2014/main" id="{D8885696-775B-B093-A5F8-C94761CBCF6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3126" y="1086964"/>
            <a:ext cx="6077753" cy="40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/>
          <p:nvPr/>
        </p:nvSpPr>
        <p:spPr>
          <a:xfrm>
            <a:off x="7160379" y="4790526"/>
            <a:ext cx="2110500" cy="36930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 dirty="0">
                <a:solidFill>
                  <a:schemeClr val="hlink"/>
                </a:solidFill>
                <a:hlinkClick r:id="rId3"/>
              </a:rPr>
              <a:t>Estado de Megalaya, India</a:t>
            </a:r>
            <a:endParaRPr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/>
        </p:nvSpPr>
        <p:spPr>
          <a:xfrm>
            <a:off x="311700" y="1352200"/>
            <a:ext cx="862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8000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4397075" y="1386675"/>
            <a:ext cx="4407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¿Qué desafíos y qué éxitos ha encontrado en el contexto de sus colaboraciones que le gustaría compartir?</a:t>
            </a:r>
            <a:endParaRPr sz="1500" i="1"/>
          </a:p>
        </p:txBody>
      </p:sp>
      <p:sp>
        <p:nvSpPr>
          <p:cNvPr id="211" name="Google Shape;211;p27"/>
          <p:cNvSpPr txBox="1"/>
          <p:nvPr/>
        </p:nvSpPr>
        <p:spPr>
          <a:xfrm>
            <a:off x="166375" y="3812000"/>
            <a:ext cx="3760200" cy="8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Los puentes no tienen que conectar dos lados iguales, pero sí tienen que lograr un equilibrio.</a:t>
            </a:r>
            <a:endParaRPr sz="1800"/>
          </a:p>
        </p:txBody>
      </p:sp>
      <p:sp>
        <p:nvSpPr>
          <p:cNvPr id="204" name="Google Shape;204;p27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Tus experiencias</a:t>
            </a:r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4826524" y="1052169"/>
            <a:ext cx="4317476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 dirty="0">
                <a:solidFill>
                  <a:schemeClr val="hlink"/>
                </a:solidFill>
                <a:hlinkClick r:id="rId3"/>
              </a:rPr>
              <a:t>Puente diseñado por Carl-Viggo Hølmebakk </a:t>
            </a:r>
            <a:r>
              <a:rPr lang="es" sz="1200" dirty="0"/>
              <a:t>en Noruega</a:t>
            </a:r>
            <a:endParaRPr sz="1200" dirty="0"/>
          </a:p>
        </p:txBody>
      </p:sp>
      <p:pic>
        <p:nvPicPr>
          <p:cNvPr id="2" name="Google Shape;208;p27">
            <a:extLst>
              <a:ext uri="{FF2B5EF4-FFF2-40B4-BE49-F238E27FC236}">
                <a16:creationId xmlns:a16="http://schemas.microsoft.com/office/drawing/2014/main" id="{7D26339F-5438-3F6E-BBBD-F133A944F8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84" y="1069614"/>
            <a:ext cx="4062776" cy="270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9;p27">
            <a:extLst>
              <a:ext uri="{FF2B5EF4-FFF2-40B4-BE49-F238E27FC236}">
                <a16:creationId xmlns:a16="http://schemas.microsoft.com/office/drawing/2014/main" id="{B5E3EDF6-4B90-00B6-2077-02E381FFB5D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5906" y="2579914"/>
            <a:ext cx="5086256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Por qué colaborar</a:t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311700" y="1352200"/>
            <a:ext cx="862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8000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3553775" y="1387775"/>
            <a:ext cx="55902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700"/>
              <a:t>Del ' Programa </a:t>
            </a:r>
            <a:r>
              <a:rPr lang="es" sz="1700" b="1"/>
              <a:t>Colaborativo </a:t>
            </a:r>
            <a:r>
              <a:rPr lang="es" sz="1700"/>
              <a:t>de Investigación de Cultivos (CCRP)' (CCRP) a la ' </a:t>
            </a:r>
            <a:r>
              <a:rPr lang="es" sz="1700" b="1"/>
              <a:t>Colaboración Global </a:t>
            </a:r>
            <a:r>
              <a:rPr lang="es" sz="1700"/>
              <a:t>para Sistemas Alimentarios Resilientes' (CRFS):</a:t>
            </a:r>
            <a:endParaRPr sz="17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700"/>
              <a:t>→ Las colaboraciones están en el corazón de nuestro trabajo</a:t>
            </a:r>
            <a:endParaRPr sz="17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70" name="Google Shape;70;p14"/>
          <p:cNvSpPr txBox="1"/>
          <p:nvPr/>
        </p:nvSpPr>
        <p:spPr>
          <a:xfrm>
            <a:off x="4312800" y="2986950"/>
            <a:ext cx="45195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dk1"/>
                </a:solidFill>
              </a:rPr>
              <a:t>¿Cómo podemos trabajar juntos para transformar los sistemas alimentarios?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s" sz="1700">
                <a:solidFill>
                  <a:schemeClr val="dk1"/>
                </a:solidFill>
              </a:rPr>
              <a:t>¿Qué recursos, qué perspectivas, qué experiencia necesitamos?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es" sz="1700">
                <a:solidFill>
                  <a:schemeClr val="dk1"/>
                </a:solidFill>
              </a:rPr>
              <a:t>¿Qué podemos compartir?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 amt="40000"/>
          </a:blip>
          <a:srcRect r="25082"/>
          <a:stretch/>
        </p:blipFill>
        <p:spPr>
          <a:xfrm>
            <a:off x="-868649" y="1224350"/>
            <a:ext cx="4810625" cy="39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Principios CRFS (CCRP)</a:t>
            </a:r>
            <a:endParaRPr/>
          </a:p>
        </p:txBody>
      </p:sp>
      <p:sp>
        <p:nvSpPr>
          <p:cNvPr id="3" name="Google Shape;79;p15">
            <a:extLst>
              <a:ext uri="{FF2B5EF4-FFF2-40B4-BE49-F238E27FC236}">
                <a16:creationId xmlns:a16="http://schemas.microsoft.com/office/drawing/2014/main" id="{0F63AD5C-BCD0-14B2-81AE-520013469313}"/>
              </a:ext>
            </a:extLst>
          </p:cNvPr>
          <p:cNvSpPr txBox="1"/>
          <p:nvPr/>
        </p:nvSpPr>
        <p:spPr>
          <a:xfrm>
            <a:off x="7199364" y="4835529"/>
            <a:ext cx="179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u="sng" dirty="0">
                <a:solidFill>
                  <a:schemeClr val="hlink"/>
                </a:solidFill>
                <a:hlinkClick r:id="rId3"/>
              </a:rPr>
              <a:t>CCRP-principles-2.pdf</a:t>
            </a:r>
            <a:endParaRPr sz="12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87B0CF9-42FE-B4B1-66A5-55AE1B030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293749"/>
              </p:ext>
            </p:extLst>
          </p:nvPr>
        </p:nvGraphicFramePr>
        <p:xfrm>
          <a:off x="51070" y="1108335"/>
          <a:ext cx="9039497" cy="3754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9826">
                  <a:extLst>
                    <a:ext uri="{9D8B030D-6E8A-4147-A177-3AD203B41FA5}">
                      <a16:colId xmlns:a16="http://schemas.microsoft.com/office/drawing/2014/main" val="2092941420"/>
                    </a:ext>
                  </a:extLst>
                </a:gridCol>
                <a:gridCol w="5989671">
                  <a:extLst>
                    <a:ext uri="{9D8B030D-6E8A-4147-A177-3AD203B41FA5}">
                      <a16:colId xmlns:a16="http://schemas.microsoft.com/office/drawing/2014/main" val="1673122486"/>
                    </a:ext>
                  </a:extLst>
                </a:gridCol>
              </a:tblGrid>
              <a:tr h="290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Merriweather" pitchFamily="2" charset="77"/>
                        </a:rPr>
                        <a:t>C – </a:t>
                      </a:r>
                      <a:r>
                        <a:rPr lang="en-US" sz="1200" b="0" dirty="0" err="1">
                          <a:latin typeface="Merriweather" pitchFamily="2" charset="77"/>
                        </a:rPr>
                        <a:t>Principios</a:t>
                      </a:r>
                      <a:r>
                        <a:rPr lang="en-US" sz="1200" b="0" dirty="0">
                          <a:latin typeface="Merriweather" pitchFamily="2" charset="77"/>
                        </a:rPr>
                        <a:t> de </a:t>
                      </a:r>
                      <a:r>
                        <a:rPr lang="en-US" sz="1200" b="0" dirty="0" err="1">
                          <a:latin typeface="Merriweather" pitchFamily="2" charset="77"/>
                        </a:rPr>
                        <a:t>colaboración</a:t>
                      </a:r>
                      <a:endParaRPr lang="en-US" sz="1200" b="0" dirty="0">
                        <a:latin typeface="Merriweather" pitchFamily="2" charset="77"/>
                      </a:endParaRPr>
                    </a:p>
                  </a:txBody>
                  <a:tcPr>
                    <a:solidFill>
                      <a:srgbClr val="B3494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err="1">
                          <a:latin typeface="Merriweather" pitchFamily="2" charset="77"/>
                        </a:rPr>
                        <a:t>Principios</a:t>
                      </a:r>
                      <a:r>
                        <a:rPr lang="en-US" sz="1200" b="0" dirty="0">
                          <a:latin typeface="Merriweather" pitchFamily="2" charset="77"/>
                        </a:rPr>
                        <a:t> </a:t>
                      </a:r>
                      <a:r>
                        <a:rPr lang="en-US" sz="1200" b="0" dirty="0" err="1">
                          <a:latin typeface="Merriweather" pitchFamily="2" charset="77"/>
                        </a:rPr>
                        <a:t>operativos</a:t>
                      </a:r>
                      <a:endParaRPr lang="en-US" sz="1200" b="0" dirty="0">
                        <a:latin typeface="Merriweather" pitchFamily="2" charset="77"/>
                      </a:endParaRPr>
                    </a:p>
                  </a:txBody>
                  <a:tcPr>
                    <a:solidFill>
                      <a:srgbClr val="B349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183304"/>
                  </a:ext>
                </a:extLst>
              </a:tr>
              <a:tr h="1408375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INCLUSIÓN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Convocar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múltiples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y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diversas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partes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interesadas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para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informar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las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deliberaciones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todos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niveles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y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lugares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toma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decisiones</a:t>
                      </a:r>
                      <a:endParaRPr lang="en-US" sz="12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endParaRPr lang="en-US" sz="12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COLABORACIÓN GENUINA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Garantice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un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compromiso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colaboración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auténtico</a:t>
                      </a:r>
                      <a:endParaRPr lang="en-US" sz="12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6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Reciprocidad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generar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confianza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basada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intereses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compartidos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interacciones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honestas</a:t>
                      </a:r>
                      <a:endParaRPr lang="en-US" sz="12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Mutualidad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Negociar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acuerdos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ganar-ganar</a:t>
                      </a:r>
                      <a:endParaRPr lang="en-US" sz="12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Compromiso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realista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Comience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donde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están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las personas</a:t>
                      </a:r>
                    </a:p>
                    <a:p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Nudge: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Generar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movimiento</a:t>
                      </a:r>
                      <a:endParaRPr lang="en-US" sz="12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6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685611"/>
                  </a:ext>
                </a:extLst>
              </a:tr>
              <a:tr h="290857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Merriweather" pitchFamily="2" charset="77"/>
                        </a:rPr>
                        <a:t>R- </a:t>
                      </a:r>
                      <a:r>
                        <a:rPr lang="en-US" sz="1200" b="0" dirty="0" err="1">
                          <a:latin typeface="Merriweather" pitchFamily="2" charset="77"/>
                        </a:rPr>
                        <a:t>Principios</a:t>
                      </a:r>
                      <a:r>
                        <a:rPr lang="en-US" sz="1200" b="0" dirty="0">
                          <a:latin typeface="Merriweather" pitchFamily="2" charset="77"/>
                        </a:rPr>
                        <a:t> de la </a:t>
                      </a:r>
                      <a:r>
                        <a:rPr lang="en-US" sz="1200" b="0" dirty="0" err="1">
                          <a:latin typeface="Merriweather" pitchFamily="2" charset="77"/>
                        </a:rPr>
                        <a:t>Investigación</a:t>
                      </a:r>
                      <a:endParaRPr lang="en-US" sz="1200" b="0" dirty="0">
                        <a:latin typeface="Merriweather" pitchFamily="2" charset="77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 err="1">
                          <a:latin typeface="Merriweather" pitchFamily="2" charset="77"/>
                        </a:rPr>
                        <a:t>Principios</a:t>
                      </a:r>
                      <a:r>
                        <a:rPr lang="en-US" sz="1200" dirty="0">
                          <a:latin typeface="Merriweather" pitchFamily="2" charset="77"/>
                        </a:rPr>
                        <a:t> </a:t>
                      </a:r>
                      <a:r>
                        <a:rPr lang="en-US" sz="1200" dirty="0" err="1">
                          <a:latin typeface="Merriweather" pitchFamily="2" charset="77"/>
                        </a:rPr>
                        <a:t>operativos</a:t>
                      </a:r>
                      <a:endParaRPr lang="en-US" sz="1200" dirty="0">
                        <a:latin typeface="Merriweather" pitchFamily="2" charset="77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92473"/>
                  </a:ext>
                </a:extLst>
              </a:tr>
              <a:tr h="1764000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CO-CREACIÓN AGRICULTOR-INVESTIGADOR</a:t>
                      </a:r>
                    </a:p>
                    <a:p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Involucrar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agricultores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como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socios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para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garantizar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la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relevancia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uso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procesos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investigación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y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resultados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endParaRPr lang="en-US" sz="12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INVESTIGACIÓN DE IMPACTO AEI</a:t>
                      </a:r>
                    </a:p>
                    <a:p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Diseñar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implementar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investigaciones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para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lograr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impacto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generando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opciones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contexto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para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mejorar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sistemas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cultivo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E8B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Mejorar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la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calidad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través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del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desarrollo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capacidades</a:t>
                      </a:r>
                      <a:endParaRPr lang="en-US" sz="12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Integrar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la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investigación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local y global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Consulta social y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técnica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enlaces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Integrar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conocimiento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agricultores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la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investigación</a:t>
                      </a:r>
                      <a:endParaRPr lang="en-US" sz="12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Incentivar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apoyar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y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reforzar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la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participación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agricultores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para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garantizar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la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capacidad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respuesta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las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necesidades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conocimientos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problemas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preocupaciones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y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limitaciones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agricultores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Empoderar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proceso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investigación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construir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capital social,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técnico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y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metodológico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través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del 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proceso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de co-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creación</a:t>
                      </a:r>
                      <a:r>
                        <a:rPr lang="en-US" sz="1200" b="0" i="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campesino-</a:t>
                      </a:r>
                      <a:r>
                        <a:rPr lang="en-US" sz="1200" b="0" i="0" dirty="0" err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investigador</a:t>
                      </a:r>
                      <a:endParaRPr lang="en-US" sz="1200" b="0" i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2E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7858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Principios de las FRN</a:t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3766457" y="4698475"/>
            <a:ext cx="5225143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 dirty="0">
                <a:solidFill>
                  <a:schemeClr val="hlink"/>
                </a:solidFill>
                <a:hlinkClick r:id="rId3"/>
              </a:rPr>
              <a:t>Grupos de trabajo del GCRFS - Recursos de FRN (google.com)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87E4F2-08E9-64E0-54B0-DC25ECAB7718}"/>
              </a:ext>
            </a:extLst>
          </p:cNvPr>
          <p:cNvSpPr txBox="1"/>
          <p:nvPr/>
        </p:nvSpPr>
        <p:spPr>
          <a:xfrm>
            <a:off x="441064" y="1512777"/>
            <a:ext cx="6474849" cy="94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" b="1" dirty="0">
                <a:latin typeface="Calibri" panose="020F0502020204030204" pitchFamily="34" charset="0"/>
                <a:cs typeface="Calibri" panose="020F0502020204030204" pitchFamily="34" charset="0"/>
              </a:rPr>
              <a:t>1. Agricultores diversos participan en todo el proceso de investigación .</a:t>
            </a:r>
          </a:p>
          <a:p>
            <a:pPr marL="432000" lvl="2">
              <a:spcAft>
                <a:spcPts val="800"/>
              </a:spcAft>
            </a:pPr>
            <a:r>
              <a:rPr lang="es" dirty="0">
                <a:latin typeface="Calibri" panose="020F0502020204030204" pitchFamily="34" charset="0"/>
                <a:cs typeface="Calibri" panose="020F0502020204030204" pitchFamily="34" charset="0"/>
              </a:rPr>
              <a:t>1.1 Los agricultores crean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conjuntamente</a:t>
            </a:r>
            <a:r>
              <a:rPr lang="es" dirty="0">
                <a:latin typeface="Calibri" panose="020F0502020204030204" pitchFamily="34" charset="0"/>
                <a:cs typeface="Calibri" panose="020F0502020204030204" pitchFamily="34" charset="0"/>
              </a:rPr>
              <a:t> la agenda de investigación .</a:t>
            </a:r>
          </a:p>
          <a:p>
            <a:pPr marL="432000" lvl="2">
              <a:spcAft>
                <a:spcPts val="800"/>
              </a:spcAft>
            </a:pPr>
            <a:r>
              <a:rPr lang="es" dirty="0">
                <a:latin typeface="Calibri" panose="020F0502020204030204" pitchFamily="34" charset="0"/>
                <a:cs typeface="Calibri" panose="020F0502020204030204" pitchFamily="34" charset="0"/>
              </a:rPr>
              <a:t>1.2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agricultores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activamente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todo</a:t>
            </a:r>
            <a:r>
              <a:rPr lang="es" dirty="0">
                <a:latin typeface="Calibri" panose="020F0502020204030204" pitchFamily="34" charset="0"/>
                <a:cs typeface="Calibri" panose="020F0502020204030204" pitchFamily="34" charset="0"/>
              </a:rPr>
              <a:t> el proceso de investigación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0AF3D-7DF4-2632-CA9A-F47922B5DAA9}"/>
              </a:ext>
            </a:extLst>
          </p:cNvPr>
          <p:cNvSpPr txBox="1"/>
          <p:nvPr/>
        </p:nvSpPr>
        <p:spPr>
          <a:xfrm>
            <a:off x="441063" y="2674602"/>
            <a:ext cx="7986499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" b="1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Las redes son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colaborativas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facilitan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" b="1" dirty="0">
                <a:latin typeface="Calibri" panose="020F0502020204030204" pitchFamily="34" charset="0"/>
                <a:cs typeface="Calibri" panose="020F0502020204030204" pitchFamily="34" charset="0"/>
              </a:rPr>
              <a:t>intercambio de conocimientos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2000" lvl="2">
              <a:spcAft>
                <a:spcPts val="800"/>
              </a:spcAft>
            </a:pPr>
            <a:r>
              <a:rPr lang="es" dirty="0">
                <a:latin typeface="Calibri" panose="020F0502020204030204" pitchFamily="34" charset="0"/>
                <a:cs typeface="Calibri" panose="020F0502020204030204" pitchFamily="34" charset="0"/>
              </a:rPr>
              <a:t>3.1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Las redes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apoyan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intercambio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conocimientos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miembros</a:t>
            </a:r>
            <a:r>
              <a:rPr lang="e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32000" lvl="2"/>
            <a:r>
              <a:rPr lang="es" dirty="0">
                <a:latin typeface="Calibri" panose="020F0502020204030204" pitchFamily="34" charset="0"/>
                <a:cs typeface="Calibri" panose="020F0502020204030204" pitchFamily="34" charset="0"/>
              </a:rPr>
              <a:t>3.2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Las redes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conformadas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conexiones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actores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posicionados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de</a:t>
            </a:r>
          </a:p>
          <a:p>
            <a:pPr marL="432000" lvl="2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diversas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maneras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y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fomentan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flujo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" dirty="0">
                <a:latin typeface="Calibri" panose="020F0502020204030204" pitchFamily="34" charset="0"/>
                <a:cs typeface="Calibri" panose="020F0502020204030204" pitchFamily="34" charset="0"/>
              </a:rPr>
              <a:t>de la red 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s" dirty="0"/>
              <a:t>Un </a:t>
            </a:r>
            <a:r>
              <a:rPr lang="es" dirty="0" err="1"/>
              <a:t>ejemplo </a:t>
            </a:r>
            <a:r>
              <a:rPr lang="es" dirty="0"/>
              <a:t>de </a:t>
            </a:r>
            <a:r>
              <a:rPr lang="es" dirty="0" err="1"/>
              <a:t>AMSP </a:t>
            </a:r>
            <a:r>
              <a:rPr lang="es" dirty="0"/>
              <a:t>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311700" y="1352200"/>
            <a:ext cx="862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8000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43000" y="1352200"/>
            <a:ext cx="8034000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err="1"/>
              <a:t>Asociación </a:t>
            </a:r>
            <a:r>
              <a:rPr lang="es" dirty="0"/>
              <a:t>Minim Song Panga (AMSP) </a:t>
            </a:r>
            <a:r>
              <a:rPr lang="es" dirty="0" err="1"/>
              <a:t>es</a:t>
            </a:r>
            <a:r>
              <a:rPr lang="es" dirty="0"/>
              <a:t> </a:t>
            </a:r>
            <a:r>
              <a:rPr lang="es" dirty="0" err="1"/>
              <a:t>una </a:t>
            </a:r>
            <a:r>
              <a:rPr lang="es" dirty="0"/>
              <a:t>organización </a:t>
            </a:r>
            <a:r>
              <a:rPr lang="es" dirty="0" err="1"/>
              <a:t>campesina </a:t>
            </a:r>
            <a:r>
              <a:rPr lang="es" dirty="0"/>
              <a:t>de Burkina Faso </a:t>
            </a:r>
            <a:r>
              <a:rPr lang="es" dirty="0" err="1"/>
              <a:t>involucrada </a:t>
            </a:r>
            <a:r>
              <a:rPr lang="es" dirty="0"/>
              <a:t>en el CRFS </a:t>
            </a:r>
            <a:r>
              <a:rPr lang="es" dirty="0" err="1"/>
              <a:t>desde </a:t>
            </a:r>
            <a:r>
              <a:rPr lang="es" dirty="0"/>
              <a:t>2006.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Para trabajar con los agricultores , AMSP recolectar líderes hoy de organizaciones agricultores y cuenta con unos 5.000 miembros en cinco municipios.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AMSP </a:t>
            </a:r>
            <a:r>
              <a:rPr lang="es" dirty="0" err="1"/>
              <a:t>es </a:t>
            </a:r>
            <a:r>
              <a:rPr lang="es" dirty="0"/>
              <a:t>un </a:t>
            </a:r>
            <a:r>
              <a:rPr lang="es" dirty="0" err="1"/>
              <a:t>socio</a:t>
            </a:r>
            <a:r>
              <a:rPr lang="es" dirty="0"/>
              <a:t> </a:t>
            </a:r>
            <a:r>
              <a:rPr lang="es" dirty="0" err="1"/>
              <a:t>clave </a:t>
            </a:r>
            <a:r>
              <a:rPr lang="es" dirty="0"/>
              <a:t>en </a:t>
            </a:r>
            <a:r>
              <a:rPr lang="es" dirty="0" err="1"/>
              <a:t>muchos</a:t>
            </a:r>
            <a:r>
              <a:rPr lang="es" dirty="0"/>
              <a:t> </a:t>
            </a:r>
            <a:r>
              <a:rPr lang="es" dirty="0" err="1"/>
              <a:t>proyectos </a:t>
            </a:r>
            <a:r>
              <a:rPr lang="es" dirty="0"/>
              <a:t>y, </a:t>
            </a:r>
            <a:r>
              <a:rPr lang="es" dirty="0" err="1"/>
              <a:t>desde </a:t>
            </a:r>
            <a:r>
              <a:rPr lang="es" dirty="0"/>
              <a:t>2019, </a:t>
            </a:r>
            <a:r>
              <a:rPr lang="es" dirty="0" err="1"/>
              <a:t>es</a:t>
            </a:r>
            <a:r>
              <a:rPr lang="es" dirty="0"/>
              <a:t> </a:t>
            </a:r>
            <a:r>
              <a:rPr lang="es" dirty="0" err="1"/>
              <a:t>la organización</a:t>
            </a:r>
            <a:r>
              <a:rPr lang="es" dirty="0"/>
              <a:t> </a:t>
            </a:r>
            <a:r>
              <a:rPr lang="es" dirty="0" err="1"/>
              <a:t>director </a:t>
            </a:r>
            <a:r>
              <a:rPr lang="es" dirty="0"/>
              <a:t>del </a:t>
            </a:r>
            <a:r>
              <a:rPr lang="es" dirty="0" err="1"/>
              <a:t>proyecto </a:t>
            </a:r>
            <a:r>
              <a:rPr lang="es" dirty="0"/>
              <a:t>de aprendizaje FRN </a:t>
            </a:r>
            <a:r>
              <a:rPr lang="es" dirty="0" err="1"/>
              <a:t>en </a:t>
            </a:r>
            <a:r>
              <a:rPr lang="es" dirty="0"/>
              <a:t>AMSP para </a:t>
            </a:r>
            <a:r>
              <a:rPr lang="es" dirty="0" err="1"/>
              <a:t>aprender </a:t>
            </a:r>
            <a:r>
              <a:rPr lang="es" dirty="0"/>
              <a:t>cómo </a:t>
            </a:r>
            <a:r>
              <a:rPr lang="es" dirty="0" err="1"/>
              <a:t>podemos</a:t>
            </a:r>
            <a:r>
              <a:rPr lang="es" dirty="0"/>
              <a:t> </a:t>
            </a:r>
            <a:r>
              <a:rPr lang="es" dirty="0" err="1"/>
              <a:t>desarrollar </a:t>
            </a:r>
            <a:r>
              <a:rPr lang="es" dirty="0"/>
              <a:t>NRF </a:t>
            </a:r>
            <a:r>
              <a:rPr lang="es" dirty="0" err="1"/>
              <a:t>fuertes </a:t>
            </a:r>
            <a:r>
              <a:rPr lang="es" dirty="0"/>
              <a:t>y </a:t>
            </a:r>
            <a:r>
              <a:rPr lang="es" dirty="0" err="1"/>
              <a:t>mejorar</a:t>
            </a:r>
            <a:r>
              <a:rPr lang="es" dirty="0"/>
              <a:t> </a:t>
            </a:r>
            <a:r>
              <a:rPr lang="es" dirty="0" err="1"/>
              <a:t>NUESTRO</a:t>
            </a:r>
            <a:r>
              <a:rPr lang="es" dirty="0"/>
              <a:t> </a:t>
            </a:r>
            <a:r>
              <a:rPr lang="es" dirty="0" err="1"/>
              <a:t>manera </a:t>
            </a:r>
            <a:r>
              <a:rPr lang="es" dirty="0"/>
              <a:t>de </a:t>
            </a:r>
            <a:r>
              <a:rPr lang="es" dirty="0" err="1"/>
              <a:t>trabajar </a:t>
            </a:r>
            <a:r>
              <a:rPr lang="es" dirty="0"/>
              <a:t>juntos.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r>
              <a:rPr lang="es" dirty="0"/>
              <a:t>Grabación de audio de una conversación entre Lucie y Roger Kaboré, director de la AMSP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Las </a:t>
            </a:r>
            <a:r>
              <a:rPr lang="es" dirty="0" err="1"/>
              <a:t>experiencias </a:t>
            </a:r>
            <a:r>
              <a:rPr lang="es" dirty="0"/>
              <a:t>de la AMSP</a:t>
            </a:r>
            <a:endParaRPr dirty="0"/>
          </a:p>
        </p:txBody>
      </p:sp>
      <p:sp>
        <p:nvSpPr>
          <p:cNvPr id="112" name="Google Shape;112;p19"/>
          <p:cNvSpPr txBox="1"/>
          <p:nvPr/>
        </p:nvSpPr>
        <p:spPr>
          <a:xfrm>
            <a:off x="311700" y="1352200"/>
            <a:ext cx="862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8000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13" name="Google Shape;113;p19"/>
          <p:cNvSpPr txBox="1"/>
          <p:nvPr/>
        </p:nvSpPr>
        <p:spPr>
          <a:xfrm>
            <a:off x="534836" y="1221572"/>
            <a:ext cx="7768243" cy="338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/>
              <a:t>1 </a:t>
            </a:r>
            <a:r>
              <a:rPr lang="es" sz="1300" dirty="0" err="1"/>
              <a:t>) Comprender a </a:t>
            </a:r>
            <a:r>
              <a:rPr lang="es" sz="1300" dirty="0"/>
              <a:t>los agricultores </a:t>
            </a:r>
            <a:r>
              <a:rPr lang="es" sz="1300" dirty="0" err="1"/>
              <a:t>e </a:t>
            </a:r>
            <a:r>
              <a:rPr lang="es" sz="1300" dirty="0"/>
              <a:t>investigadores :</a:t>
            </a:r>
          </a:p>
          <a:p>
            <a:pPr marL="849313" lvl="2" indent="-331788">
              <a:buFont typeface="Courier New" panose="02070309020205020404" pitchFamily="49" charset="0"/>
              <a:buChar char="o"/>
            </a:pPr>
            <a:r>
              <a:rPr lang="es" sz="1300" dirty="0" err="1"/>
              <a:t>Sus </a:t>
            </a:r>
            <a:r>
              <a:rPr lang="es" sz="1300" dirty="0"/>
              <a:t>fortalezas y </a:t>
            </a:r>
            <a:r>
              <a:rPr lang="es" sz="1300" dirty="0" err="1"/>
              <a:t>debilidades</a:t>
            </a:r>
          </a:p>
          <a:p>
            <a:pPr marL="849313" lvl="2" indent="-331788">
              <a:buFont typeface="Courier New" panose="02070309020205020404" pitchFamily="49" charset="0"/>
              <a:buChar char="o"/>
            </a:pPr>
            <a:r>
              <a:rPr lang="es" sz="1300" dirty="0"/>
              <a:t>Sus motivos</a:t>
            </a:r>
          </a:p>
          <a:p>
            <a:pPr marL="849313" lvl="2" indent="-331788">
              <a:buFont typeface="Courier New" panose="02070309020205020404" pitchFamily="49" charset="0"/>
              <a:buChar char="o"/>
            </a:pPr>
            <a:r>
              <a:rPr lang="es" sz="1300" dirty="0"/>
              <a:t>En </a:t>
            </a:r>
            <a:r>
              <a:rPr lang="es" sz="1300" dirty="0" err="1"/>
              <a:t>qué </a:t>
            </a:r>
            <a:r>
              <a:rPr lang="es" sz="1300" dirty="0"/>
              <a:t>estructuras </a:t>
            </a:r>
            <a:r>
              <a:rPr lang="es" sz="1300" dirty="0" err="1"/>
              <a:t>se</a:t>
            </a:r>
            <a:r>
              <a:rPr lang="es" sz="1300" dirty="0"/>
              <a:t> </a:t>
            </a:r>
            <a:r>
              <a:rPr lang="es" sz="1300" dirty="0" err="1"/>
              <a:t>laboral</a:t>
            </a:r>
            <a:endParaRPr lang="en-GB"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/>
              <a:t>2) </a:t>
            </a:r>
            <a:r>
              <a:rPr lang="es" sz="1300" dirty="0" err="1"/>
              <a:t>Reunir </a:t>
            </a:r>
            <a:r>
              <a:rPr lang="es" sz="1300" dirty="0"/>
              <a:t>a las personas:</a:t>
            </a:r>
          </a:p>
          <a:p>
            <a:pPr marL="849313" lvl="2" indent="-331788">
              <a:buFont typeface="Courier New" panose="02070309020205020404" pitchFamily="49" charset="0"/>
              <a:buChar char="o"/>
            </a:pPr>
            <a:r>
              <a:rPr lang="es" sz="1300" dirty="0"/>
              <a:t>Vamos a su ritmo</a:t>
            </a:r>
            <a:endParaRPr lang="en-GB" sz="1300" dirty="0"/>
          </a:p>
          <a:p>
            <a:pPr marL="849313" lvl="2" indent="-331788">
              <a:buFont typeface="Courier New" panose="02070309020205020404" pitchFamily="49" charset="0"/>
              <a:buChar char="o"/>
            </a:pPr>
            <a:r>
              <a:rPr lang="es" sz="1300" dirty="0"/>
              <a:t>identificar la gente adecuada para el trabajo</a:t>
            </a:r>
          </a:p>
          <a:p>
            <a:pPr marL="849313" lvl="2" indent="-331788">
              <a:buFont typeface="Courier New" panose="02070309020205020404" pitchFamily="49" charset="0"/>
              <a:buChar char="o"/>
            </a:pPr>
            <a:r>
              <a:rPr lang="es" sz="1300" dirty="0"/>
              <a:t>Compartier aprendizajes </a:t>
            </a:r>
            <a:endParaRPr lang="en-GB"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/>
              <a:t>3) </a:t>
            </a:r>
            <a:r>
              <a:rPr lang="es" sz="1300" dirty="0" err="1"/>
              <a:t>Actualizar</a:t>
            </a:r>
            <a:r>
              <a:rPr lang="es" sz="1300" dirty="0"/>
              <a:t> </a:t>
            </a:r>
            <a:r>
              <a:rPr lang="es" sz="1300" dirty="0" err="1"/>
              <a:t>escala </a:t>
            </a:r>
            <a:r>
              <a:rPr lang="es" sz="1300" dirty="0"/>
              <a:t>:</a:t>
            </a:r>
          </a:p>
          <a:p>
            <a:pPr marL="849313" lvl="2" indent="-331788">
              <a:buFont typeface="Courier New" panose="02070309020205020404" pitchFamily="49" charset="0"/>
              <a:buChar char="o"/>
            </a:pPr>
            <a:r>
              <a:rPr lang="es" sz="1300" dirty="0"/>
              <a:t>Al inicioun mediador central</a:t>
            </a:r>
          </a:p>
          <a:p>
            <a:pPr marL="849313" lvl="2" indent="-331788">
              <a:buFont typeface="Courier New" panose="02070309020205020404" pitchFamily="49" charset="0"/>
              <a:buChar char="o"/>
            </a:pPr>
            <a:r>
              <a:rPr lang="es" sz="1300" dirty="0" err="1"/>
              <a:t>Ahora </a:t>
            </a:r>
            <a:r>
              <a:rPr lang="es" sz="1300" dirty="0"/>
              <a:t>: un </a:t>
            </a:r>
            <a:r>
              <a:rPr lang="es" sz="1300" dirty="0" err="1"/>
              <a:t>mediador </a:t>
            </a:r>
            <a:r>
              <a:rPr lang="es" sz="1300" dirty="0"/>
              <a:t>para </a:t>
            </a:r>
            <a:r>
              <a:rPr lang="es" sz="1300" dirty="0" err="1"/>
              <a:t>reunir a los </a:t>
            </a:r>
            <a:endParaRPr lang="en-GB" sz="1300" dirty="0"/>
          </a:p>
          <a:p>
            <a:pPr marL="1249363" lvl="6"/>
            <a:r>
              <a:rPr lang="es" sz="1300" dirty="0"/>
              <a:t>Facilitadores </a:t>
            </a:r>
            <a:r>
              <a:rPr lang="es" sz="1300" dirty="0" err="1"/>
              <a:t>de agricultores </a:t>
            </a:r>
            <a:r>
              <a:rPr lang="es" sz="1300" dirty="0"/>
              <a:t>para </a:t>
            </a:r>
            <a:r>
              <a:rPr lang="es" sz="1300" dirty="0" err="1"/>
              <a:t>reunir </a:t>
            </a:r>
            <a:r>
              <a:rPr lang="es" sz="1300" dirty="0"/>
              <a:t>a los </a:t>
            </a:r>
            <a:r>
              <a:rPr lang="es" sz="1300" dirty="0" err="1"/>
              <a:t>grupos</a:t>
            </a:r>
            <a:r>
              <a:rPr lang="es" sz="1300" dirty="0"/>
              <a:t> </a:t>
            </a:r>
            <a:r>
              <a:rPr lang="es" sz="1300" dirty="0" err="1"/>
              <a:t>de agricultores</a:t>
            </a:r>
            <a:endParaRPr lang="en-GB" sz="1300" dirty="0"/>
          </a:p>
          <a:p>
            <a:pPr marL="1249363" lvl="3"/>
            <a:r>
              <a:rPr lang="es" sz="1300" dirty="0"/>
              <a:t>Varios facilitadores dentro de la AMSP : La AMSP puede estar consideró como una organización mediadora completo.</a:t>
            </a:r>
            <a:endParaRPr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Las </a:t>
            </a:r>
            <a:r>
              <a:rPr lang="es" dirty="0" err="1"/>
              <a:t>experiencias </a:t>
            </a:r>
            <a:r>
              <a:rPr lang="es" dirty="0"/>
              <a:t>de la AMSP</a:t>
            </a:r>
            <a:endParaRPr dirty="0"/>
          </a:p>
        </p:txBody>
      </p:sp>
      <p:sp>
        <p:nvSpPr>
          <p:cNvPr id="120" name="Google Shape;120;p20"/>
          <p:cNvSpPr txBox="1"/>
          <p:nvPr/>
        </p:nvSpPr>
        <p:spPr>
          <a:xfrm>
            <a:off x="311700" y="1352200"/>
            <a:ext cx="862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8000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543000" y="1296323"/>
            <a:ext cx="8289300" cy="338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/>
              <a:t>Por ejemplo 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/>
              <a:t>Aunque ellos sean involucrados en investigación y desarrollo como organización ellos tienen primero investigué mucho .</a:t>
            </a:r>
          </a:p>
          <a:p>
            <a:pPr marL="896938"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/>
              <a:t>Sobre </a:t>
            </a:r>
            <a:r>
              <a:rPr lang="es" sz="1300" dirty="0" err="1"/>
              <a:t>las variedades </a:t>
            </a:r>
            <a:r>
              <a:rPr lang="es" sz="1300" dirty="0"/>
              <a:t>de cultivos ;</a:t>
            </a:r>
          </a:p>
          <a:p>
            <a:pPr marL="896938"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/>
              <a:t>Luego, sobre </a:t>
            </a:r>
            <a:r>
              <a:rPr lang="es" sz="1300" dirty="0" err="1"/>
              <a:t>la agricultura de manera </a:t>
            </a:r>
            <a:r>
              <a:rPr lang="es" sz="1300" dirty="0"/>
              <a:t>más </a:t>
            </a:r>
            <a:r>
              <a:rPr lang="es" sz="1300" dirty="0" err="1"/>
              <a:t>amplia </a:t>
            </a:r>
            <a:r>
              <a:rPr lang="es" sz="130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/>
              <a:t>Después de los agricultores tienen también subrayar su el interés en el desarrollo es ahora también a prioridad para ellos .</a:t>
            </a:r>
          </a:p>
          <a:p>
            <a:pPr marL="896938" indent="0"/>
            <a:r>
              <a:rPr lang="es" sz="1300" dirty="0" err="1"/>
              <a:t>¿ </a:t>
            </a:r>
            <a:r>
              <a:rPr lang="es" sz="1300" dirty="0"/>
              <a:t>Cómo </a:t>
            </a:r>
            <a:r>
              <a:rPr lang="es" sz="1300" dirty="0" err="1"/>
              <a:t>pueden </a:t>
            </a:r>
            <a:r>
              <a:rPr lang="es" sz="1300" dirty="0"/>
              <a:t>desarrollar y </a:t>
            </a:r>
            <a:r>
              <a:rPr lang="es" sz="1300" dirty="0" err="1"/>
              <a:t>apoyar</a:t>
            </a:r>
            <a:r>
              <a:rPr lang="es" sz="1300" dirty="0"/>
              <a:t> </a:t>
            </a:r>
            <a:r>
              <a:rPr lang="es" sz="1300" dirty="0" err="1"/>
              <a:t>más lejos</a:t>
            </a:r>
            <a:r>
              <a:rPr lang="es" sz="1300" dirty="0"/>
              <a:t> </a:t>
            </a:r>
            <a:r>
              <a:rPr lang="es" sz="1300" dirty="0" err="1"/>
              <a:t>de agricultores </a:t>
            </a:r>
            <a:r>
              <a:rPr lang="es" sz="1300" dirty="0"/>
              <a:t>?</a:t>
            </a:r>
          </a:p>
          <a:p>
            <a:pPr marL="896938" indent="0"/>
            <a:r>
              <a:rPr lang="es" sz="1300" dirty="0"/>
              <a:t>¿Cómo </a:t>
            </a:r>
            <a:r>
              <a:rPr lang="es" sz="1300" dirty="0" err="1"/>
              <a:t>pueden </a:t>
            </a:r>
            <a:r>
              <a:rPr lang="es" sz="1300" dirty="0"/>
              <a:t>alentar </a:t>
            </a:r>
            <a:r>
              <a:rPr lang="es" sz="1300" dirty="0" err="1"/>
              <a:t>el apoyo </a:t>
            </a:r>
            <a:r>
              <a:rPr lang="es" sz="1300" dirty="0"/>
              <a:t>de </a:t>
            </a:r>
            <a:r>
              <a:rPr lang="es" sz="1300" dirty="0" err="1"/>
              <a:t>las organizaciones ?</a:t>
            </a:r>
            <a:r>
              <a:rPr lang="es" sz="1300" dirty="0"/>
              <a:t> </a:t>
            </a:r>
            <a:r>
              <a:rPr lang="es" sz="1300" dirty="0" err="1"/>
              <a:t>nacional </a:t>
            </a:r>
            <a:r>
              <a:rPr lang="es" sz="130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 dirty="0"/>
              <a:t>Dentro del CRFS, durante nuestra último reunión de la CoP , alguien identificó dos necesidades :</a:t>
            </a:r>
          </a:p>
          <a:p>
            <a:pPr marL="1166813" lvl="0" indent="-333375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" sz="1300" b="1" dirty="0"/>
              <a:t>Que los proyectos compartan su resultados</a:t>
            </a:r>
            <a:endParaRPr lang="en-GB" sz="1300" b="1" dirty="0"/>
          </a:p>
          <a:p>
            <a:pPr marL="1166813" lvl="0" indent="-333375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" sz="1300" b="1" dirty="0"/>
              <a:t>Que ompartan su habilidades y sus conocimiento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/>
          <p:nvPr/>
        </p:nvSpPr>
        <p:spPr>
          <a:xfrm>
            <a:off x="0" y="1743624"/>
            <a:ext cx="9144000" cy="5727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2"/>
          <p:cNvSpPr/>
          <p:nvPr/>
        </p:nvSpPr>
        <p:spPr>
          <a:xfrm>
            <a:off x="0" y="1059200"/>
            <a:ext cx="9144000" cy="7128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2"/>
          <p:cNvSpPr/>
          <p:nvPr/>
        </p:nvSpPr>
        <p:spPr>
          <a:xfrm>
            <a:off x="0" y="0"/>
            <a:ext cx="9144000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Antropología y colaboración</a:t>
            </a:r>
            <a:endParaRPr/>
          </a:p>
        </p:txBody>
      </p:sp>
      <p:sp>
        <p:nvSpPr>
          <p:cNvPr id="146" name="Google Shape;146;p22"/>
          <p:cNvSpPr txBox="1"/>
          <p:nvPr/>
        </p:nvSpPr>
        <p:spPr>
          <a:xfrm>
            <a:off x="2667785" y="2601050"/>
            <a:ext cx="6164389" cy="19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36" dirty="0"/>
              <a:t>Un método para comprender al otro, guiado por:</a:t>
            </a:r>
            <a:endParaRPr sz="2036" dirty="0"/>
          </a:p>
          <a:p>
            <a:pPr marL="457200" lvl="0" indent="-310832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95"/>
              <a:buAutoNum type="arabicPeriod"/>
            </a:pPr>
            <a:r>
              <a:rPr lang="es" sz="1736" dirty="0"/>
              <a:t>los demás no necesariamente piensan como tú</a:t>
            </a:r>
            <a:endParaRPr sz="1736" dirty="0"/>
          </a:p>
          <a:p>
            <a:pPr marL="457200" lvl="0" indent="-31083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5"/>
              <a:buAutoNum type="arabicPeriod"/>
            </a:pPr>
            <a:r>
              <a:rPr lang="es" sz="1736" dirty="0"/>
              <a:t>siempre hay una razón lógica detrás de lo que la gente hace o piensa</a:t>
            </a:r>
            <a:endParaRPr sz="1736" dirty="0"/>
          </a:p>
          <a:p>
            <a:pPr marL="457200" lvl="0" indent="-310832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5"/>
              <a:buAutoNum type="arabicPeriod"/>
            </a:pPr>
            <a:r>
              <a:rPr lang="es" sz="1736" dirty="0"/>
              <a:t>no juzgues: la diferencia no es sinónimo de mejor o peor</a:t>
            </a:r>
            <a:endParaRPr sz="1736" dirty="0"/>
          </a:p>
        </p:txBody>
      </p:sp>
      <p:sp>
        <p:nvSpPr>
          <p:cNvPr id="147" name="Google Shape;147;p22"/>
          <p:cNvSpPr txBox="1"/>
          <p:nvPr/>
        </p:nvSpPr>
        <p:spPr>
          <a:xfrm>
            <a:off x="132550" y="2828750"/>
            <a:ext cx="2336400" cy="14067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800"/>
              <a:t>Relativismo cultural</a:t>
            </a:r>
            <a:endParaRPr sz="1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800">
                <a:solidFill>
                  <a:srgbClr val="000000"/>
                </a:solidFill>
              </a:rPr>
              <a:t> </a:t>
            </a:r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1862825" y="1736275"/>
            <a:ext cx="713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O: ¿deberían ser iguales las colaboraciones?</a:t>
            </a:r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933600" y="1124875"/>
            <a:ext cx="759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O: ¿Existe la igualdad en las colaboraciones?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23">
            <a:extLst>
              <a:ext uri="{FF2B5EF4-FFF2-40B4-BE49-F238E27FC236}">
                <a16:creationId xmlns:a16="http://schemas.microsoft.com/office/drawing/2014/main" id="{3416364F-99E5-873E-E4FA-A0496F5378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0868"/>
          <a:stretch/>
        </p:blipFill>
        <p:spPr>
          <a:xfrm>
            <a:off x="-12303" y="742392"/>
            <a:ext cx="6033903" cy="441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/>
          <p:nvPr/>
        </p:nvSpPr>
        <p:spPr>
          <a:xfrm>
            <a:off x="0" y="0"/>
            <a:ext cx="9156303" cy="1078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311700" y="446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Una metodología - resolución de problemas</a:t>
            </a:r>
            <a:endParaRPr dirty="0"/>
          </a:p>
        </p:txBody>
      </p:sp>
      <p:sp>
        <p:nvSpPr>
          <p:cNvPr id="159" name="Google Shape;159;p23"/>
          <p:cNvSpPr txBox="1"/>
          <p:nvPr/>
        </p:nvSpPr>
        <p:spPr>
          <a:xfrm>
            <a:off x="6172200" y="1931524"/>
            <a:ext cx="2817563" cy="19056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s" sz="1800" b="1" dirty="0"/>
              <a:t>1. </a:t>
            </a:r>
            <a:r>
              <a:rPr lang="es" sz="1800" b="1" dirty="0">
                <a:solidFill>
                  <a:schemeClr val="dk1"/>
                </a:solidFill>
              </a:rPr>
              <a:t>Las cosas no </a:t>
            </a:r>
            <a:r>
              <a:rPr lang="es" sz="1800" b="1" dirty="0" err="1">
                <a:solidFill>
                  <a:schemeClr val="dk1"/>
                </a:solidFill>
              </a:rPr>
              <a:t>son lo que</a:t>
            </a:r>
            <a:r>
              <a:rPr lang="es" sz="1800" b="1" dirty="0">
                <a:solidFill>
                  <a:schemeClr val="dk1"/>
                </a:solidFill>
              </a:rPr>
              <a:t> </a:t>
            </a:r>
            <a:r>
              <a:rPr lang="es" sz="1800" b="1" dirty="0" err="1">
                <a:solidFill>
                  <a:schemeClr val="dk1"/>
                </a:solidFill>
              </a:rPr>
              <a:t>que ellos</a:t>
            </a:r>
            <a:r>
              <a:rPr lang="es" sz="1800" b="1" dirty="0">
                <a:solidFill>
                  <a:schemeClr val="dk1"/>
                </a:solidFill>
              </a:rPr>
              <a:t> </a:t>
            </a:r>
            <a:r>
              <a:rPr lang="es" sz="1800" b="1" dirty="0" err="1">
                <a:solidFill>
                  <a:schemeClr val="dk1"/>
                </a:solidFill>
              </a:rPr>
              <a:t>parecer </a:t>
            </a:r>
            <a:r>
              <a:rPr lang="es" sz="1800" b="1" dirty="0">
                <a:solidFill>
                  <a:schemeClr val="dk1"/>
                </a:solidFill>
              </a:rPr>
              <a:t>:</a:t>
            </a:r>
          </a:p>
          <a:p>
            <a:pPr marL="179999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 dirty="0">
                <a:solidFill>
                  <a:schemeClr val="dk1"/>
                </a:solidFill>
              </a:rPr>
              <a:t>Cuestiona todo</a:t>
            </a:r>
          </a:p>
          <a:p>
            <a:pPr marL="179999" lvl="0" indent="-2042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 dirty="0">
                <a:solidFill>
                  <a:schemeClr val="dk1"/>
                </a:solidFill>
              </a:rPr>
              <a:t>No hacer nada considerar como obvio</a:t>
            </a:r>
            <a:endParaRPr lang="en-GB"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1673</Words>
  <Application>Microsoft Macintosh PowerPoint</Application>
  <PresentationFormat>On-screen Show (16:9)</PresentationFormat>
  <Paragraphs>168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Open Sans</vt:lpstr>
      <vt:lpstr>Calibri</vt:lpstr>
      <vt:lpstr>Courier New</vt:lpstr>
      <vt:lpstr>Merriweather</vt:lpstr>
      <vt:lpstr>Calibri Light</vt:lpstr>
      <vt:lpstr>Arial</vt:lpstr>
      <vt:lpstr>Simple Light</vt:lpstr>
      <vt:lpstr>Colaboraciones e investigaciones</vt:lpstr>
      <vt:lpstr>Por qué colaborar</vt:lpstr>
      <vt:lpstr>Principios CRFS (CCRP)</vt:lpstr>
      <vt:lpstr>Principios de las FRN</vt:lpstr>
      <vt:lpstr>Un ejemplo de AMSP : </vt:lpstr>
      <vt:lpstr>Las experiencias de la AMSP</vt:lpstr>
      <vt:lpstr>Las experiencias de la AMSP</vt:lpstr>
      <vt:lpstr>Antropología y colaboración</vt:lpstr>
      <vt:lpstr>Una metodología - resolución de problemas</vt:lpstr>
      <vt:lpstr>Una metodología - resolución de problemas</vt:lpstr>
      <vt:lpstr>Una metodología - resolución de problemas</vt:lpstr>
      <vt:lpstr>En/igualdad de colaboraciones (1)</vt:lpstr>
      <vt:lpstr>Colaboraciones iguales (2)</vt:lpstr>
      <vt:lpstr>Construcción (y mantenimiento) de puentes</vt:lpstr>
      <vt:lpstr>Tus experiencias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Collaborations et recherche</dc:title>
  <dc:creator>Carlos Barahona</dc:creator>
  <cp:lastModifiedBy>Emily Nevitt</cp:lastModifiedBy>
  <cp:revision>13</cp:revision>
  <dcterms:modified xsi:type="dcterms:W3CDTF">2023-06-26T16:56:20Z</dcterms:modified>
</cp:coreProperties>
</file>