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8" r:id="rId14"/>
    <p:sldId id="267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M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1" autoAdjust="0"/>
    <p:restoredTop sz="94660"/>
  </p:normalViewPr>
  <p:slideViewPr>
    <p:cSldViewPr snapToGrid="0">
      <p:cViewPr>
        <p:scale>
          <a:sx n="88" d="100"/>
          <a:sy n="88" d="100"/>
        </p:scale>
        <p:origin x="616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1\Google%20Drive\PhD%20yr%202\PhD%20Analysis\Results\5%20FCI%20networks\Alter%20results\alter%20behaviour\alter%20behaviour%20results%20al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Frank\Academics%20PhD%2019\Google%20Drive%20-%20Copy%20(2)\PhD%20yr%202\PhD%20Analysis\Results\5%20FCI%20networks\Alter%20results\alter%20sharing\alter%20sharing%20and%20relationship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10407853981251"/>
          <c:y val="6.9547986535813622E-2"/>
          <c:w val="0.88113207348184519"/>
          <c:h val="0.721936030488734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Knowledge!$B$27</c:f>
              <c:strCache>
                <c:ptCount val="1"/>
                <c:pt idx="0">
                  <c:v>FRN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Knowledge!$A$28:$A$42</c:f>
              <c:strCache>
                <c:ptCount val="15"/>
                <c:pt idx="0">
                  <c:v>OM</c:v>
                </c:pt>
                <c:pt idx="1">
                  <c:v>SLR</c:v>
                </c:pt>
                <c:pt idx="2">
                  <c:v>BR</c:v>
                </c:pt>
                <c:pt idx="3">
                  <c:v>Mu</c:v>
                </c:pt>
                <c:pt idx="4">
                  <c:v>PS</c:v>
                </c:pt>
                <c:pt idx="5">
                  <c:v>LPS</c:v>
                </c:pt>
                <c:pt idx="6">
                  <c:v>Pit</c:v>
                </c:pt>
                <c:pt idx="7">
                  <c:v>MT</c:v>
                </c:pt>
                <c:pt idx="8">
                  <c:v>Agf</c:v>
                </c:pt>
                <c:pt idx="9">
                  <c:v>MF</c:v>
                </c:pt>
                <c:pt idx="10">
                  <c:v>Var</c:v>
                </c:pt>
                <c:pt idx="11">
                  <c:v>MLI</c:v>
                </c:pt>
                <c:pt idx="12">
                  <c:v>MFM</c:v>
                </c:pt>
                <c:pt idx="13">
                  <c:v>Dup</c:v>
                </c:pt>
                <c:pt idx="14">
                  <c:v>Herb</c:v>
                </c:pt>
              </c:strCache>
            </c:strRef>
          </c:cat>
          <c:val>
            <c:numRef>
              <c:f>Knowledge!$B$28:$B$42</c:f>
              <c:numCache>
                <c:formatCode>General</c:formatCode>
                <c:ptCount val="15"/>
                <c:pt idx="0">
                  <c:v>78</c:v>
                </c:pt>
                <c:pt idx="1">
                  <c:v>70</c:v>
                </c:pt>
                <c:pt idx="2">
                  <c:v>66</c:v>
                </c:pt>
                <c:pt idx="3">
                  <c:v>30</c:v>
                </c:pt>
                <c:pt idx="4">
                  <c:v>19</c:v>
                </c:pt>
                <c:pt idx="5">
                  <c:v>5</c:v>
                </c:pt>
                <c:pt idx="6">
                  <c:v>11</c:v>
                </c:pt>
                <c:pt idx="7">
                  <c:v>12</c:v>
                </c:pt>
                <c:pt idx="8">
                  <c:v>8</c:v>
                </c:pt>
                <c:pt idx="9">
                  <c:v>2</c:v>
                </c:pt>
                <c:pt idx="10">
                  <c:v>11</c:v>
                </c:pt>
                <c:pt idx="11">
                  <c:v>11</c:v>
                </c:pt>
                <c:pt idx="12">
                  <c:v>2</c:v>
                </c:pt>
                <c:pt idx="1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3-4430-BC33-2172185B3488}"/>
            </c:ext>
          </c:extLst>
        </c:ser>
        <c:ser>
          <c:idx val="1"/>
          <c:order val="1"/>
          <c:tx>
            <c:strRef>
              <c:f>Knowledge!$C$27</c:f>
              <c:strCache>
                <c:ptCount val="1"/>
                <c:pt idx="0">
                  <c:v>FRT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Knowledge!$A$28:$A$42</c:f>
              <c:strCache>
                <c:ptCount val="15"/>
                <c:pt idx="0">
                  <c:v>OM</c:v>
                </c:pt>
                <c:pt idx="1">
                  <c:v>SLR</c:v>
                </c:pt>
                <c:pt idx="2">
                  <c:v>BR</c:v>
                </c:pt>
                <c:pt idx="3">
                  <c:v>Mu</c:v>
                </c:pt>
                <c:pt idx="4">
                  <c:v>PS</c:v>
                </c:pt>
                <c:pt idx="5">
                  <c:v>LPS</c:v>
                </c:pt>
                <c:pt idx="6">
                  <c:v>Pit</c:v>
                </c:pt>
                <c:pt idx="7">
                  <c:v>MT</c:v>
                </c:pt>
                <c:pt idx="8">
                  <c:v>Agf</c:v>
                </c:pt>
                <c:pt idx="9">
                  <c:v>MF</c:v>
                </c:pt>
                <c:pt idx="10">
                  <c:v>Var</c:v>
                </c:pt>
                <c:pt idx="11">
                  <c:v>MLI</c:v>
                </c:pt>
                <c:pt idx="12">
                  <c:v>MFM</c:v>
                </c:pt>
                <c:pt idx="13">
                  <c:v>Dup</c:v>
                </c:pt>
                <c:pt idx="14">
                  <c:v>Herb</c:v>
                </c:pt>
              </c:strCache>
            </c:strRef>
          </c:cat>
          <c:val>
            <c:numRef>
              <c:f>Knowledge!$C$28:$C$42</c:f>
              <c:numCache>
                <c:formatCode>General</c:formatCode>
                <c:ptCount val="15"/>
                <c:pt idx="0">
                  <c:v>96</c:v>
                </c:pt>
                <c:pt idx="1">
                  <c:v>82</c:v>
                </c:pt>
                <c:pt idx="2">
                  <c:v>50</c:v>
                </c:pt>
                <c:pt idx="3">
                  <c:v>72</c:v>
                </c:pt>
                <c:pt idx="4">
                  <c:v>2</c:v>
                </c:pt>
                <c:pt idx="5">
                  <c:v>7</c:v>
                </c:pt>
                <c:pt idx="6">
                  <c:v>33</c:v>
                </c:pt>
                <c:pt idx="7">
                  <c:v>7</c:v>
                </c:pt>
                <c:pt idx="8">
                  <c:v>20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3-4430-BC33-2172185B3488}"/>
            </c:ext>
          </c:extLst>
        </c:ser>
        <c:ser>
          <c:idx val="2"/>
          <c:order val="2"/>
          <c:tx>
            <c:strRef>
              <c:f>Knowledge!$D$27</c:f>
              <c:strCache>
                <c:ptCount val="1"/>
                <c:pt idx="0">
                  <c:v>FFS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Knowledge!$A$28:$A$42</c:f>
              <c:strCache>
                <c:ptCount val="15"/>
                <c:pt idx="0">
                  <c:v>OM</c:v>
                </c:pt>
                <c:pt idx="1">
                  <c:v>SLR</c:v>
                </c:pt>
                <c:pt idx="2">
                  <c:v>BR</c:v>
                </c:pt>
                <c:pt idx="3">
                  <c:v>Mu</c:v>
                </c:pt>
                <c:pt idx="4">
                  <c:v>PS</c:v>
                </c:pt>
                <c:pt idx="5">
                  <c:v>LPS</c:v>
                </c:pt>
                <c:pt idx="6">
                  <c:v>Pit</c:v>
                </c:pt>
                <c:pt idx="7">
                  <c:v>MT</c:v>
                </c:pt>
                <c:pt idx="8">
                  <c:v>Agf</c:v>
                </c:pt>
                <c:pt idx="9">
                  <c:v>MF</c:v>
                </c:pt>
                <c:pt idx="10">
                  <c:v>Var</c:v>
                </c:pt>
                <c:pt idx="11">
                  <c:v>MLI</c:v>
                </c:pt>
                <c:pt idx="12">
                  <c:v>MFM</c:v>
                </c:pt>
                <c:pt idx="13">
                  <c:v>Dup</c:v>
                </c:pt>
                <c:pt idx="14">
                  <c:v>Herb</c:v>
                </c:pt>
              </c:strCache>
            </c:strRef>
          </c:cat>
          <c:val>
            <c:numRef>
              <c:f>Knowledge!$D$28:$D$42</c:f>
              <c:numCache>
                <c:formatCode>General</c:formatCode>
                <c:ptCount val="15"/>
                <c:pt idx="0">
                  <c:v>77</c:v>
                </c:pt>
                <c:pt idx="1">
                  <c:v>58</c:v>
                </c:pt>
                <c:pt idx="2">
                  <c:v>42</c:v>
                </c:pt>
                <c:pt idx="3">
                  <c:v>29</c:v>
                </c:pt>
                <c:pt idx="4">
                  <c:v>87</c:v>
                </c:pt>
                <c:pt idx="5">
                  <c:v>1</c:v>
                </c:pt>
                <c:pt idx="6">
                  <c:v>1</c:v>
                </c:pt>
                <c:pt idx="7">
                  <c:v>29</c:v>
                </c:pt>
                <c:pt idx="8">
                  <c:v>4</c:v>
                </c:pt>
                <c:pt idx="9">
                  <c:v>1</c:v>
                </c:pt>
                <c:pt idx="10">
                  <c:v>7</c:v>
                </c:pt>
                <c:pt idx="11">
                  <c:v>12</c:v>
                </c:pt>
                <c:pt idx="12">
                  <c:v>5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C3-4430-BC33-2172185B3488}"/>
            </c:ext>
          </c:extLst>
        </c:ser>
        <c:ser>
          <c:idx val="3"/>
          <c:order val="3"/>
          <c:tx>
            <c:strRef>
              <c:f>Knowledge!$E$27</c:f>
              <c:strCache>
                <c:ptCount val="1"/>
                <c:pt idx="0">
                  <c:v>LF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Knowledge!$A$28:$A$42</c:f>
              <c:strCache>
                <c:ptCount val="15"/>
                <c:pt idx="0">
                  <c:v>OM</c:v>
                </c:pt>
                <c:pt idx="1">
                  <c:v>SLR</c:v>
                </c:pt>
                <c:pt idx="2">
                  <c:v>BR</c:v>
                </c:pt>
                <c:pt idx="3">
                  <c:v>Mu</c:v>
                </c:pt>
                <c:pt idx="4">
                  <c:v>PS</c:v>
                </c:pt>
                <c:pt idx="5">
                  <c:v>LPS</c:v>
                </c:pt>
                <c:pt idx="6">
                  <c:v>Pit</c:v>
                </c:pt>
                <c:pt idx="7">
                  <c:v>MT</c:v>
                </c:pt>
                <c:pt idx="8">
                  <c:v>Agf</c:v>
                </c:pt>
                <c:pt idx="9">
                  <c:v>MF</c:v>
                </c:pt>
                <c:pt idx="10">
                  <c:v>Var</c:v>
                </c:pt>
                <c:pt idx="11">
                  <c:v>MLI</c:v>
                </c:pt>
                <c:pt idx="12">
                  <c:v>MFM</c:v>
                </c:pt>
                <c:pt idx="13">
                  <c:v>Dup</c:v>
                </c:pt>
                <c:pt idx="14">
                  <c:v>Herb</c:v>
                </c:pt>
              </c:strCache>
            </c:strRef>
          </c:cat>
          <c:val>
            <c:numRef>
              <c:f>Knowledge!$E$28:$E$42</c:f>
              <c:numCache>
                <c:formatCode>General</c:formatCode>
                <c:ptCount val="15"/>
                <c:pt idx="0">
                  <c:v>95</c:v>
                </c:pt>
                <c:pt idx="1">
                  <c:v>79</c:v>
                </c:pt>
                <c:pt idx="2">
                  <c:v>96</c:v>
                </c:pt>
                <c:pt idx="3">
                  <c:v>48</c:v>
                </c:pt>
                <c:pt idx="4">
                  <c:v>50</c:v>
                </c:pt>
                <c:pt idx="5">
                  <c:v>44</c:v>
                </c:pt>
                <c:pt idx="6">
                  <c:v>8</c:v>
                </c:pt>
                <c:pt idx="7">
                  <c:v>6</c:v>
                </c:pt>
                <c:pt idx="8">
                  <c:v>27</c:v>
                </c:pt>
                <c:pt idx="9">
                  <c:v>21</c:v>
                </c:pt>
                <c:pt idx="10">
                  <c:v>18</c:v>
                </c:pt>
                <c:pt idx="11">
                  <c:v>4</c:v>
                </c:pt>
                <c:pt idx="12">
                  <c:v>10</c:v>
                </c:pt>
                <c:pt idx="13">
                  <c:v>2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C3-4430-BC33-2172185B3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57607392"/>
        <c:axId val="-1657606848"/>
      </c:barChart>
      <c:catAx>
        <c:axId val="-165760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657606848"/>
        <c:crosses val="autoZero"/>
        <c:auto val="1"/>
        <c:lblAlgn val="ctr"/>
        <c:lblOffset val="100"/>
        <c:noMultiLvlLbl val="0"/>
      </c:catAx>
      <c:valAx>
        <c:axId val="-16576068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% of alters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65760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446896447836"/>
          <c:y val="2.4080267558528427E-2"/>
          <c:w val="0.85901358026064989"/>
          <c:h val="0.749105943696837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Sheet1!$B$107</c:f>
              <c:strCache>
                <c:ptCount val="1"/>
                <c:pt idx="0">
                  <c:v>Lead Farmer (n=84)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Sheet1!$A$108:$A$123</c:f>
              <c:strCache>
                <c:ptCount val="16"/>
                <c:pt idx="0">
                  <c:v>home</c:v>
                </c:pt>
                <c:pt idx="1">
                  <c:v>field</c:v>
                </c:pt>
                <c:pt idx="2">
                  <c:v>wedding</c:v>
                </c:pt>
                <c:pt idx="3">
                  <c:v>funeral</c:v>
                </c:pt>
                <c:pt idx="4">
                  <c:v>church</c:v>
                </c:pt>
                <c:pt idx="5">
                  <c:v>sports</c:v>
                </c:pt>
                <c:pt idx="6">
                  <c:v>group meeting</c:v>
                </c:pt>
                <c:pt idx="7">
                  <c:v>village meeting</c:v>
                </c:pt>
                <c:pt idx="8">
                  <c:v>water collection</c:v>
                </c:pt>
                <c:pt idx="9">
                  <c:v>initiation</c:v>
                </c:pt>
                <c:pt idx="10">
                  <c:v>road</c:v>
                </c:pt>
                <c:pt idx="11">
                  <c:v>hospital</c:v>
                </c:pt>
                <c:pt idx="12">
                  <c:v>market</c:v>
                </c:pt>
                <c:pt idx="13">
                  <c:v>work</c:v>
                </c:pt>
                <c:pt idx="14">
                  <c:v>EPA</c:v>
                </c:pt>
                <c:pt idx="15">
                  <c:v>maize mill</c:v>
                </c:pt>
              </c:strCache>
            </c:strRef>
          </c:cat>
          <c:val>
            <c:numRef>
              <c:f>Sheet1!$B$108:$B$123</c:f>
              <c:numCache>
                <c:formatCode>General</c:formatCode>
                <c:ptCount val="16"/>
                <c:pt idx="0">
                  <c:v>69</c:v>
                </c:pt>
                <c:pt idx="1">
                  <c:v>64</c:v>
                </c:pt>
                <c:pt idx="2">
                  <c:v>1</c:v>
                </c:pt>
                <c:pt idx="3">
                  <c:v>10</c:v>
                </c:pt>
                <c:pt idx="4">
                  <c:v>15</c:v>
                </c:pt>
                <c:pt idx="5">
                  <c:v>17</c:v>
                </c:pt>
                <c:pt idx="6">
                  <c:v>21</c:v>
                </c:pt>
                <c:pt idx="7">
                  <c:v>41</c:v>
                </c:pt>
                <c:pt idx="8">
                  <c:v>20</c:v>
                </c:pt>
                <c:pt idx="9">
                  <c:v>7</c:v>
                </c:pt>
                <c:pt idx="10">
                  <c:v>10</c:v>
                </c:pt>
                <c:pt idx="11">
                  <c:v>1</c:v>
                </c:pt>
                <c:pt idx="12">
                  <c:v>13</c:v>
                </c:pt>
                <c:pt idx="13">
                  <c:v>2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88-4254-86B9-228B9B6CA960}"/>
            </c:ext>
          </c:extLst>
        </c:ser>
        <c:ser>
          <c:idx val="1"/>
          <c:order val="1"/>
          <c:tx>
            <c:strRef>
              <c:f>Sheet1!$C$107</c:f>
              <c:strCache>
                <c:ptCount val="1"/>
                <c:pt idx="0">
                  <c:v>FFS (n=76)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Sheet1!$A$108:$A$123</c:f>
              <c:strCache>
                <c:ptCount val="16"/>
                <c:pt idx="0">
                  <c:v>home</c:v>
                </c:pt>
                <c:pt idx="1">
                  <c:v>field</c:v>
                </c:pt>
                <c:pt idx="2">
                  <c:v>wedding</c:v>
                </c:pt>
                <c:pt idx="3">
                  <c:v>funeral</c:v>
                </c:pt>
                <c:pt idx="4">
                  <c:v>church</c:v>
                </c:pt>
                <c:pt idx="5">
                  <c:v>sports</c:v>
                </c:pt>
                <c:pt idx="6">
                  <c:v>group meeting</c:v>
                </c:pt>
                <c:pt idx="7">
                  <c:v>village meeting</c:v>
                </c:pt>
                <c:pt idx="8">
                  <c:v>water collection</c:v>
                </c:pt>
                <c:pt idx="9">
                  <c:v>initiation</c:v>
                </c:pt>
                <c:pt idx="10">
                  <c:v>road</c:v>
                </c:pt>
                <c:pt idx="11">
                  <c:v>hospital</c:v>
                </c:pt>
                <c:pt idx="12">
                  <c:v>market</c:v>
                </c:pt>
                <c:pt idx="13">
                  <c:v>work</c:v>
                </c:pt>
                <c:pt idx="14">
                  <c:v>EPA</c:v>
                </c:pt>
                <c:pt idx="15">
                  <c:v>maize mill</c:v>
                </c:pt>
              </c:strCache>
            </c:strRef>
          </c:cat>
          <c:val>
            <c:numRef>
              <c:f>Sheet1!$C$108:$C$123</c:f>
              <c:numCache>
                <c:formatCode>General</c:formatCode>
                <c:ptCount val="16"/>
                <c:pt idx="0">
                  <c:v>68</c:v>
                </c:pt>
                <c:pt idx="1">
                  <c:v>20</c:v>
                </c:pt>
                <c:pt idx="3">
                  <c:v>1</c:v>
                </c:pt>
                <c:pt idx="4">
                  <c:v>8</c:v>
                </c:pt>
                <c:pt idx="6">
                  <c:v>28</c:v>
                </c:pt>
                <c:pt idx="7">
                  <c:v>1</c:v>
                </c:pt>
                <c:pt idx="8">
                  <c:v>1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8-4254-86B9-228B9B6CA960}"/>
            </c:ext>
          </c:extLst>
        </c:ser>
        <c:ser>
          <c:idx val="2"/>
          <c:order val="2"/>
          <c:tx>
            <c:strRef>
              <c:f>Sheet1!$D$107</c:f>
              <c:strCache>
                <c:ptCount val="1"/>
                <c:pt idx="0">
                  <c:v>FRT (n=53)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Sheet1!$A$108:$A$123</c:f>
              <c:strCache>
                <c:ptCount val="16"/>
                <c:pt idx="0">
                  <c:v>home</c:v>
                </c:pt>
                <c:pt idx="1">
                  <c:v>field</c:v>
                </c:pt>
                <c:pt idx="2">
                  <c:v>wedding</c:v>
                </c:pt>
                <c:pt idx="3">
                  <c:v>funeral</c:v>
                </c:pt>
                <c:pt idx="4">
                  <c:v>church</c:v>
                </c:pt>
                <c:pt idx="5">
                  <c:v>sports</c:v>
                </c:pt>
                <c:pt idx="6">
                  <c:v>group meeting</c:v>
                </c:pt>
                <c:pt idx="7">
                  <c:v>village meeting</c:v>
                </c:pt>
                <c:pt idx="8">
                  <c:v>water collection</c:v>
                </c:pt>
                <c:pt idx="9">
                  <c:v>initiation</c:v>
                </c:pt>
                <c:pt idx="10">
                  <c:v>road</c:v>
                </c:pt>
                <c:pt idx="11">
                  <c:v>hospital</c:v>
                </c:pt>
                <c:pt idx="12">
                  <c:v>market</c:v>
                </c:pt>
                <c:pt idx="13">
                  <c:v>work</c:v>
                </c:pt>
                <c:pt idx="14">
                  <c:v>EPA</c:v>
                </c:pt>
                <c:pt idx="15">
                  <c:v>maize mill</c:v>
                </c:pt>
              </c:strCache>
            </c:strRef>
          </c:cat>
          <c:val>
            <c:numRef>
              <c:f>Sheet1!$D$108:$D$123</c:f>
              <c:numCache>
                <c:formatCode>General</c:formatCode>
                <c:ptCount val="16"/>
                <c:pt idx="0">
                  <c:v>13</c:v>
                </c:pt>
                <c:pt idx="1">
                  <c:v>43</c:v>
                </c:pt>
                <c:pt idx="4">
                  <c:v>6</c:v>
                </c:pt>
                <c:pt idx="5">
                  <c:v>21</c:v>
                </c:pt>
                <c:pt idx="6">
                  <c:v>64</c:v>
                </c:pt>
                <c:pt idx="8">
                  <c:v>21</c:v>
                </c:pt>
                <c:pt idx="10">
                  <c:v>30</c:v>
                </c:pt>
                <c:pt idx="11">
                  <c:v>11</c:v>
                </c:pt>
                <c:pt idx="13">
                  <c:v>2</c:v>
                </c:pt>
                <c:pt idx="1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8-4254-86B9-228B9B6CA960}"/>
            </c:ext>
          </c:extLst>
        </c:ser>
        <c:ser>
          <c:idx val="3"/>
          <c:order val="3"/>
          <c:tx>
            <c:strRef>
              <c:f>Sheet1!$E$107</c:f>
              <c:strCache>
                <c:ptCount val="1"/>
                <c:pt idx="0">
                  <c:v>FRN (n=66)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Sheet1!$A$108:$A$123</c:f>
              <c:strCache>
                <c:ptCount val="16"/>
                <c:pt idx="0">
                  <c:v>home</c:v>
                </c:pt>
                <c:pt idx="1">
                  <c:v>field</c:v>
                </c:pt>
                <c:pt idx="2">
                  <c:v>wedding</c:v>
                </c:pt>
                <c:pt idx="3">
                  <c:v>funeral</c:v>
                </c:pt>
                <c:pt idx="4">
                  <c:v>church</c:v>
                </c:pt>
                <c:pt idx="5">
                  <c:v>sports</c:v>
                </c:pt>
                <c:pt idx="6">
                  <c:v>group meeting</c:v>
                </c:pt>
                <c:pt idx="7">
                  <c:v>village meeting</c:v>
                </c:pt>
                <c:pt idx="8">
                  <c:v>water collection</c:v>
                </c:pt>
                <c:pt idx="9">
                  <c:v>initiation</c:v>
                </c:pt>
                <c:pt idx="10">
                  <c:v>road</c:v>
                </c:pt>
                <c:pt idx="11">
                  <c:v>hospital</c:v>
                </c:pt>
                <c:pt idx="12">
                  <c:v>market</c:v>
                </c:pt>
                <c:pt idx="13">
                  <c:v>work</c:v>
                </c:pt>
                <c:pt idx="14">
                  <c:v>EPA</c:v>
                </c:pt>
                <c:pt idx="15">
                  <c:v>maize mill</c:v>
                </c:pt>
              </c:strCache>
            </c:strRef>
          </c:cat>
          <c:val>
            <c:numRef>
              <c:f>Sheet1!$E$108:$E$123</c:f>
              <c:numCache>
                <c:formatCode>General</c:formatCode>
                <c:ptCount val="16"/>
                <c:pt idx="0">
                  <c:v>61</c:v>
                </c:pt>
                <c:pt idx="1">
                  <c:v>47</c:v>
                </c:pt>
                <c:pt idx="4">
                  <c:v>3</c:v>
                </c:pt>
                <c:pt idx="5">
                  <c:v>2</c:v>
                </c:pt>
                <c:pt idx="6">
                  <c:v>11</c:v>
                </c:pt>
                <c:pt idx="7">
                  <c:v>20</c:v>
                </c:pt>
                <c:pt idx="12">
                  <c:v>2</c:v>
                </c:pt>
                <c:pt idx="13">
                  <c:v>3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88-4254-86B9-228B9B6CA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657603040"/>
        <c:axId val="-1657606304"/>
      </c:barChart>
      <c:catAx>
        <c:axId val="-1657603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657606304"/>
        <c:crosses val="autoZero"/>
        <c:auto val="1"/>
        <c:lblAlgn val="ctr"/>
        <c:lblOffset val="100"/>
        <c:noMultiLvlLbl val="0"/>
      </c:catAx>
      <c:valAx>
        <c:axId val="-1657606304"/>
        <c:scaling>
          <c:orientation val="minMax"/>
          <c:max val="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% of alter farmers interacting with ego farmers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65760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531877708327809"/>
          <c:y val="7.7606193335196597E-2"/>
          <c:w val="0.25654436415331561"/>
          <c:h val="0.281467035836811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0.11333</cdr:x>
      <cdr:y>0.42137</cdr:y>
    </cdr:from>
    <cdr:to>
      <cdr:x>0.75166</cdr:x>
      <cdr:y>0.5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462B6E0A-435B-593F-BABD-EB731258FDC1}"/>
            </a:ext>
          </a:extLst>
        </cdr:cNvPr>
        <cdr:cNvSpPr/>
      </cdr:nvSpPr>
      <cdr:spPr>
        <a:xfrm xmlns:a="http://schemas.openxmlformats.org/drawingml/2006/main">
          <a:off x="1324169" y="2000086"/>
          <a:ext cx="7458075" cy="3732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MW"/>
        </a:p>
      </cdr:txBody>
    </cdr:sp>
  </cdr:relSizeAnchor>
  <cdr:relSizeAnchor xmlns:cdr="http://schemas.openxmlformats.org/drawingml/2006/chartDrawing">
    <cdr:from>
      <cdr:x>0.12008</cdr:x>
      <cdr:y>0.67124</cdr:y>
    </cdr:from>
    <cdr:to>
      <cdr:x>0.7584</cdr:x>
      <cdr:y>0.84135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704DCC58-16E6-7822-CDE0-976672681FB7}"/>
            </a:ext>
          </a:extLst>
        </cdr:cNvPr>
        <cdr:cNvSpPr/>
      </cdr:nvSpPr>
      <cdr:spPr>
        <a:xfrm xmlns:a="http://schemas.openxmlformats.org/drawingml/2006/main">
          <a:off x="1402961" y="3186112"/>
          <a:ext cx="7458075" cy="8074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MW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BFA9-345D-89CF-0073-BCE2C2567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054D9-2BD7-E920-A04D-55A0D0923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559BA-36BC-483A-90F5-9ADB68BE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D405-57AA-2162-1944-D6592214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57D2E-8695-6886-F547-3562B3AE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89276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32A4-EABE-5676-E7C4-3FA8C833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1D7E0-36AE-FFA2-E9F3-28A23B589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07A0A-1193-18C9-076F-A407E938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2E1C-7846-3202-D707-E54E8E86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E4F19-6176-4758-E5F1-2FA28DC5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60370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643454-0953-BEC3-03F5-1A6745BEE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0581C-930F-9BC5-545C-225BFFB5A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CFFC2-8120-4BF4-B7F2-3B61FE78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CBD68-9DCA-B68A-4600-E9D0F808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56B9A-FB8A-D3AC-1C41-BC5ADBCC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9635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23BB-8A51-BD98-3048-DD3562AD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21A-7E9F-3FCD-DC8C-C3504DE30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9F53F-0F8D-7417-73D4-D0C37782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39C69-4E18-5DBC-36CF-E22B0782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EC431-E120-43A7-3C7A-298E03E3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02646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429C8-F4E8-A4F7-8023-B1AD919F7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18BF7-8C79-B7D2-7F45-EE848FF6A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5C452-D2D1-E076-051D-E7330F05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A6EAF-9F3E-4101-9F9C-0DAABFA4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3B3F4-5128-B43F-7251-1B6D9C6C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00095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BDDC6-8297-6265-D232-3B7E9835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3EF91-7CF9-AF7E-3214-D79844B77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ABF97-92C0-BF16-1DDA-CF3C5ED40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A5BFB-4882-0742-3553-F0C52B77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BF553-B7AB-F3EB-9B4B-C497E7D3C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05AAB-C2DC-26FE-7621-FD84F072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58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BDACA-3CC2-B832-555B-CF9981A2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E9B18-9A12-1451-8887-5A7F98A9C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DE2DD-90CF-559E-A463-D4461E128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5269C4-E978-97D9-2FC2-9836CFBBB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273DD-FB7B-FCE6-6B8B-379B5468F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6BC222-38E0-52DC-33F4-5E652EC0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9CE85C-137F-B22C-2DDB-896342B9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8CA6C6-DCCC-84C1-E5C6-ECF62B7B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26427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CDE47-BF4E-7490-B973-0D34AB05D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4B0BC-036F-4162-AAF3-42C69E7D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8A951-4D19-D33A-19D8-E6DA586C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8D28F-028C-9E75-EEAF-90AE5B19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69678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A4C54E-93AD-4F10-B6C8-278D0C1D1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AA11E3-4729-3763-CA85-2AF0E75C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10243-56C3-CB8A-50CB-C8D3D1AB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421138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284E9-6186-1E2B-74CE-7C5BCF47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48283-B136-663A-36BE-006131D3B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8E355-2DF3-003E-6FF0-F335E85B7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010DA-8A98-F051-477F-ACECE090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5A901-8443-2FA7-F753-A2630896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4D1ED-B8A7-777A-DAA8-9C3506BC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1285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0268-6502-7E73-CC7F-8DC6DF4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3A4EBD-73B0-D6AD-D3C9-DFC85925C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53D83-C680-BB6E-1537-F49A3330D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88DD8-9BA1-7D6C-64D6-925B042B6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5E86E-8B88-9852-CAB8-CDD9A21D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CF04D-0825-B240-3F09-EF185374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79169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E08A6F-5A50-2271-EA31-0C15B0E5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DCCD2-FEC4-EA2E-45A7-1A1536679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04C16-F5E8-111D-FA7E-C587C5B3A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B720-193B-4E01-B52E-CA382FC99DE8}" type="datetimeFigureOut">
              <a:rPr lang="en-MW" smtClean="0"/>
              <a:t>4/19/23</a:t>
            </a:fld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DAF10-5BB0-02B2-C5BA-DCCE52468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C0795-2B4B-32E0-E457-43A44C511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B5438-1D98-4B0C-9A1C-FBBDF610D09D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05952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nalytictech.com/e-net/e-net_versions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7A7A-0840-9F2F-A175-F79CF76CA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240" y="0"/>
            <a:ext cx="10783077" cy="1655762"/>
          </a:xfrm>
        </p:spPr>
        <p:txBody>
          <a:bodyPr>
            <a:normAutofit/>
          </a:bodyPr>
          <a:lstStyle/>
          <a:p>
            <a:r>
              <a:rPr lang="en-GB" sz="3600" b="1" dirty="0">
                <a:effectLst/>
                <a:latin typeface="+mn-lt"/>
                <a:ea typeface="Calibri" panose="020F0502020204030204" pitchFamily="34" charset="0"/>
              </a:rPr>
              <a:t>APPROCHES CENTRÉES SUR L’AGRICULTEUR ET FLUX DES INFORMATIONS DANS LES COMMUNAUTÉS AGRAIRES</a:t>
            </a:r>
            <a:endParaRPr lang="en-MW" sz="36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8F7098-6D47-26F4-2216-7F2B31C99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819" y="1943615"/>
            <a:ext cx="9672735" cy="1655762"/>
          </a:xfrm>
        </p:spPr>
        <p:txBody>
          <a:bodyPr>
            <a:noAutofit/>
          </a:bodyPr>
          <a:lstStyle/>
          <a:p>
            <a:r>
              <a:rPr lang="en-GB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Une analyse des </a:t>
            </a:r>
            <a:r>
              <a:rPr lang="en-GB" sz="3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réseaux</a:t>
            </a:r>
            <a:r>
              <a:rPr lang="en-GB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sociaux</a:t>
            </a:r>
            <a:r>
              <a:rPr lang="en-GB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dans les </a:t>
            </a:r>
            <a:r>
              <a:rPr lang="en-GB" sz="3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approches</a:t>
            </a:r>
            <a:r>
              <a:rPr lang="en-GB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favorisant</a:t>
            </a:r>
            <a:r>
              <a:rPr lang="en-GB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 gestion de la </a:t>
            </a:r>
            <a:r>
              <a:rPr lang="en-GB" sz="3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santé</a:t>
            </a:r>
            <a:r>
              <a:rPr lang="en-GB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des sols au Malawi.</a:t>
            </a:r>
            <a:endParaRPr lang="en-MW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/>
              <a:t>Par </a:t>
            </a:r>
          </a:p>
          <a:p>
            <a:r>
              <a:rPr lang="en-US" sz="3200" dirty="0"/>
              <a:t>Frank Tchuwa (Avril 2023)</a:t>
            </a:r>
          </a:p>
          <a:p>
            <a:r>
              <a:rPr lang="en-US" sz="3200" dirty="0"/>
              <a:t>Lilongwe University of Agriculture and Natural Resources</a:t>
            </a:r>
            <a:endParaRPr lang="en-MW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6B70E-CD08-4CF2-1E63-16ED7A8D1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771" y="4694827"/>
            <a:ext cx="2176461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8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24"/>
    </mc:Choice>
    <mc:Fallback xmlns="">
      <p:transition spd="slow" advTm="2222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81D8-16AA-28B0-F3A8-55B9CD0F7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45" y="103868"/>
            <a:ext cx="10515600" cy="1325563"/>
          </a:xfrm>
        </p:spPr>
        <p:txBody>
          <a:bodyPr/>
          <a:lstStyle/>
          <a:p>
            <a:r>
              <a:rPr lang="en-US" dirty="0" err="1"/>
              <a:t>Traitement</a:t>
            </a:r>
            <a:r>
              <a:rPr lang="en-US" dirty="0"/>
              <a:t> des </a:t>
            </a:r>
            <a:r>
              <a:rPr lang="en-US" dirty="0" err="1"/>
              <a:t>données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60B27-EB67-9F05-71C6-71E524FED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46" y="1298804"/>
            <a:ext cx="10847354" cy="3519941"/>
          </a:xfrm>
        </p:spPr>
        <p:txBody>
          <a:bodyPr>
            <a:noAutofit/>
          </a:bodyPr>
          <a:lstStyle/>
          <a:p>
            <a:r>
              <a:rPr lang="en-US" sz="1800" dirty="0" err="1"/>
              <a:t>Logiciel</a:t>
            </a:r>
            <a:r>
              <a:rPr lang="en-US" sz="1800" dirty="0"/>
              <a:t> </a:t>
            </a:r>
            <a:r>
              <a:rPr lang="en-US" sz="1800" dirty="0" err="1"/>
              <a:t>Netdraw</a:t>
            </a:r>
            <a:r>
              <a:rPr lang="en-US" sz="1800" dirty="0"/>
              <a:t> </a:t>
            </a:r>
          </a:p>
          <a:p>
            <a:pPr lvl="1"/>
            <a:r>
              <a:rPr lang="en-US" sz="1800" dirty="0" err="1"/>
              <a:t>Utilisé</a:t>
            </a:r>
            <a:r>
              <a:rPr lang="en-US" sz="1800" dirty="0"/>
              <a:t> pour </a:t>
            </a:r>
            <a:r>
              <a:rPr lang="en-US" sz="1800" dirty="0" err="1"/>
              <a:t>visualiser</a:t>
            </a:r>
            <a:r>
              <a:rPr lang="en-US" sz="1800" dirty="0"/>
              <a:t> et </a:t>
            </a:r>
            <a:r>
              <a:rPr lang="en-US" sz="1800" dirty="0" err="1"/>
              <a:t>détermniner</a:t>
            </a:r>
            <a:r>
              <a:rPr lang="en-US" sz="1800" dirty="0"/>
              <a:t> le </a:t>
            </a:r>
            <a:r>
              <a:rPr lang="en-US" sz="1800" dirty="0" err="1"/>
              <a:t>degré</a:t>
            </a:r>
            <a:r>
              <a:rPr lang="en-US" sz="1800" dirty="0"/>
              <a:t> de </a:t>
            </a:r>
            <a:r>
              <a:rPr lang="en-US" sz="1800" dirty="0" err="1"/>
              <a:t>centralité</a:t>
            </a:r>
            <a:r>
              <a:rPr lang="en-US" sz="1800" dirty="0"/>
              <a:t> </a:t>
            </a:r>
          </a:p>
          <a:p>
            <a:pPr lvl="2"/>
            <a:r>
              <a:rPr lang="en-US" sz="1800" dirty="0" err="1"/>
              <a:t>Nombre</a:t>
            </a:r>
            <a:r>
              <a:rPr lang="en-US" sz="1800" dirty="0"/>
              <a:t> de </a:t>
            </a:r>
            <a:r>
              <a:rPr lang="en-US" sz="1800" dirty="0" err="1"/>
              <a:t>connexions</a:t>
            </a:r>
            <a:r>
              <a:rPr lang="en-US" sz="1800" dirty="0"/>
              <a:t> par </a:t>
            </a:r>
            <a:r>
              <a:rPr lang="en-US" sz="1800" dirty="0" err="1"/>
              <a:t>acteur</a:t>
            </a:r>
            <a:endParaRPr lang="en-US" sz="1800" dirty="0"/>
          </a:p>
          <a:p>
            <a:r>
              <a:rPr lang="en-US" sz="1800" dirty="0" err="1"/>
              <a:t>Indice</a:t>
            </a:r>
            <a:r>
              <a:rPr lang="en-US" sz="1800" dirty="0"/>
              <a:t> EI (</a:t>
            </a:r>
            <a:r>
              <a:rPr lang="en-US" sz="1800" dirty="0" err="1"/>
              <a:t>Externe</a:t>
            </a:r>
            <a:r>
              <a:rPr lang="en-US" sz="1800" dirty="0"/>
              <a:t>–Interne) </a:t>
            </a:r>
          </a:p>
          <a:p>
            <a:pPr lvl="1"/>
            <a:r>
              <a:rPr lang="en-US" sz="1800" dirty="0" err="1"/>
              <a:t>Établir</a:t>
            </a:r>
            <a:r>
              <a:rPr lang="en-US" sz="1800" dirty="0"/>
              <a:t> la </a:t>
            </a:r>
            <a:r>
              <a:rPr lang="en-US" sz="1800" dirty="0" err="1"/>
              <a:t>présence</a:t>
            </a:r>
            <a:r>
              <a:rPr lang="en-US" sz="1800" dirty="0"/>
              <a:t> de relations homophiles</a:t>
            </a:r>
          </a:p>
          <a:p>
            <a:pPr lvl="2"/>
            <a:r>
              <a:rPr lang="en-US" sz="1800" dirty="0"/>
              <a:t>Tendence des gens </a:t>
            </a:r>
            <a:r>
              <a:rPr lang="en-US" sz="1800" dirty="0" err="1"/>
              <a:t>à</a:t>
            </a:r>
            <a:r>
              <a:rPr lang="en-US" sz="1800" dirty="0"/>
              <a:t> </a:t>
            </a:r>
            <a:r>
              <a:rPr lang="en-US" sz="1800" dirty="0" err="1"/>
              <a:t>s’associer</a:t>
            </a:r>
            <a:r>
              <a:rPr lang="en-US" sz="1800" dirty="0"/>
              <a:t> avec des </a:t>
            </a:r>
            <a:r>
              <a:rPr lang="en-US" sz="1800" dirty="0" err="1"/>
              <a:t>individus</a:t>
            </a:r>
            <a:r>
              <a:rPr lang="en-US" sz="1800" dirty="0"/>
              <a:t> </a:t>
            </a:r>
            <a:r>
              <a:rPr lang="en-US" sz="1800" dirty="0" err="1"/>
              <a:t>qu’ils</a:t>
            </a:r>
            <a:r>
              <a:rPr lang="en-US" sz="1800" dirty="0"/>
              <a:t> </a:t>
            </a:r>
            <a:r>
              <a:rPr lang="en-US" sz="1800" dirty="0" err="1"/>
              <a:t>perçoivent</a:t>
            </a:r>
            <a:r>
              <a:rPr lang="en-US" sz="1800" dirty="0"/>
              <a:t> </a:t>
            </a:r>
            <a:r>
              <a:rPr lang="en-US" sz="1800" dirty="0" err="1"/>
              <a:t>comme</a:t>
            </a:r>
            <a:r>
              <a:rPr lang="en-US" sz="1800" dirty="0"/>
              <a:t> </a:t>
            </a:r>
            <a:r>
              <a:rPr lang="en-US" sz="1800" dirty="0" err="1"/>
              <a:t>étant</a:t>
            </a:r>
            <a:r>
              <a:rPr lang="en-US" sz="1800" dirty="0"/>
              <a:t> </a:t>
            </a:r>
            <a:r>
              <a:rPr lang="en-US" sz="1800" dirty="0" err="1"/>
              <a:t>similiaires</a:t>
            </a:r>
            <a:r>
              <a:rPr lang="en-US" sz="1800" dirty="0"/>
              <a:t> </a:t>
            </a:r>
            <a:r>
              <a:rPr lang="en-US" sz="1800" dirty="0" err="1"/>
              <a:t>à</a:t>
            </a:r>
            <a:r>
              <a:rPr lang="en-US" sz="1800" dirty="0"/>
              <a:t> </a:t>
            </a:r>
            <a:r>
              <a:rPr lang="en-US" sz="1800" dirty="0" err="1"/>
              <a:t>eux</a:t>
            </a:r>
            <a:endParaRPr lang="en-US" sz="1800" dirty="0"/>
          </a:p>
          <a:p>
            <a:pPr lvl="3"/>
            <a:r>
              <a:rPr lang="en-US" dirty="0"/>
              <a:t>-1 (</a:t>
            </a:r>
            <a:r>
              <a:rPr lang="en-US" dirty="0" err="1"/>
              <a:t>homophilie</a:t>
            </a:r>
            <a:r>
              <a:rPr lang="en-US" dirty="0"/>
              <a:t> </a:t>
            </a:r>
            <a:r>
              <a:rPr lang="en-US" dirty="0" err="1"/>
              <a:t>parfaite</a:t>
            </a:r>
            <a:r>
              <a:rPr lang="en-US" dirty="0"/>
              <a:t>), </a:t>
            </a:r>
          </a:p>
          <a:p>
            <a:pPr lvl="3"/>
            <a:r>
              <a:rPr lang="en-US" dirty="0"/>
              <a:t>+1 (</a:t>
            </a:r>
            <a:r>
              <a:rPr lang="en-US" dirty="0" err="1"/>
              <a:t>hétérophilie</a:t>
            </a:r>
            <a:r>
              <a:rPr lang="en-US" dirty="0"/>
              <a:t> </a:t>
            </a:r>
            <a:r>
              <a:rPr lang="en-US" dirty="0" err="1"/>
              <a:t>parfaite</a:t>
            </a:r>
            <a:r>
              <a:rPr lang="en-US" dirty="0"/>
              <a:t>),</a:t>
            </a:r>
          </a:p>
          <a:p>
            <a:pPr lvl="3"/>
            <a:endParaRPr lang="en-US" dirty="0"/>
          </a:p>
          <a:p>
            <a:pPr lvl="1"/>
            <a:r>
              <a:rPr lang="en-US" sz="1800" dirty="0" err="1"/>
              <a:t>Logiciel</a:t>
            </a:r>
            <a:r>
              <a:rPr lang="en-US" sz="1800" dirty="0"/>
              <a:t> E-NET (</a:t>
            </a:r>
            <a:r>
              <a:rPr lang="en-US" sz="1800" dirty="0">
                <a:hlinkClick r:id="rId2"/>
              </a:rPr>
              <a:t>http://www.analytictech.com/e-net/e-net_versions.htm</a:t>
            </a:r>
            <a:r>
              <a:rPr lang="en-US" sz="1800" dirty="0"/>
              <a:t>). </a:t>
            </a:r>
          </a:p>
          <a:p>
            <a:pPr indent="0" algn="just">
              <a:lnSpc>
                <a:spcPct val="200000"/>
              </a:lnSpc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MW" sz="5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92AE54C-186C-86A8-71B1-6A3BFE84A2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82361" y="4211151"/>
                <a:ext cx="2875918" cy="18898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lnSpc>
                    <a:spcPct val="200000"/>
                  </a:lnSpc>
                  <a:buNone/>
                </a:pPr>
                <a:r>
                  <a:rPr lang="en-GB" sz="1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GB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𝐸𝐼</m:t>
                    </m:r>
                    <m:r>
                      <a:rPr lang="en-GB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MW" sz="40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GB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num>
                      <m:den>
                        <m:r>
                          <a:rPr lang="en-GB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GB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GB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den>
                    </m:f>
                  </m:oMath>
                </a14:m>
                <a:endParaRPr lang="en-MW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92AE54C-186C-86A8-71B1-6A3BFE84A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361" y="4211151"/>
                <a:ext cx="2875918" cy="1889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76"/>
    </mc:Choice>
    <mc:Fallback xmlns="">
      <p:transition spd="slow" advTm="8367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1B6F-B48C-F946-361B-F9531DBF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7" y="365125"/>
            <a:ext cx="10793963" cy="1325563"/>
          </a:xfrm>
        </p:spPr>
        <p:txBody>
          <a:bodyPr/>
          <a:lstStyle/>
          <a:p>
            <a:r>
              <a:rPr lang="en-US" dirty="0" err="1"/>
              <a:t>Résultats</a:t>
            </a:r>
            <a:r>
              <a:rPr lang="en-US" dirty="0"/>
              <a:t>: </a:t>
            </a:r>
            <a:r>
              <a:rPr lang="en-US" dirty="0" err="1"/>
              <a:t>Réseaux</a:t>
            </a:r>
            <a:r>
              <a:rPr lang="en-US" dirty="0"/>
              <a:t> </a:t>
            </a:r>
            <a:r>
              <a:rPr lang="en-US" dirty="0" err="1"/>
              <a:t>verticaux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3E307-5E2C-88C4-E324-1D09C777A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Mesure</a:t>
            </a:r>
            <a:r>
              <a:rPr lang="en-US" sz="2400" dirty="0"/>
              <a:t> de </a:t>
            </a:r>
            <a:r>
              <a:rPr lang="en-US" sz="2400" dirty="0" err="1"/>
              <a:t>centralité</a:t>
            </a:r>
            <a:r>
              <a:rPr lang="en-US" sz="2400" dirty="0"/>
              <a:t> dans les FRN: plus </a:t>
            </a:r>
            <a:r>
              <a:rPr lang="en-US" sz="2400" dirty="0" err="1"/>
              <a:t>d’interactions</a:t>
            </a:r>
            <a:r>
              <a:rPr lang="en-US" sz="2400" dirty="0"/>
              <a:t> entre les </a:t>
            </a:r>
            <a:r>
              <a:rPr lang="en-US" sz="2400" dirty="0" err="1"/>
              <a:t>agriculteurs</a:t>
            </a:r>
            <a:r>
              <a:rPr lang="en-US" sz="2400" dirty="0"/>
              <a:t>, agents de </a:t>
            </a:r>
            <a:r>
              <a:rPr lang="en-US" sz="2400" dirty="0" err="1"/>
              <a:t>vulgarisation</a:t>
            </a:r>
            <a:r>
              <a:rPr lang="en-US" sz="2400" dirty="0"/>
              <a:t> et LUANAR</a:t>
            </a:r>
          </a:p>
          <a:p>
            <a:endParaRPr lang="en-MW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C6BED-CF8F-ED73-0D25-8675D2A35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27" y="2617446"/>
            <a:ext cx="7449406" cy="39500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95A3A6-5E15-E8EE-A7B2-4E6E091563CE}"/>
              </a:ext>
            </a:extLst>
          </p:cNvPr>
          <p:cNvSpPr/>
          <p:nvPr/>
        </p:nvSpPr>
        <p:spPr>
          <a:xfrm>
            <a:off x="8848998" y="2841475"/>
            <a:ext cx="3010209" cy="3335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Acteurrs</a:t>
            </a:r>
            <a:r>
              <a:rPr lang="en-GB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dans le FRN: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GB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1= Farmer Research Group, 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2= Group committee, 3=VAC/VDC,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4=Village head, </a:t>
            </a:r>
          </a:p>
          <a:p>
            <a:r>
              <a:rPr lang="en-GB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5= Extension Planning Area, 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6=DADO, 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7=ADD, </a:t>
            </a:r>
          </a:p>
          <a:p>
            <a:r>
              <a:rPr lang="en-GB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8=LUANAR, 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9= University of Greenwich, 10=McKnight CCRP</a:t>
            </a:r>
            <a:endParaRPr lang="en-MW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3B3592-1A42-7CCF-7F93-7AB06D459441}"/>
              </a:ext>
            </a:extLst>
          </p:cNvPr>
          <p:cNvSpPr/>
          <p:nvPr/>
        </p:nvSpPr>
        <p:spPr>
          <a:xfrm>
            <a:off x="1399592" y="3704253"/>
            <a:ext cx="961053" cy="7371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E99BC2-6DD3-BE95-2527-1D3FD082A688}"/>
              </a:ext>
            </a:extLst>
          </p:cNvPr>
          <p:cNvSpPr/>
          <p:nvPr/>
        </p:nvSpPr>
        <p:spPr>
          <a:xfrm>
            <a:off x="6363479" y="2845837"/>
            <a:ext cx="1110342" cy="858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F9C4BD-D619-1CA5-8B09-F97D6D3EC86D}"/>
              </a:ext>
            </a:extLst>
          </p:cNvPr>
          <p:cNvSpPr/>
          <p:nvPr/>
        </p:nvSpPr>
        <p:spPr>
          <a:xfrm>
            <a:off x="3835660" y="4565105"/>
            <a:ext cx="1231640" cy="905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7853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91"/>
    </mc:Choice>
    <mc:Fallback xmlns="">
      <p:transition spd="slow" advTm="6719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5B66B-AEE5-77B6-09BB-F1B15BAD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49" y="312220"/>
            <a:ext cx="11232502" cy="838524"/>
          </a:xfrm>
        </p:spPr>
        <p:txBody>
          <a:bodyPr>
            <a:noAutofit/>
          </a:bodyPr>
          <a:lstStyle/>
          <a:p>
            <a:r>
              <a:rPr lang="en-US" sz="3200" dirty="0" err="1"/>
              <a:t>Résultats</a:t>
            </a:r>
            <a:r>
              <a:rPr lang="en-US" sz="3200" dirty="0"/>
              <a:t>: options pour la </a:t>
            </a:r>
            <a:r>
              <a:rPr lang="en-US" sz="3200" dirty="0" err="1"/>
              <a:t>santé</a:t>
            </a:r>
            <a:r>
              <a:rPr lang="en-US" sz="3200" dirty="0"/>
              <a:t> des sols </a:t>
            </a:r>
            <a:r>
              <a:rPr lang="en-US" sz="3200" dirty="0" err="1"/>
              <a:t>discutées</a:t>
            </a:r>
            <a:r>
              <a:rPr lang="en-US" sz="3200" dirty="0"/>
              <a:t> par les </a:t>
            </a:r>
            <a:r>
              <a:rPr lang="en-US" sz="3200" dirty="0" err="1"/>
              <a:t>acteurs</a:t>
            </a:r>
            <a:endParaRPr lang="en-MW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722C74-860B-069A-602D-CFC6DA255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21" y="1150744"/>
            <a:ext cx="1110343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options pour la </a:t>
            </a:r>
            <a:r>
              <a:rPr lang="en-US" sz="2000" dirty="0" err="1"/>
              <a:t>santé</a:t>
            </a:r>
            <a:r>
              <a:rPr lang="en-US" sz="2000" dirty="0"/>
              <a:t> des sols </a:t>
            </a:r>
            <a:r>
              <a:rPr lang="en-US" sz="2000" dirty="0" err="1"/>
              <a:t>discutées</a:t>
            </a:r>
            <a:r>
              <a:rPr lang="en-US" sz="2000" dirty="0"/>
              <a:t> dans les </a:t>
            </a:r>
            <a:r>
              <a:rPr lang="en-US" sz="2000" dirty="0" err="1"/>
              <a:t>différentes</a:t>
            </a:r>
            <a:r>
              <a:rPr lang="en-US" sz="2000" dirty="0"/>
              <a:t> </a:t>
            </a:r>
            <a:r>
              <a:rPr lang="en-US" sz="2000" dirty="0" err="1"/>
              <a:t>approches</a:t>
            </a:r>
            <a:endParaRPr lang="en-MW" sz="2000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E21EB65-A8E9-F60C-F9A3-AE4EF579E5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740130"/>
              </p:ext>
            </p:extLst>
          </p:nvPr>
        </p:nvGraphicFramePr>
        <p:xfrm>
          <a:off x="609599" y="1775181"/>
          <a:ext cx="10972801" cy="4351337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5230659">
                  <a:extLst>
                    <a:ext uri="{9D8B030D-6E8A-4147-A177-3AD203B41FA5}">
                      <a16:colId xmlns:a16="http://schemas.microsoft.com/office/drawing/2014/main" val="2699520266"/>
                    </a:ext>
                  </a:extLst>
                </a:gridCol>
                <a:gridCol w="1475633">
                  <a:extLst>
                    <a:ext uri="{9D8B030D-6E8A-4147-A177-3AD203B41FA5}">
                      <a16:colId xmlns:a16="http://schemas.microsoft.com/office/drawing/2014/main" val="2952576621"/>
                    </a:ext>
                  </a:extLst>
                </a:gridCol>
                <a:gridCol w="1379397">
                  <a:extLst>
                    <a:ext uri="{9D8B030D-6E8A-4147-A177-3AD203B41FA5}">
                      <a16:colId xmlns:a16="http://schemas.microsoft.com/office/drawing/2014/main" val="342859053"/>
                    </a:ext>
                  </a:extLst>
                </a:gridCol>
                <a:gridCol w="1390091">
                  <a:extLst>
                    <a:ext uri="{9D8B030D-6E8A-4147-A177-3AD203B41FA5}">
                      <a16:colId xmlns:a16="http://schemas.microsoft.com/office/drawing/2014/main" val="3223458931"/>
                    </a:ext>
                  </a:extLst>
                </a:gridCol>
                <a:gridCol w="1497021">
                  <a:extLst>
                    <a:ext uri="{9D8B030D-6E8A-4147-A177-3AD203B41FA5}">
                      <a16:colId xmlns:a16="http://schemas.microsoft.com/office/drawing/2014/main" val="3301470138"/>
                    </a:ext>
                  </a:extLst>
                </a:gridCol>
              </a:tblGrid>
              <a:tr h="255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Options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LF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FFS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FRT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FRN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7628263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Fumier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5373376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Cultures </a:t>
                      </a:r>
                      <a:r>
                        <a:rPr lang="en-GB" sz="1400" dirty="0" err="1">
                          <a:effectLst/>
                        </a:rPr>
                        <a:t>intercalaires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mais-légumineuses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8924087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Rotation </a:t>
                      </a:r>
                      <a:r>
                        <a:rPr lang="en-GB" sz="1400" dirty="0" err="1">
                          <a:effectLst/>
                        </a:rPr>
                        <a:t>mais-une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seule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légumineuse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0997017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Enfouissement</a:t>
                      </a:r>
                      <a:r>
                        <a:rPr lang="en-GB" sz="1400" dirty="0">
                          <a:effectLst/>
                        </a:rPr>
                        <a:t> des </a:t>
                      </a:r>
                      <a:r>
                        <a:rPr lang="en-GB" sz="1400" dirty="0" err="1">
                          <a:effectLst/>
                        </a:rPr>
                        <a:t>résidus</a:t>
                      </a:r>
                      <a:r>
                        <a:rPr lang="en-GB" sz="1400" dirty="0">
                          <a:effectLst/>
                        </a:rPr>
                        <a:t> de culture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021198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Espacement</a:t>
                      </a:r>
                      <a:r>
                        <a:rPr lang="en-GB" sz="1400" dirty="0">
                          <a:effectLst/>
                        </a:rPr>
                        <a:t> des plants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648941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Application des </a:t>
                      </a:r>
                      <a:r>
                        <a:rPr lang="en-GB" sz="1400" dirty="0" err="1">
                          <a:effectLst/>
                        </a:rPr>
                        <a:t>fertilisants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minéraux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1426186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variétés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améliorées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6502194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Réalignement</a:t>
                      </a:r>
                      <a:r>
                        <a:rPr lang="en-GB" sz="1400" dirty="0">
                          <a:effectLst/>
                        </a:rPr>
                        <a:t> des buttes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437345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Légumineuses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doublées</a:t>
                      </a:r>
                      <a:r>
                        <a:rPr lang="en-GB" sz="1400" dirty="0">
                          <a:effectLst/>
                        </a:rPr>
                        <a:t> (Double-up legume)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4508378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Agroforesterie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6950095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Mélange fumier et </a:t>
                      </a:r>
                      <a:r>
                        <a:rPr lang="en-GB" sz="1400" dirty="0" err="1">
                          <a:effectLst/>
                        </a:rPr>
                        <a:t>fertilisants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minéraux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X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9442001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err="1">
                          <a:effectLst/>
                        </a:rPr>
                        <a:t>Paillis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9141522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Travail minimal du sol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5301306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Plantation </a:t>
                      </a:r>
                      <a:r>
                        <a:rPr lang="en-GB" sz="1400" dirty="0" err="1">
                          <a:effectLst/>
                        </a:rPr>
                        <a:t>en</a:t>
                      </a:r>
                      <a:r>
                        <a:rPr lang="en-GB" sz="1400" dirty="0">
                          <a:effectLst/>
                        </a:rPr>
                        <a:t> fosse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5293520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Marker and box ridges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13091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Vetiver grass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X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MW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MW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2582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31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32"/>
    </mc:Choice>
    <mc:Fallback xmlns="">
      <p:transition spd="slow" advTm="8773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CB7CC-7CB8-2EF0-6AA7-3C148E788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96" y="275184"/>
            <a:ext cx="11365909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Résultats</a:t>
            </a:r>
            <a:r>
              <a:rPr lang="en-US" sz="3600" dirty="0"/>
              <a:t>: options pour la </a:t>
            </a:r>
            <a:r>
              <a:rPr lang="en-US" sz="3600" dirty="0" err="1"/>
              <a:t>santé</a:t>
            </a:r>
            <a:r>
              <a:rPr lang="en-US" sz="3600" dirty="0"/>
              <a:t> des sols </a:t>
            </a:r>
            <a:r>
              <a:rPr lang="en-US" sz="3600" dirty="0" err="1"/>
              <a:t>partagées</a:t>
            </a:r>
            <a:r>
              <a:rPr lang="en-US" sz="3600" dirty="0"/>
              <a:t> dans des </a:t>
            </a:r>
            <a:r>
              <a:rPr lang="en-US" sz="3600" dirty="0" err="1"/>
              <a:t>réseaux</a:t>
            </a:r>
            <a:r>
              <a:rPr lang="en-US" sz="3600" dirty="0"/>
              <a:t> </a:t>
            </a:r>
            <a:r>
              <a:rPr lang="en-US" sz="3600" dirty="0" err="1"/>
              <a:t>horizontaux</a:t>
            </a:r>
            <a:endParaRPr lang="en-MW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3F97B-3243-B6A5-F8B7-1CE01E0FB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9237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Egos </a:t>
            </a:r>
            <a:r>
              <a:rPr lang="en-US" sz="2000" dirty="0" err="1"/>
              <a:t>partagent</a:t>
            </a:r>
            <a:r>
              <a:rPr lang="en-US" sz="2000" dirty="0"/>
              <a:t> </a:t>
            </a:r>
            <a:r>
              <a:rPr lang="en-US" sz="2000" dirty="0" err="1"/>
              <a:t>différentes</a:t>
            </a:r>
            <a:r>
              <a:rPr lang="en-US" sz="2000" dirty="0"/>
              <a:t> options aux alters</a:t>
            </a:r>
            <a:endParaRPr lang="en-MW" sz="2000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20488C9-B145-916C-98F2-314455BAD1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414223"/>
              </p:ext>
            </p:extLst>
          </p:nvPr>
        </p:nvGraphicFramePr>
        <p:xfrm>
          <a:off x="726232" y="2259882"/>
          <a:ext cx="9482070" cy="3828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60642DA-8E95-49BA-B8E7-C0018695ADFC}"/>
              </a:ext>
            </a:extLst>
          </p:cNvPr>
          <p:cNvSpPr/>
          <p:nvPr/>
        </p:nvSpPr>
        <p:spPr>
          <a:xfrm>
            <a:off x="1754156" y="2328372"/>
            <a:ext cx="2877806" cy="3382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188708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94"/>
    </mc:Choice>
    <mc:Fallback xmlns="">
      <p:transition spd="slow" advTm="4189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5491C-8B8F-F524-88B5-66B796A2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6" y="365126"/>
            <a:ext cx="11446213" cy="834088"/>
          </a:xfrm>
        </p:spPr>
        <p:txBody>
          <a:bodyPr>
            <a:normAutofit/>
          </a:bodyPr>
          <a:lstStyle/>
          <a:p>
            <a:r>
              <a:rPr lang="en-US" sz="3200" dirty="0" err="1"/>
              <a:t>Résultats</a:t>
            </a:r>
            <a:r>
              <a:rPr lang="en-US" sz="3200" dirty="0"/>
              <a:t>: </a:t>
            </a:r>
            <a:r>
              <a:rPr lang="en-US" sz="3200" dirty="0" err="1"/>
              <a:t>Où</a:t>
            </a:r>
            <a:r>
              <a:rPr lang="en-US" sz="3200" dirty="0"/>
              <a:t> partage-t-on les </a:t>
            </a:r>
            <a:r>
              <a:rPr lang="en-US" sz="3200" dirty="0" err="1"/>
              <a:t>informations</a:t>
            </a:r>
            <a:r>
              <a:rPr lang="en-US" sz="3200" dirty="0"/>
              <a:t> avec les alters (%)</a:t>
            </a:r>
            <a:endParaRPr lang="en-MW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88343-383D-96B8-73C0-1D4158895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370" y="1199214"/>
            <a:ext cx="9918180" cy="4632326"/>
          </a:xfrm>
        </p:spPr>
        <p:txBody>
          <a:bodyPr>
            <a:normAutofit/>
          </a:bodyPr>
          <a:lstStyle/>
          <a:p>
            <a:r>
              <a:rPr lang="en-US" sz="2000" dirty="0"/>
              <a:t>Interactions </a:t>
            </a:r>
            <a:r>
              <a:rPr lang="en-US" sz="2000" dirty="0" err="1"/>
              <a:t>principalement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la </a:t>
            </a:r>
            <a:r>
              <a:rPr lang="en-US" sz="2000" dirty="0" err="1"/>
              <a:t>maison</a:t>
            </a:r>
            <a:r>
              <a:rPr lang="en-US" sz="2000" dirty="0"/>
              <a:t>, dans les champs et </a:t>
            </a:r>
            <a:r>
              <a:rPr lang="en-US" sz="2000" dirty="0" err="1"/>
              <a:t>lors</a:t>
            </a:r>
            <a:r>
              <a:rPr lang="en-US" sz="2000" dirty="0"/>
              <a:t> des </a:t>
            </a:r>
            <a:r>
              <a:rPr lang="en-US" sz="2000" dirty="0" err="1"/>
              <a:t>réunions</a:t>
            </a:r>
            <a:endParaRPr lang="en-MW" sz="2000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FA55604-E454-8A1B-398B-9F7B9E1A7D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226638"/>
              </p:ext>
            </p:extLst>
          </p:nvPr>
        </p:nvGraphicFramePr>
        <p:xfrm>
          <a:off x="361950" y="1731679"/>
          <a:ext cx="11683870" cy="4933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230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31"/>
    </mc:Choice>
    <mc:Fallback xmlns="">
      <p:transition spd="slow" advTm="7463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67676-468D-17B7-3CC3-EB76B0B73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1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Résultats</a:t>
            </a:r>
            <a:r>
              <a:rPr lang="en-US" dirty="0"/>
              <a:t>: Partage des </a:t>
            </a:r>
            <a:r>
              <a:rPr lang="en-US" dirty="0" err="1"/>
              <a:t>informations</a:t>
            </a:r>
            <a:r>
              <a:rPr lang="en-US" dirty="0"/>
              <a:t> par genre</a:t>
            </a:r>
            <a:endParaRPr lang="en-MW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E29CF-9E91-B75B-DD0B-788F197A2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26" y="1949385"/>
            <a:ext cx="3519196" cy="27345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Tendance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l’homophilie</a:t>
            </a:r>
            <a:r>
              <a:rPr lang="en-US" dirty="0"/>
              <a:t> </a:t>
            </a:r>
            <a:r>
              <a:rPr lang="en-US" dirty="0" err="1"/>
              <a:t>davantage</a:t>
            </a:r>
            <a:r>
              <a:rPr lang="en-US" dirty="0"/>
              <a:t> chez les hommes que les femmes</a:t>
            </a:r>
          </a:p>
          <a:p>
            <a:pPr lvl="1"/>
            <a:r>
              <a:rPr lang="en-US" dirty="0" err="1"/>
              <a:t>Enjeux</a:t>
            </a:r>
            <a:r>
              <a:rPr lang="en-US" dirty="0"/>
              <a:t> </a:t>
            </a:r>
            <a:r>
              <a:rPr lang="en-US" dirty="0" err="1"/>
              <a:t>culturels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Patriarcat</a:t>
            </a:r>
            <a:r>
              <a:rPr lang="en-US" dirty="0"/>
              <a:t>?  </a:t>
            </a:r>
            <a:endParaRPr lang="en-MW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4335B2-AE60-6C12-284F-5DA4B76F71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3660" r="1474" b="1751"/>
          <a:stretch/>
        </p:blipFill>
        <p:spPr bwMode="auto">
          <a:xfrm>
            <a:off x="4304212" y="1400766"/>
            <a:ext cx="6925763" cy="4911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3A03D2-3757-B795-4361-C8AA6B2FDA88}"/>
              </a:ext>
            </a:extLst>
          </p:cNvPr>
          <p:cNvSpPr/>
          <p:nvPr/>
        </p:nvSpPr>
        <p:spPr>
          <a:xfrm>
            <a:off x="8178599" y="3856628"/>
            <a:ext cx="646640" cy="17131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B1D073-D9AA-D1B2-5393-1EBF3E0BF107}"/>
              </a:ext>
            </a:extLst>
          </p:cNvPr>
          <p:cNvSpPr/>
          <p:nvPr/>
        </p:nvSpPr>
        <p:spPr>
          <a:xfrm>
            <a:off x="9763414" y="3805463"/>
            <a:ext cx="646640" cy="17131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5BDF4F-0D65-7E75-B0C5-0C1B0473D668}"/>
              </a:ext>
            </a:extLst>
          </p:cNvPr>
          <p:cNvSpPr/>
          <p:nvPr/>
        </p:nvSpPr>
        <p:spPr>
          <a:xfrm>
            <a:off x="4980273" y="3778570"/>
            <a:ext cx="646640" cy="17131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AF6205-BDAE-D2EB-FBBE-6DE26187DFB1}"/>
              </a:ext>
            </a:extLst>
          </p:cNvPr>
          <p:cNvSpPr/>
          <p:nvPr/>
        </p:nvSpPr>
        <p:spPr>
          <a:xfrm>
            <a:off x="6565088" y="3827378"/>
            <a:ext cx="646640" cy="17131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8630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37"/>
    </mc:Choice>
    <mc:Fallback xmlns="">
      <p:transition spd="slow" advTm="10873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E0D4-17C6-39A4-ADD9-5738684A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Résutats</a:t>
            </a:r>
            <a:r>
              <a:rPr lang="en-US" dirty="0"/>
              <a:t>: </a:t>
            </a:r>
            <a:r>
              <a:rPr lang="en-US" dirty="0" err="1"/>
              <a:t>À</a:t>
            </a:r>
            <a:r>
              <a:rPr lang="en-US" dirty="0"/>
              <a:t> quelle distance du village </a:t>
            </a:r>
            <a:r>
              <a:rPr lang="en-US" dirty="0" err="1"/>
              <a:t>avez-vous</a:t>
            </a:r>
            <a:r>
              <a:rPr lang="en-US" dirty="0"/>
              <a:t> </a:t>
            </a:r>
            <a:r>
              <a:rPr lang="en-US" dirty="0" err="1"/>
              <a:t>partagé</a:t>
            </a:r>
            <a:r>
              <a:rPr lang="en-US" dirty="0"/>
              <a:t> des </a:t>
            </a:r>
            <a:r>
              <a:rPr lang="en-US" dirty="0" err="1"/>
              <a:t>informations</a:t>
            </a:r>
            <a:r>
              <a:rPr lang="en-US" dirty="0"/>
              <a:t>?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45422-9663-C01A-3896-C8A655319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146" y="2273495"/>
            <a:ext cx="3032966" cy="28303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Tendances </a:t>
            </a:r>
            <a:r>
              <a:rPr lang="en-US" dirty="0" err="1"/>
              <a:t>homophiliques</a:t>
            </a:r>
            <a:r>
              <a:rPr lang="en-US" dirty="0"/>
              <a:t> plus fortes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Kandeu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Système</a:t>
            </a:r>
            <a:r>
              <a:rPr lang="en-US" dirty="0"/>
              <a:t> de </a:t>
            </a:r>
            <a:r>
              <a:rPr lang="en-US" dirty="0" err="1"/>
              <a:t>mariage</a:t>
            </a:r>
            <a:r>
              <a:rPr lang="en-US" dirty="0"/>
              <a:t> dans le </a:t>
            </a:r>
            <a:r>
              <a:rPr lang="en-US" dirty="0" err="1"/>
              <a:t>sud</a:t>
            </a:r>
            <a:r>
              <a:rPr lang="en-US" dirty="0"/>
              <a:t> du Malawi?</a:t>
            </a:r>
          </a:p>
          <a:p>
            <a:pPr lvl="1"/>
            <a:r>
              <a:rPr lang="en-US" dirty="0"/>
              <a:t>Uxorilocal</a:t>
            </a:r>
          </a:p>
          <a:p>
            <a:endParaRPr lang="en-MW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35F6F-A187-2A9A-35D4-735F5232E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27" y="1718309"/>
            <a:ext cx="7507573" cy="47745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006B6D-2DFB-AEB5-8EAD-664ADD42333D}"/>
              </a:ext>
            </a:extLst>
          </p:cNvPr>
          <p:cNvSpPr/>
          <p:nvPr/>
        </p:nvSpPr>
        <p:spPr>
          <a:xfrm>
            <a:off x="4716468" y="1655249"/>
            <a:ext cx="1894114" cy="4774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15683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302"/>
    </mc:Choice>
    <mc:Fallback xmlns="">
      <p:transition spd="slow" advTm="13730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BD50-D975-077B-C702-7B2F95244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Qu’avons</a:t>
            </a:r>
            <a:r>
              <a:rPr lang="en-US" dirty="0"/>
              <a:t>-nous </a:t>
            </a:r>
            <a:r>
              <a:rPr lang="en-US" dirty="0" err="1"/>
              <a:t>appris</a:t>
            </a:r>
            <a:r>
              <a:rPr lang="en-US" dirty="0"/>
              <a:t> de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 des </a:t>
            </a:r>
            <a:r>
              <a:rPr lang="en-US" dirty="0" err="1"/>
              <a:t>réseaux</a:t>
            </a:r>
            <a:r>
              <a:rPr lang="en-US" dirty="0"/>
              <a:t> </a:t>
            </a:r>
            <a:r>
              <a:rPr lang="en-US" dirty="0" err="1"/>
              <a:t>sociaux</a:t>
            </a:r>
            <a:r>
              <a:rPr lang="en-US" dirty="0"/>
              <a:t> ?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B44AE-4DBC-BEAC-72D1-C337472CB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Les </a:t>
            </a:r>
            <a:r>
              <a:rPr lang="en-US" dirty="0" err="1"/>
              <a:t>réseaux</a:t>
            </a:r>
            <a:r>
              <a:rPr lang="en-US" dirty="0"/>
              <a:t> </a:t>
            </a:r>
            <a:r>
              <a:rPr lang="en-US" dirty="0" err="1"/>
              <a:t>verticaux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permis</a:t>
            </a:r>
            <a:r>
              <a:rPr lang="en-US" dirty="0"/>
              <a:t> aux </a:t>
            </a:r>
            <a:r>
              <a:rPr lang="en-US" dirty="0" err="1"/>
              <a:t>agriculteurs</a:t>
            </a:r>
            <a:r>
              <a:rPr lang="en-US" dirty="0"/>
              <a:t> </a:t>
            </a:r>
            <a:r>
              <a:rPr lang="en-US" i="1" dirty="0"/>
              <a:t>ego</a:t>
            </a:r>
            <a:r>
              <a:rPr lang="en-US" dirty="0"/>
              <a:t> </a:t>
            </a:r>
            <a:r>
              <a:rPr lang="en-US" dirty="0" err="1"/>
              <a:t>d’avoir</a:t>
            </a:r>
            <a:r>
              <a:rPr lang="en-US" dirty="0"/>
              <a:t> </a:t>
            </a:r>
            <a:r>
              <a:rPr lang="en-US" dirty="0" err="1"/>
              <a:t>accès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des </a:t>
            </a:r>
            <a:r>
              <a:rPr lang="en-US" dirty="0" err="1"/>
              <a:t>informations</a:t>
            </a:r>
            <a:r>
              <a:rPr lang="en-US" dirty="0"/>
              <a:t> </a:t>
            </a:r>
            <a:r>
              <a:rPr lang="en-US" dirty="0" err="1"/>
              <a:t>provenant</a:t>
            </a:r>
            <a:r>
              <a:rPr lang="en-US" dirty="0"/>
              <a:t> </a:t>
            </a:r>
            <a:r>
              <a:rPr lang="en-US" dirty="0" err="1"/>
              <a:t>d’acteurs</a:t>
            </a:r>
            <a:r>
              <a:rPr lang="en-US" dirty="0"/>
              <a:t> </a:t>
            </a:r>
            <a:r>
              <a:rPr lang="en-US" dirty="0" err="1"/>
              <a:t>externes</a:t>
            </a:r>
            <a:endParaRPr lang="en-US" dirty="0"/>
          </a:p>
          <a:p>
            <a:r>
              <a:rPr lang="en-US" dirty="0"/>
              <a:t>Les </a:t>
            </a:r>
            <a:r>
              <a:rPr lang="en-US" dirty="0" err="1"/>
              <a:t>réseaux</a:t>
            </a:r>
            <a:r>
              <a:rPr lang="en-US" dirty="0"/>
              <a:t> </a:t>
            </a:r>
            <a:r>
              <a:rPr lang="en-US" dirty="0" err="1"/>
              <a:t>horizontaux</a:t>
            </a:r>
            <a:r>
              <a:rPr lang="en-US" dirty="0"/>
              <a:t> </a:t>
            </a:r>
            <a:r>
              <a:rPr lang="en-US" dirty="0" err="1"/>
              <a:t>avaient</a:t>
            </a:r>
            <a:r>
              <a:rPr lang="en-US" dirty="0"/>
              <a:t> lieu </a:t>
            </a:r>
            <a:r>
              <a:rPr lang="en-US" dirty="0" err="1"/>
              <a:t>principalement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maison</a:t>
            </a:r>
            <a:r>
              <a:rPr lang="en-US" dirty="0"/>
              <a:t>, dans les champs et </a:t>
            </a:r>
            <a:r>
              <a:rPr lang="en-US" dirty="0" err="1"/>
              <a:t>lors</a:t>
            </a:r>
            <a:r>
              <a:rPr lang="en-US" dirty="0"/>
              <a:t> des </a:t>
            </a:r>
            <a:r>
              <a:rPr lang="en-US" dirty="0" err="1"/>
              <a:t>réunions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facilitaté</a:t>
            </a:r>
            <a:r>
              <a:rPr lang="en-US" dirty="0"/>
              <a:t> le flux des </a:t>
            </a:r>
            <a:r>
              <a:rPr lang="en-US" dirty="0" err="1"/>
              <a:t>informations</a:t>
            </a:r>
            <a:r>
              <a:rPr lang="en-US" dirty="0"/>
              <a:t> sur la </a:t>
            </a:r>
            <a:r>
              <a:rPr lang="en-US" dirty="0" err="1"/>
              <a:t>santé</a:t>
            </a:r>
            <a:r>
              <a:rPr lang="en-US" dirty="0"/>
              <a:t> des sols des </a:t>
            </a:r>
            <a:r>
              <a:rPr lang="en-US" dirty="0" err="1"/>
              <a:t>agriculteurs</a:t>
            </a:r>
            <a:r>
              <a:rPr lang="en-US" dirty="0"/>
              <a:t> </a:t>
            </a:r>
            <a:r>
              <a:rPr lang="en-US" dirty="0" err="1"/>
              <a:t>égo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la </a:t>
            </a:r>
            <a:r>
              <a:rPr lang="en-US" dirty="0" err="1"/>
              <a:t>communauté</a:t>
            </a:r>
            <a:r>
              <a:rPr lang="en-US" dirty="0"/>
              <a:t> plus large. </a:t>
            </a:r>
          </a:p>
          <a:p>
            <a:pPr lvl="1"/>
            <a:r>
              <a:rPr lang="en-US" dirty="0" err="1"/>
              <a:t>mais</a:t>
            </a:r>
            <a:r>
              <a:rPr lang="en-US" dirty="0"/>
              <a:t>, les tendances </a:t>
            </a:r>
            <a:r>
              <a:rPr lang="en-US" dirty="0" err="1"/>
              <a:t>homophiliques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restreint</a:t>
            </a:r>
            <a:r>
              <a:rPr lang="en-US" dirty="0"/>
              <a:t> le flux </a:t>
            </a:r>
            <a:r>
              <a:rPr lang="en-US" dirty="0" err="1"/>
              <a:t>d’information</a:t>
            </a:r>
            <a:endParaRPr lang="en-US" dirty="0"/>
          </a:p>
          <a:p>
            <a:pPr lvl="2"/>
            <a:r>
              <a:rPr lang="en-US" dirty="0"/>
              <a:t>Entre categories des genre (femmes)</a:t>
            </a:r>
          </a:p>
          <a:p>
            <a:pPr lvl="2"/>
            <a:r>
              <a:rPr lang="en-US" dirty="0"/>
              <a:t>Au sein des villages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37"/>
    </mc:Choice>
    <mc:Fallback xmlns="">
      <p:transition spd="slow" advTm="5703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F673-5D0B-3965-0845-F11C1BE4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 </a:t>
            </a:r>
            <a:r>
              <a:rPr lang="en-US" dirty="0" err="1"/>
              <a:t>peut</a:t>
            </a:r>
            <a:r>
              <a:rPr lang="en-US" dirty="0"/>
              <a:t>-on </a:t>
            </a:r>
            <a:r>
              <a:rPr lang="en-US" dirty="0" err="1"/>
              <a:t>inférer</a:t>
            </a:r>
            <a:r>
              <a:rPr lang="en-US" dirty="0"/>
              <a:t> de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résultats</a:t>
            </a:r>
            <a:r>
              <a:rPr lang="en-US" dirty="0"/>
              <a:t>?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D6622-6C35-6E1F-BB61-28CB39146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 partage des information entre </a:t>
            </a:r>
            <a:r>
              <a:rPr lang="en-US" sz="2400" dirty="0" err="1"/>
              <a:t>acteurs</a:t>
            </a:r>
            <a:r>
              <a:rPr lang="en-US" sz="2400" dirty="0"/>
              <a:t> divers </a:t>
            </a:r>
            <a:r>
              <a:rPr lang="en-US" sz="2400" dirty="0" err="1"/>
              <a:t>augmentaient</a:t>
            </a:r>
            <a:r>
              <a:rPr lang="en-US" sz="2400" dirty="0"/>
              <a:t> </a:t>
            </a:r>
            <a:r>
              <a:rPr lang="en-US" sz="2400" dirty="0" err="1"/>
              <a:t>à</a:t>
            </a:r>
            <a:r>
              <a:rPr lang="en-US" sz="2400" dirty="0"/>
              <a:t> travers les </a:t>
            </a:r>
            <a:r>
              <a:rPr lang="en-US" sz="2400" dirty="0" err="1"/>
              <a:t>espaces</a:t>
            </a:r>
            <a:r>
              <a:rPr lang="en-US" sz="2400" dirty="0"/>
              <a:t> </a:t>
            </a:r>
            <a:r>
              <a:rPr lang="en-US" sz="2400" dirty="0" err="1"/>
              <a:t>crées</a:t>
            </a:r>
            <a:r>
              <a:rPr lang="en-US" sz="2400" dirty="0"/>
              <a:t> par les </a:t>
            </a:r>
            <a:r>
              <a:rPr lang="en-US" sz="2400" dirty="0" err="1"/>
              <a:t>approches</a:t>
            </a:r>
            <a:r>
              <a:rPr lang="en-US" sz="2400" dirty="0"/>
              <a:t> </a:t>
            </a:r>
            <a:r>
              <a:rPr lang="en-US" sz="2400" dirty="0" err="1"/>
              <a:t>centrées</a:t>
            </a:r>
            <a:r>
              <a:rPr lang="en-US" sz="2400" dirty="0"/>
              <a:t> sur </a:t>
            </a:r>
            <a:r>
              <a:rPr lang="en-US" sz="2400" dirty="0" err="1"/>
              <a:t>l’agriculteur</a:t>
            </a:r>
            <a:r>
              <a:rPr lang="en-US" sz="2400" dirty="0"/>
              <a:t>,  e.g., champs </a:t>
            </a:r>
            <a:r>
              <a:rPr lang="en-US" sz="2400" dirty="0" err="1"/>
              <a:t>d’apprentissage</a:t>
            </a:r>
            <a:endParaRPr lang="en-US" sz="2400" dirty="0"/>
          </a:p>
          <a:p>
            <a:r>
              <a:rPr lang="en-US" sz="2400" dirty="0" err="1"/>
              <a:t>Ré</a:t>
            </a:r>
            <a:r>
              <a:rPr lang="en-US" sz="2400" dirty="0"/>
              <a:t>-examiner </a:t>
            </a:r>
            <a:r>
              <a:rPr lang="en-US" sz="2400" dirty="0" err="1"/>
              <a:t>l’idée</a:t>
            </a:r>
            <a:r>
              <a:rPr lang="en-US" sz="2400" dirty="0"/>
              <a:t> </a:t>
            </a:r>
            <a:r>
              <a:rPr lang="en-US" sz="2400" dirty="0" err="1"/>
              <a:t>selon</a:t>
            </a:r>
            <a:r>
              <a:rPr lang="en-US" sz="2400" dirty="0"/>
              <a:t> </a:t>
            </a:r>
            <a:r>
              <a:rPr lang="en-US" sz="2400" dirty="0" err="1"/>
              <a:t>laquelle</a:t>
            </a:r>
            <a:r>
              <a:rPr lang="en-US" sz="2400" dirty="0"/>
              <a:t> les </a:t>
            </a:r>
            <a:r>
              <a:rPr lang="en-US" sz="2400" dirty="0" err="1"/>
              <a:t>réseaux</a:t>
            </a:r>
            <a:r>
              <a:rPr lang="en-US" sz="2400" dirty="0"/>
              <a:t> </a:t>
            </a:r>
            <a:r>
              <a:rPr lang="en-US" sz="2400" dirty="0" err="1"/>
              <a:t>horizontaux</a:t>
            </a:r>
            <a:r>
              <a:rPr lang="en-US" sz="2400" dirty="0"/>
              <a:t> </a:t>
            </a:r>
            <a:r>
              <a:rPr lang="en-US" sz="2400" dirty="0" err="1"/>
              <a:t>vont</a:t>
            </a:r>
            <a:r>
              <a:rPr lang="en-US" sz="2400" dirty="0"/>
              <a:t> </a:t>
            </a:r>
            <a:r>
              <a:rPr lang="en-US" sz="2400" dirty="0" err="1"/>
              <a:t>naturellement</a:t>
            </a:r>
            <a:r>
              <a:rPr lang="en-US" sz="2400" dirty="0"/>
              <a:t> </a:t>
            </a:r>
            <a:r>
              <a:rPr lang="en-US" sz="2400" dirty="0" err="1"/>
              <a:t>faciliter</a:t>
            </a:r>
            <a:r>
              <a:rPr lang="en-US" sz="2400" dirty="0"/>
              <a:t> la diffusion des </a:t>
            </a:r>
            <a:r>
              <a:rPr lang="en-US" sz="2400" dirty="0" err="1"/>
              <a:t>informations</a:t>
            </a:r>
            <a:r>
              <a:rPr lang="en-US" sz="2400" dirty="0"/>
              <a:t> sur la </a:t>
            </a:r>
            <a:r>
              <a:rPr lang="en-US" sz="2400" dirty="0" err="1"/>
              <a:t>santé</a:t>
            </a:r>
            <a:r>
              <a:rPr lang="en-US" sz="2400" dirty="0"/>
              <a:t> des sols </a:t>
            </a:r>
            <a:r>
              <a:rPr lang="en-US" sz="2400" dirty="0" err="1"/>
              <a:t>vers</a:t>
            </a:r>
            <a:r>
              <a:rPr lang="en-US" sz="2400" dirty="0"/>
              <a:t> la </a:t>
            </a:r>
            <a:r>
              <a:rPr lang="en-US" sz="2400" dirty="0" err="1"/>
              <a:t>communauté</a:t>
            </a:r>
            <a:r>
              <a:rPr lang="en-US" sz="2400" dirty="0"/>
              <a:t> </a:t>
            </a:r>
            <a:r>
              <a:rPr lang="en-US" sz="2400" dirty="0" err="1"/>
              <a:t>agraire</a:t>
            </a:r>
            <a:r>
              <a:rPr lang="en-US" sz="2400" dirty="0"/>
              <a:t> plus large</a:t>
            </a:r>
          </a:p>
          <a:p>
            <a:r>
              <a:rPr lang="en-US" sz="2400" dirty="0"/>
              <a:t>Porter attention aux </a:t>
            </a:r>
            <a:r>
              <a:rPr lang="en-US" sz="2400" dirty="0" err="1"/>
              <a:t>processus</a:t>
            </a:r>
            <a:r>
              <a:rPr lang="en-US" sz="2400" dirty="0"/>
              <a:t> qui </a:t>
            </a:r>
            <a:r>
              <a:rPr lang="en-US" sz="2400" dirty="0" err="1"/>
              <a:t>influencent</a:t>
            </a:r>
            <a:r>
              <a:rPr lang="en-US" sz="2400" dirty="0"/>
              <a:t> le flux </a:t>
            </a:r>
            <a:r>
              <a:rPr lang="en-US" sz="2400" dirty="0" err="1"/>
              <a:t>d’information</a:t>
            </a:r>
            <a:r>
              <a:rPr lang="en-US" sz="2400" dirty="0"/>
              <a:t> </a:t>
            </a:r>
            <a:r>
              <a:rPr lang="en-US" sz="2400" dirty="0" err="1"/>
              <a:t>vers</a:t>
            </a:r>
            <a:r>
              <a:rPr lang="en-US" sz="2400" dirty="0"/>
              <a:t> la </a:t>
            </a:r>
            <a:r>
              <a:rPr lang="en-US" sz="2400" dirty="0" err="1"/>
              <a:t>communuauté</a:t>
            </a:r>
            <a:r>
              <a:rPr lang="en-US" sz="2400" dirty="0"/>
              <a:t> </a:t>
            </a:r>
            <a:r>
              <a:rPr lang="en-US" sz="2400" dirty="0" err="1"/>
              <a:t>agricole</a:t>
            </a:r>
            <a:r>
              <a:rPr lang="en-US" sz="2400" dirty="0"/>
              <a:t> plus large e.g., tendances </a:t>
            </a:r>
            <a:r>
              <a:rPr lang="en-US" sz="2400" dirty="0" err="1"/>
              <a:t>homophiliques</a:t>
            </a:r>
            <a:r>
              <a:rPr lang="en-US" sz="2400" dirty="0"/>
              <a:t> </a:t>
            </a:r>
            <a:r>
              <a:rPr lang="en-US" sz="2400" dirty="0" err="1"/>
              <a:t>influencées</a:t>
            </a:r>
            <a:r>
              <a:rPr lang="en-US" sz="2400" dirty="0"/>
              <a:t> par le genre, la culture, et la </a:t>
            </a:r>
            <a:r>
              <a:rPr lang="en-US" sz="2400" dirty="0" err="1"/>
              <a:t>proximité</a:t>
            </a:r>
            <a:r>
              <a:rPr lang="en-US" sz="2400" dirty="0"/>
              <a:t>. </a:t>
            </a:r>
            <a:endParaRPr lang="en-MW" sz="2400" dirty="0"/>
          </a:p>
        </p:txBody>
      </p:sp>
    </p:spTree>
    <p:extLst>
      <p:ext uri="{BB962C8B-B14F-4D97-AF65-F5344CB8AC3E}">
        <p14:creationId xmlns:p14="http://schemas.microsoft.com/office/powerpoint/2010/main" val="23641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53"/>
    </mc:Choice>
    <mc:Fallback xmlns="">
      <p:transition spd="slow" advTm="7695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1EA9-D908-EBF4-2BC0-B662DBF2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92" y="451844"/>
            <a:ext cx="1106401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Y a-t-il des </a:t>
            </a:r>
            <a:r>
              <a:rPr lang="en-US" sz="3600" dirty="0" err="1"/>
              <a:t>remèdes</a:t>
            </a:r>
            <a:r>
              <a:rPr lang="en-US" sz="3600" dirty="0"/>
              <a:t> pour </a:t>
            </a:r>
            <a:r>
              <a:rPr lang="en-US" sz="3600" dirty="0" err="1"/>
              <a:t>ces</a:t>
            </a:r>
            <a:r>
              <a:rPr lang="en-US" sz="3600" dirty="0"/>
              <a:t> tendances </a:t>
            </a:r>
            <a:r>
              <a:rPr lang="en-US" sz="3600" dirty="0" err="1"/>
              <a:t>homophiliques</a:t>
            </a:r>
            <a:r>
              <a:rPr lang="en-US" sz="3600" dirty="0"/>
              <a:t>?</a:t>
            </a:r>
            <a:endParaRPr lang="en-MW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2D691-0498-72C1-9EA5-771FDD3D7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991" y="1835199"/>
            <a:ext cx="5762625" cy="4249004"/>
          </a:xfrm>
        </p:spPr>
        <p:txBody>
          <a:bodyPr>
            <a:normAutofit/>
          </a:bodyPr>
          <a:lstStyle/>
          <a:p>
            <a:r>
              <a:rPr lang="en-US" sz="2400" dirty="0" err="1"/>
              <a:t>Faciliter</a:t>
            </a:r>
            <a:r>
              <a:rPr lang="en-US" sz="2400" dirty="0"/>
              <a:t> des ateliers </a:t>
            </a:r>
            <a:r>
              <a:rPr lang="en-US" sz="2400" dirty="0" err="1"/>
              <a:t>communautaires</a:t>
            </a:r>
            <a:endParaRPr lang="en-US" sz="2400" dirty="0"/>
          </a:p>
          <a:p>
            <a:pPr lvl="1"/>
            <a:r>
              <a:rPr lang="en-US" sz="2000" dirty="0" err="1"/>
              <a:t>Réseauter</a:t>
            </a:r>
            <a:r>
              <a:rPr lang="en-US" sz="2000" dirty="0"/>
              <a:t> </a:t>
            </a:r>
            <a:r>
              <a:rPr lang="en-US" sz="2000" dirty="0" err="1"/>
              <a:t>différents</a:t>
            </a:r>
            <a:r>
              <a:rPr lang="en-US" sz="2000" dirty="0"/>
              <a:t> villages </a:t>
            </a:r>
          </a:p>
          <a:p>
            <a:pPr lvl="1"/>
            <a:endParaRPr lang="en-US" sz="2000" dirty="0"/>
          </a:p>
          <a:p>
            <a:r>
              <a:rPr lang="en-US" sz="2400" dirty="0" err="1"/>
              <a:t>Utiliser</a:t>
            </a:r>
            <a:r>
              <a:rPr lang="en-US" sz="2400" dirty="0"/>
              <a:t> les Technologies </a:t>
            </a:r>
            <a:r>
              <a:rPr lang="en-US" sz="2400" dirty="0" err="1"/>
              <a:t>d’Information</a:t>
            </a:r>
            <a:r>
              <a:rPr lang="en-US" sz="2400" dirty="0"/>
              <a:t> et de Communication (TIC) </a:t>
            </a:r>
          </a:p>
          <a:p>
            <a:pPr lvl="1"/>
            <a:r>
              <a:rPr lang="en-US" sz="2000" dirty="0"/>
              <a:t>(e.g., partage de </a:t>
            </a:r>
            <a:r>
              <a:rPr lang="en-US" sz="2000" dirty="0" err="1"/>
              <a:t>vidéos</a:t>
            </a:r>
            <a:r>
              <a:rPr lang="en-US" sz="2000" dirty="0"/>
              <a:t> et photos entre </a:t>
            </a:r>
            <a:r>
              <a:rPr lang="en-US" sz="2000" dirty="0" err="1"/>
              <a:t>agriculteurs</a:t>
            </a:r>
            <a:r>
              <a:rPr lang="en-US" sz="2000" dirty="0"/>
              <a:t> via WhatsApp)</a:t>
            </a:r>
          </a:p>
          <a:p>
            <a:pPr lvl="1"/>
            <a:endParaRPr lang="en-US" sz="2000" dirty="0"/>
          </a:p>
          <a:p>
            <a:r>
              <a:rPr lang="en-US" sz="2400" dirty="0" err="1"/>
              <a:t>Intégration</a:t>
            </a:r>
            <a:r>
              <a:rPr lang="en-US" sz="2400" dirty="0"/>
              <a:t> de </a:t>
            </a:r>
            <a:r>
              <a:rPr lang="en-US" sz="2400" dirty="0" err="1"/>
              <a:t>l’analyse</a:t>
            </a:r>
            <a:r>
              <a:rPr lang="en-US" sz="2400" dirty="0"/>
              <a:t> du genre dans les </a:t>
            </a:r>
            <a:r>
              <a:rPr lang="en-US" sz="2400" dirty="0" err="1"/>
              <a:t>approches</a:t>
            </a:r>
            <a:r>
              <a:rPr lang="en-US" sz="2400" dirty="0"/>
              <a:t> </a:t>
            </a:r>
            <a:r>
              <a:rPr lang="en-US" sz="2400" dirty="0" err="1"/>
              <a:t>centrées</a:t>
            </a:r>
            <a:r>
              <a:rPr lang="en-US" sz="2400" dirty="0"/>
              <a:t> sur </a:t>
            </a:r>
            <a:r>
              <a:rPr lang="en-US" sz="2400" dirty="0" err="1"/>
              <a:t>l’agriculteur</a:t>
            </a:r>
            <a:endParaRPr lang="en-MW" sz="2400" dirty="0"/>
          </a:p>
        </p:txBody>
      </p:sp>
      <p:pic>
        <p:nvPicPr>
          <p:cNvPr id="5" name="Picture 4" descr="C:\Users\DANISO\Desktop\Documents\Farmer Research Networks\FRN 2020 - 2021\Photos\ODK Training\IMG_20210223_131902_074.jpg">
            <a:extLst>
              <a:ext uri="{FF2B5EF4-FFF2-40B4-BE49-F238E27FC236}">
                <a16:creationId xmlns:a16="http://schemas.microsoft.com/office/drawing/2014/main" id="{4E4DDFFB-821E-63EC-D3E9-85BFF895388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4" b="3833"/>
          <a:stretch/>
        </p:blipFill>
        <p:spPr bwMode="auto">
          <a:xfrm>
            <a:off x="6326616" y="1672600"/>
            <a:ext cx="4791327" cy="4618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06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98"/>
    </mc:Choice>
    <mc:Fallback xmlns="">
      <p:transition spd="slow" advTm="6719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8A7C7-357A-1B73-4B35-CAA626463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635125"/>
            <a:ext cx="540836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Les </a:t>
            </a:r>
            <a:r>
              <a:rPr lang="en-US" sz="2400" dirty="0" err="1"/>
              <a:t>réseaux</a:t>
            </a:r>
            <a:r>
              <a:rPr lang="en-US" sz="2400" dirty="0"/>
              <a:t> </a:t>
            </a:r>
            <a:r>
              <a:rPr lang="en-US" sz="2400" dirty="0" err="1"/>
              <a:t>sociaux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tant que capital social</a:t>
            </a:r>
          </a:p>
          <a:p>
            <a:pPr lvl="1"/>
            <a:r>
              <a:rPr lang="en-US" sz="2000" dirty="0"/>
              <a:t>Des </a:t>
            </a:r>
            <a:r>
              <a:rPr lang="en-US" sz="2000" dirty="0" err="1"/>
              <a:t>espaces</a:t>
            </a:r>
            <a:r>
              <a:rPr lang="en-US" sz="2000" dirty="0"/>
              <a:t> </a:t>
            </a:r>
            <a:r>
              <a:rPr lang="en-US" sz="2000" dirty="0" err="1"/>
              <a:t>d’interaction</a:t>
            </a:r>
            <a:r>
              <a:rPr lang="en-US" sz="2000" dirty="0"/>
              <a:t> entre </a:t>
            </a:r>
            <a:r>
              <a:rPr lang="en-US" sz="2000" dirty="0" err="1"/>
              <a:t>agriculteurs</a:t>
            </a:r>
            <a:r>
              <a:rPr lang="en-US" sz="2000" dirty="0"/>
              <a:t>, </a:t>
            </a:r>
            <a:r>
              <a:rPr lang="en-US" sz="2000" dirty="0" err="1"/>
              <a:t>scientifiques</a:t>
            </a:r>
            <a:r>
              <a:rPr lang="en-US" sz="2000" dirty="0"/>
              <a:t> et agents de </a:t>
            </a:r>
            <a:r>
              <a:rPr lang="en-US" sz="2000" dirty="0" err="1"/>
              <a:t>vulgarisation</a:t>
            </a:r>
            <a:endParaRPr lang="en-US" sz="2000" dirty="0"/>
          </a:p>
          <a:p>
            <a:pPr lvl="1"/>
            <a:r>
              <a:rPr lang="en-US" sz="2000" dirty="0"/>
              <a:t>Des collaborations qui </a:t>
            </a:r>
            <a:r>
              <a:rPr lang="en-US" sz="2000" dirty="0" err="1"/>
              <a:t>permettent</a:t>
            </a:r>
            <a:r>
              <a:rPr lang="en-US" sz="2000" dirty="0"/>
              <a:t> de </a:t>
            </a:r>
            <a:r>
              <a:rPr lang="en-US" sz="2000" dirty="0" err="1"/>
              <a:t>générer</a:t>
            </a:r>
            <a:r>
              <a:rPr lang="en-US" sz="2000" dirty="0"/>
              <a:t>, adapter et diffuser des innovations</a:t>
            </a:r>
          </a:p>
          <a:p>
            <a:pPr lvl="1"/>
            <a:r>
              <a:rPr lang="en-US" sz="2000" dirty="0" err="1"/>
              <a:t>Faciliter</a:t>
            </a:r>
            <a:r>
              <a:rPr lang="en-US" sz="2000" dirty="0"/>
              <a:t> les flux de nouveaux </a:t>
            </a:r>
            <a:r>
              <a:rPr lang="en-US" sz="2000" dirty="0" err="1"/>
              <a:t>savoirs</a:t>
            </a:r>
            <a:r>
              <a:rPr lang="en-US" sz="2000" dirty="0"/>
              <a:t> et pratiques dans le </a:t>
            </a:r>
            <a:r>
              <a:rPr lang="en-US" sz="2000" dirty="0" err="1"/>
              <a:t>système</a:t>
            </a:r>
            <a:r>
              <a:rPr lang="en-US" sz="2000" dirty="0"/>
              <a:t> </a:t>
            </a:r>
            <a:r>
              <a:rPr lang="en-US" sz="2000" dirty="0" err="1"/>
              <a:t>agricole</a:t>
            </a:r>
            <a:endParaRPr lang="en-MW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36C8D-630B-20EA-9720-C091EF7FEE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38" y="837406"/>
            <a:ext cx="5649967" cy="38437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C83BF2-E71B-E4AA-0B63-314A9649A593}"/>
              </a:ext>
            </a:extLst>
          </p:cNvPr>
          <p:cNvSpPr/>
          <p:nvPr/>
        </p:nvSpPr>
        <p:spPr>
          <a:xfrm>
            <a:off x="-101600" y="4851653"/>
            <a:ext cx="12382500" cy="1035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3e PRINCIPE FRN</a:t>
            </a:r>
          </a:p>
          <a:p>
            <a:pPr algn="ctr"/>
            <a:r>
              <a:rPr lang="en-GB" sz="2000" b="1" dirty="0"/>
              <a:t>Les </a:t>
            </a:r>
            <a:r>
              <a:rPr lang="en-GB" sz="2000" b="1" dirty="0" err="1"/>
              <a:t>réseaux</a:t>
            </a:r>
            <a:r>
              <a:rPr lang="en-GB" sz="2000" b="1" dirty="0"/>
              <a:t> </a:t>
            </a:r>
            <a:r>
              <a:rPr lang="en-GB" sz="2000" b="1" dirty="0" err="1"/>
              <a:t>facilitent</a:t>
            </a:r>
            <a:r>
              <a:rPr lang="en-GB" sz="2000" b="1" dirty="0"/>
              <a:t> la collaboration et les </a:t>
            </a:r>
            <a:r>
              <a:rPr lang="en-GB" sz="2000" b="1" dirty="0" err="1"/>
              <a:t>opportunités</a:t>
            </a:r>
            <a:r>
              <a:rPr lang="en-GB" sz="2000" b="1" dirty="0"/>
              <a:t> </a:t>
            </a:r>
            <a:r>
              <a:rPr lang="en-GB" sz="2000" b="1" dirty="0" err="1"/>
              <a:t>d’apprentissage</a:t>
            </a:r>
            <a:r>
              <a:rPr lang="en-GB" sz="2000" b="1" dirty="0"/>
              <a:t> et de partage de </a:t>
            </a:r>
            <a:r>
              <a:rPr lang="en-GB" sz="2000" b="1" dirty="0" err="1"/>
              <a:t>connaissances</a:t>
            </a:r>
            <a:endParaRPr lang="en-MW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C7D8E-A3F5-5350-9CB2-7838F25AF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74625"/>
            <a:ext cx="10515600" cy="1325563"/>
          </a:xfrm>
        </p:spPr>
        <p:txBody>
          <a:bodyPr/>
          <a:lstStyle/>
          <a:p>
            <a:r>
              <a:rPr lang="en-US" dirty="0" err="1"/>
              <a:t>Pourquoi</a:t>
            </a:r>
            <a:r>
              <a:rPr lang="en-US" dirty="0"/>
              <a:t> les </a:t>
            </a:r>
            <a:r>
              <a:rPr lang="en-US" dirty="0" err="1"/>
              <a:t>réseaux</a:t>
            </a:r>
            <a:r>
              <a:rPr lang="en-US" dirty="0"/>
              <a:t> </a:t>
            </a:r>
            <a:r>
              <a:rPr lang="en-US" dirty="0" err="1"/>
              <a:t>sociaux</a:t>
            </a:r>
            <a:r>
              <a:rPr lang="en-US" dirty="0"/>
              <a:t>?</a:t>
            </a:r>
            <a:endParaRPr lang="en-MW" dirty="0"/>
          </a:p>
        </p:txBody>
      </p:sp>
    </p:spTree>
    <p:extLst>
      <p:ext uri="{BB962C8B-B14F-4D97-AF65-F5344CB8AC3E}">
        <p14:creationId xmlns:p14="http://schemas.microsoft.com/office/powerpoint/2010/main" val="260485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33"/>
    </mc:Choice>
    <mc:Fallback xmlns="">
      <p:transition spd="slow" advTm="5763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3EE33B-73BE-6F56-755A-6110EEC52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2" r="13818" b="226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681C1-1162-C3C2-3636-8E7C9FF3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83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dirty="0"/>
            </a:br>
            <a:r>
              <a:rPr lang="en-US" dirty="0"/>
              <a:t>ZIKOMO KWAMBIRI</a:t>
            </a:r>
            <a:br>
              <a:rPr lang="en-US" dirty="0"/>
            </a:br>
            <a:r>
              <a:rPr lang="en-US" dirty="0"/>
              <a:t>Merci</a:t>
            </a:r>
            <a:br>
              <a:rPr lang="en-US" dirty="0"/>
            </a:br>
            <a:endParaRPr lang="en-US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1CE9410-B04C-2670-5F24-1FEC18E67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6456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4"/>
    </mc:Choice>
    <mc:Fallback xmlns="">
      <p:transition spd="slow" advTm="8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BD79-F860-F237-CA14-798ACC5ED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86" y="276879"/>
            <a:ext cx="921410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Les </a:t>
            </a:r>
            <a:r>
              <a:rPr lang="en-US" sz="3600" dirty="0" err="1"/>
              <a:t>réseaux</a:t>
            </a:r>
            <a:r>
              <a:rPr lang="en-US" sz="3600" dirty="0"/>
              <a:t> </a:t>
            </a:r>
            <a:r>
              <a:rPr lang="en-US" sz="3600" dirty="0" err="1"/>
              <a:t>sociaux</a:t>
            </a:r>
            <a:r>
              <a:rPr lang="en-US" sz="3600" dirty="0"/>
              <a:t> dans les </a:t>
            </a:r>
            <a:r>
              <a:rPr lang="en-US" sz="3600" dirty="0" err="1"/>
              <a:t>approches</a:t>
            </a:r>
            <a:r>
              <a:rPr lang="en-US" sz="3600" dirty="0"/>
              <a:t> </a:t>
            </a:r>
            <a:r>
              <a:rPr lang="en-US" sz="3600" dirty="0" err="1"/>
              <a:t>centrés</a:t>
            </a:r>
            <a:r>
              <a:rPr lang="en-US" sz="3600" dirty="0"/>
              <a:t> sur </a:t>
            </a:r>
            <a:r>
              <a:rPr lang="en-US" sz="3600" dirty="0" err="1"/>
              <a:t>l’agriculteur</a:t>
            </a:r>
            <a:endParaRPr lang="en-MW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7F7CE-85C9-3DD1-8E20-2FAF9797D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86" y="2616200"/>
            <a:ext cx="6616897" cy="4269793"/>
          </a:xfrm>
        </p:spPr>
        <p:txBody>
          <a:bodyPr>
            <a:normAutofit/>
          </a:bodyPr>
          <a:lstStyle/>
          <a:p>
            <a:r>
              <a:rPr lang="en-US" sz="2000" dirty="0"/>
              <a:t>Les </a:t>
            </a:r>
            <a:r>
              <a:rPr lang="en-US" sz="2000" dirty="0" err="1"/>
              <a:t>approches</a:t>
            </a:r>
            <a:r>
              <a:rPr lang="en-US" sz="2000" dirty="0"/>
              <a:t> </a:t>
            </a:r>
            <a:r>
              <a:rPr lang="en-US" sz="2000" dirty="0" err="1"/>
              <a:t>centrées</a:t>
            </a:r>
            <a:r>
              <a:rPr lang="en-US" sz="2000" dirty="0"/>
              <a:t> sur </a:t>
            </a:r>
            <a:r>
              <a:rPr lang="en-US" sz="2000" dirty="0" err="1"/>
              <a:t>l’agriculteur</a:t>
            </a:r>
            <a:r>
              <a:rPr lang="en-US" sz="2000" dirty="0"/>
              <a:t> </a:t>
            </a:r>
            <a:r>
              <a:rPr lang="en-US" sz="2000" dirty="0" err="1"/>
              <a:t>renforcent</a:t>
            </a:r>
            <a:r>
              <a:rPr lang="en-US" sz="2000" dirty="0"/>
              <a:t> les </a:t>
            </a:r>
            <a:r>
              <a:rPr lang="en-US" sz="2000" dirty="0" err="1"/>
              <a:t>réseaux</a:t>
            </a:r>
            <a:r>
              <a:rPr lang="en-US" sz="2000" dirty="0"/>
              <a:t> </a:t>
            </a:r>
            <a:r>
              <a:rPr lang="en-US" sz="2000" dirty="0" err="1"/>
              <a:t>sociaux</a:t>
            </a:r>
            <a:endParaRPr lang="en-US" sz="2000" dirty="0"/>
          </a:p>
          <a:p>
            <a:pPr lvl="1"/>
            <a:r>
              <a:rPr lang="en-US" sz="1800" dirty="0"/>
              <a:t>Les liens </a:t>
            </a:r>
            <a:r>
              <a:rPr lang="en-US" sz="1800" dirty="0" err="1"/>
              <a:t>sociaux</a:t>
            </a:r>
            <a:r>
              <a:rPr lang="en-US" sz="1800" dirty="0"/>
              <a:t> entre </a:t>
            </a:r>
            <a:r>
              <a:rPr lang="en-US" sz="1800" dirty="0" err="1"/>
              <a:t>membres</a:t>
            </a:r>
            <a:r>
              <a:rPr lang="en-US" sz="1800" dirty="0"/>
              <a:t> et entre </a:t>
            </a:r>
            <a:r>
              <a:rPr lang="en-US" sz="1800" dirty="0" err="1"/>
              <a:t>groupes</a:t>
            </a:r>
            <a:r>
              <a:rPr lang="en-US" sz="1800" dirty="0"/>
              <a:t> qui </a:t>
            </a:r>
            <a:r>
              <a:rPr lang="en-US" sz="1800" dirty="0" err="1"/>
              <a:t>participent</a:t>
            </a:r>
            <a:r>
              <a:rPr lang="en-US" sz="1800" dirty="0"/>
              <a:t> </a:t>
            </a:r>
            <a:r>
              <a:rPr lang="en-US" sz="1800" dirty="0" err="1"/>
              <a:t>à</a:t>
            </a:r>
            <a:endParaRPr lang="en-US" sz="1800" dirty="0"/>
          </a:p>
          <a:p>
            <a:pPr lvl="2"/>
            <a:r>
              <a:rPr lang="en-US" sz="1600" dirty="0" err="1"/>
              <a:t>Comités</a:t>
            </a:r>
            <a:r>
              <a:rPr lang="en-US" sz="1600" dirty="0"/>
              <a:t> </a:t>
            </a:r>
            <a:r>
              <a:rPr lang="en-US" sz="1600" dirty="0" err="1"/>
              <a:t>locaux</a:t>
            </a:r>
            <a:r>
              <a:rPr lang="en-US" sz="1600" dirty="0"/>
              <a:t> de recherche </a:t>
            </a:r>
            <a:r>
              <a:rPr lang="en-US" sz="1600" dirty="0" err="1"/>
              <a:t>agricole</a:t>
            </a:r>
            <a:r>
              <a:rPr lang="en-US" sz="1600" dirty="0"/>
              <a:t> (CIAL)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Amérique</a:t>
            </a:r>
            <a:r>
              <a:rPr lang="en-US" sz="1600" dirty="0"/>
              <a:t> </a:t>
            </a:r>
            <a:r>
              <a:rPr lang="en-US" sz="1600" dirty="0" err="1"/>
              <a:t>latine</a:t>
            </a:r>
            <a:endParaRPr lang="en-US" sz="1600" dirty="0"/>
          </a:p>
          <a:p>
            <a:pPr lvl="2"/>
            <a:r>
              <a:rPr lang="en-US" sz="1600" dirty="0"/>
              <a:t>Champs école </a:t>
            </a:r>
            <a:r>
              <a:rPr lang="en-US" sz="1600" dirty="0" err="1"/>
              <a:t>en</a:t>
            </a:r>
            <a:r>
              <a:rPr lang="en-US" sz="1600" dirty="0"/>
              <a:t> Afrique de </a:t>
            </a:r>
            <a:r>
              <a:rPr lang="en-US" sz="1600" dirty="0" err="1"/>
              <a:t>l’Ouest</a:t>
            </a:r>
            <a:r>
              <a:rPr lang="en-US" sz="1600" dirty="0"/>
              <a:t> et au Kenya</a:t>
            </a:r>
          </a:p>
          <a:p>
            <a:pPr lvl="1"/>
            <a:r>
              <a:rPr lang="en-US" sz="1800" dirty="0" err="1"/>
              <a:t>Agriculteurs</a:t>
            </a:r>
            <a:r>
              <a:rPr lang="en-US" sz="1800" dirty="0"/>
              <a:t>-leaders </a:t>
            </a:r>
            <a:r>
              <a:rPr lang="en-US" sz="1800" dirty="0" err="1"/>
              <a:t>contribuent</a:t>
            </a:r>
            <a:r>
              <a:rPr lang="en-US" sz="1800" dirty="0"/>
              <a:t> </a:t>
            </a:r>
            <a:r>
              <a:rPr lang="en-US" sz="1800" dirty="0" err="1"/>
              <a:t>à</a:t>
            </a:r>
            <a:r>
              <a:rPr lang="en-US" sz="1800" dirty="0"/>
              <a:t> la recherche </a:t>
            </a:r>
            <a:r>
              <a:rPr lang="en-US" sz="1800" dirty="0" err="1"/>
              <a:t>agricole</a:t>
            </a:r>
            <a:endParaRPr lang="en-US" sz="1800" dirty="0"/>
          </a:p>
          <a:p>
            <a:pPr lvl="1"/>
            <a:r>
              <a:rPr lang="en-US" sz="1800" dirty="0" err="1"/>
              <a:t>Agriculteurs</a:t>
            </a:r>
            <a:r>
              <a:rPr lang="en-US" sz="1800" dirty="0"/>
              <a:t> </a:t>
            </a:r>
            <a:r>
              <a:rPr lang="en-US" sz="1800" dirty="0" err="1"/>
              <a:t>reconnus</a:t>
            </a:r>
            <a:r>
              <a:rPr lang="en-US" sz="1800" dirty="0"/>
              <a:t> </a:t>
            </a:r>
            <a:r>
              <a:rPr lang="en-US" sz="1800" dirty="0" err="1"/>
              <a:t>comme</a:t>
            </a:r>
            <a:r>
              <a:rPr lang="en-US" sz="1800" dirty="0"/>
              <a:t> des </a:t>
            </a:r>
            <a:r>
              <a:rPr lang="fr-CA" sz="1800" dirty="0"/>
              <a:t>courtiers en innovation</a:t>
            </a:r>
            <a:r>
              <a:rPr lang="en-US" sz="1800" dirty="0"/>
              <a:t> au Honduras</a:t>
            </a:r>
          </a:p>
          <a:p>
            <a:pPr lvl="1"/>
            <a:r>
              <a:rPr lang="en-US" sz="1800" dirty="0"/>
              <a:t>Liens </a:t>
            </a:r>
            <a:r>
              <a:rPr lang="en-US" sz="1800" dirty="0" err="1"/>
              <a:t>accrus</a:t>
            </a:r>
            <a:r>
              <a:rPr lang="en-US" sz="1800" dirty="0"/>
              <a:t> entre les champs-école et les </a:t>
            </a:r>
            <a:r>
              <a:rPr lang="en-US" sz="1800" dirty="0" err="1"/>
              <a:t>universités</a:t>
            </a:r>
            <a:r>
              <a:rPr lang="en-US" sz="1800" dirty="0"/>
              <a:t>, recherche, et extension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Asie</a:t>
            </a:r>
            <a:r>
              <a:rPr lang="en-US" sz="1800" dirty="0"/>
              <a:t>. </a:t>
            </a:r>
            <a:endParaRPr lang="en-MW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DDFD25-EB75-1C8C-4E3A-8E49CE3026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83" y="1668121"/>
            <a:ext cx="5283317" cy="39624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A67E7B-E566-A437-DC7A-05FEDA44CEB9}"/>
              </a:ext>
            </a:extLst>
          </p:cNvPr>
          <p:cNvSpPr/>
          <p:nvPr/>
        </p:nvSpPr>
        <p:spPr>
          <a:xfrm>
            <a:off x="-37324" y="1668122"/>
            <a:ext cx="7034907" cy="698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Les </a:t>
            </a:r>
            <a:r>
              <a:rPr lang="en-US" sz="3200" dirty="0" err="1"/>
              <a:t>recherches</a:t>
            </a:r>
            <a:r>
              <a:rPr lang="en-US" sz="3200" dirty="0"/>
              <a:t> </a:t>
            </a:r>
            <a:r>
              <a:rPr lang="en-US" sz="3200" dirty="0" err="1"/>
              <a:t>suggèrent</a:t>
            </a:r>
            <a:r>
              <a:rPr lang="en-US" sz="3200" dirty="0"/>
              <a:t>  que...</a:t>
            </a:r>
            <a:endParaRPr lang="en-MW" sz="3200" dirty="0"/>
          </a:p>
        </p:txBody>
      </p:sp>
    </p:spTree>
    <p:extLst>
      <p:ext uri="{BB962C8B-B14F-4D97-AF65-F5344CB8AC3E}">
        <p14:creationId xmlns:p14="http://schemas.microsoft.com/office/powerpoint/2010/main" val="315422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33"/>
    </mc:Choice>
    <mc:Fallback xmlns="">
      <p:transition spd="slow" advTm="8843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ctor illustration social network analysis on white background">
            <a:extLst>
              <a:ext uri="{FF2B5EF4-FFF2-40B4-BE49-F238E27FC236}">
                <a16:creationId xmlns:a16="http://schemas.microsoft.com/office/drawing/2014/main" id="{10D3F16E-C68B-2B72-735F-7D2AFBEA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860" y="2219325"/>
            <a:ext cx="3426354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D2D69-F08B-EF47-1147-03EE511F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365125"/>
            <a:ext cx="10731500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Approfondir</a:t>
            </a:r>
            <a:r>
              <a:rPr lang="en-US" sz="4000" dirty="0"/>
              <a:t> les </a:t>
            </a:r>
            <a:r>
              <a:rPr lang="en-US" sz="4000" dirty="0" err="1"/>
              <a:t>processus</a:t>
            </a:r>
            <a:r>
              <a:rPr lang="en-US" sz="4000" dirty="0"/>
              <a:t> dans les </a:t>
            </a:r>
            <a:r>
              <a:rPr lang="en-US" sz="4000" dirty="0" err="1"/>
              <a:t>réseaux</a:t>
            </a:r>
            <a:r>
              <a:rPr lang="en-US" sz="4000" dirty="0"/>
              <a:t> </a:t>
            </a:r>
            <a:r>
              <a:rPr lang="en-US" sz="4000" dirty="0" err="1"/>
              <a:t>sociaux</a:t>
            </a:r>
            <a:endParaRPr lang="en-MW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A7DD-9D70-0922-DAD0-3A3291D24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911350"/>
            <a:ext cx="8388350" cy="4737100"/>
          </a:xfrm>
        </p:spPr>
        <p:txBody>
          <a:bodyPr>
            <a:normAutofit/>
          </a:bodyPr>
          <a:lstStyle/>
          <a:p>
            <a:r>
              <a:rPr lang="en-US" sz="2400" dirty="0"/>
              <a:t>Nous </a:t>
            </a:r>
            <a:r>
              <a:rPr lang="en-US" sz="2400" dirty="0" err="1"/>
              <a:t>savons</a:t>
            </a:r>
            <a:r>
              <a:rPr lang="en-US" sz="2400" dirty="0"/>
              <a:t> que les </a:t>
            </a:r>
            <a:r>
              <a:rPr lang="en-US" sz="2400" dirty="0" err="1"/>
              <a:t>approches</a:t>
            </a:r>
            <a:r>
              <a:rPr lang="en-US" sz="2400" dirty="0"/>
              <a:t> </a:t>
            </a:r>
            <a:r>
              <a:rPr lang="en-US" sz="2400" dirty="0" err="1"/>
              <a:t>centrées</a:t>
            </a:r>
            <a:r>
              <a:rPr lang="en-US" sz="2400" dirty="0"/>
              <a:t> sur </a:t>
            </a:r>
            <a:r>
              <a:rPr lang="en-US" sz="2400" dirty="0" err="1"/>
              <a:t>l’agriculteur</a:t>
            </a:r>
            <a:r>
              <a:rPr lang="en-US" sz="2400" dirty="0"/>
              <a:t> </a:t>
            </a:r>
            <a:r>
              <a:rPr lang="en-US" sz="2400" dirty="0" err="1"/>
              <a:t>crée</a:t>
            </a:r>
            <a:r>
              <a:rPr lang="en-US" sz="2400" dirty="0"/>
              <a:t> des </a:t>
            </a:r>
            <a:r>
              <a:rPr lang="en-US" sz="2400" dirty="0" err="1"/>
              <a:t>réseaux</a:t>
            </a:r>
            <a:r>
              <a:rPr lang="en-US" sz="2400" dirty="0"/>
              <a:t>, </a:t>
            </a:r>
            <a:r>
              <a:rPr lang="en-US" sz="2400" dirty="0" err="1"/>
              <a:t>mais</a:t>
            </a:r>
            <a:r>
              <a:rPr lang="en-US" sz="2400" dirty="0"/>
              <a:t> …..</a:t>
            </a:r>
          </a:p>
          <a:p>
            <a:pPr lvl="1"/>
            <a:r>
              <a:rPr lang="en-US" sz="2000" dirty="0"/>
              <a:t>Nous </a:t>
            </a:r>
            <a:r>
              <a:rPr lang="en-US" sz="2000" dirty="0" err="1"/>
              <a:t>avons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compréhension</a:t>
            </a:r>
            <a:r>
              <a:rPr lang="en-US" sz="2000" dirty="0"/>
              <a:t> </a:t>
            </a:r>
            <a:r>
              <a:rPr lang="en-US" sz="2000" dirty="0" err="1"/>
              <a:t>limitée</a:t>
            </a:r>
            <a:r>
              <a:rPr lang="en-US" sz="2000" dirty="0"/>
              <a:t> des </a:t>
            </a:r>
            <a:r>
              <a:rPr lang="en-US" sz="2000" dirty="0" err="1"/>
              <a:t>processus</a:t>
            </a:r>
            <a:r>
              <a:rPr lang="en-US" sz="2000" dirty="0"/>
              <a:t> qui </a:t>
            </a:r>
            <a:r>
              <a:rPr lang="en-US" sz="2000" dirty="0" err="1"/>
              <a:t>ont</a:t>
            </a:r>
            <a:r>
              <a:rPr lang="en-US" sz="2000" dirty="0"/>
              <a:t> lieu dans </a:t>
            </a:r>
            <a:r>
              <a:rPr lang="en-US" sz="2000" dirty="0" err="1"/>
              <a:t>ces</a:t>
            </a:r>
            <a:r>
              <a:rPr lang="en-US" sz="2000" dirty="0"/>
              <a:t> </a:t>
            </a:r>
            <a:r>
              <a:rPr lang="en-US" sz="2000" dirty="0" err="1"/>
              <a:t>réseaux</a:t>
            </a:r>
            <a:endParaRPr lang="en-US" sz="2000" dirty="0"/>
          </a:p>
          <a:p>
            <a:r>
              <a:rPr lang="en-US" sz="2400" dirty="0" err="1"/>
              <a:t>L’analyse</a:t>
            </a:r>
            <a:r>
              <a:rPr lang="en-US" sz="2400" dirty="0"/>
              <a:t> des </a:t>
            </a:r>
            <a:r>
              <a:rPr lang="en-US" sz="2400" dirty="0" err="1"/>
              <a:t>réseaux</a:t>
            </a:r>
            <a:r>
              <a:rPr lang="en-US" sz="2400" dirty="0"/>
              <a:t> nous aide </a:t>
            </a:r>
            <a:r>
              <a:rPr lang="en-US" sz="2400" dirty="0" err="1"/>
              <a:t>à</a:t>
            </a:r>
            <a:endParaRPr lang="en-US" sz="2400" dirty="0"/>
          </a:p>
          <a:p>
            <a:pPr lvl="1"/>
            <a:r>
              <a:rPr lang="en-US" sz="2000" dirty="0" err="1"/>
              <a:t>Investiguer</a:t>
            </a:r>
            <a:r>
              <a:rPr lang="en-US" sz="2000" dirty="0"/>
              <a:t> des </a:t>
            </a:r>
            <a:r>
              <a:rPr lang="en-US" sz="2000" dirty="0" err="1"/>
              <a:t>phenomènes</a:t>
            </a:r>
            <a:r>
              <a:rPr lang="en-US" sz="2000" dirty="0"/>
              <a:t> </a:t>
            </a:r>
            <a:r>
              <a:rPr lang="en-US" sz="2000" dirty="0" err="1"/>
              <a:t>impliquant</a:t>
            </a:r>
            <a:r>
              <a:rPr lang="en-US" sz="2000" dirty="0"/>
              <a:t> des relations </a:t>
            </a:r>
            <a:r>
              <a:rPr lang="en-US" sz="2000" dirty="0" err="1"/>
              <a:t>sociales</a:t>
            </a:r>
            <a:endParaRPr lang="en-US" sz="2000" dirty="0"/>
          </a:p>
          <a:p>
            <a:r>
              <a:rPr lang="en-US" sz="2400" dirty="0"/>
              <a:t>Les </a:t>
            </a:r>
            <a:r>
              <a:rPr lang="en-US" sz="2400" dirty="0" err="1"/>
              <a:t>approches</a:t>
            </a:r>
            <a:r>
              <a:rPr lang="en-US" sz="2400" dirty="0"/>
              <a:t> </a:t>
            </a:r>
            <a:r>
              <a:rPr lang="en-US" sz="2400" dirty="0" err="1"/>
              <a:t>réseaux</a:t>
            </a:r>
            <a:r>
              <a:rPr lang="en-US" sz="2400" dirty="0"/>
              <a:t> </a:t>
            </a:r>
            <a:r>
              <a:rPr lang="en-US" sz="2400" dirty="0" err="1"/>
              <a:t>sont</a:t>
            </a:r>
            <a:r>
              <a:rPr lang="en-US" sz="2400" dirty="0"/>
              <a:t> </a:t>
            </a:r>
            <a:r>
              <a:rPr lang="en-US" sz="2400" dirty="0" err="1"/>
              <a:t>utilisées</a:t>
            </a:r>
            <a:r>
              <a:rPr lang="en-US" sz="2400" dirty="0"/>
              <a:t> dans les études sur </a:t>
            </a:r>
            <a:r>
              <a:rPr lang="en-US" sz="2400" dirty="0" err="1"/>
              <a:t>l’adoption</a:t>
            </a:r>
            <a:endParaRPr lang="en-US" sz="2400" dirty="0"/>
          </a:p>
          <a:p>
            <a:pPr lvl="1"/>
            <a:r>
              <a:rPr lang="en-US" sz="2000" dirty="0"/>
              <a:t>Haricots </a:t>
            </a:r>
            <a:r>
              <a:rPr lang="en-US" sz="2000" dirty="0" err="1"/>
              <a:t>communs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Tanzanie</a:t>
            </a:r>
            <a:r>
              <a:rPr lang="en-US" sz="2000" dirty="0"/>
              <a:t> (</a:t>
            </a:r>
            <a:r>
              <a:rPr lang="en-US" sz="2000" dirty="0" err="1"/>
              <a:t>Kansiime</a:t>
            </a:r>
            <a:r>
              <a:rPr lang="en-US" sz="2000" dirty="0"/>
              <a:t> et al. 2018), </a:t>
            </a:r>
          </a:p>
          <a:p>
            <a:pPr lvl="1"/>
            <a:r>
              <a:rPr lang="en-US" sz="2000" dirty="0"/>
              <a:t>Plantation </a:t>
            </a:r>
            <a:r>
              <a:rPr lang="en-US" sz="2000" dirty="0" err="1"/>
              <a:t>en</a:t>
            </a:r>
            <a:r>
              <a:rPr lang="en-US" sz="2000" dirty="0"/>
              <a:t> fosse au Malawi (Beaman et al. 2015), </a:t>
            </a:r>
          </a:p>
          <a:p>
            <a:pPr lvl="1"/>
            <a:r>
              <a:rPr lang="en-US" sz="2000" dirty="0" err="1"/>
              <a:t>Variétés</a:t>
            </a:r>
            <a:r>
              <a:rPr lang="en-US" sz="2000" dirty="0"/>
              <a:t> </a:t>
            </a:r>
            <a:r>
              <a:rPr lang="en-US" sz="2000" dirty="0" err="1"/>
              <a:t>améliorées</a:t>
            </a:r>
            <a:r>
              <a:rPr lang="en-US" sz="2000" dirty="0"/>
              <a:t> </a:t>
            </a:r>
            <a:r>
              <a:rPr lang="en-US" sz="2000" dirty="0" err="1"/>
              <a:t>d’arachides</a:t>
            </a:r>
            <a:r>
              <a:rPr lang="en-US" sz="2000" dirty="0"/>
              <a:t> au Kenya et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Ouganda</a:t>
            </a:r>
            <a:r>
              <a:rPr lang="en-US" sz="2000" dirty="0"/>
              <a:t> (</a:t>
            </a:r>
            <a:r>
              <a:rPr lang="en-US" sz="2000" dirty="0" err="1"/>
              <a:t>Thuo</a:t>
            </a:r>
            <a:r>
              <a:rPr lang="en-US" sz="2000" dirty="0"/>
              <a:t> et al. 2013)</a:t>
            </a:r>
            <a:endParaRPr lang="en-MW" sz="2000" dirty="0"/>
          </a:p>
        </p:txBody>
      </p:sp>
    </p:spTree>
    <p:extLst>
      <p:ext uri="{BB962C8B-B14F-4D97-AF65-F5344CB8AC3E}">
        <p14:creationId xmlns:p14="http://schemas.microsoft.com/office/powerpoint/2010/main" val="185791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89"/>
    </mc:Choice>
    <mc:Fallback xmlns="">
      <p:transition spd="slow" advTm="1064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63000-CD66-B4B0-9637-5FD97C670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 err="1"/>
              <a:t>Comprendre</a:t>
            </a:r>
            <a:r>
              <a:rPr lang="en-US" sz="3200" dirty="0"/>
              <a:t> comment les </a:t>
            </a:r>
            <a:r>
              <a:rPr lang="en-US" sz="3200" dirty="0" err="1"/>
              <a:t>approches</a:t>
            </a:r>
            <a:r>
              <a:rPr lang="en-US" sz="3200" dirty="0"/>
              <a:t> </a:t>
            </a:r>
            <a:r>
              <a:rPr lang="en-US" sz="3200" dirty="0" err="1"/>
              <a:t>centrées</a:t>
            </a:r>
            <a:r>
              <a:rPr lang="en-US" sz="3200" dirty="0"/>
              <a:t> sur </a:t>
            </a:r>
            <a:r>
              <a:rPr lang="en-US" sz="3200" dirty="0" err="1"/>
              <a:t>l’agriculteur</a:t>
            </a:r>
            <a:r>
              <a:rPr lang="en-US" sz="3200" dirty="0"/>
              <a:t> </a:t>
            </a:r>
            <a:r>
              <a:rPr lang="en-US" sz="3200" dirty="0" err="1"/>
              <a:t>facilitent</a:t>
            </a:r>
            <a:r>
              <a:rPr lang="en-US" sz="3200" dirty="0"/>
              <a:t> </a:t>
            </a:r>
            <a:r>
              <a:rPr lang="en-US" sz="3200" dirty="0" err="1"/>
              <a:t>l’échange</a:t>
            </a:r>
            <a:r>
              <a:rPr lang="en-US" sz="3200" dirty="0"/>
              <a:t> </a:t>
            </a:r>
            <a:r>
              <a:rPr lang="en-US" sz="3200" dirty="0" err="1"/>
              <a:t>d’information</a:t>
            </a:r>
            <a:r>
              <a:rPr lang="en-US" sz="3200" dirty="0"/>
              <a:t> sur la </a:t>
            </a:r>
            <a:r>
              <a:rPr lang="en-US" sz="3200" dirty="0" err="1"/>
              <a:t>santé</a:t>
            </a:r>
            <a:r>
              <a:rPr lang="en-US" sz="3200" dirty="0"/>
              <a:t> du sol</a:t>
            </a:r>
            <a:endParaRPr lang="en-MW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0598E-E402-B925-7612-6030A25CE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1825625"/>
            <a:ext cx="59563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Un focus sur les </a:t>
            </a:r>
            <a:r>
              <a:rPr lang="en-US" sz="2000" dirty="0" err="1"/>
              <a:t>réseaux</a:t>
            </a:r>
            <a:r>
              <a:rPr lang="en-US" sz="2000" dirty="0"/>
              <a:t> </a:t>
            </a:r>
            <a:r>
              <a:rPr lang="en-US" sz="2000" dirty="0" err="1"/>
              <a:t>sociaux</a:t>
            </a:r>
            <a:r>
              <a:rPr lang="en-US" sz="2000" dirty="0"/>
              <a:t> </a:t>
            </a:r>
            <a:r>
              <a:rPr lang="en-US" sz="2000" dirty="0" err="1"/>
              <a:t>verticaux</a:t>
            </a:r>
            <a:r>
              <a:rPr lang="en-US" sz="2000" dirty="0"/>
              <a:t> et </a:t>
            </a:r>
            <a:r>
              <a:rPr lang="en-US" sz="2000" dirty="0" err="1"/>
              <a:t>horizontaux</a:t>
            </a:r>
            <a:r>
              <a:rPr lang="en-US" sz="2000" dirty="0"/>
              <a:t> </a:t>
            </a:r>
          </a:p>
          <a:p>
            <a:pPr lvl="1"/>
            <a:r>
              <a:rPr lang="en-US" sz="1800" dirty="0" err="1"/>
              <a:t>Réseaux</a:t>
            </a:r>
            <a:r>
              <a:rPr lang="en-US" sz="1800" dirty="0"/>
              <a:t> </a:t>
            </a:r>
            <a:r>
              <a:rPr lang="en-US" sz="1800" dirty="0" err="1"/>
              <a:t>verticaux</a:t>
            </a:r>
            <a:r>
              <a:rPr lang="en-US" sz="1800" dirty="0"/>
              <a:t> (</a:t>
            </a:r>
            <a:r>
              <a:rPr lang="en-US" sz="1800" i="1" dirty="0"/>
              <a:t>bridging ties</a:t>
            </a:r>
            <a:r>
              <a:rPr lang="en-US" sz="1800" dirty="0"/>
              <a:t>) </a:t>
            </a:r>
          </a:p>
          <a:p>
            <a:pPr lvl="2"/>
            <a:r>
              <a:rPr lang="en-US" sz="1600" dirty="0" err="1"/>
              <a:t>Impliquent</a:t>
            </a:r>
            <a:r>
              <a:rPr lang="en-US" sz="1600" dirty="0"/>
              <a:t> des interactions entre </a:t>
            </a:r>
            <a:r>
              <a:rPr lang="en-US" sz="1600" dirty="0" err="1"/>
              <a:t>acteurs</a:t>
            </a:r>
            <a:r>
              <a:rPr lang="en-US" sz="1600" dirty="0"/>
              <a:t> qui </a:t>
            </a:r>
            <a:r>
              <a:rPr lang="en-US" sz="1600" dirty="0" err="1"/>
              <a:t>opèrent</a:t>
            </a:r>
            <a:r>
              <a:rPr lang="en-US" sz="1600" dirty="0"/>
              <a:t> </a:t>
            </a:r>
            <a:r>
              <a:rPr lang="en-US" sz="1600" dirty="0" err="1"/>
              <a:t>à</a:t>
            </a:r>
            <a:r>
              <a:rPr lang="en-US" sz="1600" dirty="0"/>
              <a:t> des </a:t>
            </a:r>
            <a:r>
              <a:rPr lang="en-US" sz="1600" dirty="0" err="1"/>
              <a:t>niveaux</a:t>
            </a:r>
            <a:r>
              <a:rPr lang="en-US" sz="1600" dirty="0"/>
              <a:t> </a:t>
            </a:r>
            <a:r>
              <a:rPr lang="en-US" sz="1600" dirty="0" err="1"/>
              <a:t>différents</a:t>
            </a:r>
            <a:r>
              <a:rPr lang="en-US" sz="1600" dirty="0"/>
              <a:t>, </a:t>
            </a:r>
            <a:r>
              <a:rPr lang="en-US" sz="1600" dirty="0" err="1"/>
              <a:t>souvent</a:t>
            </a:r>
            <a:r>
              <a:rPr lang="en-US" sz="1600" dirty="0"/>
              <a:t> avec un </a:t>
            </a:r>
            <a:r>
              <a:rPr lang="en-US" sz="1600" dirty="0" err="1"/>
              <a:t>pouvoir</a:t>
            </a:r>
            <a:r>
              <a:rPr lang="en-US" sz="1600" dirty="0"/>
              <a:t> </a:t>
            </a:r>
            <a:r>
              <a:rPr lang="en-US" sz="1600" dirty="0" err="1"/>
              <a:t>inégal</a:t>
            </a:r>
            <a:endParaRPr lang="en-US" sz="1600" dirty="0"/>
          </a:p>
          <a:p>
            <a:pPr lvl="1"/>
            <a:r>
              <a:rPr lang="en-US" sz="1800" dirty="0" err="1"/>
              <a:t>Réseaux</a:t>
            </a:r>
            <a:r>
              <a:rPr lang="en-US" sz="1800" dirty="0"/>
              <a:t> </a:t>
            </a:r>
            <a:r>
              <a:rPr lang="en-US" sz="1800" dirty="0" err="1"/>
              <a:t>horizontaux</a:t>
            </a:r>
            <a:r>
              <a:rPr lang="en-US" sz="1800" dirty="0"/>
              <a:t> (</a:t>
            </a:r>
            <a:r>
              <a:rPr lang="en-US" sz="1800" i="1" dirty="0"/>
              <a:t>bonding ties</a:t>
            </a:r>
            <a:r>
              <a:rPr lang="en-US" sz="1800" dirty="0"/>
              <a:t>) </a:t>
            </a:r>
          </a:p>
          <a:p>
            <a:pPr lvl="2"/>
            <a:r>
              <a:rPr lang="en-US" sz="1600" dirty="0"/>
              <a:t>interactions entre </a:t>
            </a:r>
            <a:r>
              <a:rPr lang="en-US" sz="1600" dirty="0" err="1"/>
              <a:t>acteurs</a:t>
            </a:r>
            <a:r>
              <a:rPr lang="en-US" sz="1600" dirty="0"/>
              <a:t> de </a:t>
            </a:r>
            <a:r>
              <a:rPr lang="en-US" sz="1600" dirty="0" err="1"/>
              <a:t>même</a:t>
            </a:r>
            <a:r>
              <a:rPr lang="en-US" sz="1600" dirty="0"/>
              <a:t> </a:t>
            </a:r>
            <a:r>
              <a:rPr lang="en-US" sz="1600" dirty="0" err="1"/>
              <a:t>niveau</a:t>
            </a:r>
            <a:r>
              <a:rPr lang="en-US" sz="1600" dirty="0"/>
              <a:t> avec un </a:t>
            </a:r>
            <a:r>
              <a:rPr lang="en-US" sz="1600" dirty="0" err="1"/>
              <a:t>pouvoir</a:t>
            </a:r>
            <a:r>
              <a:rPr lang="en-US" sz="1600" dirty="0"/>
              <a:t> </a:t>
            </a:r>
            <a:r>
              <a:rPr lang="en-US" sz="1600" dirty="0" err="1"/>
              <a:t>égal</a:t>
            </a:r>
            <a:endParaRPr lang="en-US" sz="1600" dirty="0"/>
          </a:p>
          <a:p>
            <a:r>
              <a:rPr lang="en-US" sz="2000" b="1" dirty="0" err="1"/>
              <a:t>Hypothèse</a:t>
            </a:r>
            <a:r>
              <a:rPr lang="en-US" sz="2000" b="1" dirty="0"/>
              <a:t>: </a:t>
            </a:r>
          </a:p>
          <a:p>
            <a:pPr lvl="1"/>
            <a:r>
              <a:rPr lang="en-US" sz="1800" b="1" dirty="0"/>
              <a:t>Le flux </a:t>
            </a:r>
            <a:r>
              <a:rPr lang="en-US" sz="1800" b="1" dirty="0" err="1"/>
              <a:t>d’information</a:t>
            </a:r>
            <a:r>
              <a:rPr lang="en-US" sz="1800" b="1" dirty="0"/>
              <a:t> sur la </a:t>
            </a:r>
            <a:r>
              <a:rPr lang="en-US" sz="1800" b="1" dirty="0" err="1"/>
              <a:t>santé</a:t>
            </a:r>
            <a:r>
              <a:rPr lang="en-US" sz="1800" b="1" dirty="0"/>
              <a:t> des sols </a:t>
            </a:r>
            <a:r>
              <a:rPr lang="en-US" sz="1800" b="1" dirty="0" err="1"/>
              <a:t>provenant</a:t>
            </a:r>
            <a:r>
              <a:rPr lang="en-US" sz="1800" b="1" dirty="0"/>
              <a:t> des </a:t>
            </a:r>
            <a:r>
              <a:rPr lang="en-US" sz="1800" b="1" dirty="0" err="1"/>
              <a:t>approches</a:t>
            </a:r>
            <a:r>
              <a:rPr lang="en-US" sz="1800" b="1" dirty="0"/>
              <a:t> </a:t>
            </a:r>
            <a:r>
              <a:rPr lang="en-US" sz="1800" b="1" dirty="0" err="1"/>
              <a:t>centrées</a:t>
            </a:r>
            <a:r>
              <a:rPr lang="en-US" sz="1800" b="1" dirty="0"/>
              <a:t> sur </a:t>
            </a:r>
            <a:r>
              <a:rPr lang="en-US" sz="1800" b="1" dirty="0" err="1"/>
              <a:t>l’agriculteur</a:t>
            </a:r>
            <a:r>
              <a:rPr lang="en-US" sz="1800" b="1" dirty="0"/>
              <a:t> </a:t>
            </a:r>
            <a:r>
              <a:rPr lang="en-US" sz="1800" b="1" dirty="0" err="1"/>
              <a:t>vers</a:t>
            </a:r>
            <a:r>
              <a:rPr lang="en-US" sz="1800" b="1" dirty="0"/>
              <a:t> la </a:t>
            </a:r>
            <a:r>
              <a:rPr lang="en-US" sz="1800" b="1" dirty="0" err="1"/>
              <a:t>communauté</a:t>
            </a:r>
            <a:r>
              <a:rPr lang="en-US" sz="1800" b="1" dirty="0"/>
              <a:t> </a:t>
            </a:r>
            <a:r>
              <a:rPr lang="en-US" sz="1800" b="1" dirty="0" err="1"/>
              <a:t>agricole</a:t>
            </a:r>
            <a:r>
              <a:rPr lang="en-US" sz="1800" b="1" dirty="0"/>
              <a:t> au </a:t>
            </a:r>
            <a:r>
              <a:rPr lang="en-US" sz="1800" b="1" dirty="0" err="1"/>
              <a:t>sens</a:t>
            </a:r>
            <a:r>
              <a:rPr lang="en-US" sz="1800" b="1" dirty="0"/>
              <a:t> large </a:t>
            </a:r>
            <a:r>
              <a:rPr lang="en-US" sz="1800" b="1" dirty="0" err="1"/>
              <a:t>est</a:t>
            </a:r>
            <a:r>
              <a:rPr lang="en-US" sz="1800" b="1" dirty="0"/>
              <a:t> </a:t>
            </a:r>
            <a:r>
              <a:rPr lang="en-US" sz="1800" b="1" dirty="0" err="1"/>
              <a:t>affecté</a:t>
            </a:r>
            <a:r>
              <a:rPr lang="en-US" sz="1800" b="1" dirty="0"/>
              <a:t> par les </a:t>
            </a:r>
            <a:r>
              <a:rPr lang="en-US" sz="1800" b="1" dirty="0" err="1"/>
              <a:t>processus</a:t>
            </a:r>
            <a:r>
              <a:rPr lang="en-US" sz="1800" b="1" dirty="0"/>
              <a:t> dans les </a:t>
            </a:r>
            <a:r>
              <a:rPr lang="en-US" sz="1800" b="1" dirty="0" err="1"/>
              <a:t>réseaux</a:t>
            </a:r>
            <a:r>
              <a:rPr lang="en-US" sz="1800" b="1" dirty="0"/>
              <a:t> </a:t>
            </a:r>
            <a:r>
              <a:rPr lang="en-US" sz="1800" b="1" dirty="0" err="1"/>
              <a:t>sociaux</a:t>
            </a:r>
            <a:endParaRPr lang="en-MW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54B3B-E4C1-59F0-0A6B-96862859B83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10" y="2000647"/>
            <a:ext cx="4861248" cy="32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4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72"/>
    </mc:Choice>
    <mc:Fallback xmlns="">
      <p:transition spd="slow" advTm="16157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80A2-D2FA-0197-BE56-C23158972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96" y="365125"/>
            <a:ext cx="7781925" cy="1325563"/>
          </a:xfrm>
        </p:spPr>
        <p:txBody>
          <a:bodyPr>
            <a:normAutofit/>
          </a:bodyPr>
          <a:lstStyle/>
          <a:p>
            <a:r>
              <a:rPr lang="en-US" dirty="0"/>
              <a:t>Les </a:t>
            </a:r>
            <a:r>
              <a:rPr lang="en-US" dirty="0" err="1"/>
              <a:t>approches</a:t>
            </a:r>
            <a:r>
              <a:rPr lang="en-US" dirty="0"/>
              <a:t> </a:t>
            </a:r>
            <a:r>
              <a:rPr lang="en-US" dirty="0" err="1"/>
              <a:t>centrées</a:t>
            </a:r>
            <a:r>
              <a:rPr lang="en-US" dirty="0"/>
              <a:t> sur </a:t>
            </a:r>
            <a:r>
              <a:rPr lang="en-US" dirty="0" err="1"/>
              <a:t>l’agriculteur</a:t>
            </a:r>
            <a:r>
              <a:rPr lang="en-US" dirty="0"/>
              <a:t> </a:t>
            </a:r>
            <a:r>
              <a:rPr lang="en-US" dirty="0" err="1"/>
              <a:t>étudiées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CF22A-0D0B-8C91-50B4-64340B030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696" y="1825625"/>
            <a:ext cx="8191500" cy="4351338"/>
          </a:xfrm>
        </p:spPr>
        <p:txBody>
          <a:bodyPr/>
          <a:lstStyle/>
          <a:p>
            <a:r>
              <a:rPr lang="en-US" dirty="0" err="1"/>
              <a:t>Approches</a:t>
            </a:r>
            <a:r>
              <a:rPr lang="en-US" dirty="0"/>
              <a:t> qui </a:t>
            </a:r>
            <a:r>
              <a:rPr lang="en-US" dirty="0" err="1"/>
              <a:t>facilitent</a:t>
            </a:r>
            <a:r>
              <a:rPr lang="en-US" dirty="0"/>
              <a:t> la gestion de la </a:t>
            </a:r>
            <a:r>
              <a:rPr lang="en-US" dirty="0" err="1"/>
              <a:t>santé</a:t>
            </a:r>
            <a:r>
              <a:rPr lang="en-US" dirty="0"/>
              <a:t> des sols au Malawi</a:t>
            </a:r>
          </a:p>
          <a:p>
            <a:pPr lvl="1"/>
            <a:r>
              <a:rPr lang="en-US" dirty="0" err="1"/>
              <a:t>Agriculteur</a:t>
            </a:r>
            <a:r>
              <a:rPr lang="en-US" dirty="0"/>
              <a:t>-leader (LF), </a:t>
            </a:r>
          </a:p>
          <a:p>
            <a:pPr lvl="1"/>
            <a:r>
              <a:rPr lang="en-US" dirty="0"/>
              <a:t>Champs-école, </a:t>
            </a:r>
          </a:p>
          <a:p>
            <a:pPr lvl="1"/>
            <a:r>
              <a:rPr lang="en-US" dirty="0" err="1"/>
              <a:t>Équipe</a:t>
            </a:r>
            <a:r>
              <a:rPr lang="en-US" dirty="0"/>
              <a:t> de recherche avec des </a:t>
            </a:r>
            <a:r>
              <a:rPr lang="en-US" dirty="0" err="1"/>
              <a:t>agriculteurs</a:t>
            </a:r>
            <a:r>
              <a:rPr lang="en-US" dirty="0"/>
              <a:t> (FRT), </a:t>
            </a:r>
          </a:p>
          <a:p>
            <a:pPr lvl="1"/>
            <a:r>
              <a:rPr lang="en-US" dirty="0" err="1"/>
              <a:t>Réseaux</a:t>
            </a:r>
            <a:r>
              <a:rPr lang="en-US" dirty="0"/>
              <a:t> de recherche avec les </a:t>
            </a:r>
            <a:r>
              <a:rPr lang="en-US" dirty="0" err="1"/>
              <a:t>agriculteurs</a:t>
            </a:r>
            <a:r>
              <a:rPr lang="en-US" dirty="0"/>
              <a:t> (FRN). </a:t>
            </a:r>
            <a:endParaRPr lang="en-MW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7B9068-4325-353A-D6FD-1C4F03638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226" y="0"/>
            <a:ext cx="310588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A59ED8-42E6-A608-34C5-40F3E3677E76}"/>
              </a:ext>
            </a:extLst>
          </p:cNvPr>
          <p:cNvSpPr/>
          <p:nvPr/>
        </p:nvSpPr>
        <p:spPr>
          <a:xfrm>
            <a:off x="9858375" y="1690688"/>
            <a:ext cx="609600" cy="795337"/>
          </a:xfrm>
          <a:custGeom>
            <a:avLst/>
            <a:gdLst>
              <a:gd name="connsiteX0" fmla="*/ 0 w 609600"/>
              <a:gd name="connsiteY0" fmla="*/ 0 h 795337"/>
              <a:gd name="connsiteX1" fmla="*/ 609600 w 609600"/>
              <a:gd name="connsiteY1" fmla="*/ 0 h 795337"/>
              <a:gd name="connsiteX2" fmla="*/ 609600 w 609600"/>
              <a:gd name="connsiteY2" fmla="*/ 795337 h 795337"/>
              <a:gd name="connsiteX3" fmla="*/ 0 w 609600"/>
              <a:gd name="connsiteY3" fmla="*/ 795337 h 795337"/>
              <a:gd name="connsiteX4" fmla="*/ 0 w 609600"/>
              <a:gd name="connsiteY4" fmla="*/ 0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795337" extrusionOk="0">
                <a:moveTo>
                  <a:pt x="0" y="0"/>
                </a:moveTo>
                <a:cubicBezTo>
                  <a:pt x="156320" y="-8802"/>
                  <a:pt x="342840" y="-50310"/>
                  <a:pt x="609600" y="0"/>
                </a:cubicBezTo>
                <a:cubicBezTo>
                  <a:pt x="574119" y="187686"/>
                  <a:pt x="631002" y="635951"/>
                  <a:pt x="609600" y="795337"/>
                </a:cubicBezTo>
                <a:cubicBezTo>
                  <a:pt x="546927" y="811767"/>
                  <a:pt x="200722" y="824396"/>
                  <a:pt x="0" y="795337"/>
                </a:cubicBezTo>
                <a:cubicBezTo>
                  <a:pt x="-54774" y="667293"/>
                  <a:pt x="6136" y="299568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07086419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4D926C-3BA3-E5FC-DB1E-667EC630AD05}"/>
              </a:ext>
            </a:extLst>
          </p:cNvPr>
          <p:cNvSpPr/>
          <p:nvPr/>
        </p:nvSpPr>
        <p:spPr>
          <a:xfrm>
            <a:off x="9740188" y="2766818"/>
            <a:ext cx="609600" cy="795337"/>
          </a:xfrm>
          <a:custGeom>
            <a:avLst/>
            <a:gdLst>
              <a:gd name="connsiteX0" fmla="*/ 0 w 609600"/>
              <a:gd name="connsiteY0" fmla="*/ 0 h 795337"/>
              <a:gd name="connsiteX1" fmla="*/ 609600 w 609600"/>
              <a:gd name="connsiteY1" fmla="*/ 0 h 795337"/>
              <a:gd name="connsiteX2" fmla="*/ 609600 w 609600"/>
              <a:gd name="connsiteY2" fmla="*/ 795337 h 795337"/>
              <a:gd name="connsiteX3" fmla="*/ 0 w 609600"/>
              <a:gd name="connsiteY3" fmla="*/ 795337 h 795337"/>
              <a:gd name="connsiteX4" fmla="*/ 0 w 609600"/>
              <a:gd name="connsiteY4" fmla="*/ 0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795337" extrusionOk="0">
                <a:moveTo>
                  <a:pt x="0" y="0"/>
                </a:moveTo>
                <a:cubicBezTo>
                  <a:pt x="156320" y="-8802"/>
                  <a:pt x="342840" y="-50310"/>
                  <a:pt x="609600" y="0"/>
                </a:cubicBezTo>
                <a:cubicBezTo>
                  <a:pt x="574119" y="187686"/>
                  <a:pt x="631002" y="635951"/>
                  <a:pt x="609600" y="795337"/>
                </a:cubicBezTo>
                <a:cubicBezTo>
                  <a:pt x="546927" y="811767"/>
                  <a:pt x="200722" y="824396"/>
                  <a:pt x="0" y="795337"/>
                </a:cubicBezTo>
                <a:cubicBezTo>
                  <a:pt x="-54774" y="667293"/>
                  <a:pt x="6136" y="299568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07086419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305CFE-124F-2E35-ED22-E291C719FF5E}"/>
              </a:ext>
            </a:extLst>
          </p:cNvPr>
          <p:cNvSpPr/>
          <p:nvPr/>
        </p:nvSpPr>
        <p:spPr>
          <a:xfrm>
            <a:off x="10757167" y="4244166"/>
            <a:ext cx="609600" cy="795337"/>
          </a:xfrm>
          <a:custGeom>
            <a:avLst/>
            <a:gdLst>
              <a:gd name="connsiteX0" fmla="*/ 0 w 609600"/>
              <a:gd name="connsiteY0" fmla="*/ 0 h 795337"/>
              <a:gd name="connsiteX1" fmla="*/ 609600 w 609600"/>
              <a:gd name="connsiteY1" fmla="*/ 0 h 795337"/>
              <a:gd name="connsiteX2" fmla="*/ 609600 w 609600"/>
              <a:gd name="connsiteY2" fmla="*/ 795337 h 795337"/>
              <a:gd name="connsiteX3" fmla="*/ 0 w 609600"/>
              <a:gd name="connsiteY3" fmla="*/ 795337 h 795337"/>
              <a:gd name="connsiteX4" fmla="*/ 0 w 609600"/>
              <a:gd name="connsiteY4" fmla="*/ 0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795337" extrusionOk="0">
                <a:moveTo>
                  <a:pt x="0" y="0"/>
                </a:moveTo>
                <a:cubicBezTo>
                  <a:pt x="156320" y="-8802"/>
                  <a:pt x="342840" y="-50310"/>
                  <a:pt x="609600" y="0"/>
                </a:cubicBezTo>
                <a:cubicBezTo>
                  <a:pt x="574119" y="187686"/>
                  <a:pt x="631002" y="635951"/>
                  <a:pt x="609600" y="795337"/>
                </a:cubicBezTo>
                <a:cubicBezTo>
                  <a:pt x="546927" y="811767"/>
                  <a:pt x="200722" y="824396"/>
                  <a:pt x="0" y="795337"/>
                </a:cubicBezTo>
                <a:cubicBezTo>
                  <a:pt x="-54774" y="667293"/>
                  <a:pt x="6136" y="299568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07086419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W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A91D6D-E809-9605-CD29-A91D2E23F807}"/>
              </a:ext>
            </a:extLst>
          </p:cNvPr>
          <p:cNvSpPr/>
          <p:nvPr/>
        </p:nvSpPr>
        <p:spPr>
          <a:xfrm>
            <a:off x="7779867" y="2766818"/>
            <a:ext cx="1424359" cy="662182"/>
          </a:xfrm>
          <a:custGeom>
            <a:avLst/>
            <a:gdLst>
              <a:gd name="connsiteX0" fmla="*/ 0 w 1424359"/>
              <a:gd name="connsiteY0" fmla="*/ 0 h 662182"/>
              <a:gd name="connsiteX1" fmla="*/ 1424359 w 1424359"/>
              <a:gd name="connsiteY1" fmla="*/ 0 h 662182"/>
              <a:gd name="connsiteX2" fmla="*/ 1424359 w 1424359"/>
              <a:gd name="connsiteY2" fmla="*/ 662182 h 662182"/>
              <a:gd name="connsiteX3" fmla="*/ 0 w 1424359"/>
              <a:gd name="connsiteY3" fmla="*/ 662182 h 662182"/>
              <a:gd name="connsiteX4" fmla="*/ 0 w 1424359"/>
              <a:gd name="connsiteY4" fmla="*/ 0 h 6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359" h="662182" extrusionOk="0">
                <a:moveTo>
                  <a:pt x="0" y="0"/>
                </a:moveTo>
                <a:cubicBezTo>
                  <a:pt x="218164" y="-95773"/>
                  <a:pt x="1261063" y="-86552"/>
                  <a:pt x="1424359" y="0"/>
                </a:cubicBezTo>
                <a:cubicBezTo>
                  <a:pt x="1398028" y="141186"/>
                  <a:pt x="1384039" y="374027"/>
                  <a:pt x="1424359" y="662182"/>
                </a:cubicBezTo>
                <a:cubicBezTo>
                  <a:pt x="1121410" y="616545"/>
                  <a:pt x="163956" y="757649"/>
                  <a:pt x="0" y="662182"/>
                </a:cubicBezTo>
                <a:cubicBezTo>
                  <a:pt x="-29834" y="363287"/>
                  <a:pt x="49555" y="105230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322517969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Zombwe</a:t>
            </a:r>
            <a:endParaRPr lang="en-MW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AE2361-FB24-865F-F91E-0602123B5F7F}"/>
              </a:ext>
            </a:extLst>
          </p:cNvPr>
          <p:cNvSpPr/>
          <p:nvPr/>
        </p:nvSpPr>
        <p:spPr>
          <a:xfrm>
            <a:off x="7779867" y="3581984"/>
            <a:ext cx="1424359" cy="662182"/>
          </a:xfrm>
          <a:custGeom>
            <a:avLst/>
            <a:gdLst>
              <a:gd name="connsiteX0" fmla="*/ 0 w 1424359"/>
              <a:gd name="connsiteY0" fmla="*/ 0 h 662182"/>
              <a:gd name="connsiteX1" fmla="*/ 1424359 w 1424359"/>
              <a:gd name="connsiteY1" fmla="*/ 0 h 662182"/>
              <a:gd name="connsiteX2" fmla="*/ 1424359 w 1424359"/>
              <a:gd name="connsiteY2" fmla="*/ 662182 h 662182"/>
              <a:gd name="connsiteX3" fmla="*/ 0 w 1424359"/>
              <a:gd name="connsiteY3" fmla="*/ 662182 h 662182"/>
              <a:gd name="connsiteX4" fmla="*/ 0 w 1424359"/>
              <a:gd name="connsiteY4" fmla="*/ 0 h 6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359" h="662182" extrusionOk="0">
                <a:moveTo>
                  <a:pt x="0" y="0"/>
                </a:moveTo>
                <a:cubicBezTo>
                  <a:pt x="369700" y="-112763"/>
                  <a:pt x="849731" y="-19701"/>
                  <a:pt x="1424359" y="0"/>
                </a:cubicBezTo>
                <a:cubicBezTo>
                  <a:pt x="1431496" y="218709"/>
                  <a:pt x="1476100" y="385906"/>
                  <a:pt x="1424359" y="662182"/>
                </a:cubicBezTo>
                <a:cubicBezTo>
                  <a:pt x="939532" y="705474"/>
                  <a:pt x="515416" y="597890"/>
                  <a:pt x="0" y="662182"/>
                </a:cubicBezTo>
                <a:cubicBezTo>
                  <a:pt x="-21083" y="571904"/>
                  <a:pt x="25469" y="147223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64967179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Mkanakhoti</a:t>
            </a:r>
            <a:endParaRPr lang="en-MW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F7913A-964F-5477-EF0B-DCA08AAA754B}"/>
              </a:ext>
            </a:extLst>
          </p:cNvPr>
          <p:cNvSpPr/>
          <p:nvPr/>
        </p:nvSpPr>
        <p:spPr>
          <a:xfrm>
            <a:off x="7778135" y="4374798"/>
            <a:ext cx="1424359" cy="662182"/>
          </a:xfrm>
          <a:custGeom>
            <a:avLst/>
            <a:gdLst>
              <a:gd name="connsiteX0" fmla="*/ 0 w 1424359"/>
              <a:gd name="connsiteY0" fmla="*/ 0 h 662182"/>
              <a:gd name="connsiteX1" fmla="*/ 1424359 w 1424359"/>
              <a:gd name="connsiteY1" fmla="*/ 0 h 662182"/>
              <a:gd name="connsiteX2" fmla="*/ 1424359 w 1424359"/>
              <a:gd name="connsiteY2" fmla="*/ 662182 h 662182"/>
              <a:gd name="connsiteX3" fmla="*/ 0 w 1424359"/>
              <a:gd name="connsiteY3" fmla="*/ 662182 h 662182"/>
              <a:gd name="connsiteX4" fmla="*/ 0 w 1424359"/>
              <a:gd name="connsiteY4" fmla="*/ 0 h 6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359" h="662182" extrusionOk="0">
                <a:moveTo>
                  <a:pt x="0" y="0"/>
                </a:moveTo>
                <a:cubicBezTo>
                  <a:pt x="497354" y="-70051"/>
                  <a:pt x="1145316" y="35380"/>
                  <a:pt x="1424359" y="0"/>
                </a:cubicBezTo>
                <a:cubicBezTo>
                  <a:pt x="1384611" y="218714"/>
                  <a:pt x="1439255" y="509610"/>
                  <a:pt x="1424359" y="662182"/>
                </a:cubicBezTo>
                <a:cubicBezTo>
                  <a:pt x="1046431" y="724433"/>
                  <a:pt x="656112" y="738387"/>
                  <a:pt x="0" y="662182"/>
                </a:cubicBezTo>
                <a:cubicBezTo>
                  <a:pt x="24230" y="505337"/>
                  <a:pt x="29541" y="206850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143225708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Kandeu</a:t>
            </a:r>
            <a:endParaRPr lang="en-MW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69964D-594D-F1C6-B2DD-17AA447D5BAF}"/>
              </a:ext>
            </a:extLst>
          </p:cNvPr>
          <p:cNvCxnSpPr>
            <a:stCxn id="5" idx="1"/>
          </p:cNvCxnSpPr>
          <p:nvPr/>
        </p:nvCxnSpPr>
        <p:spPr>
          <a:xfrm flipH="1">
            <a:off x="9268517" y="2088357"/>
            <a:ext cx="589858" cy="841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140577-8F11-50C2-7D8A-939FBE80C8F4}"/>
              </a:ext>
            </a:extLst>
          </p:cNvPr>
          <p:cNvCxnSpPr/>
          <p:nvPr/>
        </p:nvCxnSpPr>
        <p:spPr>
          <a:xfrm flipH="1">
            <a:off x="9210448" y="3164486"/>
            <a:ext cx="504483" cy="836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118D58-E8E4-52C6-A528-1498967ACB2E}"/>
              </a:ext>
            </a:extLst>
          </p:cNvPr>
          <p:cNvCxnSpPr/>
          <p:nvPr/>
        </p:nvCxnSpPr>
        <p:spPr>
          <a:xfrm flipH="1">
            <a:off x="9252111" y="4475502"/>
            <a:ext cx="1431440" cy="230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2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59"/>
    </mc:Choice>
    <mc:Fallback xmlns="">
      <p:transition spd="slow" advTm="4765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9ECC-D157-1153-15D5-C1EC5DBB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Méthodes</a:t>
            </a:r>
            <a:r>
              <a:rPr lang="en-US" dirty="0"/>
              <a:t> de </a:t>
            </a:r>
            <a:r>
              <a:rPr lang="en-US" dirty="0" err="1"/>
              <a:t>collecte</a:t>
            </a:r>
            <a:r>
              <a:rPr lang="en-US" dirty="0"/>
              <a:t> des </a:t>
            </a:r>
            <a:r>
              <a:rPr lang="en-US" dirty="0" err="1"/>
              <a:t>données</a:t>
            </a:r>
            <a:r>
              <a:rPr lang="en-US" dirty="0"/>
              <a:t> sur les </a:t>
            </a:r>
            <a:r>
              <a:rPr lang="en-US" dirty="0" err="1"/>
              <a:t>réseaux</a:t>
            </a:r>
            <a:r>
              <a:rPr lang="en-US" dirty="0"/>
              <a:t> </a:t>
            </a:r>
            <a:r>
              <a:rPr lang="en-US" dirty="0" err="1"/>
              <a:t>sociaux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262AE-9DB2-9AC0-F22F-DCAAC1511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5799"/>
            <a:ext cx="10515600" cy="4221163"/>
          </a:xfrm>
        </p:spPr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dirty="0" err="1"/>
              <a:t>Entrevues</a:t>
            </a:r>
            <a:r>
              <a:rPr lang="en-US" dirty="0"/>
              <a:t> avec des </a:t>
            </a:r>
            <a:r>
              <a:rPr lang="en-US" dirty="0" err="1"/>
              <a:t>informateurs</a:t>
            </a:r>
            <a:r>
              <a:rPr lang="en-US" dirty="0"/>
              <a:t> </a:t>
            </a:r>
            <a:r>
              <a:rPr lang="en-US" dirty="0" err="1"/>
              <a:t>clés</a:t>
            </a:r>
            <a:endParaRPr lang="en-US" dirty="0"/>
          </a:p>
          <a:p>
            <a:pPr lvl="1"/>
            <a:r>
              <a:rPr lang="en-US" dirty="0"/>
              <a:t>Agents de </a:t>
            </a:r>
            <a:r>
              <a:rPr lang="en-US" dirty="0" err="1"/>
              <a:t>vulgarisation</a:t>
            </a:r>
            <a:r>
              <a:rPr lang="en-US" dirty="0"/>
              <a:t>, </a:t>
            </a:r>
            <a:r>
              <a:rPr lang="en-US" dirty="0" err="1"/>
              <a:t>chercheurs</a:t>
            </a:r>
            <a:r>
              <a:rPr lang="en-US" dirty="0"/>
              <a:t> et </a:t>
            </a:r>
            <a:r>
              <a:rPr lang="en-US" dirty="0" err="1"/>
              <a:t>gestionnaires</a:t>
            </a:r>
            <a:r>
              <a:rPr lang="en-US" dirty="0"/>
              <a:t> des services </a:t>
            </a:r>
            <a:r>
              <a:rPr lang="en-US" dirty="0" err="1"/>
              <a:t>gouvernementaux</a:t>
            </a:r>
            <a:r>
              <a:rPr lang="en-US" dirty="0"/>
              <a:t>, SFHC et LUANAR. </a:t>
            </a:r>
          </a:p>
          <a:p>
            <a:r>
              <a:rPr lang="en-US" dirty="0"/>
              <a:t>2. Discussions de </a:t>
            </a:r>
            <a:r>
              <a:rPr lang="en-US" dirty="0" err="1"/>
              <a:t>groupe</a:t>
            </a:r>
            <a:endParaRPr lang="en-US" dirty="0"/>
          </a:p>
          <a:p>
            <a:pPr lvl="1"/>
            <a:r>
              <a:rPr lang="en-US" dirty="0" err="1"/>
              <a:t>Agriculteurs</a:t>
            </a:r>
            <a:r>
              <a:rPr lang="en-US" dirty="0"/>
              <a:t> participant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intervention </a:t>
            </a:r>
            <a:r>
              <a:rPr lang="en-US" dirty="0" err="1"/>
              <a:t>spécifique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EFA3A8-2135-D166-FA8D-CE73AE1E4DE7}"/>
              </a:ext>
            </a:extLst>
          </p:cNvPr>
          <p:cNvSpPr/>
          <p:nvPr/>
        </p:nvSpPr>
        <p:spPr>
          <a:xfrm>
            <a:off x="0" y="4467808"/>
            <a:ext cx="12192000" cy="1175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Ins="360000" rtlCol="0" anchor="ctr"/>
          <a:lstStyle/>
          <a:p>
            <a:r>
              <a:rPr lang="en-US" sz="2800" dirty="0"/>
              <a:t>De </a:t>
            </a:r>
            <a:r>
              <a:rPr lang="en-US" sz="2800" dirty="0" err="1"/>
              <a:t>quelles</a:t>
            </a:r>
            <a:r>
              <a:rPr lang="en-US" sz="2800" dirty="0"/>
              <a:t> </a:t>
            </a:r>
            <a:r>
              <a:rPr lang="en-US" sz="2800" dirty="0" err="1"/>
              <a:t>informations</a:t>
            </a:r>
            <a:r>
              <a:rPr lang="en-US" sz="2800" dirty="0"/>
              <a:t> sur la </a:t>
            </a:r>
            <a:r>
              <a:rPr lang="en-US" sz="2800" dirty="0" err="1"/>
              <a:t>santé</a:t>
            </a:r>
            <a:r>
              <a:rPr lang="en-US" sz="2800" dirty="0"/>
              <a:t> des sols </a:t>
            </a:r>
            <a:r>
              <a:rPr lang="en-US" sz="2800" dirty="0" err="1"/>
              <a:t>avez-vous</a:t>
            </a:r>
            <a:r>
              <a:rPr lang="en-US" sz="2800" dirty="0"/>
              <a:t> </a:t>
            </a:r>
            <a:r>
              <a:rPr lang="en-US" sz="2800" dirty="0" err="1"/>
              <a:t>discuté</a:t>
            </a:r>
            <a:r>
              <a:rPr lang="en-US" sz="2800" dirty="0"/>
              <a:t>? </a:t>
            </a:r>
          </a:p>
          <a:p>
            <a:pPr algn="r"/>
            <a:r>
              <a:rPr lang="en-US" sz="2400" dirty="0"/>
              <a:t>Comment </a:t>
            </a:r>
            <a:r>
              <a:rPr lang="en-US" sz="2400" dirty="0" err="1"/>
              <a:t>était-elles</a:t>
            </a:r>
            <a:r>
              <a:rPr lang="en-US" sz="2400" dirty="0"/>
              <a:t> </a:t>
            </a:r>
            <a:r>
              <a:rPr lang="en-US" sz="2400" dirty="0" err="1"/>
              <a:t>partagées</a:t>
            </a:r>
            <a:r>
              <a:rPr lang="en-US" sz="2400" dirty="0"/>
              <a:t>?</a:t>
            </a:r>
            <a:endParaRPr lang="en-MW" sz="2400" dirty="0"/>
          </a:p>
        </p:txBody>
      </p:sp>
    </p:spTree>
    <p:extLst>
      <p:ext uri="{BB962C8B-B14F-4D97-AF65-F5344CB8AC3E}">
        <p14:creationId xmlns:p14="http://schemas.microsoft.com/office/powerpoint/2010/main" val="14645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67"/>
    </mc:Choice>
    <mc:Fallback xmlns="">
      <p:transition spd="slow" advTm="4616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D8E7-4C7D-4B53-AE50-9DF97FDD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Méthodes</a:t>
            </a:r>
            <a:r>
              <a:rPr lang="en-US" dirty="0"/>
              <a:t> de </a:t>
            </a:r>
            <a:r>
              <a:rPr lang="en-US" dirty="0" err="1"/>
              <a:t>collecte</a:t>
            </a:r>
            <a:r>
              <a:rPr lang="en-US" dirty="0"/>
              <a:t> des </a:t>
            </a:r>
            <a:r>
              <a:rPr lang="en-US" dirty="0" err="1"/>
              <a:t>données</a:t>
            </a:r>
            <a:r>
              <a:rPr lang="en-US" dirty="0"/>
              <a:t> sur les </a:t>
            </a:r>
            <a:r>
              <a:rPr lang="en-US" dirty="0" err="1"/>
              <a:t>réseaux</a:t>
            </a:r>
            <a:r>
              <a:rPr lang="en-US" dirty="0"/>
              <a:t> </a:t>
            </a:r>
            <a:r>
              <a:rPr lang="en-US" dirty="0" err="1"/>
              <a:t>sociaux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F9EEE-2D13-BB06-EE0B-4F76F7F36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05075"/>
          </a:xfrm>
        </p:spPr>
        <p:txBody>
          <a:bodyPr>
            <a:normAutofit/>
          </a:bodyPr>
          <a:lstStyle/>
          <a:p>
            <a:r>
              <a:rPr lang="en-US" sz="2400" dirty="0"/>
              <a:t>3. Sondage</a:t>
            </a:r>
          </a:p>
          <a:p>
            <a:r>
              <a:rPr lang="en-US" sz="2400" dirty="0"/>
              <a:t>Conception </a:t>
            </a:r>
            <a:r>
              <a:rPr lang="en-US" sz="2400" dirty="0" err="1"/>
              <a:t>informée</a:t>
            </a:r>
            <a:r>
              <a:rPr lang="en-US" sz="2400" dirty="0"/>
              <a:t> par </a:t>
            </a:r>
            <a:r>
              <a:rPr lang="en-US" sz="2400" dirty="0" err="1"/>
              <a:t>l’analyse</a:t>
            </a:r>
            <a:r>
              <a:rPr lang="en-US" sz="2400" dirty="0"/>
              <a:t> des </a:t>
            </a:r>
            <a:r>
              <a:rPr lang="en-US" sz="2400" dirty="0" err="1"/>
              <a:t>réseaux</a:t>
            </a:r>
            <a:r>
              <a:rPr lang="en-US" sz="2400" dirty="0"/>
              <a:t> </a:t>
            </a:r>
            <a:r>
              <a:rPr lang="en-US" sz="2400" dirty="0" err="1"/>
              <a:t>égocentriques</a:t>
            </a:r>
            <a:r>
              <a:rPr lang="en-US" sz="2400" dirty="0"/>
              <a:t>. </a:t>
            </a:r>
          </a:p>
          <a:p>
            <a:pPr lvl="1"/>
            <a:r>
              <a:rPr lang="en-US" sz="2000" dirty="0" err="1"/>
              <a:t>Différent</a:t>
            </a:r>
            <a:r>
              <a:rPr lang="en-US" sz="2000" dirty="0"/>
              <a:t> des analyses des </a:t>
            </a:r>
            <a:r>
              <a:rPr lang="en-US" sz="2000" dirty="0" err="1"/>
              <a:t>réseaux</a:t>
            </a:r>
            <a:r>
              <a:rPr lang="en-US" sz="2000" dirty="0"/>
              <a:t> </a:t>
            </a:r>
            <a:r>
              <a:rPr lang="en-US" sz="2000" dirty="0" err="1"/>
              <a:t>sociaux</a:t>
            </a:r>
            <a:r>
              <a:rPr lang="en-US" sz="2000" dirty="0"/>
              <a:t> </a:t>
            </a:r>
            <a:r>
              <a:rPr lang="en-US" sz="2000" dirty="0" err="1"/>
              <a:t>complets</a:t>
            </a:r>
            <a:endParaRPr lang="en-US" sz="2000" dirty="0"/>
          </a:p>
          <a:p>
            <a:pPr lvl="2"/>
            <a:r>
              <a:rPr lang="en-US" sz="1800" dirty="0" err="1"/>
              <a:t>Tous</a:t>
            </a:r>
            <a:r>
              <a:rPr lang="en-US" sz="1800" dirty="0"/>
              <a:t> les </a:t>
            </a:r>
            <a:r>
              <a:rPr lang="en-US" sz="1800" dirty="0" err="1"/>
              <a:t>acteurs</a:t>
            </a:r>
            <a:r>
              <a:rPr lang="en-US" sz="1800" dirty="0"/>
              <a:t> </a:t>
            </a:r>
            <a:r>
              <a:rPr lang="en-US" sz="1800" dirty="0" err="1"/>
              <a:t>sont</a:t>
            </a:r>
            <a:r>
              <a:rPr lang="en-US" sz="1800" dirty="0"/>
              <a:t> </a:t>
            </a:r>
            <a:r>
              <a:rPr lang="en-US" sz="1800" dirty="0" err="1"/>
              <a:t>étudiés</a:t>
            </a:r>
            <a:endParaRPr lang="en-US" sz="1800" dirty="0"/>
          </a:p>
          <a:p>
            <a:pPr lvl="1"/>
            <a:r>
              <a:rPr lang="en-US" sz="2000" dirty="0"/>
              <a:t>Focus sur les </a:t>
            </a:r>
            <a:r>
              <a:rPr lang="en-US" sz="2000" dirty="0" err="1"/>
              <a:t>acteurs</a:t>
            </a:r>
            <a:r>
              <a:rPr lang="en-US" sz="2000" dirty="0"/>
              <a:t> </a:t>
            </a:r>
            <a:r>
              <a:rPr lang="en-US" sz="2000" dirty="0" err="1"/>
              <a:t>d’intérêt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égos</a:t>
            </a:r>
            <a:r>
              <a:rPr lang="en-US" sz="2000" dirty="0"/>
              <a:t>. </a:t>
            </a:r>
          </a:p>
          <a:p>
            <a:pPr lvl="2"/>
            <a:r>
              <a:rPr lang="en-US" sz="1800" dirty="0"/>
              <a:t>connections et relations entre egos et </a:t>
            </a:r>
            <a:r>
              <a:rPr lang="en-US" sz="1800" i="1" dirty="0"/>
              <a:t>alters</a:t>
            </a:r>
            <a:r>
              <a:rPr lang="en-US" sz="1800" dirty="0"/>
              <a:t>/ les </a:t>
            </a:r>
            <a:r>
              <a:rPr lang="en-US" sz="1800" dirty="0" err="1"/>
              <a:t>autres</a:t>
            </a:r>
            <a:r>
              <a:rPr lang="en-US" sz="1800" dirty="0"/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0ED8A7-ACFB-7B53-89FD-D09061E6DD50}"/>
              </a:ext>
            </a:extLst>
          </p:cNvPr>
          <p:cNvSpPr/>
          <p:nvPr/>
        </p:nvSpPr>
        <p:spPr>
          <a:xfrm>
            <a:off x="0" y="4193543"/>
            <a:ext cx="12192000" cy="1315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2800" dirty="0" err="1"/>
              <a:t>Agriculteurs</a:t>
            </a:r>
            <a:r>
              <a:rPr lang="en-US" sz="2800" dirty="0"/>
              <a:t> participant aux interventions=egos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/>
              <a:t>Non-participants qui </a:t>
            </a:r>
            <a:r>
              <a:rPr lang="en-US" sz="2800" dirty="0" err="1"/>
              <a:t>interagissent</a:t>
            </a:r>
            <a:r>
              <a:rPr lang="en-US" sz="2800" dirty="0"/>
              <a:t> avec les egos=alters</a:t>
            </a:r>
            <a:endParaRPr lang="en-MW" sz="2800" dirty="0"/>
          </a:p>
        </p:txBody>
      </p:sp>
    </p:spTree>
    <p:extLst>
      <p:ext uri="{BB962C8B-B14F-4D97-AF65-F5344CB8AC3E}">
        <p14:creationId xmlns:p14="http://schemas.microsoft.com/office/powerpoint/2010/main" val="35252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54"/>
    </mc:Choice>
    <mc:Fallback xmlns="">
      <p:transition spd="slow" advTm="8495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1FF7-1F56-0C9C-0104-F4597925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14" y="32059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Collecte</a:t>
            </a:r>
            <a:r>
              <a:rPr lang="en-US" sz="4000" dirty="0"/>
              <a:t> des </a:t>
            </a:r>
            <a:r>
              <a:rPr lang="en-US" sz="4000" dirty="0" err="1"/>
              <a:t>données</a:t>
            </a:r>
            <a:endParaRPr lang="en-MW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F1D65-E596-3424-58AA-90067195A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114" y="164618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Échantillon</a:t>
            </a:r>
            <a:r>
              <a:rPr lang="en-US" sz="2400" dirty="0"/>
              <a:t> des ego et alter</a:t>
            </a:r>
          </a:p>
          <a:p>
            <a:endParaRPr lang="en-MW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4968D6-FC52-9FDC-48C1-F209638A61F8}"/>
              </a:ext>
            </a:extLst>
          </p:cNvPr>
          <p:cNvGrpSpPr/>
          <p:nvPr/>
        </p:nvGrpSpPr>
        <p:grpSpPr>
          <a:xfrm>
            <a:off x="720663" y="2413979"/>
            <a:ext cx="9004041" cy="3376000"/>
            <a:chOff x="0" y="0"/>
            <a:chExt cx="5082540" cy="153530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56ECB8D-BBD0-26AC-E9A2-2E370C47EA08}"/>
                </a:ext>
              </a:extLst>
            </p:cNvPr>
            <p:cNvSpPr/>
            <p:nvPr/>
          </p:nvSpPr>
          <p:spPr>
            <a:xfrm>
              <a:off x="0" y="38100"/>
              <a:ext cx="952500" cy="6477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Ag-leaders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egos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(n=54)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C42FA46-09FB-3BCD-8CE1-18127096B8E4}"/>
                </a:ext>
              </a:extLst>
            </p:cNvPr>
            <p:cNvSpPr/>
            <p:nvPr/>
          </p:nvSpPr>
          <p:spPr>
            <a:xfrm>
              <a:off x="68652" y="897706"/>
              <a:ext cx="815196" cy="61473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Alter</a:t>
              </a:r>
              <a:r>
                <a: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n=84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BCEC8FE-3A7D-4E36-4A1C-61C70F36C2D8}"/>
                </a:ext>
              </a:extLst>
            </p:cNvPr>
            <p:cNvSpPr/>
            <p:nvPr/>
          </p:nvSpPr>
          <p:spPr>
            <a:xfrm>
              <a:off x="1409700" y="22860"/>
              <a:ext cx="998220" cy="6477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Champs-école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egos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(n=56)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985C943-25AB-71B0-6F6F-BAD84C0DA43B}"/>
                </a:ext>
              </a:extLst>
            </p:cNvPr>
            <p:cNvSpPr/>
            <p:nvPr/>
          </p:nvSpPr>
          <p:spPr>
            <a:xfrm>
              <a:off x="4053840" y="14289"/>
              <a:ext cx="1028700" cy="62484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FRN </a:t>
              </a:r>
              <a:r>
                <a:rPr lang="en-US" sz="2000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egos</a:t>
              </a:r>
              <a:r>
                <a:rPr lang="en-US" sz="2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(n=52)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A566C91-8986-8E7B-0073-4281FDB6B29A}"/>
                </a:ext>
              </a:extLst>
            </p:cNvPr>
            <p:cNvSpPr/>
            <p:nvPr/>
          </p:nvSpPr>
          <p:spPr>
            <a:xfrm>
              <a:off x="2750820" y="0"/>
              <a:ext cx="1005840" cy="6477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Équipe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ag-</a:t>
              </a:r>
              <a:r>
                <a:rPr lang="en-US" sz="2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cherch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egos</a:t>
              </a:r>
              <a:r>
                <a: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(n=35)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7C130E1-AC3E-0ADD-A698-D5BEC7C7BD73}"/>
                </a:ext>
              </a:extLst>
            </p:cNvPr>
            <p:cNvSpPr/>
            <p:nvPr/>
          </p:nvSpPr>
          <p:spPr>
            <a:xfrm>
              <a:off x="1501213" y="920567"/>
              <a:ext cx="815196" cy="6147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Alter</a:t>
              </a:r>
              <a:r>
                <a: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n=77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F91CDB-151E-6C6B-BD4C-16040B4B432F}"/>
                </a:ext>
              </a:extLst>
            </p:cNvPr>
            <p:cNvSpPr/>
            <p:nvPr/>
          </p:nvSpPr>
          <p:spPr>
            <a:xfrm>
              <a:off x="2836035" y="905324"/>
              <a:ext cx="835409" cy="62998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i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Alter </a:t>
              </a:r>
              <a:r>
                <a:rPr lang="en-US" sz="20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n=54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0DA5619-7C28-9D53-A5B7-7AAFB6FBF47D}"/>
                </a:ext>
              </a:extLst>
            </p:cNvPr>
            <p:cNvSpPr/>
            <p:nvPr/>
          </p:nvSpPr>
          <p:spPr>
            <a:xfrm>
              <a:off x="4150485" y="893902"/>
              <a:ext cx="835409" cy="62998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Alter </a:t>
              </a:r>
              <a:r>
                <a: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n=67</a:t>
              </a:r>
              <a:endParaRPr lang="en-MW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6D9E437-A720-2E87-3CC3-7E4C00B865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440" y="715002"/>
              <a:ext cx="7620" cy="17635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3A9DF54-0D03-E4BF-8B1E-6467C1B712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5001" y="707383"/>
              <a:ext cx="7620" cy="17635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89C32E3-84C3-B1E5-3E44-36FBAC7956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9930" y="689302"/>
              <a:ext cx="7620" cy="17635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DA09130-703E-F227-D171-821A20C4EB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4380" y="672177"/>
              <a:ext cx="7620" cy="17635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18E03A3-FBE9-B02B-A249-D68745F1FF4C}"/>
              </a:ext>
            </a:extLst>
          </p:cNvPr>
          <p:cNvSpPr/>
          <p:nvPr/>
        </p:nvSpPr>
        <p:spPr>
          <a:xfrm>
            <a:off x="9998272" y="2589629"/>
            <a:ext cx="1766477" cy="847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Total =197 egos</a:t>
            </a:r>
            <a:endParaRPr lang="en-MW" i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D9D05B-5591-43E1-D95E-7F4F965A49DD}"/>
              </a:ext>
            </a:extLst>
          </p:cNvPr>
          <p:cNvSpPr/>
          <p:nvPr/>
        </p:nvSpPr>
        <p:spPr>
          <a:xfrm>
            <a:off x="9992900" y="4892526"/>
            <a:ext cx="1766476" cy="847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Total =282 alter</a:t>
            </a:r>
            <a:endParaRPr lang="en-MW" i="1" dirty="0"/>
          </a:p>
        </p:txBody>
      </p:sp>
    </p:spTree>
    <p:extLst>
      <p:ext uri="{BB962C8B-B14F-4D97-AF65-F5344CB8AC3E}">
        <p14:creationId xmlns:p14="http://schemas.microsoft.com/office/powerpoint/2010/main" val="1756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33"/>
    </mc:Choice>
    <mc:Fallback xmlns="">
      <p:transition spd="slow" advTm="4553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4453</TotalTime>
  <Words>1251</Words>
  <Application>Microsoft Macintosh PowerPoint</Application>
  <PresentationFormat>Widescreen</PresentationFormat>
  <Paragraphs>219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Office Theme</vt:lpstr>
      <vt:lpstr>APPROCHES CENTRÉES SUR L’AGRICULTEUR ET FLUX DES INFORMATIONS DANS LES COMMUNAUTÉS AGRAIRES</vt:lpstr>
      <vt:lpstr>Pourquoi les réseaux sociaux?</vt:lpstr>
      <vt:lpstr>Les réseaux sociaux dans les approches centrés sur l’agriculteur</vt:lpstr>
      <vt:lpstr>Approfondir les processus dans les réseaux sociaux</vt:lpstr>
      <vt:lpstr>Comprendre comment les approches centrées sur l’agriculteur facilitent l’échange d’information sur la santé du sol</vt:lpstr>
      <vt:lpstr>Les approches centrées sur l’agriculteur étudiées</vt:lpstr>
      <vt:lpstr>Méthodes de collecte des données sur les réseaux sociaux</vt:lpstr>
      <vt:lpstr>Méthodes de collecte des données sur les réseaux sociaux</vt:lpstr>
      <vt:lpstr>Collecte des données</vt:lpstr>
      <vt:lpstr>Traitement des données</vt:lpstr>
      <vt:lpstr>Résultats: Réseaux verticaux</vt:lpstr>
      <vt:lpstr>Résultats: options pour la santé des sols discutées par les acteurs</vt:lpstr>
      <vt:lpstr>Résultats: options pour la santé des sols partagées dans des réseaux horizontaux</vt:lpstr>
      <vt:lpstr>Résultats: Où partage-t-on les informations avec les alters (%)</vt:lpstr>
      <vt:lpstr>Résultats: Partage des informations par genre</vt:lpstr>
      <vt:lpstr>Résutats: À quelle distance du village avez-vous partagé des informations?</vt:lpstr>
      <vt:lpstr>Qu’avons-nous appris de cette analyse des réseaux sociaux ?</vt:lpstr>
      <vt:lpstr>Que peut-on inférer de ces résultats?</vt:lpstr>
      <vt:lpstr>Y a-t-il des remèdes pour ces tendances homophiliques?</vt:lpstr>
      <vt:lpstr> ZIKOMO KWAMBIRI Merci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FARMER-CENTRED APPROACHES AND INFORMATION FLOW IN AGRARIAN COMMUNITIES</dc:title>
  <dc:creator>Dr Frank TCHUWA</dc:creator>
  <cp:lastModifiedBy>Emily Nevitt</cp:lastModifiedBy>
  <cp:revision>67</cp:revision>
  <dcterms:created xsi:type="dcterms:W3CDTF">2023-04-07T10:41:25Z</dcterms:created>
  <dcterms:modified xsi:type="dcterms:W3CDTF">2023-04-20T08:57:55Z</dcterms:modified>
</cp:coreProperties>
</file>