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1" r:id="rId1"/>
  </p:sldMasterIdLst>
  <p:notesMasterIdLst>
    <p:notesMasterId r:id="rId30"/>
  </p:notesMasterIdLst>
  <p:handoutMasterIdLst>
    <p:handoutMasterId r:id="rId31"/>
  </p:handoutMasterIdLst>
  <p:sldIdLst>
    <p:sldId id="259" r:id="rId2"/>
    <p:sldId id="256" r:id="rId3"/>
    <p:sldId id="280" r:id="rId4"/>
    <p:sldId id="297" r:id="rId5"/>
    <p:sldId id="290" r:id="rId6"/>
    <p:sldId id="291" r:id="rId7"/>
    <p:sldId id="292" r:id="rId8"/>
    <p:sldId id="281" r:id="rId9"/>
    <p:sldId id="282" r:id="rId10"/>
    <p:sldId id="283" r:id="rId11"/>
    <p:sldId id="284" r:id="rId12"/>
    <p:sldId id="285" r:id="rId13"/>
    <p:sldId id="261" r:id="rId14"/>
    <p:sldId id="301" r:id="rId15"/>
    <p:sldId id="286" r:id="rId16"/>
    <p:sldId id="268" r:id="rId17"/>
    <p:sldId id="287" r:id="rId18"/>
    <p:sldId id="273" r:id="rId19"/>
    <p:sldId id="298" r:id="rId20"/>
    <p:sldId id="293" r:id="rId21"/>
    <p:sldId id="271" r:id="rId22"/>
    <p:sldId id="272" r:id="rId23"/>
    <p:sldId id="299" r:id="rId24"/>
    <p:sldId id="288" r:id="rId25"/>
    <p:sldId id="300" r:id="rId26"/>
    <p:sldId id="276" r:id="rId27"/>
    <p:sldId id="279" r:id="rId28"/>
    <p:sldId id="267" r:id="rId29"/>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Helvetica" panose="020B0604020202020204" pitchFamily="34" charset="0"/>
      <p:regular r:id="rId36"/>
      <p:bold r:id="rId37"/>
      <p:italic r:id="rId38"/>
      <p:boldItalic r:id="rId39"/>
    </p:embeddedFont>
    <p:embeddedFont>
      <p:font typeface="Open Sans" panose="020B0606030504020204" pitchFamily="34" charset="0"/>
      <p:regular r:id="rId40"/>
      <p:bold r:id="rId41"/>
      <p:italic r:id="rId42"/>
      <p:boldItalic r:id="rId43"/>
    </p:embeddedFont>
    <p:embeddedFont>
      <p:font typeface="Open Sans Light" panose="020B0306030504020204" pitchFamily="34" charset="0"/>
      <p:regular r:id="rId44"/>
      <p:italic r:id="rId45"/>
    </p:embeddedFont>
    <p:embeddedFont>
      <p:font typeface="Open Sans SemiBold" panose="020B0706030804020204" pitchFamily="34" charset="0"/>
      <p:regular r:id="rId46"/>
      <p:bold r:id="rId47"/>
      <p:italic r:id="rId48"/>
      <p:boldItalic r:id="rId49"/>
    </p:embeddedFont>
  </p:embeddedFontLst>
  <p:defaultTextStyle>
    <a:defPPr>
      <a:defRPr lang="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3" autoAdjust="0"/>
    <p:restoredTop sz="78639" autoAdjust="0"/>
  </p:normalViewPr>
  <p:slideViewPr>
    <p:cSldViewPr snapToGrid="0" snapToObjects="1">
      <p:cViewPr varScale="1">
        <p:scale>
          <a:sx n="86" d="100"/>
          <a:sy n="86" d="100"/>
        </p:scale>
        <p:origin x="519" y="126"/>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67E71E-686C-174D-8B70-9A0CE74AF6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C936664-D617-9B47-BC89-4F325D7E82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2499A1-5F0C-FC4C-AC0D-831223B2703B}" type="datetimeFigureOut">
              <a:rPr lang="en-GB" smtClean="0"/>
              <a:t>26/04/2023</a:t>
            </a:fld>
            <a:endParaRPr lang="en-GB"/>
          </a:p>
        </p:txBody>
      </p:sp>
      <p:sp>
        <p:nvSpPr>
          <p:cNvPr id="4" name="Footer Placeholder 3">
            <a:extLst>
              <a:ext uri="{FF2B5EF4-FFF2-40B4-BE49-F238E27FC236}">
                <a16:creationId xmlns:a16="http://schemas.microsoft.com/office/drawing/2014/main" id="{0DEBB0D7-3D7C-1B45-9654-E3855B1B25C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88AD0CD-00B3-6542-9269-91784A15F9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C7C348-898D-EC4D-AA51-7AEB92EDD569}" type="slidenum">
              <a:rPr lang="en-GB" smtClean="0"/>
              <a:t>‹#›</a:t>
            </a:fld>
            <a:endParaRPr lang="en-GB"/>
          </a:p>
        </p:txBody>
      </p:sp>
    </p:spTree>
    <p:extLst>
      <p:ext uri="{BB962C8B-B14F-4D97-AF65-F5344CB8AC3E}">
        <p14:creationId xmlns:p14="http://schemas.microsoft.com/office/powerpoint/2010/main" val="2050140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5F902-2CDD-403F-9AAA-6BD0601D3044}" type="datetimeFigureOut">
              <a:rPr lang="en-GB" smtClean="0"/>
              <a:t>26/04/2023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
              <a:t>Cliquez pour modifier les styles de texte maître</a:t>
            </a:r>
          </a:p>
          <a:p>
            <a:pPr lvl="1"/>
            <a:r>
              <a:rPr lang="fr"/>
              <a:t>Deuxième niveau</a:t>
            </a:r>
          </a:p>
          <a:p>
            <a:pPr lvl="2"/>
            <a:r>
              <a:rPr lang="fr"/>
              <a:t>Troisième niveau</a:t>
            </a:r>
          </a:p>
          <a:p>
            <a:pPr lvl="3"/>
            <a:r>
              <a:rPr lang="fr"/>
              <a:t>Quatrième niveau</a:t>
            </a:r>
          </a:p>
          <a:p>
            <a:pPr lvl="4"/>
            <a:r>
              <a:rPr lang="fr"/>
              <a:t>Cinquième niveau</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1E5CA2-3E63-4E9B-8C03-22EABCF9A8F8}" type="slidenum">
              <a:rPr lang="en-GB" smtClean="0"/>
              <a:t>‹#›</a:t>
            </a:fld>
            <a:endParaRPr lang="en-GB"/>
          </a:p>
        </p:txBody>
      </p:sp>
    </p:spTree>
    <p:extLst>
      <p:ext uri="{BB962C8B-B14F-4D97-AF65-F5344CB8AC3E}">
        <p14:creationId xmlns:p14="http://schemas.microsoft.com/office/powerpoint/2010/main" val="142962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1E5CA2-3E63-4E9B-8C03-22EABCF9A8F8}" type="slidenum">
              <a:rPr lang="en-GB" smtClean="0"/>
              <a:t>2</a:t>
            </a:fld>
            <a:endParaRPr lang="en-GB"/>
          </a:p>
        </p:txBody>
      </p:sp>
    </p:spTree>
    <p:extLst>
      <p:ext uri="{BB962C8B-B14F-4D97-AF65-F5344CB8AC3E}">
        <p14:creationId xmlns:p14="http://schemas.microsoft.com/office/powerpoint/2010/main" val="2531729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3</a:t>
            </a:fld>
            <a:endParaRPr lang="en-GB"/>
          </a:p>
        </p:txBody>
      </p:sp>
    </p:spTree>
    <p:extLst>
      <p:ext uri="{BB962C8B-B14F-4D97-AF65-F5344CB8AC3E}">
        <p14:creationId xmlns:p14="http://schemas.microsoft.com/office/powerpoint/2010/main" val="2907277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Vidéo en tant que partie séparée avec sa propre mini-intro - en la bloquant en tant qu'espace réservé</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4</a:t>
            </a:fld>
            <a:endParaRPr lang="en-GB"/>
          </a:p>
        </p:txBody>
      </p:sp>
    </p:spTree>
    <p:extLst>
      <p:ext uri="{BB962C8B-B14F-4D97-AF65-F5344CB8AC3E}">
        <p14:creationId xmlns:p14="http://schemas.microsoft.com/office/powerpoint/2010/main" val="195314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5</a:t>
            </a:fld>
            <a:endParaRPr lang="en-GB"/>
          </a:p>
        </p:txBody>
      </p:sp>
    </p:spTree>
    <p:extLst>
      <p:ext uri="{BB962C8B-B14F-4D97-AF65-F5344CB8AC3E}">
        <p14:creationId xmlns:p14="http://schemas.microsoft.com/office/powerpoint/2010/main" val="3221127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dirty="0"/>
              <a:t>Plusieurs méthodes de collecte de données à travers différentes enquêtes ; données de surveillance ; groupes de discussion d'agriculteurs; entretiens avec des informateurs clés avec des agriculteurs, des agents de programme et d'autres parties prenantes de la chaîne d'approvisionnement</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6</a:t>
            </a:fld>
            <a:endParaRPr lang="en-GB"/>
          </a:p>
        </p:txBody>
      </p:sp>
    </p:spTree>
    <p:extLst>
      <p:ext uri="{BB962C8B-B14F-4D97-AF65-F5344CB8AC3E}">
        <p14:creationId xmlns:p14="http://schemas.microsoft.com/office/powerpoint/2010/main" val="3292905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Arrêtez ici</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7</a:t>
            </a:fld>
            <a:endParaRPr lang="en-GB"/>
          </a:p>
        </p:txBody>
      </p:sp>
    </p:spTree>
    <p:extLst>
      <p:ext uri="{BB962C8B-B14F-4D97-AF65-F5344CB8AC3E}">
        <p14:creationId xmlns:p14="http://schemas.microsoft.com/office/powerpoint/2010/main" val="2760612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 dirty="0"/>
              <a:t>Enregistrez d'ici à la diapositive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r" dirty="0"/>
              <a:t>Commençons par le début - avec le genre d'exemple de statistiques classiques que vous avez peut-être rencontré dans les «statistiques pour les classiques de l'agriculture» de premier cycle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8</a:t>
            </a:fld>
            <a:endParaRPr lang="en-GB"/>
          </a:p>
        </p:txBody>
      </p:sp>
    </p:spTree>
    <p:extLst>
      <p:ext uri="{BB962C8B-B14F-4D97-AF65-F5344CB8AC3E}">
        <p14:creationId xmlns:p14="http://schemas.microsoft.com/office/powerpoint/2010/main" val="813086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Après avoir mesuré le rendement, je fais un graphique de mes résultats - et ça a l'air plutôt convaincant !</a:t>
            </a:r>
          </a:p>
          <a:p>
            <a:r>
              <a:rPr lang="fr" dirty="0"/>
              <a:t>Ce dont j'ai besoin, c'est P - le N et le K ne semblent pas ajouter grand-chose</a:t>
            </a:r>
          </a:p>
          <a:p>
            <a:r>
              <a:rPr lang="fr" dirty="0"/>
              <a:t>Je peux faire une analyse de variance qui tient compte de tout effet de bloc possible et je vois un p&lt;0,001 donc je peux conclure avec plaisir qu'il y a des différences dans la performance moyenne de mes traitements</a:t>
            </a:r>
          </a:p>
          <a:p>
            <a:endParaRPr lang="en-US" dirty="0"/>
          </a:p>
          <a:p>
            <a:r>
              <a:rPr lang="fr" dirty="0"/>
              <a:t>Je pourrais commencer à faire une analyse de séparation moyenne et à calculer les LSD et cela confirmera en effet que ce dont j'ai besoin est P - les traitements avec P sont nettement meilleurs que les traitements sans P</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9</a:t>
            </a:fld>
            <a:endParaRPr lang="en-GB"/>
          </a:p>
        </p:txBody>
      </p:sp>
    </p:spTree>
    <p:extLst>
      <p:ext uri="{BB962C8B-B14F-4D97-AF65-F5344CB8AC3E}">
        <p14:creationId xmlns:p14="http://schemas.microsoft.com/office/powerpoint/2010/main" val="420812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Enregistrez d'ici à la diapositive 9</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10</a:t>
            </a:fld>
            <a:endParaRPr lang="en-GB"/>
          </a:p>
        </p:txBody>
      </p:sp>
    </p:spTree>
    <p:extLst>
      <p:ext uri="{BB962C8B-B14F-4D97-AF65-F5344CB8AC3E}">
        <p14:creationId xmlns:p14="http://schemas.microsoft.com/office/powerpoint/2010/main" val="1695952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Oh</a:t>
            </a:r>
          </a:p>
          <a:p>
            <a:endParaRPr lang="en-US" dirty="0"/>
          </a:p>
          <a:p>
            <a:r>
              <a:rPr lang="fr" dirty="0"/>
              <a:t>Il semble y avoir </a:t>
            </a:r>
            <a:r>
              <a:rPr lang="fr" dirty="0" err="1"/>
              <a:t>une </a:t>
            </a:r>
            <a:r>
              <a:rPr lang="fr" dirty="0"/>
              <a:t>assez grande gamme de rendements</a:t>
            </a:r>
          </a:p>
          <a:p>
            <a:r>
              <a:rPr lang="fr" dirty="0"/>
              <a:t>Et pas de différences significatives</a:t>
            </a:r>
          </a:p>
          <a:p>
            <a:r>
              <a:rPr lang="fr" dirty="0"/>
              <a:t>Et les intervalles de confiance vont de -100 à + 2500, ce qui semble vraiment un peu un intervalle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11</a:t>
            </a:fld>
            <a:endParaRPr lang="en-GB"/>
          </a:p>
        </p:txBody>
      </p:sp>
    </p:spTree>
    <p:extLst>
      <p:ext uri="{BB962C8B-B14F-4D97-AF65-F5344CB8AC3E}">
        <p14:creationId xmlns:p14="http://schemas.microsoft.com/office/powerpoint/2010/main" val="1996239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Il y a quelque chose qui ressort tout de suite - les agriculteurs sont très différents les uns des autres</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12</a:t>
            </a:fld>
            <a:endParaRPr lang="en-GB"/>
          </a:p>
        </p:txBody>
      </p:sp>
    </p:spTree>
    <p:extLst>
      <p:ext uri="{BB962C8B-B14F-4D97-AF65-F5344CB8AC3E}">
        <p14:creationId xmlns:p14="http://schemas.microsoft.com/office/powerpoint/2010/main" val="2192827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13</a:t>
            </a:fld>
            <a:endParaRPr lang="en-GB"/>
          </a:p>
        </p:txBody>
      </p:sp>
    </p:spTree>
    <p:extLst>
      <p:ext uri="{BB962C8B-B14F-4D97-AF65-F5344CB8AC3E}">
        <p14:creationId xmlns:p14="http://schemas.microsoft.com/office/powerpoint/2010/main" val="2760110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Enregistrez à partir d'ici jusqu'à la diapositive 13</a:t>
            </a:r>
          </a:p>
          <a:p>
            <a:endParaRPr lang="en-US" dirty="0"/>
          </a:p>
          <a:p>
            <a:r>
              <a:rPr lang="fr" dirty="0"/>
              <a:t>La méthodologie derrière l'analyse de la variance ne dépend pas d'un essai parfaitement conçu - elle peut très bien traiter des tailles d'échantillons inégales de traitements ou des valeurs manquantes ou un manque de réplications dans une ferme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15</a:t>
            </a:fld>
            <a:endParaRPr lang="en-GB"/>
          </a:p>
        </p:txBody>
      </p:sp>
    </p:spTree>
    <p:extLst>
      <p:ext uri="{BB962C8B-B14F-4D97-AF65-F5344CB8AC3E}">
        <p14:creationId xmlns:p14="http://schemas.microsoft.com/office/powerpoint/2010/main" val="4070900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fr" dirty="0"/>
              <a:t>Nous pouvons dire à partir de l'analyse plus large que le traitement des cultures intercalaires est meilleur « en moyenne ». Mais nous pouvons voir sur nos trois agriculteurs que la culture intercalaire n'a été vraiment </a:t>
            </a:r>
            <a:r>
              <a:rPr lang="fr" dirty="0" err="1"/>
              <a:t>efficace </a:t>
            </a:r>
            <a:r>
              <a:rPr lang="fr" dirty="0"/>
              <a:t>que pour l'un d'entre eux. Cette analyse de la variance traite toujours les agriculteurs comme des répliques - les considérant comme une source de bruit gênante plutôt que comme quelque chose d'intéressant à approfondir.</a:t>
            </a:r>
          </a:p>
          <a:p>
            <a:pPr marL="0" indent="0">
              <a:buFont typeface="Arial" panose="020B0604020202020204" pitchFamily="34" charset="0"/>
              <a:buNone/>
            </a:pPr>
            <a:endParaRPr lang="en-US" dirty="0"/>
          </a:p>
          <a:p>
            <a:pPr marL="0" indent="0">
              <a:buFont typeface="Arial" panose="020B0604020202020204" pitchFamily="34" charset="0"/>
              <a:buNone/>
            </a:pPr>
            <a:r>
              <a:rPr lang="fr" dirty="0"/>
              <a:t>Ce qui serait plus intéressant serait de comprendre quels facteurs sont associés à des agriculteurs comme l'agriculteur B (rendements plus élevés), des agriculteurs comme l'agriculteur C (rendements plus faibles). Bien que cela puisse être quelque chose que nous savons déjà assez bien.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 dirty="0"/>
              <a:t>Mais ce qui pourrait être extrêmement utile, c'est de mieux comprendre les agriculteurs comme l'agriculteur A, où l'impact potentiel de l'adoption des cultures intercalaires pourrait être très important. S'il y a </a:t>
            </a:r>
            <a:r>
              <a:rPr lang="fr" dirty="0" err="1"/>
              <a:t>de nombreux agriculteurs </a:t>
            </a:r>
            <a:r>
              <a:rPr lang="fr" dirty="0"/>
              <a:t>avec des résultats comme celui-ci, et que nous pouvons trouver </a:t>
            </a:r>
            <a:r>
              <a:rPr lang="fr" dirty="0" err="1"/>
              <a:t>des points communs </a:t>
            </a:r>
            <a:r>
              <a:rPr lang="fr" dirty="0"/>
              <a:t>entre eux, nous pourrions fournir des recommandations extrêmement bien ciblées, avec des preuves solides derrière elles.</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16</a:t>
            </a:fld>
            <a:endParaRPr lang="en-GB"/>
          </a:p>
        </p:txBody>
      </p:sp>
    </p:spTree>
    <p:extLst>
      <p:ext uri="{BB962C8B-B14F-4D97-AF65-F5344CB8AC3E}">
        <p14:creationId xmlns:p14="http://schemas.microsoft.com/office/powerpoint/2010/main" val="3475549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Mais est-ce généralisable pour dire simplement que l'emplacement 2 est bon pour la culture intercalaire et que les emplacements 1 et 3 ne le sont pas ? Qu'y a-t-il à propos de l'emplacement 2 qui fait de la culture intercalaire une meilleure option :</a:t>
            </a:r>
          </a:p>
          <a:p>
            <a:endParaRPr lang="en-US" dirty="0"/>
          </a:p>
          <a:p>
            <a:pPr lvl="1"/>
            <a:r>
              <a:rPr lang="fr" dirty="0"/>
              <a:t>Qualité du sol ?</a:t>
            </a:r>
          </a:p>
          <a:p>
            <a:pPr lvl="1"/>
            <a:r>
              <a:rPr lang="fr" dirty="0"/>
              <a:t>Conditions environnementales?</a:t>
            </a:r>
          </a:p>
          <a:p>
            <a:pPr lvl="1"/>
            <a:r>
              <a:rPr lang="fr" dirty="0"/>
              <a:t>Pratiques de gestion des terres – moment de la plantation/fréquence du désherbage ?</a:t>
            </a:r>
          </a:p>
          <a:p>
            <a:pPr lvl="1"/>
            <a:r>
              <a:rPr lang="fr" dirty="0"/>
              <a:t>Facteurs sociaux?</a:t>
            </a:r>
          </a:p>
          <a:p>
            <a:pPr lvl="1"/>
            <a:endParaRPr lang="en-GB" dirty="0"/>
          </a:p>
          <a:p>
            <a:pPr lvl="1"/>
            <a:r>
              <a:rPr lang="fr" dirty="0"/>
              <a:t>Si nous recueillons des données sur ces choses, nous pouvons commencer à enquêter et à explorer pour voir quels facteurs varient selon l'emplacement. Les facteurs que nous considérons doivent être guidés par nos propres connaissances - il est probable que vous, en tant que chercheurs, ayez un bien meilleur contexte sur les facteurs susceptibles de varier et sur lesquels il vaut la peine de collecter des données. Cela alimente également le choix de l'emplacement pour la recherche - pour s'assurer que nous couvrons différents endroits qui ont des conditions différentes.</a:t>
            </a:r>
          </a:p>
        </p:txBody>
      </p:sp>
      <p:sp>
        <p:nvSpPr>
          <p:cNvPr id="4" name="Slide Number Placeholder 3"/>
          <p:cNvSpPr>
            <a:spLocks noGrp="1"/>
          </p:cNvSpPr>
          <p:nvPr>
            <p:ph type="sldNum" sz="quarter" idx="5"/>
          </p:nvPr>
        </p:nvSpPr>
        <p:spPr/>
        <p:txBody>
          <a:bodyPr/>
          <a:lstStyle/>
          <a:p>
            <a:fld id="{E71E5CA2-3E63-4E9B-8C03-22EABCF9A8F8}" type="slidenum">
              <a:rPr lang="en-GB" smtClean="0"/>
              <a:t>17</a:t>
            </a:fld>
            <a:endParaRPr lang="en-GB"/>
          </a:p>
        </p:txBody>
      </p:sp>
    </p:spTree>
    <p:extLst>
      <p:ext uri="{BB962C8B-B14F-4D97-AF65-F5344CB8AC3E}">
        <p14:creationId xmlns:p14="http://schemas.microsoft.com/office/powerpoint/2010/main" val="3260065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Dans ce cas, l'un des facteurs clés liés au sol. Et de l'exploration des données, une composante du sol se démarque vraiment.</a:t>
            </a:r>
          </a:p>
          <a:p>
            <a:endParaRPr lang="en-US" dirty="0"/>
          </a:p>
          <a:p>
            <a:r>
              <a:rPr lang="fr" dirty="0"/>
              <a:t>Mais quoi d'autre peut être différent et comment tout cela est-il lié? Et comment pouvons-nous commencer à y penser de manière plus </a:t>
            </a:r>
            <a:r>
              <a:rPr lang="fr" dirty="0" err="1"/>
              <a:t>approfondie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18</a:t>
            </a:fld>
            <a:endParaRPr lang="en-GB"/>
          </a:p>
        </p:txBody>
      </p:sp>
    </p:spTree>
    <p:extLst>
      <p:ext uri="{BB962C8B-B14F-4D97-AF65-F5344CB8AC3E}">
        <p14:creationId xmlns:p14="http://schemas.microsoft.com/office/powerpoint/2010/main" val="2946606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Enregistrez ceci à 19 en 1 fois.</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19</a:t>
            </a:fld>
            <a:endParaRPr lang="en-GB"/>
          </a:p>
        </p:txBody>
      </p:sp>
    </p:spTree>
    <p:extLst>
      <p:ext uri="{BB962C8B-B14F-4D97-AF65-F5344CB8AC3E}">
        <p14:creationId xmlns:p14="http://schemas.microsoft.com/office/powerpoint/2010/main" val="3890181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20</a:t>
            </a:fld>
            <a:endParaRPr lang="en-GB"/>
          </a:p>
        </p:txBody>
      </p:sp>
    </p:spTree>
    <p:extLst>
      <p:ext uri="{BB962C8B-B14F-4D97-AF65-F5344CB8AC3E}">
        <p14:creationId xmlns:p14="http://schemas.microsoft.com/office/powerpoint/2010/main" val="3137872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Arrêtez ici</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21</a:t>
            </a:fld>
            <a:endParaRPr lang="en-GB"/>
          </a:p>
        </p:txBody>
      </p:sp>
    </p:spTree>
    <p:extLst>
      <p:ext uri="{BB962C8B-B14F-4D97-AF65-F5344CB8AC3E}">
        <p14:creationId xmlns:p14="http://schemas.microsoft.com/office/powerpoint/2010/main" val="1910527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Nous pourrions envisager des techniques plus sophistiquées pour construire un modèle unique avec plusieurs voies (par exemple, SEM - modélisation par équation structurelle)</a:t>
            </a:r>
          </a:p>
          <a:p>
            <a:r>
              <a:rPr lang="fr" dirty="0"/>
              <a:t>Mais des modèles </a:t>
            </a:r>
            <a:r>
              <a:rPr lang="fr" dirty="0" err="1"/>
              <a:t>multiples </a:t>
            </a:r>
            <a:r>
              <a:rPr lang="fr" dirty="0"/>
              <a:t>, qui sont formés de manière cohérente et bien compris, sont susceptibles d'être plus faciles à construire et à interpréter qu'un seul grand modèle</a:t>
            </a:r>
          </a:p>
          <a:p>
            <a:r>
              <a:rPr lang="fr" dirty="0"/>
              <a:t>Il y a de grandes limitations avec le plus grand modèle (bien qu'aucune ne soit nécessairement fatale)</a:t>
            </a:r>
          </a:p>
          <a:p>
            <a:pPr lvl="1"/>
            <a:r>
              <a:rPr lang="fr" dirty="0"/>
              <a:t>Les chemins entre les variables opèrent à plusieurs niveaux.</a:t>
            </a:r>
          </a:p>
          <a:p>
            <a:pPr lvl="2"/>
            <a:r>
              <a:rPr lang="fr" dirty="0"/>
              <a:t>pluviométrie saisonnière -&gt; variable d'un village à l'autre</a:t>
            </a:r>
          </a:p>
          <a:p>
            <a:pPr lvl="2"/>
            <a:r>
              <a:rPr lang="fr" dirty="0"/>
              <a:t>pratiques de gestion -&gt; variable d'une ferme à l'autre</a:t>
            </a:r>
          </a:p>
          <a:p>
            <a:pPr lvl="2"/>
            <a:r>
              <a:rPr lang="fr" dirty="0"/>
              <a:t>composition du sol -&gt; variable d'une parcelle à l'autre</a:t>
            </a:r>
          </a:p>
          <a:p>
            <a:pPr lvl="1"/>
            <a:r>
              <a:rPr lang="fr" dirty="0"/>
              <a:t>Les données peuvent avoir été recueillies à partir de différentes activités de recherche qui ne peuvent pas être facilement combinées. Ou nous n'avons pu mener des activités gourmandes en ressources qu'avec un sous-ensemble d'agriculteurs</a:t>
            </a:r>
          </a:p>
          <a:p>
            <a:pPr lvl="1"/>
            <a:r>
              <a:rPr lang="fr" dirty="0"/>
              <a:t>Ils supposent que toutes les connaissances importantes peuvent être quantifiées. Certaines relations clés peuvent être mieux évaluées par des méthodes plus qualitatives</a:t>
            </a:r>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22</a:t>
            </a:fld>
            <a:endParaRPr lang="en-GB"/>
          </a:p>
        </p:txBody>
      </p:sp>
    </p:spTree>
    <p:extLst>
      <p:ext uri="{BB962C8B-B14F-4D97-AF65-F5344CB8AC3E}">
        <p14:creationId xmlns:p14="http://schemas.microsoft.com/office/powerpoint/2010/main" val="3651834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Arrêtez ici</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23</a:t>
            </a:fld>
            <a:endParaRPr lang="en-GB"/>
          </a:p>
        </p:txBody>
      </p:sp>
    </p:spTree>
    <p:extLst>
      <p:ext uri="{BB962C8B-B14F-4D97-AF65-F5344CB8AC3E}">
        <p14:creationId xmlns:p14="http://schemas.microsoft.com/office/powerpoint/2010/main" val="648448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 dirty="0"/>
              <a:t>Nous pourrions ajuster les modèles de régression avec notre résultat d'intérêt. Il se peut que certains facteurs soient «statistiquement significatifs» et d'autres non. Nous pouvons examiner l'inférence en utilisant des méthodes de régression relativement standard, à condition que les données proviennent toutes du même niveau et soient toutes quantifiables d'une manière ou d'une autre - mais nous ferions un choix très conscient sur les variables que nous incluons et n'incluons pas car elles se rapportent à des variables de résultat particulières</a:t>
            </a:r>
          </a:p>
          <a:p>
            <a:pPr marL="0" indent="0">
              <a:buNone/>
            </a:pPr>
            <a:endParaRPr lang="en-US" dirty="0"/>
          </a:p>
          <a:p>
            <a:pPr marL="0" indent="0">
              <a:buNone/>
            </a:pPr>
            <a:r>
              <a:rPr lang="fr" dirty="0"/>
              <a:t>Le diagramme d'influence est un diagramme "vivant" - il se peut que pendant le travail sur le terrain nous ayons remarqué quelque chose que nous avions négligé, nous pouvons donc toujours revenir en arrière et l'ajouter.</a:t>
            </a:r>
          </a:p>
          <a:p>
            <a:pPr marL="0" indent="0">
              <a:buNone/>
            </a:pPr>
            <a:r>
              <a:rPr lang="fr" dirty="0"/>
              <a:t>Ou changez le diagramme si nous voyons que notre hypothèse d'une relation n'a pas été vérifiée.</a:t>
            </a:r>
            <a:endParaRPr lang="en-GB"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24</a:t>
            </a:fld>
            <a:endParaRPr lang="en-GB"/>
          </a:p>
        </p:txBody>
      </p:sp>
    </p:spTree>
    <p:extLst>
      <p:ext uri="{BB962C8B-B14F-4D97-AF65-F5344CB8AC3E}">
        <p14:creationId xmlns:p14="http://schemas.microsoft.com/office/powerpoint/2010/main" val="2452031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Arrêtez ici</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25</a:t>
            </a:fld>
            <a:endParaRPr lang="en-GB"/>
          </a:p>
        </p:txBody>
      </p:sp>
    </p:spTree>
    <p:extLst>
      <p:ext uri="{BB962C8B-B14F-4D97-AF65-F5344CB8AC3E}">
        <p14:creationId xmlns:p14="http://schemas.microsoft.com/office/powerpoint/2010/main" val="2474208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fr" sz="1200" dirty="0"/>
              <a:t>4 % des agricultrices avaient un sol de « haute » qualité contre 27 % des agriculteurs.</a:t>
            </a:r>
          </a:p>
          <a:p>
            <a:pPr marL="0" indent="0">
              <a:buFont typeface="Arial" panose="020B0604020202020204" pitchFamily="34" charset="0"/>
              <a:buNone/>
            </a:pPr>
            <a:r>
              <a:rPr lang="fr" sz="1200" dirty="0"/>
              <a:t>57 % des agricultrices avaient un sol de « mauvaise » qualité contre 27 % des agriculteurs</a:t>
            </a:r>
            <a:endParaRPr lang="en-GB" sz="1200"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26</a:t>
            </a:fld>
            <a:endParaRPr lang="en-GB"/>
          </a:p>
        </p:txBody>
      </p:sp>
    </p:spTree>
    <p:extLst>
      <p:ext uri="{BB962C8B-B14F-4D97-AF65-F5344CB8AC3E}">
        <p14:creationId xmlns:p14="http://schemas.microsoft.com/office/powerpoint/2010/main" val="9303352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A lire tout seul</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27</a:t>
            </a:fld>
            <a:endParaRPr lang="en-GB"/>
          </a:p>
        </p:txBody>
      </p:sp>
    </p:spTree>
    <p:extLst>
      <p:ext uri="{BB962C8B-B14F-4D97-AF65-F5344CB8AC3E}">
        <p14:creationId xmlns:p14="http://schemas.microsoft.com/office/powerpoint/2010/main" val="1847723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1E5CA2-3E63-4E9B-8C03-22EABCF9A8F8}" type="slidenum">
              <a:rPr lang="en-GB" smtClean="0"/>
              <a:t>28</a:t>
            </a:fld>
            <a:endParaRPr lang="en-GB"/>
          </a:p>
        </p:txBody>
      </p:sp>
    </p:spTree>
    <p:extLst>
      <p:ext uri="{BB962C8B-B14F-4D97-AF65-F5344CB8AC3E}">
        <p14:creationId xmlns:p14="http://schemas.microsoft.com/office/powerpoint/2010/main" val="2117105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98632-6E9B-724A-BE33-B8B085B90770}"/>
              </a:ext>
            </a:extLst>
          </p:cNvPr>
          <p:cNvSpPr/>
          <p:nvPr/>
        </p:nvSpPr>
        <p:spPr>
          <a:xfrm>
            <a:off x="3525332" y="-1"/>
            <a:ext cx="8666668"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1807B2B-D8AF-CC43-9621-80DA46E64D20}"/>
              </a:ext>
            </a:extLst>
          </p:cNvPr>
          <p:cNvSpPr txBox="1"/>
          <p:nvPr/>
        </p:nvSpPr>
        <p:spPr>
          <a:xfrm>
            <a:off x="3919528" y="6340134"/>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2" name="Straight Connector 21">
            <a:extLst>
              <a:ext uri="{FF2B5EF4-FFF2-40B4-BE49-F238E27FC236}">
                <a16:creationId xmlns:a16="http://schemas.microsoft.com/office/drawing/2014/main" id="{EA7BF755-AB1A-BE42-8293-A5716BD29FE5}"/>
              </a:ext>
            </a:extLst>
          </p:cNvPr>
          <p:cNvCxnSpPr>
            <a:cxnSpLocks/>
          </p:cNvCxnSpPr>
          <p:nvPr/>
        </p:nvCxnSpPr>
        <p:spPr>
          <a:xfrm flipH="1">
            <a:off x="4176661" y="3988353"/>
            <a:ext cx="1456696"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4077855" y="1668339"/>
            <a:ext cx="7662983" cy="2141463"/>
          </a:xfrm>
          <a:ln>
            <a:noFill/>
          </a:ln>
        </p:spPr>
        <p:txBody>
          <a:bodyPr anchor="b" anchorCtr="0">
            <a:normAutofit/>
          </a:bodyPr>
          <a:lstStyle>
            <a:lvl1pPr>
              <a:defRPr lang="en-US" sz="6600" dirty="0">
                <a:solidFill>
                  <a:schemeClr val="tx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4062357" y="4504573"/>
            <a:ext cx="7662983" cy="1242769"/>
          </a:xfrm>
        </p:spPr>
        <p:txBody>
          <a:bodyPr>
            <a:noAutofit/>
          </a:bodyPr>
          <a:lstStyle>
            <a:lvl1pPr marL="0" indent="0" algn="l">
              <a:buNone/>
              <a:defRPr sz="32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2" name="TextBox 11">
            <a:extLst>
              <a:ext uri="{FF2B5EF4-FFF2-40B4-BE49-F238E27FC236}">
                <a16:creationId xmlns:a16="http://schemas.microsoft.com/office/drawing/2014/main" id="{E7A06FF0-D8F7-CE48-9579-8FD21B555F7D}"/>
              </a:ext>
            </a:extLst>
          </p:cNvPr>
          <p:cNvSpPr txBox="1"/>
          <p:nvPr/>
        </p:nvSpPr>
        <p:spPr>
          <a:xfrm>
            <a:off x="8905462" y="5879267"/>
            <a:ext cx="2994731" cy="861774"/>
          </a:xfrm>
          <a:prstGeom prst="rect">
            <a:avLst/>
          </a:prstGeom>
          <a:noFill/>
        </p:spPr>
        <p:txBody>
          <a:bodyPr wrap="none" rtlCol="0">
            <a:spAutoFit/>
          </a:bodyPr>
          <a:lstStyle/>
          <a:p>
            <a:r>
              <a:rPr lang="en-GB" sz="5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294685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EDE9A2-F659-734E-80DD-3E9217476162}"/>
              </a:ext>
            </a:extLst>
          </p:cNvPr>
          <p:cNvSpPr/>
          <p:nvPr/>
        </p:nvSpPr>
        <p:spPr>
          <a:xfrm>
            <a:off x="4284570" y="0"/>
            <a:ext cx="790742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E7B1DC-6323-2C4F-9C96-B852C977B893}"/>
              </a:ext>
            </a:extLst>
          </p:cNvPr>
          <p:cNvSpPr>
            <a:spLocks noGrp="1"/>
          </p:cNvSpPr>
          <p:nvPr>
            <p:ph idx="1"/>
          </p:nvPr>
        </p:nvSpPr>
        <p:spPr>
          <a:xfrm>
            <a:off x="4882896" y="440827"/>
            <a:ext cx="6528816" cy="5654241"/>
          </a:xfrm>
        </p:spPr>
        <p:txBody>
          <a:bodyPr lIns="90000" anchor="ctr"/>
          <a:lstStyle>
            <a:lvl1pPr marL="342900" indent="-342900">
              <a:lnSpc>
                <a:spcPct val="110000"/>
              </a:lnSpc>
              <a:spcBef>
                <a:spcPts val="0"/>
              </a:spcBef>
              <a:buSzPct val="100000"/>
              <a:buFont typeface="Arial" panose="020B0604020202020204" pitchFamily="34" charset="0"/>
              <a:buChar char="•"/>
              <a:defRPr sz="2000" b="0" i="0">
                <a:latin typeface="Open Sans Light" panose="020B0306030504020204" pitchFamily="34" charset="0"/>
                <a:ea typeface="Open Sans Light" panose="020B0306030504020204" pitchFamily="34" charset="0"/>
                <a:cs typeface="Open Sans Light" panose="020B0306030504020204" pitchFamily="34" charset="0"/>
              </a:defRPr>
            </a:lvl1pPr>
            <a:lvl2pPr>
              <a:lnSpc>
                <a:spcPct val="110000"/>
              </a:lnSpc>
              <a:spcBef>
                <a:spcPts val="0"/>
              </a:spcBef>
              <a:defRPr sz="2000"/>
            </a:lvl2pPr>
            <a:lvl3pPr>
              <a:lnSpc>
                <a:spcPct val="110000"/>
              </a:lnSpc>
              <a:spcBef>
                <a:spcPts val="0"/>
              </a:spcBef>
              <a:defRPr sz="2000"/>
            </a:lvl3pPr>
            <a:lvl4pPr>
              <a:lnSpc>
                <a:spcPct val="110000"/>
              </a:lnSpc>
              <a:spcBef>
                <a:spcPts val="0"/>
              </a:spcBef>
              <a:defRPr sz="2000"/>
            </a:lvl4pPr>
            <a:lvl5pPr>
              <a:lnSpc>
                <a:spcPct val="110000"/>
              </a:lnSpc>
              <a:spcBef>
                <a:spcPts val="0"/>
              </a:spcBef>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FC860B29-20B8-5F40-90F6-9F7CD8ADB1E4}"/>
              </a:ext>
            </a:extLst>
          </p:cNvPr>
          <p:cNvSpPr>
            <a:spLocks noGrp="1"/>
          </p:cNvSpPr>
          <p:nvPr>
            <p:ph type="dt" sz="half" idx="10"/>
          </p:nvPr>
        </p:nvSpPr>
        <p:spPr>
          <a:xfrm>
            <a:off x="4882896" y="6105480"/>
            <a:ext cx="2061601" cy="375537"/>
          </a:xfrm>
        </p:spPr>
        <p:txBody>
          <a:bodyPr/>
          <a:lstStyle/>
          <a:p>
            <a:fld id="{B61BEF0D-F0BB-DE4B-95CE-6DB70DBA9567}" type="datetimeFigureOut">
              <a:rPr lang="en-US" smtClean="0"/>
              <a:pPr/>
              <a:t>4/26/2023</a:t>
            </a:fld>
            <a:endParaRPr lang="en-US" dirty="0"/>
          </a:p>
        </p:txBody>
      </p:sp>
      <p:sp>
        <p:nvSpPr>
          <p:cNvPr id="5" name="Footer Placeholder 4">
            <a:extLst>
              <a:ext uri="{FF2B5EF4-FFF2-40B4-BE49-F238E27FC236}">
                <a16:creationId xmlns:a16="http://schemas.microsoft.com/office/drawing/2014/main" id="{29E98B9E-187C-0641-86A2-374CB6246200}"/>
              </a:ext>
            </a:extLst>
          </p:cNvPr>
          <p:cNvSpPr>
            <a:spLocks noGrp="1"/>
          </p:cNvSpPr>
          <p:nvPr>
            <p:ph type="ftr" sz="quarter" idx="11"/>
          </p:nvPr>
        </p:nvSpPr>
        <p:spPr>
          <a:xfrm>
            <a:off x="6944497" y="6105480"/>
            <a:ext cx="3993668" cy="365125"/>
          </a:xfrm>
        </p:spPr>
        <p:txBody>
          <a:bodyPr/>
          <a:lstStyle/>
          <a:p>
            <a:endParaRPr lang="en-US" dirty="0"/>
          </a:p>
        </p:txBody>
      </p:sp>
      <p:sp>
        <p:nvSpPr>
          <p:cNvPr id="6" name="Slide Number Placeholder 5">
            <a:extLst>
              <a:ext uri="{FF2B5EF4-FFF2-40B4-BE49-F238E27FC236}">
                <a16:creationId xmlns:a16="http://schemas.microsoft.com/office/drawing/2014/main" id="{05FEDD09-6B66-974C-8395-7A9D9B58C4FB}"/>
              </a:ext>
            </a:extLst>
          </p:cNvPr>
          <p:cNvSpPr>
            <a:spLocks noGrp="1"/>
          </p:cNvSpPr>
          <p:nvPr>
            <p:ph type="sldNum" sz="quarter" idx="12"/>
          </p:nvPr>
        </p:nvSpPr>
        <p:spPr>
          <a:xfrm>
            <a:off x="10938165" y="6105480"/>
            <a:ext cx="947093" cy="365125"/>
          </a:xfrm>
        </p:spPr>
        <p:txBody>
          <a:bodyPr/>
          <a:lstStyle/>
          <a:p>
            <a:fld id="{D57F1E4F-1CFF-5643-939E-217C01CDF565}" type="slidenum">
              <a:rPr lang="en-US" smtClean="0"/>
              <a:pPr/>
              <a:t>‹#›</a:t>
            </a:fld>
            <a:endParaRPr lang="en-US" dirty="0"/>
          </a:p>
        </p:txBody>
      </p:sp>
      <p:sp>
        <p:nvSpPr>
          <p:cNvPr id="12" name="Rectangle 11">
            <a:extLst>
              <a:ext uri="{FF2B5EF4-FFF2-40B4-BE49-F238E27FC236}">
                <a16:creationId xmlns:a16="http://schemas.microsoft.com/office/drawing/2014/main" id="{C0F6A9EA-C2A7-7643-BEFA-B69BDBBB7604}"/>
              </a:ext>
            </a:extLst>
          </p:cNvPr>
          <p:cNvSpPr/>
          <p:nvPr/>
        </p:nvSpPr>
        <p:spPr>
          <a:xfrm>
            <a:off x="-8461" y="0"/>
            <a:ext cx="4293031" cy="6858000"/>
          </a:xfrm>
          <a:prstGeom prst="rect">
            <a:avLst/>
          </a:prstGeom>
          <a:solidFill>
            <a:schemeClr val="bg1"/>
          </a:solidFill>
          <a:ln>
            <a:noFill/>
          </a:ln>
          <a:effectLst>
            <a:outerShdw blurRad="203200" dist="38100" dir="270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dirty="0"/>
          </a:p>
        </p:txBody>
      </p:sp>
      <p:sp>
        <p:nvSpPr>
          <p:cNvPr id="2" name="Title 1">
            <a:extLst>
              <a:ext uri="{FF2B5EF4-FFF2-40B4-BE49-F238E27FC236}">
                <a16:creationId xmlns:a16="http://schemas.microsoft.com/office/drawing/2014/main" id="{AD4A3F56-6D27-1E48-8A26-B8A29496C759}"/>
              </a:ext>
            </a:extLst>
          </p:cNvPr>
          <p:cNvSpPr>
            <a:spLocks noGrp="1"/>
          </p:cNvSpPr>
          <p:nvPr>
            <p:ph type="title"/>
          </p:nvPr>
        </p:nvSpPr>
        <p:spPr>
          <a:xfrm>
            <a:off x="248478" y="440827"/>
            <a:ext cx="3576792" cy="5287670"/>
          </a:xfrm>
        </p:spPr>
        <p:txBody>
          <a:bodyPr lIns="90000" tIns="46800" anchor="ctr" anchorCtr="0">
            <a:normAutofit/>
          </a:bodyPr>
          <a:lstStyle>
            <a:lvl1pPr algn="r">
              <a:defRPr sz="4400">
                <a:solidFill>
                  <a:schemeClr val="tx1"/>
                </a:solidFill>
              </a:defRPr>
            </a:lvl1pPr>
          </a:lstStyle>
          <a:p>
            <a:r>
              <a:rPr lang="en-GB"/>
              <a:t>Click to edit Master title style</a:t>
            </a:r>
            <a:endParaRPr lang="en-US" dirty="0"/>
          </a:p>
        </p:txBody>
      </p:sp>
      <p:sp>
        <p:nvSpPr>
          <p:cNvPr id="10" name="TextBox 9">
            <a:extLst>
              <a:ext uri="{FF2B5EF4-FFF2-40B4-BE49-F238E27FC236}">
                <a16:creationId xmlns:a16="http://schemas.microsoft.com/office/drawing/2014/main" id="{C004DB0E-FA05-1849-9B17-1ADEB1E65A51}"/>
              </a:ext>
            </a:extLst>
          </p:cNvPr>
          <p:cNvSpPr txBox="1"/>
          <p:nvPr/>
        </p:nvSpPr>
        <p:spPr>
          <a:xfrm>
            <a:off x="1794974" y="5981462"/>
            <a:ext cx="1983235" cy="584775"/>
          </a:xfrm>
          <a:prstGeom prst="rect">
            <a:avLst/>
          </a:prstGeom>
          <a:noFill/>
        </p:spPr>
        <p:txBody>
          <a:bodyPr wrap="none" rtlCol="0">
            <a:spAutoFit/>
          </a:bodyPr>
          <a:lstStyle/>
          <a:p>
            <a:r>
              <a:rPr lang="en-GB" sz="32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114492664"/>
      </p:ext>
    </p:extLst>
  </p:cSld>
  <p:clrMapOvr>
    <a:masterClrMapping/>
  </p:clrMapOvr>
  <p:extLst>
    <p:ext uri="{DCECCB84-F9BA-43D5-87BE-67443E8EF086}">
      <p15:sldGuideLst xmlns:p15="http://schemas.microsoft.com/office/powerpoint/2012/main">
        <p15:guide id="1" orient="horz" pos="2160">
          <p15:clr>
            <a:srgbClr val="FBAE40"/>
          </p15:clr>
        </p15:guide>
        <p15:guide id="2" pos="6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Wide/Picture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1" y="1582034"/>
            <a:ext cx="11355064"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TextBox 9">
            <a:extLst>
              <a:ext uri="{FF2B5EF4-FFF2-40B4-BE49-F238E27FC236}">
                <a16:creationId xmlns:a16="http://schemas.microsoft.com/office/drawing/2014/main" id="{FDAD5118-030E-3B47-8E35-A2FD36F48A18}"/>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74684400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TextBox 11">
            <a:extLst>
              <a:ext uri="{FF2B5EF4-FFF2-40B4-BE49-F238E27FC236}">
                <a16:creationId xmlns:a16="http://schemas.microsoft.com/office/drawing/2014/main" id="{B72842E2-371D-1F4B-9B94-400F9A7D55C1}"/>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425759992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4D7538-5F79-6244-8BAE-06CD970E45AE}"/>
              </a:ext>
            </a:extLst>
          </p:cNvPr>
          <p:cNvSpPr>
            <a:spLocks noGrp="1"/>
          </p:cNvSpPr>
          <p:nvPr>
            <p:ph type="dt" sz="half" idx="10"/>
          </p:nvPr>
        </p:nvSpPr>
        <p:spPr/>
        <p:txBody>
          <a:bodyPr/>
          <a:lstStyle/>
          <a:p>
            <a:fld id="{B61BEF0D-F0BB-DE4B-95CE-6DB70DBA9567}" type="datetimeFigureOut">
              <a:rPr lang="en-US" smtClean="0"/>
              <a:pPr/>
              <a:t>4/26/2023</a:t>
            </a:fld>
            <a:endParaRPr lang="en-US" dirty="0"/>
          </a:p>
        </p:txBody>
      </p:sp>
      <p:sp>
        <p:nvSpPr>
          <p:cNvPr id="3" name="Footer Placeholder 2">
            <a:extLst>
              <a:ext uri="{FF2B5EF4-FFF2-40B4-BE49-F238E27FC236}">
                <a16:creationId xmlns:a16="http://schemas.microsoft.com/office/drawing/2014/main" id="{3CEB099F-84DD-7741-A646-247138C6ED6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634FB99-1B8A-2B4E-A2D8-95910992C24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3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4/26/2023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231184"/>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589573"/>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extBox 9">
            <a:extLst>
              <a:ext uri="{FF2B5EF4-FFF2-40B4-BE49-F238E27FC236}">
                <a16:creationId xmlns:a16="http://schemas.microsoft.com/office/drawing/2014/main" id="{AC9833F7-2487-1A47-A42E-8AC5BA1A9912}"/>
              </a:ext>
            </a:extLst>
          </p:cNvPr>
          <p:cNvSpPr txBox="1"/>
          <p:nvPr/>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5774049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1" name="Straight Connector 20">
            <a:extLst>
              <a:ext uri="{FF2B5EF4-FFF2-40B4-BE49-F238E27FC236}">
                <a16:creationId xmlns:a16="http://schemas.microsoft.com/office/drawing/2014/main" id="{216B3B19-201F-7348-A518-8545BF991447}"/>
              </a:ext>
            </a:extLst>
          </p:cNvPr>
          <p:cNvCxnSpPr>
            <a:cxnSpLocks/>
          </p:cNvCxnSpPr>
          <p:nvPr/>
        </p:nvCxnSpPr>
        <p:spPr>
          <a:xfrm>
            <a:off x="1436317" y="1415086"/>
            <a:ext cx="0" cy="32568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4/26/2023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082900"/>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441289"/>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Text Placeholder 4">
            <a:extLst>
              <a:ext uri="{FF2B5EF4-FFF2-40B4-BE49-F238E27FC236}">
                <a16:creationId xmlns:a16="http://schemas.microsoft.com/office/drawing/2014/main" id="{47FD64E2-89D0-4642-B183-0B59063B4DED}"/>
              </a:ext>
            </a:extLst>
          </p:cNvPr>
          <p:cNvSpPr>
            <a:spLocks noGrp="1"/>
          </p:cNvSpPr>
          <p:nvPr>
            <p:ph type="body" sz="quarter" idx="11"/>
          </p:nvPr>
        </p:nvSpPr>
        <p:spPr>
          <a:xfrm>
            <a:off x="1966913" y="4192487"/>
            <a:ext cx="7334250" cy="569912"/>
          </a:xfrm>
        </p:spPr>
        <p:txBody>
          <a:bodyPr vert="horz" lIns="91440" tIns="45720" rIns="91440" bIns="45720" rtlCol="0">
            <a:noAutofit/>
          </a:bodyPr>
          <a:lstStyle>
            <a:lvl1pPr marL="0" indent="0">
              <a:buNone/>
              <a:defRPr lang="en-GB" sz="3200" dirty="0">
                <a:solidFill>
                  <a:schemeClr val="bg1"/>
                </a:solidFill>
              </a:defRPr>
            </a:lvl1pPr>
          </a:lstStyle>
          <a:p>
            <a:pPr marL="228600" lvl="0" indent="-228600"/>
            <a:r>
              <a:rPr lang="en-GB"/>
              <a:t>Click to edit Master text styles</a:t>
            </a:r>
          </a:p>
        </p:txBody>
      </p:sp>
      <p:sp>
        <p:nvSpPr>
          <p:cNvPr id="11" name="TextBox 10">
            <a:extLst>
              <a:ext uri="{FF2B5EF4-FFF2-40B4-BE49-F238E27FC236}">
                <a16:creationId xmlns:a16="http://schemas.microsoft.com/office/drawing/2014/main" id="{73AE5F96-E694-C044-90F3-FB3FEC110F9D}"/>
              </a:ext>
            </a:extLst>
          </p:cNvPr>
          <p:cNvSpPr txBox="1"/>
          <p:nvPr userDrawn="1"/>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077844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C88E63C-7146-544E-B0BE-791D359D539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77914" y="6363164"/>
            <a:ext cx="1428821" cy="250731"/>
          </a:xfrm>
          <a:prstGeom prst="rect">
            <a:avLst/>
          </a:prstGeom>
        </p:spPr>
      </p:pic>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2503193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3CC3B39E-BD63-504B-BD1C-16C881EACE9A}"/>
              </a:ext>
            </a:extLst>
          </p:cNvPr>
          <p:cNvSpPr>
            <a:spLocks noGrp="1"/>
          </p:cNvSpPr>
          <p:nvPr>
            <p:ph type="body" sz="quarter" idx="10"/>
          </p:nvPr>
        </p:nvSpPr>
        <p:spPr>
          <a:xfrm>
            <a:off x="3452219" y="1100558"/>
            <a:ext cx="7866062" cy="1444738"/>
          </a:xfrm>
        </p:spPr>
        <p:txBody>
          <a:bodyPr/>
          <a:lstStyle>
            <a:lvl1pPr marL="0" indent="0">
              <a:lnSpc>
                <a:spcPct val="100000"/>
              </a:lnSpc>
              <a:buNone/>
              <a:defRPr lang="en-GB" sz="4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nSpc>
                <a:spcPct val="100000"/>
              </a:lnSpc>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lvl="0"/>
            <a:r>
              <a:rPr lang="en-GB"/>
              <a:t>Click to edit Master text styles</a:t>
            </a:r>
          </a:p>
        </p:txBody>
      </p:sp>
      <p:sp>
        <p:nvSpPr>
          <p:cNvPr id="20" name="Text Placeholder 18">
            <a:extLst>
              <a:ext uri="{FF2B5EF4-FFF2-40B4-BE49-F238E27FC236}">
                <a16:creationId xmlns:a16="http://schemas.microsoft.com/office/drawing/2014/main" id="{48BC4465-C68A-844B-ABA9-61E2C12A3C72}"/>
              </a:ext>
            </a:extLst>
          </p:cNvPr>
          <p:cNvSpPr>
            <a:spLocks noGrp="1"/>
          </p:cNvSpPr>
          <p:nvPr>
            <p:ph type="body" sz="quarter" idx="11"/>
          </p:nvPr>
        </p:nvSpPr>
        <p:spPr>
          <a:xfrm>
            <a:off x="3452219" y="2688186"/>
            <a:ext cx="7866062" cy="1512456"/>
          </a:xfrm>
        </p:spPr>
        <p:txBody>
          <a:bodyPr>
            <a:noAutofit/>
          </a:bodyPr>
          <a:lstStyle>
            <a:lvl1pPr marL="0" indent="0">
              <a:spcAft>
                <a:spcPts val="800"/>
              </a:spcAft>
              <a:buNone/>
              <a:defRPr lang="en-GB" sz="2600" kern="120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marL="0" lvl="0" indent="0" algn="l" defTabSz="914400" rtl="0" eaLnBrk="1" latinLnBrk="0" hangingPunct="1">
              <a:lnSpc>
                <a:spcPct val="110000"/>
              </a:lnSpc>
              <a:spcBef>
                <a:spcPts val="0"/>
              </a:spcBef>
              <a:spcAft>
                <a:spcPts val="1200"/>
              </a:spcAft>
              <a:buFont typeface="Arial" panose="020B0604020202020204" pitchFamily="34" charset="0"/>
              <a:buNone/>
            </a:pPr>
            <a:r>
              <a:rPr lang="en-GB"/>
              <a:t>Click to edit Master text styles</a:t>
            </a:r>
          </a:p>
        </p:txBody>
      </p:sp>
    </p:spTree>
    <p:extLst>
      <p:ext uri="{BB962C8B-B14F-4D97-AF65-F5344CB8AC3E}">
        <p14:creationId xmlns:p14="http://schemas.microsoft.com/office/powerpoint/2010/main" val="274663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09B01-23F5-F346-B24D-7AA19B8B5E0D}"/>
              </a:ext>
            </a:extLst>
          </p:cNvPr>
          <p:cNvSpPr>
            <a:spLocks noGrp="1"/>
          </p:cNvSpPr>
          <p:nvPr>
            <p:ph type="title"/>
          </p:nvPr>
        </p:nvSpPr>
        <p:spPr>
          <a:xfrm>
            <a:off x="838198" y="540912"/>
            <a:ext cx="10916907" cy="1105325"/>
          </a:xfrm>
          <a:prstGeom prst="rect">
            <a:avLst/>
          </a:prstGeom>
        </p:spPr>
        <p:txBody>
          <a:bodyPr vert="horz" lIns="91440" tIns="45720" rIns="91440" bIns="45720" rtlCol="0" anchor="ctr">
            <a:noAutofit/>
          </a:bodyPr>
          <a:lstStyle/>
          <a:p>
            <a:r>
              <a:rPr lang="fr"/>
              <a:t>Cliquez pour modifier le style du titre principal</a:t>
            </a:r>
            <a:endParaRPr lang="en-US" dirty="0"/>
          </a:p>
        </p:txBody>
      </p:sp>
      <p:sp>
        <p:nvSpPr>
          <p:cNvPr id="3" name="Text Placeholder 2">
            <a:extLst>
              <a:ext uri="{FF2B5EF4-FFF2-40B4-BE49-F238E27FC236}">
                <a16:creationId xmlns:a16="http://schemas.microsoft.com/office/drawing/2014/main" id="{81EEE05F-F78F-0D48-8887-C53654C39AFB}"/>
              </a:ext>
            </a:extLst>
          </p:cNvPr>
          <p:cNvSpPr>
            <a:spLocks noGrp="1"/>
          </p:cNvSpPr>
          <p:nvPr>
            <p:ph type="body" idx="1"/>
          </p:nvPr>
        </p:nvSpPr>
        <p:spPr>
          <a:xfrm>
            <a:off x="838200" y="1825625"/>
            <a:ext cx="10916906" cy="3981409"/>
          </a:xfrm>
          <a:prstGeom prst="rect">
            <a:avLst/>
          </a:prstGeom>
        </p:spPr>
        <p:txBody>
          <a:bodyPr vert="horz" lIns="91440" tIns="45720" rIns="91440" bIns="45720" rtlCol="0">
            <a:normAutofit/>
          </a:bodyPr>
          <a:lstStyle/>
          <a:p>
            <a:pPr lvl="0"/>
            <a:r>
              <a:rPr lang="fr"/>
              <a:t>Cliquez pour modifier les styles de texte maître</a:t>
            </a:r>
          </a:p>
          <a:p>
            <a:pPr lvl="1"/>
            <a:r>
              <a:rPr lang="fr"/>
              <a:t>Deuxième niveau</a:t>
            </a:r>
          </a:p>
          <a:p>
            <a:pPr lvl="2"/>
            <a:r>
              <a:rPr lang="fr"/>
              <a:t>Troisième niveau</a:t>
            </a:r>
          </a:p>
          <a:p>
            <a:pPr lvl="3"/>
            <a:r>
              <a:rPr lang="fr"/>
              <a:t>Quatrième niveau</a:t>
            </a:r>
          </a:p>
          <a:p>
            <a:pPr lvl="4"/>
            <a:r>
              <a:rPr lang="fr"/>
              <a:t>Cinquième niveau</a:t>
            </a:r>
            <a:endParaRPr lang="en-US" dirty="0"/>
          </a:p>
        </p:txBody>
      </p:sp>
      <p:sp>
        <p:nvSpPr>
          <p:cNvPr id="4" name="Date Placeholder 3">
            <a:extLst>
              <a:ext uri="{FF2B5EF4-FFF2-40B4-BE49-F238E27FC236}">
                <a16:creationId xmlns:a16="http://schemas.microsoft.com/office/drawing/2014/main" id="{A073C7B4-2B6E-B649-A283-23AE6B7A4258}"/>
              </a:ext>
            </a:extLst>
          </p:cNvPr>
          <p:cNvSpPr>
            <a:spLocks noGrp="1"/>
          </p:cNvSpPr>
          <p:nvPr>
            <p:ph type="dt" sz="half" idx="2"/>
          </p:nvPr>
        </p:nvSpPr>
        <p:spPr>
          <a:xfrm>
            <a:off x="436894" y="6077516"/>
            <a:ext cx="231933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4/26/2023</a:t>
            </a:fld>
            <a:endParaRPr lang="en-US" dirty="0"/>
          </a:p>
        </p:txBody>
      </p:sp>
      <p:sp>
        <p:nvSpPr>
          <p:cNvPr id="5" name="Footer Placeholder 4">
            <a:extLst>
              <a:ext uri="{FF2B5EF4-FFF2-40B4-BE49-F238E27FC236}">
                <a16:creationId xmlns:a16="http://schemas.microsoft.com/office/drawing/2014/main" id="{0D972EB5-F374-6B40-BF2A-1423618BFB9A}"/>
              </a:ext>
            </a:extLst>
          </p:cNvPr>
          <p:cNvSpPr>
            <a:spLocks noGrp="1"/>
          </p:cNvSpPr>
          <p:nvPr>
            <p:ph type="ftr" sz="quarter" idx="3"/>
          </p:nvPr>
        </p:nvSpPr>
        <p:spPr>
          <a:xfrm>
            <a:off x="2819834" y="6077516"/>
            <a:ext cx="34790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54B805-EFE3-3E45-9C7F-69BAA91A2695}"/>
              </a:ext>
            </a:extLst>
          </p:cNvPr>
          <p:cNvSpPr>
            <a:spLocks noGrp="1"/>
          </p:cNvSpPr>
          <p:nvPr>
            <p:ph type="sldNum" sz="quarter" idx="4"/>
          </p:nvPr>
        </p:nvSpPr>
        <p:spPr>
          <a:xfrm>
            <a:off x="6342137" y="6077516"/>
            <a:ext cx="23193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75955C24-6FA1-0CC0-F39A-2DA42614DEE9}"/>
              </a:ext>
            </a:extLst>
          </p:cNvPr>
          <p:cNvPicPr>
            <a:picLocks noChangeAspect="1"/>
          </p:cNvPicPr>
          <p:nvPr userDrawn="1"/>
        </p:nvPicPr>
        <p:blipFill rotWithShape="1">
          <a:blip r:embed="rId11" cstate="print">
            <a:alphaModFix amt="97000"/>
            <a:extLst>
              <a:ext uri="{BEBA8EAE-BF5A-486C-A8C5-ECC9F3942E4B}">
                <a14:imgProps xmlns:a14="http://schemas.microsoft.com/office/drawing/2010/main">
                  <a14:imgLayer r:embed="rId12">
                    <a14:imgEffect>
                      <a14:sharpenSoften amount="-43000"/>
                    </a14:imgEffect>
                  </a14:imgLayer>
                </a14:imgProps>
              </a:ext>
              <a:ext uri="{28A0092B-C50C-407E-A947-70E740481C1C}">
                <a14:useLocalDpi xmlns:a14="http://schemas.microsoft.com/office/drawing/2010/main"/>
              </a:ext>
            </a:extLst>
          </a:blip>
          <a:srcRect b="24970"/>
          <a:stretch/>
        </p:blipFill>
        <p:spPr>
          <a:xfrm>
            <a:off x="1" y="0"/>
            <a:ext cx="12192000" cy="6858000"/>
          </a:xfrm>
          <a:prstGeom prst="rect">
            <a:avLst/>
          </a:prstGeom>
        </p:spPr>
      </p:pic>
    </p:spTree>
    <p:extLst>
      <p:ext uri="{BB962C8B-B14F-4D97-AF65-F5344CB8AC3E}">
        <p14:creationId xmlns:p14="http://schemas.microsoft.com/office/powerpoint/2010/main" val="1177571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9" r:id="rId7"/>
    <p:sldLayoutId id="2147483669" r:id="rId8"/>
    <p:sldLayoutId id="2147483670" r:id="rId9"/>
  </p:sldLayoutIdLst>
  <p:txStyles>
    <p:titleStyle>
      <a:lvl1pPr algn="l" defTabSz="914400" rtl="0" eaLnBrk="1" latinLnBrk="0" hangingPunct="1">
        <a:lnSpc>
          <a:spcPct val="90000"/>
        </a:lnSpc>
        <a:spcBef>
          <a:spcPct val="0"/>
        </a:spcBef>
        <a:buNone/>
        <a:defRPr sz="6000" b="1"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s.dumble@stats4sd.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creativecommons.org/licenses/by-nc/3.0/" TargetMode="External"/><Relationship Id="rId4" Type="http://schemas.openxmlformats.org/officeDocument/2006/relationships/hyperlink" Target="https://freepngimg.com/png/35819-girl-smile-transpar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hyperlink" Target="https://creativecommons.org/licenses/by-nc-nd/3.0/" TargetMode="External"/><Relationship Id="rId4" Type="http://schemas.openxmlformats.org/officeDocument/2006/relationships/hyperlink" Target="https://ariesrules.blogspot.com/2011/11/weekend-humor_11.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sa/4.0/legalcode"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hyperlink" Target="https://stats4sd.org/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B939-3F9B-AE44-87B0-FDA2F323F7FC}"/>
              </a:ext>
            </a:extLst>
          </p:cNvPr>
          <p:cNvSpPr>
            <a:spLocks noGrp="1"/>
          </p:cNvSpPr>
          <p:nvPr>
            <p:ph type="title"/>
          </p:nvPr>
        </p:nvSpPr>
        <p:spPr>
          <a:xfrm>
            <a:off x="1966362" y="1082900"/>
            <a:ext cx="9491959" cy="1582613"/>
          </a:xfrm>
        </p:spPr>
        <p:txBody>
          <a:bodyPr>
            <a:noAutofit/>
          </a:bodyPr>
          <a:lstStyle/>
          <a:p>
            <a:r>
              <a:rPr lang="en-GB" sz="4800" dirty="0" err="1"/>
              <a:t>Séminaire</a:t>
            </a:r>
            <a:r>
              <a:rPr lang="en-GB" sz="4800" dirty="0"/>
              <a:t> sur les </a:t>
            </a:r>
            <a:r>
              <a:rPr lang="fr" sz="4800" dirty="0"/>
              <a:t>méthodes de recherche 2023</a:t>
            </a:r>
          </a:p>
        </p:txBody>
      </p:sp>
      <p:sp>
        <p:nvSpPr>
          <p:cNvPr id="3" name="Subtitle 2">
            <a:extLst>
              <a:ext uri="{FF2B5EF4-FFF2-40B4-BE49-F238E27FC236}">
                <a16:creationId xmlns:a16="http://schemas.microsoft.com/office/drawing/2014/main" id="{320FF102-B0BE-BD4E-A451-FAC5AE89EA80}"/>
              </a:ext>
            </a:extLst>
          </p:cNvPr>
          <p:cNvSpPr>
            <a:spLocks noGrp="1"/>
          </p:cNvSpPr>
          <p:nvPr>
            <p:ph type="subTitle" idx="1"/>
          </p:nvPr>
        </p:nvSpPr>
        <p:spPr>
          <a:xfrm>
            <a:off x="1945343" y="3000194"/>
            <a:ext cx="7355820" cy="569067"/>
          </a:xfrm>
        </p:spPr>
        <p:txBody>
          <a:bodyPr/>
          <a:lstStyle/>
          <a:p>
            <a:r>
              <a:rPr lang="fr" b="1" dirty="0">
                <a:latin typeface="Open Sans SemiBold" panose="020B0606030504020204" pitchFamily="34" charset="0"/>
                <a:ea typeface="Open Sans SemiBold" panose="020B0606030504020204" pitchFamily="34" charset="0"/>
                <a:cs typeface="Open Sans SemiBold" panose="020B0606030504020204" pitchFamily="34" charset="0"/>
              </a:rPr>
              <a:t>RMS </a:t>
            </a:r>
            <a:r>
              <a:rPr lang="fr" dirty="0"/>
              <a:t>– avril 2023</a:t>
            </a:r>
          </a:p>
        </p:txBody>
      </p:sp>
      <p:sp>
        <p:nvSpPr>
          <p:cNvPr id="5" name="Text Placeholder 4">
            <a:extLst>
              <a:ext uri="{FF2B5EF4-FFF2-40B4-BE49-F238E27FC236}">
                <a16:creationId xmlns:a16="http://schemas.microsoft.com/office/drawing/2014/main" id="{5983E603-C790-B405-1997-9E383FD07C07}"/>
              </a:ext>
            </a:extLst>
          </p:cNvPr>
          <p:cNvSpPr>
            <a:spLocks noGrp="1"/>
          </p:cNvSpPr>
          <p:nvPr>
            <p:ph type="body" sz="quarter" idx="11"/>
          </p:nvPr>
        </p:nvSpPr>
        <p:spPr>
          <a:xfrm>
            <a:off x="1966912" y="3751392"/>
            <a:ext cx="9259887" cy="569912"/>
          </a:xfrm>
        </p:spPr>
        <p:txBody>
          <a:bodyPr/>
          <a:lstStyle/>
          <a:p>
            <a:r>
              <a:rPr lang="fr" sz="2800" dirty="0"/>
              <a:t>Collaboration mondiale pour des systèmes alimentaires résilients (CRFS)</a:t>
            </a:r>
          </a:p>
        </p:txBody>
      </p:sp>
      <p:pic>
        <p:nvPicPr>
          <p:cNvPr id="4" name="Picture 3" descr="A red background with white text&#10;&#10;Description automatically generated with medium confidence">
            <a:extLst>
              <a:ext uri="{FF2B5EF4-FFF2-40B4-BE49-F238E27FC236}">
                <a16:creationId xmlns:a16="http://schemas.microsoft.com/office/drawing/2014/main" id="{58ED8151-400D-BCD9-9066-03D5E4D6E42D}"/>
              </a:ext>
            </a:extLst>
          </p:cNvPr>
          <p:cNvPicPr>
            <a:picLocks noChangeAspect="1"/>
          </p:cNvPicPr>
          <p:nvPr/>
        </p:nvPicPr>
        <p:blipFill>
          <a:blip r:embed="rId2"/>
          <a:stretch>
            <a:fillRect/>
          </a:stretch>
        </p:blipFill>
        <p:spPr>
          <a:xfrm>
            <a:off x="4596478" y="6112852"/>
            <a:ext cx="2375822" cy="427648"/>
          </a:xfrm>
          <a:prstGeom prst="rect">
            <a:avLst/>
          </a:prstGeom>
        </p:spPr>
      </p:pic>
    </p:spTree>
    <p:extLst>
      <p:ext uri="{BB962C8B-B14F-4D97-AF65-F5344CB8AC3E}">
        <p14:creationId xmlns:p14="http://schemas.microsoft.com/office/powerpoint/2010/main" val="206090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020E-31B3-2F4A-A144-D6AED0783AA0}"/>
              </a:ext>
            </a:extLst>
          </p:cNvPr>
          <p:cNvSpPr>
            <a:spLocks noGrp="1"/>
          </p:cNvSpPr>
          <p:nvPr>
            <p:ph type="title"/>
          </p:nvPr>
        </p:nvSpPr>
        <p:spPr/>
        <p:txBody>
          <a:bodyPr>
            <a:normAutofit fontScale="90000"/>
          </a:bodyPr>
          <a:lstStyle/>
          <a:p>
            <a:r>
              <a:rPr lang="fr" dirty="0"/>
              <a:t>Analyse statistique pour l'agroécologie</a:t>
            </a:r>
          </a:p>
        </p:txBody>
      </p:sp>
      <p:sp>
        <p:nvSpPr>
          <p:cNvPr id="3" name="Subtitle 2">
            <a:extLst>
              <a:ext uri="{FF2B5EF4-FFF2-40B4-BE49-F238E27FC236}">
                <a16:creationId xmlns:a16="http://schemas.microsoft.com/office/drawing/2014/main" id="{B85C8D04-D240-6D4B-ACEC-09A59370111B}"/>
              </a:ext>
            </a:extLst>
          </p:cNvPr>
          <p:cNvSpPr>
            <a:spLocks noGrp="1"/>
          </p:cNvSpPr>
          <p:nvPr>
            <p:ph type="subTitle" idx="1"/>
          </p:nvPr>
        </p:nvSpPr>
        <p:spPr/>
        <p:txBody>
          <a:bodyPr/>
          <a:lstStyle/>
          <a:p>
            <a:r>
              <a:rPr lang="fr" sz="2800" b="1" dirty="0">
                <a:latin typeface="Open Sans SemiBold" panose="020B0606030504020204" pitchFamily="34" charset="0"/>
                <a:ea typeface="Open Sans SemiBold" panose="020B0606030504020204" pitchFamily="34" charset="0"/>
                <a:cs typeface="Open Sans SemiBold" panose="020B0606030504020204" pitchFamily="34" charset="0"/>
              </a:rPr>
              <a:t>Sam Dumble ( </a:t>
            </a:r>
            <a:r>
              <a:rPr lang="fr" sz="2800" b="1" dirty="0">
                <a:latin typeface="Open Sans SemiBold" panose="020B0606030504020204" pitchFamily="34" charset="0"/>
                <a:ea typeface="Open Sans SemiBold" panose="020B0606030504020204" pitchFamily="34" charset="0"/>
                <a:cs typeface="Open Sans SemiBold" panose="020B0606030504020204" pitchFamily="34" charset="0"/>
                <a:hlinkClick r:id="rId3"/>
              </a:rPr>
              <a:t>s.dumble@stats4sd.org </a:t>
            </a:r>
            <a:r>
              <a:rPr lang="fr" sz="2800" b="1" dirty="0">
                <a:latin typeface="Open Sans SemiBold" panose="020B0606030504020204" pitchFamily="34" charset="0"/>
                <a:ea typeface="Open Sans SemiBold" panose="020B0606030504020204" pitchFamily="34" charset="0"/>
                <a:cs typeface="Open Sans SemiBold" panose="020B0606030504020204" pitchFamily="34" charset="0"/>
              </a:rPr>
              <a:t>)</a:t>
            </a:r>
          </a:p>
          <a:p>
            <a:r>
              <a:rPr lang="fr" sz="2800" b="1" dirty="0">
                <a:latin typeface="Open Sans SemiBold" panose="020B0606030504020204" pitchFamily="34" charset="0"/>
                <a:ea typeface="Open Sans SemiBold" panose="020B0606030504020204" pitchFamily="34" charset="0"/>
                <a:cs typeface="Open Sans SemiBold" panose="020B0606030504020204" pitchFamily="34" charset="0"/>
              </a:rPr>
              <a:t>27 avril</a:t>
            </a:r>
            <a:r>
              <a:rPr lang="fr" sz="2800" b="1" baseline="30000" dirty="0">
                <a:latin typeface="Open Sans SemiBold" panose="020B0606030504020204" pitchFamily="34" charset="0"/>
                <a:ea typeface="Open Sans SemiBold" panose="020B0606030504020204" pitchFamily="34" charset="0"/>
                <a:cs typeface="Open Sans SemiBold" panose="020B0606030504020204" pitchFamily="34" charset="0"/>
              </a:rPr>
              <a:t> </a:t>
            </a:r>
            <a:r>
              <a:rPr lang="fr" sz="2800" b="1" dirty="0">
                <a:latin typeface="Open Sans SemiBold" panose="020B0606030504020204" pitchFamily="34" charset="0"/>
                <a:ea typeface="Open Sans SemiBold" panose="020B0606030504020204" pitchFamily="34" charset="0"/>
                <a:cs typeface="Open Sans SemiBold" panose="020B0606030504020204" pitchFamily="34" charset="0"/>
              </a:rPr>
              <a:t>2023</a:t>
            </a:r>
            <a:endParaRPr lang="en-US" sz="2800" dirty="0"/>
          </a:p>
        </p:txBody>
      </p:sp>
    </p:spTree>
    <p:extLst>
      <p:ext uri="{BB962C8B-B14F-4D97-AF65-F5344CB8AC3E}">
        <p14:creationId xmlns:p14="http://schemas.microsoft.com/office/powerpoint/2010/main" val="140787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16AA-5620-B6E6-5C17-419278CE83A2}"/>
              </a:ext>
            </a:extLst>
          </p:cNvPr>
          <p:cNvSpPr>
            <a:spLocks noGrp="1"/>
          </p:cNvSpPr>
          <p:nvPr>
            <p:ph type="title"/>
          </p:nvPr>
        </p:nvSpPr>
        <p:spPr/>
        <p:txBody>
          <a:bodyPr/>
          <a:lstStyle/>
          <a:p>
            <a:r>
              <a:rPr lang="fr" dirty="0"/>
              <a:t>Aperçu</a:t>
            </a:r>
            <a:endParaRPr lang="en-GB" dirty="0"/>
          </a:p>
        </p:txBody>
      </p:sp>
      <p:sp>
        <p:nvSpPr>
          <p:cNvPr id="3" name="Content Placeholder 2">
            <a:extLst>
              <a:ext uri="{FF2B5EF4-FFF2-40B4-BE49-F238E27FC236}">
                <a16:creationId xmlns:a16="http://schemas.microsoft.com/office/drawing/2014/main" id="{BCDC4EDA-4E9F-148D-FEDD-64B6162C1C24}"/>
              </a:ext>
            </a:extLst>
          </p:cNvPr>
          <p:cNvSpPr>
            <a:spLocks noGrp="1"/>
          </p:cNvSpPr>
          <p:nvPr>
            <p:ph idx="1"/>
          </p:nvPr>
        </p:nvSpPr>
        <p:spPr/>
        <p:txBody>
          <a:bodyPr>
            <a:normAutofit/>
          </a:bodyPr>
          <a:lstStyle/>
          <a:p>
            <a:r>
              <a:rPr lang="fr" dirty="0"/>
              <a:t>Nous sommes le projet «Appui aux méthodes de recherche pour l'agroécologie»</a:t>
            </a:r>
          </a:p>
          <a:p>
            <a:r>
              <a:rPr lang="fr" dirty="0"/>
              <a:t>En quoi et pourquoi est-ce différent des « méthodes de recherche pour l'agriculture » ?</a:t>
            </a:r>
          </a:p>
          <a:p>
            <a:r>
              <a:rPr lang="en-GB" dirty="0"/>
              <a:t>Nous </a:t>
            </a:r>
            <a:r>
              <a:rPr lang="en-GB" dirty="0" err="1"/>
              <a:t>examinerons</a:t>
            </a:r>
            <a:r>
              <a:rPr lang="en-GB" dirty="0"/>
              <a:t> </a:t>
            </a:r>
            <a:r>
              <a:rPr lang="en-GB" dirty="0" err="1"/>
              <a:t>une</a:t>
            </a:r>
            <a:r>
              <a:rPr lang="en-GB" dirty="0"/>
              <a:t> étude de </a:t>
            </a:r>
            <a:r>
              <a:rPr lang="en-GB" dirty="0" err="1"/>
              <a:t>cas</a:t>
            </a:r>
            <a:r>
              <a:rPr lang="en-GB" dirty="0"/>
              <a:t> sur la </a:t>
            </a:r>
            <a:r>
              <a:rPr lang="en-GB" dirty="0" err="1"/>
              <a:t>façon</a:t>
            </a:r>
            <a:r>
              <a:rPr lang="en-GB" dirty="0"/>
              <a:t> de </a:t>
            </a:r>
            <a:r>
              <a:rPr lang="en-GB" dirty="0" err="1"/>
              <a:t>développer</a:t>
            </a:r>
            <a:r>
              <a:rPr lang="en-GB" dirty="0"/>
              <a:t> un cadre </a:t>
            </a:r>
            <a:r>
              <a:rPr lang="en-GB" dirty="0" err="1"/>
              <a:t>d'analyse</a:t>
            </a:r>
            <a:r>
              <a:rPr lang="en-GB" dirty="0"/>
              <a:t> pour </a:t>
            </a:r>
            <a:r>
              <a:rPr lang="en-GB" dirty="0" err="1"/>
              <a:t>l'agroécologie</a:t>
            </a:r>
            <a:r>
              <a:rPr lang="en-GB" dirty="0"/>
              <a:t>, et comment les </a:t>
            </a:r>
            <a:r>
              <a:rPr lang="en-GB" dirty="0" err="1"/>
              <a:t>principes</a:t>
            </a:r>
            <a:r>
              <a:rPr lang="en-GB" dirty="0"/>
              <a:t> </a:t>
            </a:r>
            <a:r>
              <a:rPr lang="en-GB" dirty="0" err="1"/>
              <a:t>diffèrent</a:t>
            </a:r>
            <a:r>
              <a:rPr lang="en-GB" dirty="0"/>
              <a:t> de </a:t>
            </a:r>
            <a:r>
              <a:rPr lang="en-GB" dirty="0" err="1"/>
              <a:t>l'analyse</a:t>
            </a:r>
            <a:r>
              <a:rPr lang="en-GB" dirty="0"/>
              <a:t> dans </a:t>
            </a:r>
            <a:r>
              <a:rPr lang="en-GB" dirty="0" err="1"/>
              <a:t>l'agriculture</a:t>
            </a:r>
            <a:r>
              <a:rPr lang="en-GB" dirty="0"/>
              <a:t> </a:t>
            </a:r>
            <a:r>
              <a:rPr lang="en-GB" dirty="0" err="1"/>
              <a:t>traditionnelle</a:t>
            </a:r>
            <a:r>
              <a:rPr lang="en-GB" dirty="0"/>
              <a:t>.</a:t>
            </a:r>
            <a:endParaRPr lang="fr" dirty="0"/>
          </a:p>
        </p:txBody>
      </p:sp>
    </p:spTree>
    <p:extLst>
      <p:ext uri="{BB962C8B-B14F-4D97-AF65-F5344CB8AC3E}">
        <p14:creationId xmlns:p14="http://schemas.microsoft.com/office/powerpoint/2010/main" val="401065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8CAB76-4AF2-4012-437E-82C24AEDC030}"/>
              </a:ext>
            </a:extLst>
          </p:cNvPr>
          <p:cNvSpPr>
            <a:spLocks noGrp="1"/>
          </p:cNvSpPr>
          <p:nvPr>
            <p:ph type="title"/>
          </p:nvPr>
        </p:nvSpPr>
        <p:spPr>
          <a:xfrm>
            <a:off x="0" y="440827"/>
            <a:ext cx="4016236" cy="5287670"/>
          </a:xfrm>
        </p:spPr>
        <p:txBody>
          <a:bodyPr>
            <a:normAutofit/>
          </a:bodyPr>
          <a:lstStyle/>
          <a:p>
            <a:r>
              <a:rPr lang="fr" sz="4000" dirty="0"/>
              <a:t>Interprétation des résultats</a:t>
            </a:r>
            <a:endParaRPr lang="en-GB" sz="4000" dirty="0"/>
          </a:p>
        </p:txBody>
      </p:sp>
      <p:sp>
        <p:nvSpPr>
          <p:cNvPr id="6" name="Content Placeholder 5">
            <a:extLst>
              <a:ext uri="{FF2B5EF4-FFF2-40B4-BE49-F238E27FC236}">
                <a16:creationId xmlns:a16="http://schemas.microsoft.com/office/drawing/2014/main" id="{8514FD98-EB86-8316-3843-C54FE1E067CF}"/>
              </a:ext>
            </a:extLst>
          </p:cNvPr>
          <p:cNvSpPr>
            <a:spLocks noGrp="1"/>
          </p:cNvSpPr>
          <p:nvPr>
            <p:ph idx="1"/>
          </p:nvPr>
        </p:nvSpPr>
        <p:spPr>
          <a:xfrm>
            <a:off x="4856001" y="642534"/>
            <a:ext cx="6982270" cy="5287670"/>
          </a:xfrm>
        </p:spPr>
        <p:txBody>
          <a:bodyPr>
            <a:noAutofit/>
          </a:bodyPr>
          <a:lstStyle/>
          <a:p>
            <a:pPr marL="0" indent="0">
              <a:buNone/>
            </a:pPr>
            <a:r>
              <a:rPr lang="fr" sz="1600" b="1" dirty="0">
                <a:latin typeface="Open Sans SemiBold" pitchFamily="2" charset="0"/>
                <a:ea typeface="Open Sans SemiBold" pitchFamily="2" charset="0"/>
                <a:cs typeface="Open Sans SemiBold" pitchFamily="2" charset="0"/>
              </a:rPr>
              <a:t>Prenons une étude de cas :</a:t>
            </a:r>
          </a:p>
          <a:p>
            <a:pPr>
              <a:spcAft>
                <a:spcPts val="600"/>
              </a:spcAft>
            </a:pPr>
            <a:r>
              <a:rPr lang="fr" sz="1600" dirty="0"/>
              <a:t>L'intention était de comprendre l'impact des activités d'un programme sur un système vaste et complexe.</a:t>
            </a:r>
          </a:p>
          <a:p>
            <a:pPr>
              <a:spcAft>
                <a:spcPts val="600"/>
              </a:spcAft>
            </a:pPr>
            <a:r>
              <a:rPr lang="fr" sz="1600" dirty="0"/>
              <a:t>Un programme a aidé des agriculteurs de 2 régions différentes à se convertir à l'agriculture biologique.</a:t>
            </a:r>
          </a:p>
          <a:p>
            <a:pPr>
              <a:spcAft>
                <a:spcPts val="600"/>
              </a:spcAft>
            </a:pPr>
            <a:r>
              <a:rPr lang="fr" sz="1600" dirty="0"/>
              <a:t>L'objectif était de fournir un marché viable pour les produits biologiques - en compensant toute réduction de rendement par une augmentation des prix obtenus à partir des ventes de produits biologiques. Ils espéraient que l'élimination des engrais chimiques et des pesticides aurait des effets positifs sur la santé environnementale et humaine.</a:t>
            </a:r>
          </a:p>
          <a:p>
            <a:pPr>
              <a:spcAft>
                <a:spcPts val="600"/>
              </a:spcAft>
            </a:pPr>
            <a:r>
              <a:rPr lang="fr" sz="1600" dirty="0"/>
              <a:t>Les données ont été recueillies avant, pendant et après le processus de conversion auprès de certains agriculteurs impliqués dans le programme de conversion biologique et de certains agriculteurs non impliqués dans le programme de conversion biologique.</a:t>
            </a:r>
          </a:p>
          <a:p>
            <a:pPr>
              <a:spcAft>
                <a:spcPts val="600"/>
              </a:spcAft>
            </a:pPr>
            <a:r>
              <a:rPr lang="fr" sz="1600" dirty="0"/>
              <a:t>Le processus total a pris environ 5 ans.</a:t>
            </a:r>
            <a:endParaRPr lang="en-GB" sz="1600" dirty="0"/>
          </a:p>
        </p:txBody>
      </p:sp>
    </p:spTree>
    <p:extLst>
      <p:ext uri="{BB962C8B-B14F-4D97-AF65-F5344CB8AC3E}">
        <p14:creationId xmlns:p14="http://schemas.microsoft.com/office/powerpoint/2010/main" val="198235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miling and holding up the middle finger&#10;&#10;Description automatically generated with low confidence">
            <a:extLst>
              <a:ext uri="{FF2B5EF4-FFF2-40B4-BE49-F238E27FC236}">
                <a16:creationId xmlns:a16="http://schemas.microsoft.com/office/drawing/2014/main" id="{37828D74-FB76-6B66-A11D-D32A0E9399D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45620" y="3128447"/>
            <a:ext cx="2418241" cy="1998961"/>
          </a:xfrm>
          <a:prstGeom prst="rect">
            <a:avLst/>
          </a:prstGeom>
        </p:spPr>
      </p:pic>
      <p:sp>
        <p:nvSpPr>
          <p:cNvPr id="9" name="TextBox 8">
            <a:extLst>
              <a:ext uri="{FF2B5EF4-FFF2-40B4-BE49-F238E27FC236}">
                <a16:creationId xmlns:a16="http://schemas.microsoft.com/office/drawing/2014/main" id="{0F54F973-FC95-5917-8B8A-EF5338C3E800}"/>
              </a:ext>
            </a:extLst>
          </p:cNvPr>
          <p:cNvSpPr txBox="1"/>
          <p:nvPr/>
        </p:nvSpPr>
        <p:spPr>
          <a:xfrm>
            <a:off x="437819" y="6494746"/>
            <a:ext cx="3486436" cy="230832"/>
          </a:xfrm>
          <a:prstGeom prst="rect">
            <a:avLst/>
          </a:prstGeom>
          <a:noFill/>
        </p:spPr>
        <p:txBody>
          <a:bodyPr wrap="square" rtlCol="0">
            <a:spAutoFit/>
          </a:bodyPr>
          <a:lstStyle/>
          <a:p>
            <a:r>
              <a:rPr lang="fr" sz="900" dirty="0">
                <a:hlinkClick r:id="rId4" tooltip="https://freepngimg.com/png/35819-girl-smile-transparent"/>
              </a:rPr>
              <a:t>Cette photo </a:t>
            </a:r>
            <a:r>
              <a:rPr lang="fr" sz="900" dirty="0"/>
              <a:t>par un auteur inconnu est sous licence </a:t>
            </a:r>
            <a:r>
              <a:rPr lang="fr" sz="900" dirty="0">
                <a:hlinkClick r:id="rId5" tooltip="https://creativecommons.org/licenses/by-nc/3.0/"/>
              </a:rPr>
              <a:t>CC BY-NC</a:t>
            </a:r>
            <a:endParaRPr lang="en-GB" sz="900" dirty="0"/>
          </a:p>
        </p:txBody>
      </p:sp>
      <p:sp>
        <p:nvSpPr>
          <p:cNvPr id="11" name="TextBox 10">
            <a:extLst>
              <a:ext uri="{FF2B5EF4-FFF2-40B4-BE49-F238E27FC236}">
                <a16:creationId xmlns:a16="http://schemas.microsoft.com/office/drawing/2014/main" id="{F08EE676-E490-4055-4B1B-E3E19AA02A5D}"/>
              </a:ext>
            </a:extLst>
          </p:cNvPr>
          <p:cNvSpPr txBox="1"/>
          <p:nvPr/>
        </p:nvSpPr>
        <p:spPr>
          <a:xfrm>
            <a:off x="868109" y="2509773"/>
            <a:ext cx="3486437" cy="1415772"/>
          </a:xfrm>
          <a:prstGeom prst="rect">
            <a:avLst/>
          </a:prstGeom>
          <a:noFill/>
        </p:spPr>
        <p:txBody>
          <a:bodyPr wrap="square" rtlCol="0">
            <a:spAutoFit/>
          </a:bodyPr>
          <a:lstStyle/>
          <a:p>
            <a:pPr algn="ctr">
              <a:spcAft>
                <a:spcPts val="1200"/>
              </a:spcAft>
            </a:pPr>
            <a:r>
              <a:rPr lang="fr" sz="2000" b="1" dirty="0">
                <a:solidFill>
                  <a:schemeClr val="accent1"/>
                </a:solidFill>
                <a:latin typeface="Open Sans" pitchFamily="2" charset="0"/>
                <a:ea typeface="Open Sans" pitchFamily="2" charset="0"/>
                <a:cs typeface="Open Sans" pitchFamily="2" charset="0"/>
              </a:rPr>
              <a:t>Région 1 : p&lt;0,001</a:t>
            </a:r>
          </a:p>
          <a:p>
            <a:r>
              <a:rPr lang="fr" sz="1400" dirty="0"/>
              <a:t>Oui! Le bénéfice moyen des agriculteurs inscrits au programme de conversion biologique était supérieur de 10,2 % à celui des agriculteurs non inscrits</a:t>
            </a:r>
            <a:endParaRPr lang="en-GB" sz="1400" dirty="0"/>
          </a:p>
        </p:txBody>
      </p:sp>
      <p:sp>
        <p:nvSpPr>
          <p:cNvPr id="7" name="TextBox 6">
            <a:extLst>
              <a:ext uri="{FF2B5EF4-FFF2-40B4-BE49-F238E27FC236}">
                <a16:creationId xmlns:a16="http://schemas.microsoft.com/office/drawing/2014/main" id="{55CBC18D-893C-EA37-881D-C2764F22ABF2}"/>
              </a:ext>
            </a:extLst>
          </p:cNvPr>
          <p:cNvSpPr txBox="1"/>
          <p:nvPr/>
        </p:nvSpPr>
        <p:spPr>
          <a:xfrm>
            <a:off x="2906761" y="5164290"/>
            <a:ext cx="6094562" cy="369332"/>
          </a:xfrm>
          <a:prstGeom prst="rect">
            <a:avLst/>
          </a:prstGeom>
          <a:noFill/>
        </p:spPr>
        <p:txBody>
          <a:bodyPr wrap="square">
            <a:spAutoFit/>
          </a:bodyPr>
          <a:lstStyle/>
          <a:p>
            <a:pPr algn="ctr"/>
            <a:r>
              <a:rPr lang="fr" dirty="0"/>
              <a:t>Donateur du projet</a:t>
            </a:r>
            <a:endParaRPr lang="en-GB" dirty="0"/>
          </a:p>
        </p:txBody>
      </p:sp>
      <p:sp>
        <p:nvSpPr>
          <p:cNvPr id="13" name="TextBox 12">
            <a:extLst>
              <a:ext uri="{FF2B5EF4-FFF2-40B4-BE49-F238E27FC236}">
                <a16:creationId xmlns:a16="http://schemas.microsoft.com/office/drawing/2014/main" id="{8CB1A4BB-6EE5-34DF-29BC-8BA937E34A85}"/>
              </a:ext>
            </a:extLst>
          </p:cNvPr>
          <p:cNvSpPr txBox="1"/>
          <p:nvPr/>
        </p:nvSpPr>
        <p:spPr>
          <a:xfrm>
            <a:off x="7837454" y="2622523"/>
            <a:ext cx="3386696" cy="1415772"/>
          </a:xfrm>
          <a:prstGeom prst="rect">
            <a:avLst/>
          </a:prstGeom>
          <a:noFill/>
        </p:spPr>
        <p:txBody>
          <a:bodyPr wrap="square" rtlCol="0">
            <a:spAutoFit/>
          </a:bodyPr>
          <a:lstStyle/>
          <a:p>
            <a:pPr algn="ctr">
              <a:spcAft>
                <a:spcPts val="1200"/>
              </a:spcAft>
            </a:pPr>
            <a:r>
              <a:rPr lang="fr" sz="2000" b="1" dirty="0">
                <a:solidFill>
                  <a:schemeClr val="accent1"/>
                </a:solidFill>
                <a:latin typeface="Open Sans" pitchFamily="2" charset="0"/>
                <a:ea typeface="Open Sans" pitchFamily="2" charset="0"/>
                <a:cs typeface="Open Sans" pitchFamily="2" charset="0"/>
              </a:rPr>
              <a:t>Région 2 : p&lt;0,001</a:t>
            </a:r>
          </a:p>
          <a:p>
            <a:r>
              <a:rPr lang="fr" sz="1400" dirty="0"/>
              <a:t>Oui! Le bénéfice moyen des agriculteurs inscrits au programme de conversion biologique était supérieur de 7,7 % à celui des agriculteurs non inscrits</a:t>
            </a:r>
          </a:p>
        </p:txBody>
      </p:sp>
      <p:sp>
        <p:nvSpPr>
          <p:cNvPr id="15" name="Rounded Rectangle 14">
            <a:extLst>
              <a:ext uri="{FF2B5EF4-FFF2-40B4-BE49-F238E27FC236}">
                <a16:creationId xmlns:a16="http://schemas.microsoft.com/office/drawing/2014/main" id="{463850FC-B59D-C303-B51B-0E5D6C0E444E}"/>
              </a:ext>
            </a:extLst>
          </p:cNvPr>
          <p:cNvSpPr/>
          <p:nvPr/>
        </p:nvSpPr>
        <p:spPr>
          <a:xfrm>
            <a:off x="562997" y="307898"/>
            <a:ext cx="9912262"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dirty="0"/>
              <a:t>La conversion de l'agriculture conventionnelle à l'agriculture biologique pour le coton a-t-elle eu un effet positif sur les bénéfices réalisés pour les agriculteurs concernés ?</a:t>
            </a:r>
            <a:endParaRPr lang="en-GB" dirty="0"/>
          </a:p>
        </p:txBody>
      </p:sp>
    </p:spTree>
    <p:extLst>
      <p:ext uri="{BB962C8B-B14F-4D97-AF65-F5344CB8AC3E}">
        <p14:creationId xmlns:p14="http://schemas.microsoft.com/office/powerpoint/2010/main" val="366514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1C445A-69F2-70C3-06F5-FEB4B01BF077}"/>
              </a:ext>
            </a:extLst>
          </p:cNvPr>
          <p:cNvSpPr txBox="1"/>
          <p:nvPr/>
        </p:nvSpPr>
        <p:spPr>
          <a:xfrm>
            <a:off x="377952" y="2005992"/>
            <a:ext cx="4654110" cy="4004663"/>
          </a:xfrm>
          <a:prstGeom prst="rect">
            <a:avLst/>
          </a:prstGeom>
          <a:noFill/>
        </p:spPr>
        <p:txBody>
          <a:bodyPr wrap="square" rtlCol="0">
            <a:noAutofit/>
          </a:bodyPr>
          <a:lstStyle/>
          <a:p>
            <a:pPr algn="ctr">
              <a:spcAft>
                <a:spcPts val="1200"/>
              </a:spcAft>
            </a:pPr>
            <a:r>
              <a:rPr lang="fr" sz="1600" b="1" dirty="0">
                <a:solidFill>
                  <a:schemeClr val="accent1"/>
                </a:solidFill>
                <a:latin typeface="Open Sans" pitchFamily="2" charset="0"/>
                <a:ea typeface="Open Sans" pitchFamily="2" charset="0"/>
                <a:cs typeface="Open Sans" pitchFamily="2" charset="0"/>
              </a:rPr>
              <a:t>Région 1</a:t>
            </a:r>
            <a:endParaRPr lang="en-US" sz="1400" b="1" dirty="0">
              <a:solidFill>
                <a:schemeClr val="accent1"/>
              </a:solidFill>
              <a:latin typeface="Open Sans" pitchFamily="2" charset="0"/>
              <a:ea typeface="Open Sans" pitchFamily="2" charset="0"/>
              <a:cs typeface="Open Sans" pitchFamily="2" charset="0"/>
            </a:endParaRPr>
          </a:p>
          <a:p>
            <a:pPr marL="285750" indent="-285750">
              <a:lnSpc>
                <a:spcPct val="110000"/>
              </a:lnSpc>
              <a:spcAft>
                <a:spcPts val="300"/>
              </a:spcAft>
              <a:buFont typeface="Arial" panose="020B0604020202020204" pitchFamily="34" charset="0"/>
              <a:buChar char="•"/>
            </a:pPr>
            <a:r>
              <a:rPr lang="fr" sz="1200" dirty="0"/>
              <a:t>Il y avait un marché solide pour la culture biologique – l'augmentation du prix de vente était beaucoup plus importante que la réduction du rendement.</a:t>
            </a:r>
          </a:p>
          <a:p>
            <a:pPr marL="285750" indent="-285750">
              <a:lnSpc>
                <a:spcPct val="110000"/>
              </a:lnSpc>
              <a:spcAft>
                <a:spcPts val="300"/>
              </a:spcAft>
              <a:buFont typeface="Arial" panose="020B0604020202020204" pitchFamily="34" charset="0"/>
              <a:buChar char="•"/>
            </a:pPr>
            <a:r>
              <a:rPr lang="fr" sz="1200" dirty="0"/>
              <a:t>De toute façon, environ la moitié des agriculteurs utilisaient encore des produits chimiques… tout en vendant leur récolte au meilleur prix biologique !</a:t>
            </a:r>
          </a:p>
          <a:p>
            <a:pPr marL="285750" indent="-285750">
              <a:lnSpc>
                <a:spcPct val="110000"/>
              </a:lnSpc>
              <a:spcAft>
                <a:spcPts val="300"/>
              </a:spcAft>
              <a:buFont typeface="Arial" panose="020B0604020202020204" pitchFamily="34" charset="0"/>
              <a:buChar char="•"/>
            </a:pPr>
            <a:r>
              <a:rPr lang="fr" sz="1200" dirty="0"/>
              <a:t>L'autre moitié des agriculteurs a connu une forte augmentation de la quantité de </a:t>
            </a:r>
            <a:r>
              <a:rPr lang="fr" sz="1200" dirty="0" err="1"/>
              <a:t>main-d'œuvre </a:t>
            </a:r>
            <a:r>
              <a:rPr lang="fr" sz="1200" dirty="0"/>
              <a:t>nécessaire à l'agriculture, mais l'embauche </a:t>
            </a:r>
            <a:r>
              <a:rPr lang="fr" sz="1200" dirty="0" err="1"/>
              <a:t>de main-d'œuvre </a:t>
            </a:r>
            <a:r>
              <a:rPr lang="fr" sz="1200" dirty="0"/>
              <a:t>était difficile et coûteuse. Les dépenses totales de </a:t>
            </a:r>
            <a:r>
              <a:rPr lang="fr" sz="1200" dirty="0" err="1"/>
              <a:t>main-d'œuvre </a:t>
            </a:r>
            <a:r>
              <a:rPr lang="fr" sz="1200" dirty="0"/>
              <a:t>ont diminué, tandis que les membres du ménage travaillaient beaucoup plus longtemps dans les champs.</a:t>
            </a:r>
          </a:p>
          <a:p>
            <a:pPr marL="742950" lvl="1" indent="-285750">
              <a:lnSpc>
                <a:spcPct val="110000"/>
              </a:lnSpc>
              <a:spcAft>
                <a:spcPts val="300"/>
              </a:spcAft>
              <a:buFont typeface="Arial" panose="020B0604020202020204" pitchFamily="34" charset="0"/>
              <a:buChar char="•"/>
            </a:pPr>
            <a:r>
              <a:rPr lang="fr" sz="1200" dirty="0"/>
              <a:t>La fréquentation scolaire des enfants âgés de 14 à 16 ans était plus faible, car ces enfants étaient tenus de travailler davantage dans les fermes.</a:t>
            </a:r>
            <a:endParaRPr lang="en-GB" sz="1200" dirty="0"/>
          </a:p>
        </p:txBody>
      </p:sp>
      <p:sp>
        <p:nvSpPr>
          <p:cNvPr id="3" name="TextBox 2">
            <a:extLst>
              <a:ext uri="{FF2B5EF4-FFF2-40B4-BE49-F238E27FC236}">
                <a16:creationId xmlns:a16="http://schemas.microsoft.com/office/drawing/2014/main" id="{B4101B51-FF41-09B2-02B4-8A6534DCF7C7}"/>
              </a:ext>
            </a:extLst>
          </p:cNvPr>
          <p:cNvSpPr txBox="1"/>
          <p:nvPr/>
        </p:nvSpPr>
        <p:spPr>
          <a:xfrm>
            <a:off x="7238668" y="2005992"/>
            <a:ext cx="4654110" cy="3790012"/>
          </a:xfrm>
          <a:prstGeom prst="rect">
            <a:avLst/>
          </a:prstGeom>
          <a:noFill/>
        </p:spPr>
        <p:txBody>
          <a:bodyPr wrap="square" rtlCol="0">
            <a:noAutofit/>
          </a:bodyPr>
          <a:lstStyle/>
          <a:p>
            <a:pPr lvl="0" algn="ctr">
              <a:spcAft>
                <a:spcPts val="1200"/>
              </a:spcAft>
            </a:pPr>
            <a:r>
              <a:rPr lang="fr" sz="1600" b="1" dirty="0">
                <a:solidFill>
                  <a:srgbClr val="D32229"/>
                </a:solidFill>
                <a:latin typeface="Open Sans" pitchFamily="2" charset="0"/>
                <a:ea typeface="Open Sans" pitchFamily="2" charset="0"/>
                <a:cs typeface="Open Sans" pitchFamily="2" charset="0"/>
              </a:rPr>
              <a:t>Région 2</a:t>
            </a:r>
            <a:endParaRPr lang="en-US" sz="1200" dirty="0"/>
          </a:p>
          <a:p>
            <a:pPr marL="285750" indent="-285750">
              <a:lnSpc>
                <a:spcPct val="110000"/>
              </a:lnSpc>
              <a:spcAft>
                <a:spcPts val="300"/>
              </a:spcAft>
              <a:buFont typeface="Arial" panose="020B0604020202020204" pitchFamily="34" charset="0"/>
              <a:buChar char="•"/>
            </a:pPr>
            <a:r>
              <a:rPr lang="fr" sz="1200" dirty="0">
                <a:latin typeface="Open Sans" pitchFamily="2" charset="0"/>
                <a:ea typeface="Open Sans" pitchFamily="2" charset="0"/>
                <a:cs typeface="Open Sans" pitchFamily="2" charset="0"/>
              </a:rPr>
              <a:t>Aucun prix supérieur n'a été </a:t>
            </a:r>
            <a:r>
              <a:rPr lang="fr" sz="1200" dirty="0"/>
              <a:t>obtenu pour les produits biologiques au point de vente.</a:t>
            </a:r>
          </a:p>
          <a:p>
            <a:pPr marL="285750" indent="-285750">
              <a:lnSpc>
                <a:spcPct val="110000"/>
              </a:lnSpc>
              <a:spcAft>
                <a:spcPts val="300"/>
              </a:spcAft>
              <a:buFont typeface="Arial" panose="020B0604020202020204" pitchFamily="34" charset="0"/>
              <a:buChar char="•"/>
            </a:pPr>
            <a:r>
              <a:rPr lang="fr" sz="1200" dirty="0"/>
              <a:t>De nombreux agriculteurs biologiques ont réduit leur production de coton.</a:t>
            </a:r>
          </a:p>
          <a:p>
            <a:pPr marL="742950" lvl="1" indent="-285750">
              <a:lnSpc>
                <a:spcPct val="110000"/>
              </a:lnSpc>
              <a:spcAft>
                <a:spcPts val="300"/>
              </a:spcAft>
              <a:buFont typeface="Arial" panose="020B0604020202020204" pitchFamily="34" charset="0"/>
              <a:buChar char="•"/>
            </a:pPr>
            <a:r>
              <a:rPr lang="fr" sz="1200" dirty="0"/>
              <a:t>Certains sont passés à d'autres travaux (construction)</a:t>
            </a:r>
          </a:p>
          <a:p>
            <a:pPr marL="742950" lvl="1" indent="-285750">
              <a:lnSpc>
                <a:spcPct val="110000"/>
              </a:lnSpc>
              <a:spcAft>
                <a:spcPts val="300"/>
              </a:spcAft>
              <a:buFont typeface="Arial" panose="020B0604020202020204" pitchFamily="34" charset="0"/>
              <a:buChar char="•"/>
            </a:pPr>
            <a:r>
              <a:rPr lang="fr" sz="1200" dirty="0"/>
              <a:t>D'autres ont augmenté la diversité des cultures cultivées.</a:t>
            </a:r>
          </a:p>
          <a:p>
            <a:pPr marL="285750" indent="-285750">
              <a:lnSpc>
                <a:spcPct val="110000"/>
              </a:lnSpc>
              <a:spcAft>
                <a:spcPts val="300"/>
              </a:spcAft>
              <a:buFont typeface="Arial" panose="020B0604020202020204" pitchFamily="34" charset="0"/>
              <a:buChar char="•"/>
            </a:pPr>
            <a:r>
              <a:rPr lang="fr" sz="1200" dirty="0"/>
              <a:t>Il y a eu des inondations généralisées au cours de la dernière année; 25% des agriculteurs ont subi une perte totale de récolte de coton. Tous les autres ont souffert de rendements inférieurs à la moyenne.</a:t>
            </a:r>
          </a:p>
          <a:p>
            <a:pPr marL="742950" lvl="1" indent="-285750">
              <a:lnSpc>
                <a:spcPct val="110000"/>
              </a:lnSpc>
              <a:spcAft>
                <a:spcPts val="300"/>
              </a:spcAft>
              <a:buFont typeface="Arial" panose="020B0604020202020204" pitchFamily="34" charset="0"/>
              <a:buChar char="•"/>
            </a:pPr>
            <a:r>
              <a:rPr lang="fr" sz="1200" dirty="0"/>
              <a:t>Les agriculteurs qui avaient des cultures diversifiées ont été moins touchés financièrement.</a:t>
            </a:r>
          </a:p>
          <a:p>
            <a:pPr marL="742950" lvl="1" indent="-285750">
              <a:lnSpc>
                <a:spcPct val="110000"/>
              </a:lnSpc>
              <a:spcAft>
                <a:spcPts val="300"/>
              </a:spcAft>
              <a:buFont typeface="Arial" panose="020B0604020202020204" pitchFamily="34" charset="0"/>
              <a:buChar char="•"/>
            </a:pPr>
            <a:r>
              <a:rPr lang="fr" sz="1200" dirty="0"/>
              <a:t>Ceux qui travaillaient dans la construction n'étaient pas non plus économiquement touchés par les inondations.</a:t>
            </a:r>
            <a:endParaRPr lang="en-GB" sz="1200" dirty="0"/>
          </a:p>
        </p:txBody>
      </p:sp>
      <p:pic>
        <p:nvPicPr>
          <p:cNvPr id="10" name="Picture 9" descr="A person with the hand on the face&#10;&#10;Description automatically generated with medium confidence">
            <a:extLst>
              <a:ext uri="{FF2B5EF4-FFF2-40B4-BE49-F238E27FC236}">
                <a16:creationId xmlns:a16="http://schemas.microsoft.com/office/drawing/2014/main" id="{9397D079-111D-6DDA-95AF-3168FB7F191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5930"/>
          <a:stretch/>
        </p:blipFill>
        <p:spPr>
          <a:xfrm>
            <a:off x="5032062" y="3209694"/>
            <a:ext cx="1932804" cy="1924471"/>
          </a:xfrm>
          <a:prstGeom prst="ellipse">
            <a:avLst/>
          </a:prstGeom>
          <a:effectLst>
            <a:outerShdw blurRad="141767" dist="38100" dir="2700000" algn="tl" rotWithShape="0">
              <a:prstClr val="black">
                <a:alpha val="23881"/>
              </a:prstClr>
            </a:outerShdw>
          </a:effectLst>
        </p:spPr>
      </p:pic>
      <p:sp>
        <p:nvSpPr>
          <p:cNvPr id="11" name="TextBox 10">
            <a:extLst>
              <a:ext uri="{FF2B5EF4-FFF2-40B4-BE49-F238E27FC236}">
                <a16:creationId xmlns:a16="http://schemas.microsoft.com/office/drawing/2014/main" id="{D8673467-5BDD-AE48-7BC0-DC685B2BAF11}"/>
              </a:ext>
            </a:extLst>
          </p:cNvPr>
          <p:cNvSpPr txBox="1"/>
          <p:nvPr/>
        </p:nvSpPr>
        <p:spPr>
          <a:xfrm>
            <a:off x="0" y="6526937"/>
            <a:ext cx="3246037" cy="230832"/>
          </a:xfrm>
          <a:prstGeom prst="rect">
            <a:avLst/>
          </a:prstGeom>
          <a:noFill/>
        </p:spPr>
        <p:txBody>
          <a:bodyPr wrap="square" rtlCol="0">
            <a:spAutoFit/>
          </a:bodyPr>
          <a:lstStyle/>
          <a:p>
            <a:r>
              <a:rPr lang="fr" sz="900" dirty="0">
                <a:hlinkClick r:id="rId4" tooltip="https://ariesrules.blogspot.com/2011/11/weekend-humor_11.html"/>
              </a:rPr>
              <a:t>Cette photo </a:t>
            </a:r>
            <a:r>
              <a:rPr lang="fr" sz="900" dirty="0"/>
              <a:t>par un auteur inconnu est sous licence </a:t>
            </a:r>
            <a:r>
              <a:rPr lang="fr" sz="900" dirty="0">
                <a:hlinkClick r:id="rId5" tooltip="https://creativecommons.org/licenses/by-nc-nd/3.0/"/>
              </a:rPr>
              <a:t>CC BY-NC-ND</a:t>
            </a:r>
            <a:endParaRPr lang="en-GB" sz="900" dirty="0"/>
          </a:p>
        </p:txBody>
      </p:sp>
      <p:sp>
        <p:nvSpPr>
          <p:cNvPr id="15" name="TextBox 14">
            <a:extLst>
              <a:ext uri="{FF2B5EF4-FFF2-40B4-BE49-F238E27FC236}">
                <a16:creationId xmlns:a16="http://schemas.microsoft.com/office/drawing/2014/main" id="{2C4CF55F-F46A-F9FC-CE05-7F405DC1E4B5}"/>
              </a:ext>
            </a:extLst>
          </p:cNvPr>
          <p:cNvSpPr txBox="1"/>
          <p:nvPr/>
        </p:nvSpPr>
        <p:spPr>
          <a:xfrm>
            <a:off x="4942726" y="1661857"/>
            <a:ext cx="2111475" cy="461665"/>
          </a:xfrm>
          <a:prstGeom prst="rect">
            <a:avLst/>
          </a:prstGeom>
          <a:noFill/>
        </p:spPr>
        <p:txBody>
          <a:bodyPr wrap="none" rtlCol="0">
            <a:spAutoFit/>
          </a:bodyPr>
          <a:lstStyle/>
          <a:p>
            <a:r>
              <a:rPr lang="fr" sz="2400" dirty="0">
                <a:solidFill>
                  <a:schemeClr val="accent1"/>
                </a:solidFill>
              </a:rPr>
              <a:t>D'accord, mais </a:t>
            </a:r>
            <a:r>
              <a:rPr lang="fr" sz="2400" b="1" dirty="0">
                <a:solidFill>
                  <a:schemeClr val="accent1"/>
                </a:solidFill>
                <a:latin typeface="Open Sans" pitchFamily="2" charset="0"/>
                <a:ea typeface="Open Sans" pitchFamily="2" charset="0"/>
                <a:cs typeface="Open Sans" pitchFamily="2" charset="0"/>
              </a:rPr>
              <a:t>pourquoi </a:t>
            </a:r>
            <a:r>
              <a:rPr lang="fr" sz="2400" dirty="0">
                <a:solidFill>
                  <a:schemeClr val="accent1"/>
                </a:solidFill>
              </a:rPr>
              <a:t>?</a:t>
            </a:r>
          </a:p>
        </p:txBody>
      </p:sp>
      <p:sp>
        <p:nvSpPr>
          <p:cNvPr id="4" name="Rounded Rectangle 3">
            <a:extLst>
              <a:ext uri="{FF2B5EF4-FFF2-40B4-BE49-F238E27FC236}">
                <a16:creationId xmlns:a16="http://schemas.microsoft.com/office/drawing/2014/main" id="{AD144E69-A0A3-4B0F-D77F-A32AC08FF203}"/>
              </a:ext>
            </a:extLst>
          </p:cNvPr>
          <p:cNvSpPr/>
          <p:nvPr/>
        </p:nvSpPr>
        <p:spPr>
          <a:xfrm>
            <a:off x="562997" y="307898"/>
            <a:ext cx="9912262"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dirty="0"/>
              <a:t>La conversion de l'agriculture conventionnelle à l'agriculture biologique pour le coton a-t-elle eu un effet positif sur les bénéfices réalisés pour les agriculteurs concernés ?</a:t>
            </a:r>
            <a:endParaRPr lang="en-GB" dirty="0"/>
          </a:p>
        </p:txBody>
      </p:sp>
    </p:spTree>
    <p:extLst>
      <p:ext uri="{BB962C8B-B14F-4D97-AF65-F5344CB8AC3E}">
        <p14:creationId xmlns:p14="http://schemas.microsoft.com/office/powerpoint/2010/main" val="4902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4B4A-A26E-0085-C773-13BA171F3A85}"/>
              </a:ext>
            </a:extLst>
          </p:cNvPr>
          <p:cNvSpPr>
            <a:spLocks noGrp="1"/>
          </p:cNvSpPr>
          <p:nvPr>
            <p:ph type="title"/>
          </p:nvPr>
        </p:nvSpPr>
        <p:spPr/>
        <p:txBody>
          <a:bodyPr>
            <a:normAutofit/>
          </a:bodyPr>
          <a:lstStyle/>
          <a:p>
            <a:r>
              <a:rPr lang="fr" sz="4000" dirty="0"/>
              <a:t>Les gros titres ne sont pas la vraie histoire</a:t>
            </a:r>
            <a:endParaRPr lang="en-GB" sz="4000" dirty="0"/>
          </a:p>
        </p:txBody>
      </p:sp>
      <p:sp>
        <p:nvSpPr>
          <p:cNvPr id="3" name="Content Placeholder 2">
            <a:extLst>
              <a:ext uri="{FF2B5EF4-FFF2-40B4-BE49-F238E27FC236}">
                <a16:creationId xmlns:a16="http://schemas.microsoft.com/office/drawing/2014/main" id="{0B4120A2-5DFA-162D-56DE-31976A223951}"/>
              </a:ext>
            </a:extLst>
          </p:cNvPr>
          <p:cNvSpPr>
            <a:spLocks noGrp="1"/>
          </p:cNvSpPr>
          <p:nvPr>
            <p:ph idx="1"/>
          </p:nvPr>
        </p:nvSpPr>
        <p:spPr>
          <a:xfrm>
            <a:off x="4882896" y="179570"/>
            <a:ext cx="7060626" cy="6498816"/>
          </a:xfrm>
        </p:spPr>
        <p:txBody>
          <a:bodyPr>
            <a:noAutofit/>
          </a:bodyPr>
          <a:lstStyle/>
          <a:p>
            <a:pPr marL="0" indent="0">
              <a:spcAft>
                <a:spcPts val="600"/>
              </a:spcAft>
              <a:buNone/>
            </a:pPr>
            <a:r>
              <a:rPr lang="fr" sz="1400" b="1" dirty="0">
                <a:latin typeface="Open Sans SemiBold" pitchFamily="2" charset="0"/>
                <a:ea typeface="Open Sans SemiBold" pitchFamily="2" charset="0"/>
                <a:cs typeface="Open Sans SemiBold" pitchFamily="2" charset="0"/>
              </a:rPr>
              <a:t>L'histoire est beaucoup plus intéressante que les gros titres !</a:t>
            </a:r>
            <a:endParaRPr lang="en-GB" sz="1400" b="1" dirty="0">
              <a:latin typeface="Open Sans SemiBold" pitchFamily="2" charset="0"/>
              <a:ea typeface="Open Sans SemiBold" pitchFamily="2" charset="0"/>
              <a:cs typeface="Open Sans SemiBold" pitchFamily="2" charset="0"/>
            </a:endParaRPr>
          </a:p>
          <a:p>
            <a:pPr marL="0" indent="0">
              <a:spcAft>
                <a:spcPts val="600"/>
              </a:spcAft>
              <a:buNone/>
            </a:pPr>
            <a:r>
              <a:rPr lang="fr" sz="1400" dirty="0"/>
              <a:t>Une partie de l'histoire a été prise en compte dans la conception et l'analyse originales :</a:t>
            </a:r>
          </a:p>
          <a:p>
            <a:pPr>
              <a:spcAft>
                <a:spcPts val="200"/>
              </a:spcAft>
            </a:pPr>
            <a:r>
              <a:rPr lang="fr" sz="1400" dirty="0"/>
              <a:t>Les enquêtes ont capturé de multiples sources de revenus ; on s'attendait à ce que les agriculteurs adoptent différentes stratégies pour contrer la baisse des rendements</a:t>
            </a:r>
          </a:p>
          <a:p>
            <a:pPr>
              <a:spcAft>
                <a:spcPts val="600"/>
              </a:spcAft>
            </a:pPr>
            <a:r>
              <a:rPr lang="fr" sz="1400" dirty="0"/>
              <a:t>La région 2 a été intentionnellement choisie dans le cadre de l'étude en raison de sa vulnérabilité aux inondations</a:t>
            </a:r>
          </a:p>
          <a:p>
            <a:pPr marL="0" indent="0">
              <a:spcAft>
                <a:spcPts val="600"/>
              </a:spcAft>
              <a:buNone/>
            </a:pPr>
            <a:r>
              <a:rPr lang="fr" sz="1400" dirty="0"/>
              <a:t>D'autres aspects étaient inattendus et ont conduit à modifier la conception de la recherche pour mieux les étudier et les comprendre :</a:t>
            </a:r>
          </a:p>
          <a:p>
            <a:pPr>
              <a:spcAft>
                <a:spcPts val="200"/>
              </a:spcAft>
            </a:pPr>
            <a:r>
              <a:rPr lang="fr" sz="1400" dirty="0"/>
              <a:t>Les impacts inattendus du covid sur le marché du travail ont conduit à entreprendre des recherches supplémentaires au niveau du marché pour mieux comprendre cela</a:t>
            </a:r>
          </a:p>
          <a:p>
            <a:pPr>
              <a:spcAft>
                <a:spcPts val="600"/>
              </a:spcAft>
            </a:pPr>
            <a:r>
              <a:rPr lang="fr" sz="1400" dirty="0"/>
              <a:t>Les rapports selon lesquels les agriculteurs utilisant des produits chimiques pouvaient encore vendre leur produit à des prix « biologiques » ont conduit à des recherches supplémentaires avec les organisations qui achètent les récoltes et à des entretiens spécifiques avec des agriculteurs sur ce sujet.</a:t>
            </a:r>
          </a:p>
          <a:p>
            <a:pPr marL="0" indent="0">
              <a:spcAft>
                <a:spcPts val="600"/>
              </a:spcAft>
              <a:buNone/>
            </a:pPr>
            <a:r>
              <a:rPr lang="fr" sz="1400" dirty="0"/>
              <a:t>L'adaptation du protocole original et la décomposition de tout en composants pour l'analyse nous ont permis de mieux comprendre les résultats.</a:t>
            </a:r>
          </a:p>
        </p:txBody>
      </p:sp>
    </p:spTree>
    <p:extLst>
      <p:ext uri="{BB962C8B-B14F-4D97-AF65-F5344CB8AC3E}">
        <p14:creationId xmlns:p14="http://schemas.microsoft.com/office/powerpoint/2010/main" val="7199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3E2DBC-E0DC-9734-A4F8-B73C50AB22E2}"/>
              </a:ext>
            </a:extLst>
          </p:cNvPr>
          <p:cNvSpPr>
            <a:spLocks noGrp="1"/>
          </p:cNvSpPr>
          <p:nvPr>
            <p:ph sz="half" idx="2"/>
          </p:nvPr>
        </p:nvSpPr>
        <p:spPr>
          <a:xfrm>
            <a:off x="551670" y="1588651"/>
            <a:ext cx="6189452" cy="4556442"/>
          </a:xfrm>
        </p:spPr>
        <p:txBody>
          <a:bodyPr>
            <a:noAutofit/>
          </a:bodyPr>
          <a:lstStyle/>
          <a:p>
            <a:pPr>
              <a:spcAft>
                <a:spcPts val="600"/>
              </a:spcAft>
            </a:pPr>
            <a:r>
              <a:rPr lang="fr" sz="1800" dirty="0"/>
              <a:t>Je veux en savoir plus sur l'efficacité des engrais par rapport aux rendements de la betterave </a:t>
            </a:r>
            <a:r>
              <a:rPr lang="fr" sz="1800" dirty="0" err="1"/>
              <a:t>sucrière </a:t>
            </a:r>
            <a:r>
              <a:rPr lang="fr" sz="1800" dirty="0"/>
              <a:t>.</a:t>
            </a:r>
          </a:p>
          <a:p>
            <a:pPr>
              <a:spcAft>
                <a:spcPts val="600"/>
              </a:spcAft>
            </a:pPr>
            <a:r>
              <a:rPr lang="fr" sz="1800" dirty="0"/>
              <a:t>Je ne sais pas quelles combinaisons de N, P et K vont </a:t>
            </a:r>
            <a:r>
              <a:rPr lang="fr" sz="1800" dirty="0" err="1"/>
              <a:t>maximiser </a:t>
            </a:r>
            <a:r>
              <a:rPr lang="fr" sz="1800" dirty="0"/>
              <a:t>mes rendements.</a:t>
            </a:r>
          </a:p>
          <a:p>
            <a:pPr>
              <a:spcAft>
                <a:spcPts val="600"/>
              </a:spcAft>
            </a:pPr>
            <a:r>
              <a:rPr lang="fr" sz="1800" dirty="0"/>
              <a:t>Alors, je vais à ma station de recherche et je fais un essai selon certains principes que je sais importants :</a:t>
            </a:r>
          </a:p>
          <a:p>
            <a:pPr marL="742950" lvl="1" indent="-285750">
              <a:spcAft>
                <a:spcPts val="300"/>
              </a:spcAft>
            </a:pPr>
            <a:r>
              <a:rPr lang="fr" sz="1600" dirty="0"/>
              <a:t>Répliqué à travers les blocs (n=3)</a:t>
            </a:r>
          </a:p>
          <a:p>
            <a:pPr marL="742950" lvl="1" indent="-285750">
              <a:spcAft>
                <a:spcPts val="300"/>
              </a:spcAft>
            </a:pPr>
            <a:r>
              <a:rPr lang="fr" sz="1600" dirty="0" err="1"/>
              <a:t>randomisés </a:t>
            </a:r>
            <a:r>
              <a:rPr lang="fr" sz="1600" dirty="0"/>
              <a:t>à chaque parcelle</a:t>
            </a:r>
          </a:p>
          <a:p>
            <a:pPr marL="742950" lvl="1" indent="-285750">
              <a:spcAft>
                <a:spcPts val="300"/>
              </a:spcAft>
            </a:pPr>
            <a:r>
              <a:rPr lang="fr" sz="1600" dirty="0"/>
              <a:t>Un traitement "témoin" sans N, P ou K</a:t>
            </a:r>
          </a:p>
          <a:p>
            <a:pPr marL="742950" lvl="1" indent="-285750">
              <a:spcAft>
                <a:spcPts val="300"/>
              </a:spcAft>
            </a:pPr>
            <a:r>
              <a:rPr lang="fr" sz="1600" dirty="0"/>
              <a:t>Contrôler les sources potentielles de variabilité ou de confusion en appliquant une gestion uniforme sur toutes les parcelles</a:t>
            </a:r>
            <a:endParaRPr lang="en-GB" sz="1600" dirty="0"/>
          </a:p>
        </p:txBody>
      </p:sp>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a:xfrm>
            <a:off x="551670" y="131133"/>
            <a:ext cx="7086259" cy="1105325"/>
          </a:xfrm>
        </p:spPr>
        <p:txBody>
          <a:bodyPr>
            <a:noAutofit/>
          </a:bodyPr>
          <a:lstStyle/>
          <a:p>
            <a:r>
              <a:rPr lang="fr" sz="2800" dirty="0"/>
              <a:t>Un exemple classique de "statistiques pour l'agriculture"</a:t>
            </a:r>
            <a:endParaRPr lang="en-GB" sz="2800" dirty="0"/>
          </a:p>
        </p:txBody>
      </p:sp>
      <p:graphicFrame>
        <p:nvGraphicFramePr>
          <p:cNvPr id="7" name="Table 7">
            <a:extLst>
              <a:ext uri="{FF2B5EF4-FFF2-40B4-BE49-F238E27FC236}">
                <a16:creationId xmlns:a16="http://schemas.microsoft.com/office/drawing/2014/main" id="{92E4EA01-88F3-F3D4-8EE5-F4D90E4A5D3C}"/>
              </a:ext>
            </a:extLst>
          </p:cNvPr>
          <p:cNvGraphicFramePr>
            <a:graphicFrameLocks noGrp="1"/>
          </p:cNvGraphicFramePr>
          <p:nvPr>
            <p:ph sz="half" idx="13"/>
            <p:extLst>
              <p:ext uri="{D42A27DB-BD31-4B8C-83A1-F6EECF244321}">
                <p14:modId xmlns:p14="http://schemas.microsoft.com/office/powerpoint/2010/main" val="3315753087"/>
              </p:ext>
            </p:extLst>
          </p:nvPr>
        </p:nvGraphicFramePr>
        <p:xfrm>
          <a:off x="7094642" y="1701455"/>
          <a:ext cx="4716000" cy="3931252"/>
        </p:xfrm>
        <a:graphic>
          <a:graphicData uri="http://schemas.openxmlformats.org/drawingml/2006/table">
            <a:tbl>
              <a:tblPr firstRow="1" bandRow="1">
                <a:tableStyleId>{5C22544A-7EE6-4342-B048-85BDC9FD1C3A}</a:tableStyleId>
              </a:tblPr>
              <a:tblGrid>
                <a:gridCol w="1218062">
                  <a:extLst>
                    <a:ext uri="{9D8B030D-6E8A-4147-A177-3AD203B41FA5}">
                      <a16:colId xmlns:a16="http://schemas.microsoft.com/office/drawing/2014/main" val="2155878415"/>
                    </a:ext>
                  </a:extLst>
                </a:gridCol>
                <a:gridCol w="668338">
                  <a:extLst>
                    <a:ext uri="{9D8B030D-6E8A-4147-A177-3AD203B41FA5}">
                      <a16:colId xmlns:a16="http://schemas.microsoft.com/office/drawing/2014/main" val="1530674417"/>
                    </a:ext>
                  </a:extLst>
                </a:gridCol>
                <a:gridCol w="1141054">
                  <a:extLst>
                    <a:ext uri="{9D8B030D-6E8A-4147-A177-3AD203B41FA5}">
                      <a16:colId xmlns:a16="http://schemas.microsoft.com/office/drawing/2014/main" val="285692576"/>
                    </a:ext>
                  </a:extLst>
                </a:gridCol>
                <a:gridCol w="745346">
                  <a:extLst>
                    <a:ext uri="{9D8B030D-6E8A-4147-A177-3AD203B41FA5}">
                      <a16:colId xmlns:a16="http://schemas.microsoft.com/office/drawing/2014/main" val="96423563"/>
                    </a:ext>
                  </a:extLst>
                </a:gridCol>
                <a:gridCol w="943200">
                  <a:extLst>
                    <a:ext uri="{9D8B030D-6E8A-4147-A177-3AD203B41FA5}">
                      <a16:colId xmlns:a16="http://schemas.microsoft.com/office/drawing/2014/main" val="3529287923"/>
                    </a:ext>
                  </a:extLst>
                </a:gridCol>
              </a:tblGrid>
              <a:tr h="610627">
                <a:tc>
                  <a:txBody>
                    <a:bodyPr/>
                    <a:lstStyle/>
                    <a:p>
                      <a:pPr algn="ctr"/>
                      <a:r>
                        <a:rPr lang="fr" dirty="0"/>
                        <a:t>Bloc 1</a:t>
                      </a:r>
                      <a:endParaRPr lang="en-GB" dirty="0"/>
                    </a:p>
                  </a:txBody>
                  <a:tcPr/>
                </a:tc>
                <a:tc>
                  <a:txBody>
                    <a:bodyPr/>
                    <a:lstStyle/>
                    <a:p>
                      <a:pPr algn="ctr"/>
                      <a:endParaRPr lang="en-GB" dirty="0"/>
                    </a:p>
                  </a:txBody>
                  <a:tcPr>
                    <a:solidFill>
                      <a:schemeClr val="bg1"/>
                    </a:solidFill>
                  </a:tcPr>
                </a:tc>
                <a:tc>
                  <a:txBody>
                    <a:bodyPr/>
                    <a:lstStyle/>
                    <a:p>
                      <a:pPr algn="ctr"/>
                      <a:r>
                        <a:rPr lang="fr" dirty="0"/>
                        <a:t>Bloc 2</a:t>
                      </a:r>
                      <a:endParaRPr lang="en-GB" dirty="0"/>
                    </a:p>
                  </a:txBody>
                  <a:tcPr/>
                </a:tc>
                <a:tc>
                  <a:txBody>
                    <a:bodyPr/>
                    <a:lstStyle/>
                    <a:p>
                      <a:pPr algn="ctr"/>
                      <a:endParaRPr lang="en-GB" dirty="0"/>
                    </a:p>
                  </a:txBody>
                  <a:tcPr>
                    <a:solidFill>
                      <a:schemeClr val="bg1"/>
                    </a:solidFill>
                  </a:tcPr>
                </a:tc>
                <a:tc>
                  <a:txBody>
                    <a:bodyPr/>
                    <a:lstStyle/>
                    <a:p>
                      <a:pPr algn="ctr"/>
                      <a:r>
                        <a:rPr lang="fr" dirty="0"/>
                        <a:t>Bloc 3</a:t>
                      </a:r>
                      <a:endParaRPr lang="en-GB" dirty="0"/>
                    </a:p>
                  </a:txBody>
                  <a:tcPr/>
                </a:tc>
                <a:extLst>
                  <a:ext uri="{0D108BD9-81ED-4DB2-BD59-A6C34878D82A}">
                    <a16:rowId xmlns:a16="http://schemas.microsoft.com/office/drawing/2014/main" val="2549363933"/>
                  </a:ext>
                </a:extLst>
              </a:tr>
              <a:tr h="474375">
                <a:tc>
                  <a:txBody>
                    <a:bodyPr/>
                    <a:lstStyle/>
                    <a:p>
                      <a:pPr algn="ctr"/>
                      <a:r>
                        <a:rPr lang="fr" dirty="0"/>
                        <a:t>Aucun</a:t>
                      </a:r>
                      <a:endParaRPr lang="en-GB" dirty="0"/>
                    </a:p>
                  </a:txBody>
                  <a:tcPr/>
                </a:tc>
                <a:tc>
                  <a:txBody>
                    <a:bodyPr/>
                    <a:lstStyle/>
                    <a:p>
                      <a:pPr algn="ctr"/>
                      <a:endParaRPr lang="en-GB" dirty="0"/>
                    </a:p>
                  </a:txBody>
                  <a:tcPr>
                    <a:solidFill>
                      <a:schemeClr val="bg1"/>
                    </a:solidFill>
                  </a:tcPr>
                </a:tc>
                <a:tc>
                  <a:txBody>
                    <a:bodyPr/>
                    <a:lstStyle/>
                    <a:p>
                      <a:pPr algn="ctr"/>
                      <a:r>
                        <a:rPr lang="fr" dirty="0"/>
                        <a:t>NPK</a:t>
                      </a:r>
                      <a:endParaRPr lang="en-GB" dirty="0"/>
                    </a:p>
                  </a:txBody>
                  <a:tcPr/>
                </a:tc>
                <a:tc>
                  <a:txBody>
                    <a:bodyPr/>
                    <a:lstStyle/>
                    <a:p>
                      <a:pPr algn="ctr"/>
                      <a:endParaRPr lang="en-GB" dirty="0"/>
                    </a:p>
                  </a:txBody>
                  <a:tcPr>
                    <a:solidFill>
                      <a:schemeClr val="bg1"/>
                    </a:solidFill>
                  </a:tcPr>
                </a:tc>
                <a:tc>
                  <a:txBody>
                    <a:bodyPr/>
                    <a:lstStyle/>
                    <a:p>
                      <a:pPr algn="ctr"/>
                      <a:r>
                        <a:rPr lang="fr" dirty="0"/>
                        <a:t>NK</a:t>
                      </a:r>
                      <a:endParaRPr lang="en-GB" dirty="0"/>
                    </a:p>
                  </a:txBody>
                  <a:tcPr/>
                </a:tc>
                <a:extLst>
                  <a:ext uri="{0D108BD9-81ED-4DB2-BD59-A6C34878D82A}">
                    <a16:rowId xmlns:a16="http://schemas.microsoft.com/office/drawing/2014/main" val="1683196057"/>
                  </a:ext>
                </a:extLst>
              </a:tr>
              <a:tr h="474375">
                <a:tc>
                  <a:txBody>
                    <a:bodyPr/>
                    <a:lstStyle/>
                    <a:p>
                      <a:pPr algn="ctr"/>
                      <a:r>
                        <a:rPr lang="fr" dirty="0"/>
                        <a:t>P</a:t>
                      </a:r>
                      <a:endParaRPr lang="en-GB" dirty="0"/>
                    </a:p>
                  </a:txBody>
                  <a:tcPr/>
                </a:tc>
                <a:tc>
                  <a:txBody>
                    <a:bodyPr/>
                    <a:lstStyle/>
                    <a:p>
                      <a:pPr algn="ctr"/>
                      <a:endParaRPr lang="en-GB" dirty="0"/>
                    </a:p>
                  </a:txBody>
                  <a:tcPr>
                    <a:solidFill>
                      <a:schemeClr val="bg1"/>
                    </a:solidFill>
                  </a:tcPr>
                </a:tc>
                <a:tc>
                  <a:txBody>
                    <a:bodyPr/>
                    <a:lstStyle/>
                    <a:p>
                      <a:pPr algn="ctr"/>
                      <a:r>
                        <a:rPr lang="fr" dirty="0"/>
                        <a:t>K</a:t>
                      </a:r>
                      <a:endParaRPr lang="en-GB" dirty="0"/>
                    </a:p>
                  </a:txBody>
                  <a:tcPr/>
                </a:tc>
                <a:tc>
                  <a:txBody>
                    <a:bodyPr/>
                    <a:lstStyle/>
                    <a:p>
                      <a:pPr algn="ctr"/>
                      <a:endParaRPr lang="en-GB" dirty="0"/>
                    </a:p>
                  </a:txBody>
                  <a:tcPr>
                    <a:solidFill>
                      <a:schemeClr val="bg1"/>
                    </a:solidFill>
                  </a:tcPr>
                </a:tc>
                <a:tc>
                  <a:txBody>
                    <a:bodyPr/>
                    <a:lstStyle/>
                    <a:p>
                      <a:pPr algn="ctr"/>
                      <a:r>
                        <a:rPr lang="fr" dirty="0"/>
                        <a:t>PK</a:t>
                      </a:r>
                      <a:endParaRPr lang="en-GB" dirty="0"/>
                    </a:p>
                  </a:txBody>
                  <a:tcPr/>
                </a:tc>
                <a:extLst>
                  <a:ext uri="{0D108BD9-81ED-4DB2-BD59-A6C34878D82A}">
                    <a16:rowId xmlns:a16="http://schemas.microsoft.com/office/drawing/2014/main" val="1690242358"/>
                  </a:ext>
                </a:extLst>
              </a:tr>
              <a:tr h="474375">
                <a:tc>
                  <a:txBody>
                    <a:bodyPr/>
                    <a:lstStyle/>
                    <a:p>
                      <a:pPr algn="ctr"/>
                      <a:r>
                        <a:rPr lang="fr" dirty="0"/>
                        <a:t>NP</a:t>
                      </a:r>
                      <a:endParaRPr lang="en-GB" dirty="0"/>
                    </a:p>
                  </a:txBody>
                  <a:tcPr/>
                </a:tc>
                <a:tc>
                  <a:txBody>
                    <a:bodyPr/>
                    <a:lstStyle/>
                    <a:p>
                      <a:pPr algn="ctr"/>
                      <a:endParaRPr lang="en-GB" dirty="0"/>
                    </a:p>
                  </a:txBody>
                  <a:tcPr>
                    <a:solidFill>
                      <a:schemeClr val="bg1"/>
                    </a:solidFill>
                  </a:tcPr>
                </a:tc>
                <a:tc>
                  <a:txBody>
                    <a:bodyPr/>
                    <a:lstStyle/>
                    <a:p>
                      <a:pPr algn="ctr"/>
                      <a:r>
                        <a:rPr lang="fr" dirty="0"/>
                        <a:t>NK</a:t>
                      </a:r>
                      <a:endParaRPr lang="en-GB" dirty="0"/>
                    </a:p>
                  </a:txBody>
                  <a:tcPr/>
                </a:tc>
                <a:tc>
                  <a:txBody>
                    <a:bodyPr/>
                    <a:lstStyle/>
                    <a:p>
                      <a:pPr algn="ctr"/>
                      <a:endParaRPr lang="en-GB" dirty="0"/>
                    </a:p>
                  </a:txBody>
                  <a:tcPr>
                    <a:solidFill>
                      <a:schemeClr val="bg1"/>
                    </a:solidFill>
                  </a:tcPr>
                </a:tc>
                <a:tc>
                  <a:txBody>
                    <a:bodyPr/>
                    <a:lstStyle/>
                    <a:p>
                      <a:pPr algn="ctr"/>
                      <a:r>
                        <a:rPr lang="fr" dirty="0"/>
                        <a:t>P</a:t>
                      </a:r>
                      <a:endParaRPr lang="en-GB" dirty="0"/>
                    </a:p>
                  </a:txBody>
                  <a:tcPr/>
                </a:tc>
                <a:extLst>
                  <a:ext uri="{0D108BD9-81ED-4DB2-BD59-A6C34878D82A}">
                    <a16:rowId xmlns:a16="http://schemas.microsoft.com/office/drawing/2014/main" val="465428295"/>
                  </a:ext>
                </a:extLst>
              </a:tr>
              <a:tr h="474375">
                <a:tc>
                  <a:txBody>
                    <a:bodyPr/>
                    <a:lstStyle/>
                    <a:p>
                      <a:pPr algn="ctr"/>
                      <a:r>
                        <a:rPr lang="fr" dirty="0"/>
                        <a:t>K</a:t>
                      </a:r>
                      <a:endParaRPr lang="en-GB" dirty="0"/>
                    </a:p>
                  </a:txBody>
                  <a:tcPr/>
                </a:tc>
                <a:tc>
                  <a:txBody>
                    <a:bodyPr/>
                    <a:lstStyle/>
                    <a:p>
                      <a:pPr algn="ctr"/>
                      <a:endParaRPr lang="en-GB" dirty="0"/>
                    </a:p>
                  </a:txBody>
                  <a:tcPr>
                    <a:solidFill>
                      <a:schemeClr val="bg1"/>
                    </a:solidFill>
                  </a:tcPr>
                </a:tc>
                <a:tc>
                  <a:txBody>
                    <a:bodyPr/>
                    <a:lstStyle/>
                    <a:p>
                      <a:pPr algn="ctr"/>
                      <a:r>
                        <a:rPr lang="fr" dirty="0"/>
                        <a:t>P</a:t>
                      </a:r>
                      <a:endParaRPr lang="en-GB" dirty="0"/>
                    </a:p>
                  </a:txBody>
                  <a:tcPr/>
                </a:tc>
                <a:tc>
                  <a:txBody>
                    <a:bodyPr/>
                    <a:lstStyle/>
                    <a:p>
                      <a:pPr algn="ctr"/>
                      <a:endParaRPr lang="en-GB" dirty="0"/>
                    </a:p>
                  </a:txBody>
                  <a:tcPr>
                    <a:solidFill>
                      <a:schemeClr val="bg1"/>
                    </a:solidFill>
                  </a:tcPr>
                </a:tc>
                <a:tc>
                  <a:txBody>
                    <a:bodyPr/>
                    <a:lstStyle/>
                    <a:p>
                      <a:pPr algn="ctr"/>
                      <a:r>
                        <a:rPr lang="fr" dirty="0"/>
                        <a:t>K</a:t>
                      </a:r>
                      <a:endParaRPr lang="en-GB" dirty="0"/>
                    </a:p>
                  </a:txBody>
                  <a:tcPr/>
                </a:tc>
                <a:extLst>
                  <a:ext uri="{0D108BD9-81ED-4DB2-BD59-A6C34878D82A}">
                    <a16:rowId xmlns:a16="http://schemas.microsoft.com/office/drawing/2014/main" val="1640672086"/>
                  </a:ext>
                </a:extLst>
              </a:tr>
              <a:tr h="474375">
                <a:tc>
                  <a:txBody>
                    <a:bodyPr/>
                    <a:lstStyle/>
                    <a:p>
                      <a:pPr algn="ctr"/>
                      <a:r>
                        <a:rPr lang="fr" dirty="0"/>
                        <a:t>NPK</a:t>
                      </a:r>
                      <a:endParaRPr lang="en-GB" dirty="0"/>
                    </a:p>
                  </a:txBody>
                  <a:tcPr/>
                </a:tc>
                <a:tc>
                  <a:txBody>
                    <a:bodyPr/>
                    <a:lstStyle/>
                    <a:p>
                      <a:pPr algn="ctr"/>
                      <a:endParaRPr lang="en-GB" dirty="0"/>
                    </a:p>
                  </a:txBody>
                  <a:tcPr>
                    <a:solidFill>
                      <a:schemeClr val="bg1"/>
                    </a:solidFill>
                  </a:tcPr>
                </a:tc>
                <a:tc>
                  <a:txBody>
                    <a:bodyPr/>
                    <a:lstStyle/>
                    <a:p>
                      <a:pPr algn="ctr"/>
                      <a:r>
                        <a:rPr lang="fr" dirty="0"/>
                        <a:t>Aucun</a:t>
                      </a:r>
                      <a:endParaRPr lang="en-GB" dirty="0"/>
                    </a:p>
                  </a:txBody>
                  <a:tcPr/>
                </a:tc>
                <a:tc>
                  <a:txBody>
                    <a:bodyPr/>
                    <a:lstStyle/>
                    <a:p>
                      <a:pPr algn="ctr"/>
                      <a:endParaRPr lang="en-GB" dirty="0"/>
                    </a:p>
                  </a:txBody>
                  <a:tcPr>
                    <a:solidFill>
                      <a:schemeClr val="bg1"/>
                    </a:solidFill>
                  </a:tcPr>
                </a:tc>
                <a:tc>
                  <a:txBody>
                    <a:bodyPr/>
                    <a:lstStyle/>
                    <a:p>
                      <a:pPr algn="ctr"/>
                      <a:r>
                        <a:rPr lang="fr" dirty="0"/>
                        <a:t>NK</a:t>
                      </a:r>
                      <a:endParaRPr lang="en-GB" dirty="0"/>
                    </a:p>
                  </a:txBody>
                  <a:tcPr/>
                </a:tc>
                <a:extLst>
                  <a:ext uri="{0D108BD9-81ED-4DB2-BD59-A6C34878D82A}">
                    <a16:rowId xmlns:a16="http://schemas.microsoft.com/office/drawing/2014/main" val="1657531626"/>
                  </a:ext>
                </a:extLst>
              </a:tr>
              <a:tr h="474375">
                <a:tc>
                  <a:txBody>
                    <a:bodyPr/>
                    <a:lstStyle/>
                    <a:p>
                      <a:pPr algn="ctr"/>
                      <a:r>
                        <a:rPr lang="fr" dirty="0"/>
                        <a:t>PK</a:t>
                      </a:r>
                      <a:endParaRPr lang="en-GB" dirty="0"/>
                    </a:p>
                  </a:txBody>
                  <a:tcPr/>
                </a:tc>
                <a:tc>
                  <a:txBody>
                    <a:bodyPr/>
                    <a:lstStyle/>
                    <a:p>
                      <a:pPr algn="ctr"/>
                      <a:endParaRPr lang="en-GB" dirty="0"/>
                    </a:p>
                  </a:txBody>
                  <a:tcPr>
                    <a:solidFill>
                      <a:schemeClr val="bg1"/>
                    </a:solidFill>
                  </a:tcPr>
                </a:tc>
                <a:tc>
                  <a:txBody>
                    <a:bodyPr/>
                    <a:lstStyle/>
                    <a:p>
                      <a:pPr algn="ctr"/>
                      <a:r>
                        <a:rPr lang="fr" dirty="0"/>
                        <a:t>PK</a:t>
                      </a:r>
                      <a:endParaRPr lang="en-GB" dirty="0"/>
                    </a:p>
                  </a:txBody>
                  <a:tcPr/>
                </a:tc>
                <a:tc>
                  <a:txBody>
                    <a:bodyPr/>
                    <a:lstStyle/>
                    <a:p>
                      <a:pPr algn="ctr"/>
                      <a:endParaRPr lang="en-GB" dirty="0"/>
                    </a:p>
                  </a:txBody>
                  <a:tcPr>
                    <a:solidFill>
                      <a:schemeClr val="bg1"/>
                    </a:solidFill>
                  </a:tcPr>
                </a:tc>
                <a:tc>
                  <a:txBody>
                    <a:bodyPr/>
                    <a:lstStyle/>
                    <a:p>
                      <a:pPr algn="ctr"/>
                      <a:r>
                        <a:rPr lang="fr" dirty="0"/>
                        <a:t>NK</a:t>
                      </a:r>
                      <a:endParaRPr lang="en-GB" dirty="0"/>
                    </a:p>
                  </a:txBody>
                  <a:tcPr/>
                </a:tc>
                <a:extLst>
                  <a:ext uri="{0D108BD9-81ED-4DB2-BD59-A6C34878D82A}">
                    <a16:rowId xmlns:a16="http://schemas.microsoft.com/office/drawing/2014/main" val="67859396"/>
                  </a:ext>
                </a:extLst>
              </a:tr>
              <a:tr h="474375">
                <a:tc>
                  <a:txBody>
                    <a:bodyPr/>
                    <a:lstStyle/>
                    <a:p>
                      <a:pPr algn="ctr"/>
                      <a:r>
                        <a:rPr lang="fr" dirty="0"/>
                        <a:t>NK</a:t>
                      </a:r>
                      <a:endParaRPr lang="en-GB" dirty="0"/>
                    </a:p>
                  </a:txBody>
                  <a:tcPr/>
                </a:tc>
                <a:tc>
                  <a:txBody>
                    <a:bodyPr/>
                    <a:lstStyle/>
                    <a:p>
                      <a:pPr algn="ctr"/>
                      <a:endParaRPr lang="en-GB" dirty="0"/>
                    </a:p>
                  </a:txBody>
                  <a:tcPr>
                    <a:solidFill>
                      <a:schemeClr val="bg1"/>
                    </a:solidFill>
                  </a:tcPr>
                </a:tc>
                <a:tc>
                  <a:txBody>
                    <a:bodyPr/>
                    <a:lstStyle/>
                    <a:p>
                      <a:pPr algn="ctr"/>
                      <a:r>
                        <a:rPr lang="fr" dirty="0"/>
                        <a:t>NP</a:t>
                      </a:r>
                      <a:endParaRPr lang="en-GB" dirty="0"/>
                    </a:p>
                  </a:txBody>
                  <a:tcPr/>
                </a:tc>
                <a:tc>
                  <a:txBody>
                    <a:bodyPr/>
                    <a:lstStyle/>
                    <a:p>
                      <a:pPr algn="ctr"/>
                      <a:endParaRPr lang="en-GB" dirty="0"/>
                    </a:p>
                  </a:txBody>
                  <a:tcPr>
                    <a:solidFill>
                      <a:schemeClr val="bg1"/>
                    </a:solidFill>
                  </a:tcPr>
                </a:tc>
                <a:tc>
                  <a:txBody>
                    <a:bodyPr/>
                    <a:lstStyle/>
                    <a:p>
                      <a:pPr algn="ctr"/>
                      <a:r>
                        <a:rPr lang="fr" dirty="0"/>
                        <a:t>Aucun</a:t>
                      </a:r>
                      <a:endParaRPr lang="en-GB" dirty="0"/>
                    </a:p>
                  </a:txBody>
                  <a:tcPr/>
                </a:tc>
                <a:extLst>
                  <a:ext uri="{0D108BD9-81ED-4DB2-BD59-A6C34878D82A}">
                    <a16:rowId xmlns:a16="http://schemas.microsoft.com/office/drawing/2014/main" val="2379313181"/>
                  </a:ext>
                </a:extLst>
              </a:tr>
            </a:tbl>
          </a:graphicData>
        </a:graphic>
      </p:graphicFrame>
      <p:sp>
        <p:nvSpPr>
          <p:cNvPr id="3" name="TextBox 2">
            <a:extLst>
              <a:ext uri="{FF2B5EF4-FFF2-40B4-BE49-F238E27FC236}">
                <a16:creationId xmlns:a16="http://schemas.microsoft.com/office/drawing/2014/main" id="{D6D05568-D6DD-AC25-C6FC-3BF0B1B92C6C}"/>
              </a:ext>
            </a:extLst>
          </p:cNvPr>
          <p:cNvSpPr txBox="1"/>
          <p:nvPr/>
        </p:nvSpPr>
        <p:spPr>
          <a:xfrm>
            <a:off x="345460" y="6465257"/>
            <a:ext cx="6189452" cy="261610"/>
          </a:xfrm>
          <a:prstGeom prst="rect">
            <a:avLst/>
          </a:prstGeom>
          <a:noFill/>
        </p:spPr>
        <p:txBody>
          <a:bodyPr wrap="square">
            <a:spAutoFit/>
          </a:bodyPr>
          <a:lstStyle/>
          <a:p>
            <a:r>
              <a:rPr lang="fr" sz="1100" b="0" i="0" dirty="0">
                <a:solidFill>
                  <a:srgbClr val="000000"/>
                </a:solidFill>
                <a:effectLst/>
                <a:latin typeface="Arial" panose="020B0604020202020204" pitchFamily="34" charset="0"/>
              </a:rPr>
              <a:t>Données : George </a:t>
            </a:r>
            <a:r>
              <a:rPr lang="fr" sz="1100" b="0" i="0" dirty="0" err="1">
                <a:solidFill>
                  <a:srgbClr val="000000"/>
                </a:solidFill>
                <a:effectLst/>
                <a:latin typeface="Arial" panose="020B0604020202020204" pitchFamily="34" charset="0"/>
              </a:rPr>
              <a:t>Snedecor </a:t>
            </a:r>
            <a:r>
              <a:rPr lang="fr" sz="1100" b="0" i="0" dirty="0">
                <a:solidFill>
                  <a:srgbClr val="000000"/>
                </a:solidFill>
                <a:effectLst/>
                <a:latin typeface="Arial" panose="020B0604020202020204" pitchFamily="34" charset="0"/>
              </a:rPr>
              <a:t>(1946). </a:t>
            </a:r>
            <a:r>
              <a:rPr lang="fr" sz="1100" b="0" i="1" dirty="0">
                <a:solidFill>
                  <a:srgbClr val="000000"/>
                </a:solidFill>
                <a:effectLst/>
                <a:latin typeface="Arial" panose="020B0604020202020204" pitchFamily="34" charset="0"/>
              </a:rPr>
              <a:t>Méthodes statistiques </a:t>
            </a:r>
            <a:r>
              <a:rPr lang="fr" sz="1100" b="0" i="0" dirty="0">
                <a:solidFill>
                  <a:srgbClr val="000000"/>
                </a:solidFill>
                <a:effectLst/>
                <a:latin typeface="Arial" panose="020B0604020202020204" pitchFamily="34" charset="0"/>
              </a:rPr>
              <a:t>, 4e éd. Tableau 12.13, p. 332</a:t>
            </a:r>
            <a:endParaRPr lang="en-GB" sz="1100" dirty="0"/>
          </a:p>
        </p:txBody>
      </p:sp>
    </p:spTree>
    <p:extLst>
      <p:ext uri="{BB962C8B-B14F-4D97-AF65-F5344CB8AC3E}">
        <p14:creationId xmlns:p14="http://schemas.microsoft.com/office/powerpoint/2010/main" val="343443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p:txBody>
          <a:bodyPr>
            <a:normAutofit/>
          </a:bodyPr>
          <a:lstStyle/>
          <a:p>
            <a:r>
              <a:rPr lang="fr" dirty="0"/>
              <a:t>Statistiques de l'agriculture</a:t>
            </a:r>
            <a:endParaRPr lang="en-GB" dirty="0"/>
          </a:p>
        </p:txBody>
      </p:sp>
      <p:pic>
        <p:nvPicPr>
          <p:cNvPr id="3" name="Picture 2">
            <a:extLst>
              <a:ext uri="{FF2B5EF4-FFF2-40B4-BE49-F238E27FC236}">
                <a16:creationId xmlns:a16="http://schemas.microsoft.com/office/drawing/2014/main" id="{E996BB8B-B777-07A5-1F6F-A277A0C86F3D}"/>
              </a:ext>
            </a:extLst>
          </p:cNvPr>
          <p:cNvPicPr>
            <a:picLocks noChangeAspect="1"/>
          </p:cNvPicPr>
          <p:nvPr/>
        </p:nvPicPr>
        <p:blipFill>
          <a:blip r:embed="rId3"/>
          <a:stretch>
            <a:fillRect/>
          </a:stretch>
        </p:blipFill>
        <p:spPr>
          <a:xfrm>
            <a:off x="375665" y="1693896"/>
            <a:ext cx="3305614" cy="2670840"/>
          </a:xfrm>
          <a:prstGeom prst="rect">
            <a:avLst/>
          </a:prstGeom>
        </p:spPr>
      </p:pic>
      <p:pic>
        <p:nvPicPr>
          <p:cNvPr id="11" name="Picture 10">
            <a:extLst>
              <a:ext uri="{FF2B5EF4-FFF2-40B4-BE49-F238E27FC236}">
                <a16:creationId xmlns:a16="http://schemas.microsoft.com/office/drawing/2014/main" id="{BB279D67-7C2C-2A11-A337-841FC0709BD5}"/>
              </a:ext>
            </a:extLst>
          </p:cNvPr>
          <p:cNvPicPr>
            <a:picLocks noChangeAspect="1"/>
          </p:cNvPicPr>
          <p:nvPr/>
        </p:nvPicPr>
        <p:blipFill>
          <a:blip r:embed="rId4"/>
          <a:stretch>
            <a:fillRect/>
          </a:stretch>
        </p:blipFill>
        <p:spPr>
          <a:xfrm>
            <a:off x="3983730" y="2370552"/>
            <a:ext cx="3952582" cy="1317528"/>
          </a:xfrm>
          <a:prstGeom prst="rect">
            <a:avLst/>
          </a:prstGeom>
        </p:spPr>
      </p:pic>
      <p:sp>
        <p:nvSpPr>
          <p:cNvPr id="8" name="TextBox 7">
            <a:extLst>
              <a:ext uri="{FF2B5EF4-FFF2-40B4-BE49-F238E27FC236}">
                <a16:creationId xmlns:a16="http://schemas.microsoft.com/office/drawing/2014/main" id="{3073EF65-575F-4668-F9A4-E4BA13D517D3}"/>
              </a:ext>
            </a:extLst>
          </p:cNvPr>
          <p:cNvSpPr txBox="1"/>
          <p:nvPr/>
        </p:nvSpPr>
        <p:spPr>
          <a:xfrm>
            <a:off x="-93452" y="6623304"/>
            <a:ext cx="6189452" cy="261610"/>
          </a:xfrm>
          <a:prstGeom prst="rect">
            <a:avLst/>
          </a:prstGeom>
          <a:noFill/>
        </p:spPr>
        <p:txBody>
          <a:bodyPr wrap="square">
            <a:spAutoFit/>
          </a:bodyPr>
          <a:lstStyle/>
          <a:p>
            <a:r>
              <a:rPr lang="fr" sz="1100" b="0" i="0" dirty="0">
                <a:solidFill>
                  <a:srgbClr val="000000"/>
                </a:solidFill>
                <a:effectLst/>
                <a:latin typeface="Arial" panose="020B0604020202020204" pitchFamily="34" charset="0"/>
              </a:rPr>
              <a:t>Données : George </a:t>
            </a:r>
            <a:r>
              <a:rPr lang="fr" sz="1100" b="0" i="0" dirty="0" err="1">
                <a:solidFill>
                  <a:srgbClr val="000000"/>
                </a:solidFill>
                <a:effectLst/>
                <a:latin typeface="Arial" panose="020B0604020202020204" pitchFamily="34" charset="0"/>
              </a:rPr>
              <a:t>Snedecor </a:t>
            </a:r>
            <a:r>
              <a:rPr lang="fr" sz="1100" b="0" i="0" dirty="0">
                <a:solidFill>
                  <a:srgbClr val="000000"/>
                </a:solidFill>
                <a:effectLst/>
                <a:latin typeface="Arial" panose="020B0604020202020204" pitchFamily="34" charset="0"/>
              </a:rPr>
              <a:t>(1946). </a:t>
            </a:r>
            <a:r>
              <a:rPr lang="fr" sz="1100" b="0" i="1" dirty="0">
                <a:solidFill>
                  <a:srgbClr val="000000"/>
                </a:solidFill>
                <a:effectLst/>
                <a:latin typeface="Arial" panose="020B0604020202020204" pitchFamily="34" charset="0"/>
              </a:rPr>
              <a:t>Méthodes statistiques </a:t>
            </a:r>
            <a:r>
              <a:rPr lang="fr" sz="1100" b="0" i="0" dirty="0">
                <a:solidFill>
                  <a:srgbClr val="000000"/>
                </a:solidFill>
                <a:effectLst/>
                <a:latin typeface="Arial" panose="020B0604020202020204" pitchFamily="34" charset="0"/>
              </a:rPr>
              <a:t>, 4e éd. Tableau 12.13, p. 332</a:t>
            </a:r>
            <a:endParaRPr lang="en-GB" sz="1100" dirty="0"/>
          </a:p>
        </p:txBody>
      </p:sp>
      <p:pic>
        <p:nvPicPr>
          <p:cNvPr id="6" name="Picture 5">
            <a:extLst>
              <a:ext uri="{FF2B5EF4-FFF2-40B4-BE49-F238E27FC236}">
                <a16:creationId xmlns:a16="http://schemas.microsoft.com/office/drawing/2014/main" id="{A17FBDF1-99AF-EA70-E48C-EECAF291312E}"/>
              </a:ext>
            </a:extLst>
          </p:cNvPr>
          <p:cNvPicPr>
            <a:picLocks noChangeAspect="1"/>
          </p:cNvPicPr>
          <p:nvPr/>
        </p:nvPicPr>
        <p:blipFill>
          <a:blip r:embed="rId5"/>
          <a:stretch>
            <a:fillRect/>
          </a:stretch>
        </p:blipFill>
        <p:spPr>
          <a:xfrm>
            <a:off x="7960696" y="1512970"/>
            <a:ext cx="3728811" cy="3012772"/>
          </a:xfrm>
          <a:prstGeom prst="rect">
            <a:avLst/>
          </a:prstGeom>
        </p:spPr>
      </p:pic>
    </p:spTree>
    <p:extLst>
      <p:ext uri="{BB962C8B-B14F-4D97-AF65-F5344CB8AC3E}">
        <p14:creationId xmlns:p14="http://schemas.microsoft.com/office/powerpoint/2010/main" val="13517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1A5A3-FD86-9E3E-3661-FA1DD7C09107}"/>
              </a:ext>
            </a:extLst>
          </p:cNvPr>
          <p:cNvSpPr>
            <a:spLocks noGrp="1"/>
          </p:cNvSpPr>
          <p:nvPr>
            <p:ph sz="half" idx="2"/>
          </p:nvPr>
        </p:nvSpPr>
        <p:spPr>
          <a:xfrm>
            <a:off x="551670" y="1433816"/>
            <a:ext cx="11529840" cy="590056"/>
          </a:xfrm>
        </p:spPr>
        <p:txBody>
          <a:bodyPr/>
          <a:lstStyle/>
          <a:p>
            <a:pPr marL="0" indent="0">
              <a:buNone/>
            </a:pPr>
            <a:r>
              <a:rPr lang="fr" b="1" dirty="0">
                <a:latin typeface="Open Sans SemiBold" pitchFamily="2" charset="0"/>
                <a:ea typeface="Open Sans SemiBold" pitchFamily="2" charset="0"/>
                <a:cs typeface="Open Sans SemiBold" pitchFamily="2" charset="0"/>
              </a:rPr>
              <a:t>Essayons à nouveau la même approche sur un problème différent :</a:t>
            </a:r>
            <a:endParaRPr lang="en-GB" b="1" dirty="0">
              <a:latin typeface="Open Sans SemiBold" pitchFamily="2" charset="0"/>
              <a:ea typeface="Open Sans SemiBold" pitchFamily="2" charset="0"/>
              <a:cs typeface="Open Sans SemiBold" pitchFamily="2" charset="0"/>
            </a:endParaRPr>
          </a:p>
        </p:txBody>
      </p:sp>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fr" sz="3600" dirty="0"/>
              <a:t>Des statistiques pour l'agroécologie ?</a:t>
            </a:r>
            <a:endParaRPr lang="en-GB" sz="3600" dirty="0"/>
          </a:p>
        </p:txBody>
      </p:sp>
      <p:graphicFrame>
        <p:nvGraphicFramePr>
          <p:cNvPr id="6" name="Table 5">
            <a:extLst>
              <a:ext uri="{FF2B5EF4-FFF2-40B4-BE49-F238E27FC236}">
                <a16:creationId xmlns:a16="http://schemas.microsoft.com/office/drawing/2014/main" id="{A65A44FD-DAD4-549F-7616-7CB109FBC1AC}"/>
              </a:ext>
            </a:extLst>
          </p:cNvPr>
          <p:cNvGraphicFramePr>
            <a:graphicFrameLocks noGrp="1"/>
          </p:cNvGraphicFramePr>
          <p:nvPr>
            <p:extLst>
              <p:ext uri="{D42A27DB-BD31-4B8C-83A1-F6EECF244321}">
                <p14:modId xmlns:p14="http://schemas.microsoft.com/office/powerpoint/2010/main" val="3991185958"/>
              </p:ext>
            </p:extLst>
          </p:nvPr>
        </p:nvGraphicFramePr>
        <p:xfrm>
          <a:off x="6619287" y="2674792"/>
          <a:ext cx="4902606" cy="2325510"/>
        </p:xfrm>
        <a:graphic>
          <a:graphicData uri="http://schemas.openxmlformats.org/drawingml/2006/table">
            <a:tbl>
              <a:tblPr firstRow="1" bandRow="1">
                <a:tableStyleId>{5C22544A-7EE6-4342-B048-85BDC9FD1C3A}</a:tableStyleId>
              </a:tblPr>
              <a:tblGrid>
                <a:gridCol w="1266256">
                  <a:extLst>
                    <a:ext uri="{9D8B030D-6E8A-4147-A177-3AD203B41FA5}">
                      <a16:colId xmlns:a16="http://schemas.microsoft.com/office/drawing/2014/main" val="1123691929"/>
                    </a:ext>
                  </a:extLst>
                </a:gridCol>
                <a:gridCol w="694786">
                  <a:extLst>
                    <a:ext uri="{9D8B030D-6E8A-4147-A177-3AD203B41FA5}">
                      <a16:colId xmlns:a16="http://schemas.microsoft.com/office/drawing/2014/main" val="4222046970"/>
                    </a:ext>
                  </a:extLst>
                </a:gridCol>
                <a:gridCol w="1186198">
                  <a:extLst>
                    <a:ext uri="{9D8B030D-6E8A-4147-A177-3AD203B41FA5}">
                      <a16:colId xmlns:a16="http://schemas.microsoft.com/office/drawing/2014/main" val="1761333070"/>
                    </a:ext>
                  </a:extLst>
                </a:gridCol>
                <a:gridCol w="774844">
                  <a:extLst>
                    <a:ext uri="{9D8B030D-6E8A-4147-A177-3AD203B41FA5}">
                      <a16:colId xmlns:a16="http://schemas.microsoft.com/office/drawing/2014/main" val="83241161"/>
                    </a:ext>
                  </a:extLst>
                </a:gridCol>
                <a:gridCol w="980522">
                  <a:extLst>
                    <a:ext uri="{9D8B030D-6E8A-4147-A177-3AD203B41FA5}">
                      <a16:colId xmlns:a16="http://schemas.microsoft.com/office/drawing/2014/main" val="2113405822"/>
                    </a:ext>
                  </a:extLst>
                </a:gridCol>
              </a:tblGrid>
              <a:tr h="522675">
                <a:tc>
                  <a:txBody>
                    <a:bodyPr/>
                    <a:lstStyle/>
                    <a:p>
                      <a:pPr algn="ctr"/>
                      <a:r>
                        <a:rPr lang="fr" dirty="0"/>
                        <a:t>Ferme 1</a:t>
                      </a:r>
                      <a:endParaRPr lang="en-GB" dirty="0"/>
                    </a:p>
                  </a:txBody>
                  <a:tcPr/>
                </a:tc>
                <a:tc>
                  <a:txBody>
                    <a:bodyPr/>
                    <a:lstStyle/>
                    <a:p>
                      <a:pPr algn="ctr"/>
                      <a:endParaRPr lang="en-GB" dirty="0"/>
                    </a:p>
                  </a:txBody>
                  <a:tcPr>
                    <a:solidFill>
                      <a:schemeClr val="bg1"/>
                    </a:solidFill>
                  </a:tcPr>
                </a:tc>
                <a:tc>
                  <a:txBody>
                    <a:bodyPr/>
                    <a:lstStyle/>
                    <a:p>
                      <a:pPr algn="ctr"/>
                      <a:r>
                        <a:rPr lang="fr" dirty="0"/>
                        <a:t>Ferme 2</a:t>
                      </a:r>
                      <a:endParaRPr lang="en-GB" dirty="0"/>
                    </a:p>
                  </a:txBody>
                  <a:tcPr/>
                </a:tc>
                <a:tc>
                  <a:txBody>
                    <a:bodyPr/>
                    <a:lstStyle/>
                    <a:p>
                      <a:pPr algn="ctr"/>
                      <a:endParaRPr lang="en-GB" dirty="0"/>
                    </a:p>
                  </a:txBody>
                  <a:tcPr>
                    <a:solidFill>
                      <a:schemeClr val="bg1"/>
                    </a:solidFill>
                  </a:tcPr>
                </a:tc>
                <a:tc>
                  <a:txBody>
                    <a:bodyPr/>
                    <a:lstStyle/>
                    <a:p>
                      <a:pPr algn="ctr"/>
                      <a:r>
                        <a:rPr lang="fr" dirty="0"/>
                        <a:t>Ferme 3</a:t>
                      </a:r>
                      <a:endParaRPr lang="en-GB" dirty="0"/>
                    </a:p>
                  </a:txBody>
                  <a:tcPr/>
                </a:tc>
                <a:extLst>
                  <a:ext uri="{0D108BD9-81ED-4DB2-BD59-A6C34878D82A}">
                    <a16:rowId xmlns:a16="http://schemas.microsoft.com/office/drawing/2014/main" val="4285189465"/>
                  </a:ext>
                </a:extLst>
              </a:tr>
              <a:tr h="522675">
                <a:tc>
                  <a:txBody>
                    <a:bodyPr/>
                    <a:lstStyle/>
                    <a:p>
                      <a:pPr algn="ctr"/>
                      <a:r>
                        <a:rPr lang="fr" dirty="0"/>
                        <a:t>Soja</a:t>
                      </a:r>
                      <a:endParaRPr lang="en-GB" dirty="0"/>
                    </a:p>
                  </a:txBody>
                  <a:tcPr/>
                </a:tc>
                <a:tc>
                  <a:txBody>
                    <a:bodyPr/>
                    <a:lstStyle/>
                    <a:p>
                      <a:pPr algn="ctr"/>
                      <a:endParaRPr lang="en-GB" dirty="0"/>
                    </a:p>
                  </a:txBody>
                  <a:tcPr>
                    <a:solidFill>
                      <a:schemeClr val="bg1"/>
                    </a:solidFill>
                  </a:tcPr>
                </a:tc>
                <a:tc>
                  <a:txBody>
                    <a:bodyPr/>
                    <a:lstStyle/>
                    <a:p>
                      <a:pPr algn="ctr"/>
                      <a:r>
                        <a:rPr lang="fr" dirty="0"/>
                        <a:t>Soja + PP</a:t>
                      </a:r>
                      <a:endParaRPr lang="en-GB" dirty="0"/>
                    </a:p>
                  </a:txBody>
                  <a:tcPr/>
                </a:tc>
                <a:tc>
                  <a:txBody>
                    <a:bodyPr/>
                    <a:lstStyle/>
                    <a:p>
                      <a:pPr algn="ctr"/>
                      <a:endParaRPr lang="en-GB" dirty="0"/>
                    </a:p>
                  </a:txBody>
                  <a:tcPr>
                    <a:solidFill>
                      <a:schemeClr val="bg1"/>
                    </a:solidFill>
                  </a:tcPr>
                </a:tc>
                <a:tc>
                  <a:txBody>
                    <a:bodyPr/>
                    <a:lstStyle/>
                    <a:p>
                      <a:pPr algn="ctr"/>
                      <a:r>
                        <a:rPr lang="fr" dirty="0"/>
                        <a:t>PP</a:t>
                      </a:r>
                      <a:endParaRPr lang="en-GB" dirty="0"/>
                    </a:p>
                  </a:txBody>
                  <a:tcPr/>
                </a:tc>
                <a:extLst>
                  <a:ext uri="{0D108BD9-81ED-4DB2-BD59-A6C34878D82A}">
                    <a16:rowId xmlns:a16="http://schemas.microsoft.com/office/drawing/2014/main" val="59866216"/>
                  </a:ext>
                </a:extLst>
              </a:tr>
              <a:tr h="522675">
                <a:tc>
                  <a:txBody>
                    <a:bodyPr/>
                    <a:lstStyle/>
                    <a:p>
                      <a:pPr algn="ctr"/>
                      <a:r>
                        <a:rPr lang="fr" dirty="0"/>
                        <a:t>Soja + PP</a:t>
                      </a:r>
                      <a:endParaRPr lang="en-GB" dirty="0"/>
                    </a:p>
                  </a:txBody>
                  <a:tcPr/>
                </a:tc>
                <a:tc>
                  <a:txBody>
                    <a:bodyPr/>
                    <a:lstStyle/>
                    <a:p>
                      <a:pPr algn="ctr"/>
                      <a:endParaRPr lang="en-GB" dirty="0"/>
                    </a:p>
                  </a:txBody>
                  <a:tcPr>
                    <a:solidFill>
                      <a:schemeClr val="bg1"/>
                    </a:solidFill>
                  </a:tcPr>
                </a:tc>
                <a:tc>
                  <a:txBody>
                    <a:bodyPr/>
                    <a:lstStyle/>
                    <a:p>
                      <a:pPr algn="ctr"/>
                      <a:r>
                        <a:rPr lang="fr" dirty="0"/>
                        <a:t>PP</a:t>
                      </a:r>
                      <a:endParaRPr lang="en-GB" dirty="0"/>
                    </a:p>
                  </a:txBody>
                  <a:tcPr/>
                </a:tc>
                <a:tc>
                  <a:txBody>
                    <a:bodyPr/>
                    <a:lstStyle/>
                    <a:p>
                      <a:pPr algn="ctr"/>
                      <a:endParaRPr lang="en-GB" dirty="0"/>
                    </a:p>
                  </a:txBody>
                  <a:tcPr>
                    <a:solidFill>
                      <a:schemeClr val="bg1"/>
                    </a:solidFill>
                  </a:tcPr>
                </a:tc>
                <a:tc>
                  <a:txBody>
                    <a:bodyPr/>
                    <a:lstStyle/>
                    <a:p>
                      <a:pPr algn="ctr"/>
                      <a:r>
                        <a:rPr lang="fr" dirty="0"/>
                        <a:t>Soja</a:t>
                      </a:r>
                      <a:endParaRPr lang="en-GB" dirty="0"/>
                    </a:p>
                  </a:txBody>
                  <a:tcPr/>
                </a:tc>
                <a:extLst>
                  <a:ext uri="{0D108BD9-81ED-4DB2-BD59-A6C34878D82A}">
                    <a16:rowId xmlns:a16="http://schemas.microsoft.com/office/drawing/2014/main" val="3090507293"/>
                  </a:ext>
                </a:extLst>
              </a:tr>
              <a:tr h="522675">
                <a:tc>
                  <a:txBody>
                    <a:bodyPr/>
                    <a:lstStyle/>
                    <a:p>
                      <a:pPr algn="ctr"/>
                      <a:r>
                        <a:rPr lang="fr" dirty="0"/>
                        <a:t>PP</a:t>
                      </a:r>
                      <a:endParaRPr lang="en-GB" dirty="0"/>
                    </a:p>
                  </a:txBody>
                  <a:tcPr/>
                </a:tc>
                <a:tc>
                  <a:txBody>
                    <a:bodyPr/>
                    <a:lstStyle/>
                    <a:p>
                      <a:pPr algn="ctr"/>
                      <a:endParaRPr lang="en-GB" dirty="0"/>
                    </a:p>
                  </a:txBody>
                  <a:tcPr>
                    <a:solidFill>
                      <a:schemeClr val="bg1"/>
                    </a:solidFill>
                  </a:tcPr>
                </a:tc>
                <a:tc>
                  <a:txBody>
                    <a:bodyPr/>
                    <a:lstStyle/>
                    <a:p>
                      <a:pPr algn="ctr"/>
                      <a:r>
                        <a:rPr lang="fr" dirty="0"/>
                        <a:t>Soja</a:t>
                      </a:r>
                      <a:endParaRPr lang="en-GB" dirty="0"/>
                    </a:p>
                  </a:txBody>
                  <a:tcPr/>
                </a:tc>
                <a:tc>
                  <a:txBody>
                    <a:bodyPr/>
                    <a:lstStyle/>
                    <a:p>
                      <a:pPr algn="ctr"/>
                      <a:endParaRPr lang="en-GB" dirty="0"/>
                    </a:p>
                  </a:txBody>
                  <a:tcPr>
                    <a:solidFill>
                      <a:schemeClr val="bg1"/>
                    </a:solidFill>
                  </a:tcPr>
                </a:tc>
                <a:tc>
                  <a:txBody>
                    <a:bodyPr/>
                    <a:lstStyle/>
                    <a:p>
                      <a:pPr algn="ctr"/>
                      <a:r>
                        <a:rPr lang="fr" dirty="0"/>
                        <a:t>Soja + PP</a:t>
                      </a:r>
                      <a:endParaRPr lang="en-GB" dirty="0"/>
                    </a:p>
                  </a:txBody>
                  <a:tcPr/>
                </a:tc>
                <a:extLst>
                  <a:ext uri="{0D108BD9-81ED-4DB2-BD59-A6C34878D82A}">
                    <a16:rowId xmlns:a16="http://schemas.microsoft.com/office/drawing/2014/main" val="2977762116"/>
                  </a:ext>
                </a:extLst>
              </a:tr>
            </a:tbl>
          </a:graphicData>
        </a:graphic>
      </p:graphicFrame>
      <p:sp>
        <p:nvSpPr>
          <p:cNvPr id="7" name="Content Placeholder 4">
            <a:extLst>
              <a:ext uri="{FF2B5EF4-FFF2-40B4-BE49-F238E27FC236}">
                <a16:creationId xmlns:a16="http://schemas.microsoft.com/office/drawing/2014/main" id="{6421DB65-2D9D-868E-EBC5-F78E9E117FB7}"/>
              </a:ext>
            </a:extLst>
          </p:cNvPr>
          <p:cNvSpPr txBox="1">
            <a:spLocks/>
          </p:cNvSpPr>
          <p:nvPr/>
        </p:nvSpPr>
        <p:spPr>
          <a:xfrm>
            <a:off x="551670" y="2062734"/>
            <a:ext cx="5508000" cy="4556442"/>
          </a:xfrm>
          <a:prstGeom prst="rect">
            <a:avLst/>
          </a:prstGeom>
        </p:spPr>
        <p:txBody>
          <a:bodyPr vert="horz" lIns="90000" tIns="45720" rIns="91440" bIns="45720" rtlCol="0">
            <a:noAutofit/>
          </a:bodyPr>
          <a:lst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 sz="1600" dirty="0"/>
              <a:t>Je veux en savoir plus sur la production des agriculteurs lorsqu'ils plantent du soja et des pois cajan comme cultures uniques ou comme cultures intercalaires. Je veux tester cela dans des conditions réelles à la ferme</a:t>
            </a:r>
          </a:p>
          <a:p>
            <a:pPr>
              <a:spcAft>
                <a:spcPts val="600"/>
              </a:spcAft>
            </a:pPr>
            <a:r>
              <a:rPr lang="fr" sz="1600" dirty="0"/>
              <a:t>Je recrute 3 agriculteurs pour participer à ces essais et randomise les traitements sur 3 parcelles au sein de leurs exploitations</a:t>
            </a:r>
          </a:p>
          <a:p>
            <a:pPr>
              <a:spcAft>
                <a:spcPts val="600"/>
              </a:spcAft>
            </a:pPr>
            <a:r>
              <a:rPr lang="fr" sz="1600" dirty="0"/>
              <a:t>Alors, je fais un essai selon quelques principes que je sais importants :</a:t>
            </a:r>
          </a:p>
          <a:p>
            <a:pPr marL="742950" lvl="1" indent="-285750">
              <a:spcAft>
                <a:spcPts val="300"/>
              </a:spcAft>
            </a:pPr>
            <a:r>
              <a:rPr lang="fr" sz="1400" dirty="0"/>
              <a:t>Répliqué parmi les agriculteurs (n=3)</a:t>
            </a:r>
          </a:p>
          <a:p>
            <a:pPr marL="742950" lvl="1" indent="-285750">
              <a:spcAft>
                <a:spcPts val="300"/>
              </a:spcAft>
            </a:pPr>
            <a:r>
              <a:rPr lang="fr" sz="1400" dirty="0" err="1"/>
              <a:t>randomisés </a:t>
            </a:r>
            <a:r>
              <a:rPr lang="fr" sz="1400" dirty="0"/>
              <a:t>à chaque parcelle</a:t>
            </a:r>
          </a:p>
          <a:p>
            <a:pPr marL="742950" lvl="1" indent="-285750">
              <a:spcAft>
                <a:spcPts val="300"/>
              </a:spcAft>
            </a:pPr>
            <a:r>
              <a:rPr lang="fr" sz="1400" dirty="0"/>
              <a:t>Il est important de tester dans des conditions réelles, donc je permets aux agriculteurs de gérer les parcelles mais je fournis des recommandations sur la gestion des parcelles.</a:t>
            </a:r>
          </a:p>
        </p:txBody>
      </p:sp>
    </p:spTree>
    <p:extLst>
      <p:ext uri="{BB962C8B-B14F-4D97-AF65-F5344CB8AC3E}">
        <p14:creationId xmlns:p14="http://schemas.microsoft.com/office/powerpoint/2010/main" val="154953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fr" sz="3200" dirty="0"/>
              <a:t>Des statistiques pour l'agroécologie ?</a:t>
            </a:r>
            <a:endParaRPr lang="en-GB" sz="3200" dirty="0"/>
          </a:p>
        </p:txBody>
      </p:sp>
      <p:pic>
        <p:nvPicPr>
          <p:cNvPr id="15" name="Picture 14">
            <a:extLst>
              <a:ext uri="{FF2B5EF4-FFF2-40B4-BE49-F238E27FC236}">
                <a16:creationId xmlns:a16="http://schemas.microsoft.com/office/drawing/2014/main" id="{C27D18DD-A847-2D84-5FA6-C12ABC0EDAA5}"/>
              </a:ext>
            </a:extLst>
          </p:cNvPr>
          <p:cNvPicPr>
            <a:picLocks noChangeAspect="1"/>
          </p:cNvPicPr>
          <p:nvPr/>
        </p:nvPicPr>
        <p:blipFill>
          <a:blip r:embed="rId3"/>
          <a:stretch>
            <a:fillRect/>
          </a:stretch>
        </p:blipFill>
        <p:spPr>
          <a:xfrm>
            <a:off x="551670" y="3040277"/>
            <a:ext cx="2832453" cy="998323"/>
          </a:xfrm>
          <a:prstGeom prst="rect">
            <a:avLst/>
          </a:prstGeom>
        </p:spPr>
      </p:pic>
      <p:pic>
        <p:nvPicPr>
          <p:cNvPr id="16" name="Picture 15">
            <a:extLst>
              <a:ext uri="{FF2B5EF4-FFF2-40B4-BE49-F238E27FC236}">
                <a16:creationId xmlns:a16="http://schemas.microsoft.com/office/drawing/2014/main" id="{0B98D39E-5A4D-7F20-5299-FAF9C00F3B72}"/>
              </a:ext>
            </a:extLst>
          </p:cNvPr>
          <p:cNvPicPr>
            <a:picLocks noChangeAspect="1"/>
          </p:cNvPicPr>
          <p:nvPr/>
        </p:nvPicPr>
        <p:blipFill>
          <a:blip r:embed="rId4"/>
          <a:stretch>
            <a:fillRect/>
          </a:stretch>
        </p:blipFill>
        <p:spPr>
          <a:xfrm>
            <a:off x="3553798" y="2119690"/>
            <a:ext cx="3791588" cy="3063493"/>
          </a:xfrm>
          <a:prstGeom prst="rect">
            <a:avLst/>
          </a:prstGeom>
        </p:spPr>
      </p:pic>
      <p:pic>
        <p:nvPicPr>
          <p:cNvPr id="3" name="Picture 2">
            <a:extLst>
              <a:ext uri="{FF2B5EF4-FFF2-40B4-BE49-F238E27FC236}">
                <a16:creationId xmlns:a16="http://schemas.microsoft.com/office/drawing/2014/main" id="{201D6C80-41EF-F298-1472-A36EB301BD30}"/>
              </a:ext>
            </a:extLst>
          </p:cNvPr>
          <p:cNvPicPr>
            <a:picLocks noChangeAspect="1"/>
          </p:cNvPicPr>
          <p:nvPr/>
        </p:nvPicPr>
        <p:blipFill>
          <a:blip r:embed="rId5"/>
          <a:stretch>
            <a:fillRect/>
          </a:stretch>
        </p:blipFill>
        <p:spPr>
          <a:xfrm>
            <a:off x="7662378" y="2197268"/>
            <a:ext cx="4100062" cy="2985915"/>
          </a:xfrm>
          <a:prstGeom prst="rect">
            <a:avLst/>
          </a:prstGeom>
        </p:spPr>
      </p:pic>
    </p:spTree>
    <p:extLst>
      <p:ext uri="{BB962C8B-B14F-4D97-AF65-F5344CB8AC3E}">
        <p14:creationId xmlns:p14="http://schemas.microsoft.com/office/powerpoint/2010/main" val="416319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4836948" y="1845885"/>
            <a:ext cx="6803382" cy="3166229"/>
          </a:xfrm>
        </p:spPr>
        <p:txBody>
          <a:bodyPr>
            <a:noAutofit/>
          </a:bodyPr>
          <a:lstStyle/>
          <a:p>
            <a:pPr>
              <a:spcAft>
                <a:spcPts val="600"/>
              </a:spcAft>
            </a:pPr>
            <a:r>
              <a:rPr lang="fr" sz="1800" dirty="0"/>
              <a:t>L'agriculteur B a constamment obtenu le double des rendements de l'agriculteur C !</a:t>
            </a:r>
          </a:p>
          <a:p>
            <a:pPr>
              <a:spcAft>
                <a:spcPts val="600"/>
              </a:spcAft>
            </a:pPr>
            <a:r>
              <a:rPr lang="fr" sz="1800" dirty="0"/>
              <a:t>Certaines choses </a:t>
            </a:r>
            <a:r>
              <a:rPr lang="fr" sz="1800" i="1" dirty="0"/>
              <a:t>auraient pu </a:t>
            </a:r>
            <a:r>
              <a:rPr lang="fr" sz="1800" dirty="0"/>
              <a:t>être contrôlées – appliquer les mêmes pratiques de gestion plutôt que de les recommander… mais ce n'est plus le monde réel !</a:t>
            </a:r>
            <a:endParaRPr lang="en-US" sz="1800" i="1" dirty="0"/>
          </a:p>
          <a:p>
            <a:pPr>
              <a:spcAft>
                <a:spcPts val="600"/>
              </a:spcAft>
            </a:pPr>
            <a:r>
              <a:rPr lang="fr" sz="1800" dirty="0"/>
              <a:t>Il y aura de nombreux autres facteurs agronomiques, environnementaux, écologiques, socio-économiques, démographiques différents entre les agriculteurs.</a:t>
            </a:r>
          </a:p>
          <a:p>
            <a:pPr>
              <a:spcAft>
                <a:spcPts val="600"/>
              </a:spcAft>
            </a:pPr>
            <a:r>
              <a:rPr lang="fr" sz="1800" dirty="0"/>
              <a:t>Nous voulions tester dans des conditions réelles - nous devrions donc nous attendre à des variations dans le monde réel.</a:t>
            </a:r>
          </a:p>
        </p:txBody>
      </p:sp>
      <p:sp>
        <p:nvSpPr>
          <p:cNvPr id="2" name="Title 1">
            <a:extLst>
              <a:ext uri="{FF2B5EF4-FFF2-40B4-BE49-F238E27FC236}">
                <a16:creationId xmlns:a16="http://schemas.microsoft.com/office/drawing/2014/main" id="{B836E619-7F0C-F74C-F82C-4B9F040FF6E4}"/>
              </a:ext>
            </a:extLst>
          </p:cNvPr>
          <p:cNvSpPr>
            <a:spLocks noGrp="1"/>
          </p:cNvSpPr>
          <p:nvPr>
            <p:ph type="title"/>
          </p:nvPr>
        </p:nvSpPr>
        <p:spPr>
          <a:xfrm>
            <a:off x="551671" y="131133"/>
            <a:ext cx="6225648" cy="1105325"/>
          </a:xfrm>
        </p:spPr>
        <p:txBody>
          <a:bodyPr>
            <a:noAutofit/>
          </a:bodyPr>
          <a:lstStyle/>
          <a:p>
            <a:r>
              <a:rPr lang="fr" sz="3600" dirty="0"/>
              <a:t>Les agriculteurs ne sont pas des répliques !</a:t>
            </a:r>
            <a:endParaRPr lang="en-US" sz="3600"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pic>
        <p:nvPicPr>
          <p:cNvPr id="9" name="Picture 8">
            <a:extLst>
              <a:ext uri="{FF2B5EF4-FFF2-40B4-BE49-F238E27FC236}">
                <a16:creationId xmlns:a16="http://schemas.microsoft.com/office/drawing/2014/main" id="{96BFCBB7-7DC1-1829-4F24-5F83C29F3626}"/>
              </a:ext>
            </a:extLst>
          </p:cNvPr>
          <p:cNvPicPr>
            <a:picLocks noChangeAspect="1"/>
          </p:cNvPicPr>
          <p:nvPr/>
        </p:nvPicPr>
        <p:blipFill>
          <a:blip r:embed="rId3"/>
          <a:stretch>
            <a:fillRect/>
          </a:stretch>
        </p:blipFill>
        <p:spPr>
          <a:xfrm>
            <a:off x="551670" y="1538114"/>
            <a:ext cx="3898410" cy="4603441"/>
          </a:xfrm>
          <a:prstGeom prst="rect">
            <a:avLst/>
          </a:prstGeom>
        </p:spPr>
      </p:pic>
    </p:spTree>
    <p:extLst>
      <p:ext uri="{BB962C8B-B14F-4D97-AF65-F5344CB8AC3E}">
        <p14:creationId xmlns:p14="http://schemas.microsoft.com/office/powerpoint/2010/main" val="417397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5D34C-EA4F-6E2F-084A-D217FE8A8B9F}"/>
              </a:ext>
            </a:extLst>
          </p:cNvPr>
          <p:cNvSpPr>
            <a:spLocks noGrp="1"/>
          </p:cNvSpPr>
          <p:nvPr>
            <p:ph idx="1"/>
          </p:nvPr>
        </p:nvSpPr>
        <p:spPr>
          <a:xfrm>
            <a:off x="4882896" y="440827"/>
            <a:ext cx="6736080" cy="5654241"/>
          </a:xfrm>
        </p:spPr>
        <p:txBody>
          <a:bodyPr>
            <a:normAutofit/>
          </a:bodyPr>
          <a:lstStyle/>
          <a:p>
            <a:pPr>
              <a:spcAft>
                <a:spcPts val="600"/>
              </a:spcAft>
            </a:pPr>
            <a:r>
              <a:rPr lang="fr" sz="1600" b="1" dirty="0">
                <a:latin typeface="Open Sans SemiBold" pitchFamily="2" charset="0"/>
                <a:ea typeface="Open Sans SemiBold" pitchFamily="2" charset="0"/>
                <a:cs typeface="Open Sans SemiBold" pitchFamily="2" charset="0"/>
              </a:rPr>
              <a:t>La variabilité est une réalité </a:t>
            </a:r>
            <a:r>
              <a:rPr lang="fr" sz="1600" dirty="0"/>
              <a:t>lorsqu'il s'agit de recherche en agroécologie.</a:t>
            </a:r>
          </a:p>
          <a:p>
            <a:pPr>
              <a:spcAft>
                <a:spcPts val="600"/>
              </a:spcAft>
            </a:pPr>
            <a:r>
              <a:rPr lang="fr" sz="1600" dirty="0"/>
              <a:t>L'analyse statistique agricole « classique » repose sur l'évaluation de la réponse biologique :</a:t>
            </a:r>
            <a:br>
              <a:rPr lang="en-US" sz="1600" dirty="0"/>
            </a:br>
            <a:r>
              <a:rPr lang="fr" sz="1600" dirty="0"/>
              <a:t> </a:t>
            </a:r>
            <a:r>
              <a:rPr lang="fr" sz="1600" i="1" dirty="0"/>
              <a:t>Contrôlez pour [tout le reste] pour comprendre si x fait y </a:t>
            </a:r>
            <a:br>
              <a:rPr lang="en-US" sz="1600" i="1" dirty="0"/>
            </a:br>
            <a:r>
              <a:rPr lang="fr" sz="1600" dirty="0"/>
              <a:t>N=3 pourrait être suffisant pour faire face à cela</a:t>
            </a:r>
            <a:endParaRPr lang="en-US" sz="1600" i="1" dirty="0"/>
          </a:p>
          <a:p>
            <a:pPr>
              <a:spcAft>
                <a:spcPts val="600"/>
              </a:spcAft>
            </a:pPr>
            <a:r>
              <a:rPr lang="fr" sz="1600" dirty="0"/>
              <a:t>L'analyse statistique « agroécologique » doit être basée sur la compréhension des systèmes du monde réel et de l'impact des changements sur ces systèmes.</a:t>
            </a:r>
            <a:br>
              <a:rPr lang="en-US" sz="1600" dirty="0"/>
            </a:br>
            <a:r>
              <a:rPr lang="fr" sz="1600" dirty="0"/>
              <a:t> </a:t>
            </a:r>
            <a:r>
              <a:rPr lang="fr" sz="1600" i="1" dirty="0"/>
              <a:t>Comprendre la relation que x a sur y et comment </a:t>
            </a:r>
            <a:br>
              <a:rPr lang="en-US" sz="1600" i="1" dirty="0"/>
            </a:br>
            <a:r>
              <a:rPr lang="fr" sz="1600" i="1" dirty="0"/>
              <a:t>[tout le reste] se rapporte à ce </a:t>
            </a:r>
            <a:br>
              <a:rPr lang="en-US" sz="1600" i="1" dirty="0"/>
            </a:br>
            <a:r>
              <a:rPr lang="fr" sz="1600" dirty="0"/>
              <a:t>N=3 n'est </a:t>
            </a:r>
            <a:r>
              <a:rPr lang="fr" sz="1600" b="1" dirty="0">
                <a:latin typeface="Open Sans SemiBold" pitchFamily="2" charset="0"/>
                <a:ea typeface="Open Sans SemiBold" pitchFamily="2" charset="0"/>
                <a:cs typeface="Open Sans SemiBold" pitchFamily="2" charset="0"/>
              </a:rPr>
              <a:t>pas suffisant </a:t>
            </a:r>
            <a:r>
              <a:rPr lang="fr" sz="1600" dirty="0"/>
              <a:t>pour cela !</a:t>
            </a:r>
          </a:p>
          <a:p>
            <a:pPr>
              <a:spcAft>
                <a:spcPts val="600"/>
              </a:spcAft>
            </a:pPr>
            <a:r>
              <a:rPr lang="fr" sz="1600" dirty="0"/>
              <a:t>Généralement, dans l'agriculture classique, notre seul objectif final est de maximiser le rendement - un résultat biologique. Nos objectifs en agroécologie incluront le biologique (ie rendement), mais seront aussi sociaux, environnementaux, écologiques…</a:t>
            </a:r>
          </a:p>
        </p:txBody>
      </p:sp>
      <p:sp>
        <p:nvSpPr>
          <p:cNvPr id="2" name="Title 1">
            <a:extLst>
              <a:ext uri="{FF2B5EF4-FFF2-40B4-BE49-F238E27FC236}">
                <a16:creationId xmlns:a16="http://schemas.microsoft.com/office/drawing/2014/main" id="{5A9B6A4B-F6DE-583E-BE86-AB001559387F}"/>
              </a:ext>
            </a:extLst>
          </p:cNvPr>
          <p:cNvSpPr>
            <a:spLocks noGrp="1"/>
          </p:cNvSpPr>
          <p:nvPr>
            <p:ph type="title"/>
          </p:nvPr>
        </p:nvSpPr>
        <p:spPr/>
        <p:txBody>
          <a:bodyPr>
            <a:normAutofit/>
          </a:bodyPr>
          <a:lstStyle/>
          <a:p>
            <a:r>
              <a:rPr lang="fr" sz="3200" dirty="0"/>
              <a:t>Tailles d'échantillons dans la recherche pour l'agroécologie</a:t>
            </a:r>
          </a:p>
        </p:txBody>
      </p:sp>
    </p:spTree>
    <p:extLst>
      <p:ext uri="{BB962C8B-B14F-4D97-AF65-F5344CB8AC3E}">
        <p14:creationId xmlns:p14="http://schemas.microsoft.com/office/powerpoint/2010/main" val="5499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AC47-F6BF-B48F-3B7F-04A6528956F6}"/>
              </a:ext>
            </a:extLst>
          </p:cNvPr>
          <p:cNvSpPr>
            <a:spLocks noGrp="1"/>
          </p:cNvSpPr>
          <p:nvPr>
            <p:ph type="title"/>
          </p:nvPr>
        </p:nvSpPr>
        <p:spPr>
          <a:xfrm>
            <a:off x="2944263" y="1727200"/>
            <a:ext cx="7334800" cy="1099347"/>
          </a:xfrm>
        </p:spPr>
        <p:txBody>
          <a:bodyPr>
            <a:normAutofit/>
          </a:bodyPr>
          <a:lstStyle/>
          <a:p>
            <a:r>
              <a:rPr lang="fr" dirty="0"/>
              <a:t>Fin de la partie 1</a:t>
            </a:r>
          </a:p>
        </p:txBody>
      </p:sp>
      <p:sp>
        <p:nvSpPr>
          <p:cNvPr id="3" name="Subtitle 2">
            <a:extLst>
              <a:ext uri="{FF2B5EF4-FFF2-40B4-BE49-F238E27FC236}">
                <a16:creationId xmlns:a16="http://schemas.microsoft.com/office/drawing/2014/main" id="{9EC652A3-1DCB-4E25-E963-3662DB5EB219}"/>
              </a:ext>
            </a:extLst>
          </p:cNvPr>
          <p:cNvSpPr>
            <a:spLocks noGrp="1"/>
          </p:cNvSpPr>
          <p:nvPr>
            <p:ph type="subTitle" idx="1"/>
          </p:nvPr>
        </p:nvSpPr>
        <p:spPr>
          <a:xfrm>
            <a:off x="2923242" y="2859933"/>
            <a:ext cx="7578905" cy="569067"/>
          </a:xfrm>
        </p:spPr>
        <p:txBody>
          <a:bodyPr/>
          <a:lstStyle/>
          <a:p>
            <a:r>
              <a:rPr lang="fr" sz="4000" dirty="0"/>
              <a:t>Des questions jusqu'à présent ?</a:t>
            </a:r>
          </a:p>
        </p:txBody>
      </p:sp>
      <p:cxnSp>
        <p:nvCxnSpPr>
          <p:cNvPr id="4" name="Straight Connector 3">
            <a:extLst>
              <a:ext uri="{FF2B5EF4-FFF2-40B4-BE49-F238E27FC236}">
                <a16:creationId xmlns:a16="http://schemas.microsoft.com/office/drawing/2014/main" id="{8AAA9617-27A5-F8C2-137D-E8EEBBE9382F}"/>
              </a:ext>
            </a:extLst>
          </p:cNvPr>
          <p:cNvCxnSpPr>
            <a:cxnSpLocks/>
          </p:cNvCxnSpPr>
          <p:nvPr/>
        </p:nvCxnSpPr>
        <p:spPr>
          <a:xfrm>
            <a:off x="2477717" y="1849066"/>
            <a:ext cx="0" cy="1668834"/>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003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BDC3-0871-242D-AA4D-74D3B2B12129}"/>
              </a:ext>
            </a:extLst>
          </p:cNvPr>
          <p:cNvSpPr>
            <a:spLocks noGrp="1"/>
          </p:cNvSpPr>
          <p:nvPr>
            <p:ph type="title"/>
          </p:nvPr>
        </p:nvSpPr>
        <p:spPr>
          <a:xfrm>
            <a:off x="551671" y="103423"/>
            <a:ext cx="9007965" cy="1105325"/>
          </a:xfrm>
        </p:spPr>
        <p:txBody>
          <a:bodyPr>
            <a:noAutofit/>
          </a:bodyPr>
          <a:lstStyle/>
          <a:p>
            <a:r>
              <a:rPr lang="fr" sz="3100" dirty="0"/>
              <a:t>En fait, il y avait beaucoup plus d'agriculteurs dans l'essai…</a:t>
            </a:r>
            <a:endParaRPr lang="en-GB" sz="3100" dirty="0"/>
          </a:p>
        </p:txBody>
      </p:sp>
      <p:pic>
        <p:nvPicPr>
          <p:cNvPr id="4" name="Picture 3">
            <a:extLst>
              <a:ext uri="{FF2B5EF4-FFF2-40B4-BE49-F238E27FC236}">
                <a16:creationId xmlns:a16="http://schemas.microsoft.com/office/drawing/2014/main" id="{88409B9C-A8D4-D0DC-D104-7AB76516D7A7}"/>
              </a:ext>
            </a:extLst>
          </p:cNvPr>
          <p:cNvPicPr>
            <a:picLocks noChangeAspect="1"/>
          </p:cNvPicPr>
          <p:nvPr/>
        </p:nvPicPr>
        <p:blipFill>
          <a:blip r:embed="rId3"/>
          <a:stretch>
            <a:fillRect/>
          </a:stretch>
        </p:blipFill>
        <p:spPr>
          <a:xfrm>
            <a:off x="332086" y="1512165"/>
            <a:ext cx="3924300" cy="3505200"/>
          </a:xfrm>
          <a:prstGeom prst="rect">
            <a:avLst/>
          </a:prstGeom>
        </p:spPr>
      </p:pic>
      <p:sp>
        <p:nvSpPr>
          <p:cNvPr id="5" name="TextBox 4">
            <a:extLst>
              <a:ext uri="{FF2B5EF4-FFF2-40B4-BE49-F238E27FC236}">
                <a16:creationId xmlns:a16="http://schemas.microsoft.com/office/drawing/2014/main" id="{A7CD7927-0DBB-8791-C97B-B1ED3C88D97D}"/>
              </a:ext>
            </a:extLst>
          </p:cNvPr>
          <p:cNvSpPr txBox="1"/>
          <p:nvPr/>
        </p:nvSpPr>
        <p:spPr>
          <a:xfrm>
            <a:off x="4640724" y="1512165"/>
            <a:ext cx="6094562" cy="584775"/>
          </a:xfrm>
          <a:prstGeom prst="rect">
            <a:avLst/>
          </a:prstGeom>
          <a:noFill/>
        </p:spPr>
        <p:txBody>
          <a:bodyPr wrap="square">
            <a:spAutoFit/>
          </a:bodyPr>
          <a:lstStyle/>
          <a:p>
            <a:pPr marL="0" indent="0">
              <a:buNone/>
            </a:pPr>
            <a:r>
              <a:rPr lang="fr" sz="1600" dirty="0"/>
              <a:t>En </a:t>
            </a:r>
            <a:r>
              <a:rPr lang="fr" sz="1600" b="1" dirty="0"/>
              <a:t>moyenne </a:t>
            </a:r>
            <a:r>
              <a:rPr lang="fr" sz="1600" dirty="0"/>
              <a:t>, ce traitement de culture intercalaire a l'air plutôt bien quand nous incluons tous les autres agriculteurs !</a:t>
            </a:r>
          </a:p>
        </p:txBody>
      </p:sp>
      <p:sp>
        <p:nvSpPr>
          <p:cNvPr id="6" name="TextBox 5">
            <a:extLst>
              <a:ext uri="{FF2B5EF4-FFF2-40B4-BE49-F238E27FC236}">
                <a16:creationId xmlns:a16="http://schemas.microsoft.com/office/drawing/2014/main" id="{52460F05-6B10-CBD6-A77F-72D0B5839749}"/>
              </a:ext>
            </a:extLst>
          </p:cNvPr>
          <p:cNvSpPr txBox="1"/>
          <p:nvPr/>
        </p:nvSpPr>
        <p:spPr>
          <a:xfrm>
            <a:off x="4640723" y="2204838"/>
            <a:ext cx="6447977" cy="830997"/>
          </a:xfrm>
          <a:prstGeom prst="rect">
            <a:avLst/>
          </a:prstGeom>
          <a:noFill/>
        </p:spPr>
        <p:txBody>
          <a:bodyPr wrap="square">
            <a:spAutoFit/>
          </a:bodyPr>
          <a:lstStyle/>
          <a:p>
            <a:pPr marL="0" indent="0">
              <a:buNone/>
            </a:pPr>
            <a:r>
              <a:rPr lang="fr" sz="1600" dirty="0"/>
              <a:t>L'analyse des données pourrait inclure un jeu de procédures statistiques </a:t>
            </a:r>
            <a:r>
              <a:rPr lang="fr" sz="1600" b="1" dirty="0"/>
              <a:t>identique </a:t>
            </a:r>
            <a:r>
              <a:rPr lang="fr" sz="1600" dirty="0"/>
              <a:t>à celui équipé avec seulement 3 agriculteurs :</a:t>
            </a:r>
          </a:p>
        </p:txBody>
      </p:sp>
      <p:pic>
        <p:nvPicPr>
          <p:cNvPr id="11" name="Picture 10">
            <a:extLst>
              <a:ext uri="{FF2B5EF4-FFF2-40B4-BE49-F238E27FC236}">
                <a16:creationId xmlns:a16="http://schemas.microsoft.com/office/drawing/2014/main" id="{B6718E8F-398E-861F-F04D-7EAE09BF1BD1}"/>
              </a:ext>
            </a:extLst>
          </p:cNvPr>
          <p:cNvPicPr>
            <a:picLocks noChangeAspect="1"/>
          </p:cNvPicPr>
          <p:nvPr/>
        </p:nvPicPr>
        <p:blipFill>
          <a:blip r:embed="rId4"/>
          <a:stretch>
            <a:fillRect/>
          </a:stretch>
        </p:blipFill>
        <p:spPr>
          <a:xfrm>
            <a:off x="4572360" y="3991822"/>
            <a:ext cx="3537424" cy="1153508"/>
          </a:xfrm>
          <a:prstGeom prst="rect">
            <a:avLst/>
          </a:prstGeom>
        </p:spPr>
      </p:pic>
      <p:sp>
        <p:nvSpPr>
          <p:cNvPr id="7" name="TextBox 6">
            <a:extLst>
              <a:ext uri="{FF2B5EF4-FFF2-40B4-BE49-F238E27FC236}">
                <a16:creationId xmlns:a16="http://schemas.microsoft.com/office/drawing/2014/main" id="{0696E4F4-4A9A-A1FD-0410-AE30BAD6AD4E}"/>
              </a:ext>
            </a:extLst>
          </p:cNvPr>
          <p:cNvSpPr txBox="1"/>
          <p:nvPr/>
        </p:nvSpPr>
        <p:spPr>
          <a:xfrm>
            <a:off x="332086" y="6449868"/>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pic>
        <p:nvPicPr>
          <p:cNvPr id="9" name="Picture 8">
            <a:extLst>
              <a:ext uri="{FF2B5EF4-FFF2-40B4-BE49-F238E27FC236}">
                <a16:creationId xmlns:a16="http://schemas.microsoft.com/office/drawing/2014/main" id="{E974E83F-5D7C-6D20-9CD3-902373E6863C}"/>
              </a:ext>
            </a:extLst>
          </p:cNvPr>
          <p:cNvPicPr>
            <a:picLocks noChangeAspect="1"/>
          </p:cNvPicPr>
          <p:nvPr/>
        </p:nvPicPr>
        <p:blipFill>
          <a:blip r:embed="rId5"/>
          <a:stretch>
            <a:fillRect/>
          </a:stretch>
        </p:blipFill>
        <p:spPr>
          <a:xfrm>
            <a:off x="8102813" y="3264765"/>
            <a:ext cx="3757101" cy="2866619"/>
          </a:xfrm>
          <a:prstGeom prst="rect">
            <a:avLst/>
          </a:prstGeom>
        </p:spPr>
      </p:pic>
    </p:spTree>
    <p:extLst>
      <p:ext uri="{BB962C8B-B14F-4D97-AF65-F5344CB8AC3E}">
        <p14:creationId xmlns:p14="http://schemas.microsoft.com/office/powerpoint/2010/main" val="284399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5509431" y="1643988"/>
            <a:ext cx="5900467" cy="4556442"/>
          </a:xfrm>
        </p:spPr>
        <p:txBody>
          <a:bodyPr>
            <a:normAutofit/>
          </a:bodyPr>
          <a:lstStyle/>
          <a:p>
            <a:pPr marL="0" indent="0">
              <a:buNone/>
            </a:pPr>
            <a:r>
              <a:rPr lang="fr" dirty="0"/>
              <a:t>Regardons de plus près ces 3 agriculteurs que nous avons vus auparavant :</a:t>
            </a:r>
          </a:p>
          <a:p>
            <a:r>
              <a:rPr lang="fr" dirty="0"/>
              <a:t>L'agriculteur B a des rendements élevés et constants</a:t>
            </a:r>
          </a:p>
          <a:p>
            <a:r>
              <a:rPr lang="fr" dirty="0"/>
              <a:t>L'agriculteur C a de faibles rendements constants</a:t>
            </a:r>
          </a:p>
          <a:p>
            <a:pPr marL="0" indent="0">
              <a:buNone/>
            </a:pPr>
            <a:r>
              <a:rPr lang="fr" dirty="0"/>
              <a:t>L'agriculteur A a un rendement très élevé pour le traitement des cultures intercalaires et un rendement faible pour les traitements en sole.</a:t>
            </a:r>
            <a:endParaRPr lang="en-GB" dirty="0"/>
          </a:p>
        </p:txBody>
      </p:sp>
      <p:sp>
        <p:nvSpPr>
          <p:cNvPr id="2" name="Title 1">
            <a:extLst>
              <a:ext uri="{FF2B5EF4-FFF2-40B4-BE49-F238E27FC236}">
                <a16:creationId xmlns:a16="http://schemas.microsoft.com/office/drawing/2014/main" id="{0DA9EF7D-0D24-C9F4-163F-561E9068435C}"/>
              </a:ext>
            </a:extLst>
          </p:cNvPr>
          <p:cNvSpPr>
            <a:spLocks noGrp="1"/>
          </p:cNvSpPr>
          <p:nvPr>
            <p:ph type="title"/>
          </p:nvPr>
        </p:nvSpPr>
        <p:spPr>
          <a:xfrm>
            <a:off x="551671" y="131133"/>
            <a:ext cx="8083043" cy="1105325"/>
          </a:xfrm>
        </p:spPr>
        <p:txBody>
          <a:bodyPr>
            <a:noAutofit/>
          </a:bodyPr>
          <a:lstStyle/>
          <a:p>
            <a:r>
              <a:rPr lang="fr" sz="2800" dirty="0"/>
              <a:t>Les moyennes ne nous racontent pas vraiment l'histoire intéressante</a:t>
            </a:r>
            <a:endParaRPr lang="en-GB" sz="2800"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3" name="Content Placeholder 2">
            <a:extLst>
              <a:ext uri="{FF2B5EF4-FFF2-40B4-BE49-F238E27FC236}">
                <a16:creationId xmlns:a16="http://schemas.microsoft.com/office/drawing/2014/main" id="{3B4FBB09-DC51-E9B7-04AA-C2DFB265D3CE}"/>
              </a:ext>
            </a:extLst>
          </p:cNvPr>
          <p:cNvSpPr txBox="1">
            <a:spLocks/>
          </p:cNvSpPr>
          <p:nvPr/>
        </p:nvSpPr>
        <p:spPr>
          <a:xfrm>
            <a:off x="5509432" y="4667706"/>
            <a:ext cx="5900467" cy="23913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7" name="TextBox 6">
            <a:extLst>
              <a:ext uri="{FF2B5EF4-FFF2-40B4-BE49-F238E27FC236}">
                <a16:creationId xmlns:a16="http://schemas.microsoft.com/office/drawing/2014/main" id="{F0DBEFA2-20BA-17CF-00FC-27CC21890A9D}"/>
              </a:ext>
            </a:extLst>
          </p:cNvPr>
          <p:cNvSpPr txBox="1"/>
          <p:nvPr/>
        </p:nvSpPr>
        <p:spPr>
          <a:xfrm>
            <a:off x="0" y="6537490"/>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pic>
        <p:nvPicPr>
          <p:cNvPr id="8" name="Picture 7">
            <a:extLst>
              <a:ext uri="{FF2B5EF4-FFF2-40B4-BE49-F238E27FC236}">
                <a16:creationId xmlns:a16="http://schemas.microsoft.com/office/drawing/2014/main" id="{89C1AB7C-130E-EF42-7C7A-E91CB3488732}"/>
              </a:ext>
            </a:extLst>
          </p:cNvPr>
          <p:cNvPicPr>
            <a:picLocks noChangeAspect="1"/>
          </p:cNvPicPr>
          <p:nvPr/>
        </p:nvPicPr>
        <p:blipFill>
          <a:blip r:embed="rId3"/>
          <a:stretch>
            <a:fillRect/>
          </a:stretch>
        </p:blipFill>
        <p:spPr>
          <a:xfrm>
            <a:off x="825412" y="1459578"/>
            <a:ext cx="3858609" cy="4556442"/>
          </a:xfrm>
          <a:prstGeom prst="rect">
            <a:avLst/>
          </a:prstGeom>
        </p:spPr>
      </p:pic>
    </p:spTree>
    <p:extLst>
      <p:ext uri="{BB962C8B-B14F-4D97-AF65-F5344CB8AC3E}">
        <p14:creationId xmlns:p14="http://schemas.microsoft.com/office/powerpoint/2010/main" val="26575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27711-AB87-F43D-B9DF-BF81AC8CB29C}"/>
              </a:ext>
            </a:extLst>
          </p:cNvPr>
          <p:cNvSpPr>
            <a:spLocks noGrp="1"/>
          </p:cNvSpPr>
          <p:nvPr>
            <p:ph sz="half" idx="2"/>
          </p:nvPr>
        </p:nvSpPr>
        <p:spPr>
          <a:xfrm>
            <a:off x="551671" y="1582034"/>
            <a:ext cx="10372361" cy="4556442"/>
          </a:xfrm>
        </p:spPr>
        <p:txBody>
          <a:bodyPr>
            <a:normAutofit/>
          </a:bodyPr>
          <a:lstStyle/>
          <a:p>
            <a:pPr marL="0" indent="0">
              <a:spcAft>
                <a:spcPts val="600"/>
              </a:spcAft>
              <a:buNone/>
            </a:pPr>
            <a:r>
              <a:rPr lang="fr" sz="1800" dirty="0"/>
              <a:t>Quels facteurs pourraient être associés à la raison pour laquelle certains agriculteurs ont une meilleure performance d'un traitement de culture intercalaire ?</a:t>
            </a:r>
          </a:p>
          <a:p>
            <a:pPr marL="0" indent="0">
              <a:buNone/>
            </a:pPr>
            <a:r>
              <a:rPr lang="fr" sz="1800" dirty="0"/>
              <a:t>Considérons peut-être d'où ils viennent en premier et examinons les résultats par emplacement :</a:t>
            </a:r>
          </a:p>
          <a:p>
            <a:pPr marL="0" indent="0">
              <a:buNone/>
            </a:pPr>
            <a:endParaRPr lang="en-GB" sz="1800" dirty="0"/>
          </a:p>
        </p:txBody>
      </p:sp>
      <p:sp>
        <p:nvSpPr>
          <p:cNvPr id="2" name="Title 1">
            <a:extLst>
              <a:ext uri="{FF2B5EF4-FFF2-40B4-BE49-F238E27FC236}">
                <a16:creationId xmlns:a16="http://schemas.microsoft.com/office/drawing/2014/main" id="{2EA17FAF-DD21-0167-9EC4-8B8D0E85865E}"/>
              </a:ext>
            </a:extLst>
          </p:cNvPr>
          <p:cNvSpPr>
            <a:spLocks noGrp="1"/>
          </p:cNvSpPr>
          <p:nvPr>
            <p:ph type="title"/>
          </p:nvPr>
        </p:nvSpPr>
        <p:spPr/>
        <p:txBody>
          <a:bodyPr/>
          <a:lstStyle/>
          <a:p>
            <a:r>
              <a:rPr lang="fr" dirty="0"/>
              <a:t>Voyons donc un peu plus…</a:t>
            </a:r>
            <a:endParaRPr lang="en-GB" dirty="0"/>
          </a:p>
        </p:txBody>
      </p:sp>
      <p:pic>
        <p:nvPicPr>
          <p:cNvPr id="4" name="Picture 3">
            <a:extLst>
              <a:ext uri="{FF2B5EF4-FFF2-40B4-BE49-F238E27FC236}">
                <a16:creationId xmlns:a16="http://schemas.microsoft.com/office/drawing/2014/main" id="{01967D33-A842-735F-B0C8-255BB9AA7374}"/>
              </a:ext>
            </a:extLst>
          </p:cNvPr>
          <p:cNvPicPr>
            <a:picLocks noChangeAspect="1"/>
          </p:cNvPicPr>
          <p:nvPr/>
        </p:nvPicPr>
        <p:blipFill>
          <a:blip r:embed="rId3"/>
          <a:stretch>
            <a:fillRect/>
          </a:stretch>
        </p:blipFill>
        <p:spPr>
          <a:xfrm>
            <a:off x="326912" y="2968720"/>
            <a:ext cx="7715983" cy="2666497"/>
          </a:xfrm>
          <a:prstGeom prst="rect">
            <a:avLst/>
          </a:prstGeom>
        </p:spPr>
      </p:pic>
      <p:sp>
        <p:nvSpPr>
          <p:cNvPr id="5" name="Content Placeholder 2">
            <a:extLst>
              <a:ext uri="{FF2B5EF4-FFF2-40B4-BE49-F238E27FC236}">
                <a16:creationId xmlns:a16="http://schemas.microsoft.com/office/drawing/2014/main" id="{228C1B87-B769-2D2E-F1E7-19E460837330}"/>
              </a:ext>
            </a:extLst>
          </p:cNvPr>
          <p:cNvSpPr txBox="1">
            <a:spLocks/>
          </p:cNvSpPr>
          <p:nvPr/>
        </p:nvSpPr>
        <p:spPr>
          <a:xfrm>
            <a:off x="8369295" y="3128196"/>
            <a:ext cx="3371601" cy="26664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Font typeface="Arial" panose="020B0604020202020204" pitchFamily="34" charset="0"/>
              <a:buNone/>
            </a:pPr>
            <a:r>
              <a:rPr lang="fr" sz="1800" b="1" dirty="0">
                <a:latin typeface="Open Sans SemiBold" pitchFamily="2" charset="0"/>
                <a:ea typeface="Open Sans SemiBold" pitchFamily="2" charset="0"/>
                <a:cs typeface="Open Sans SemiBold" pitchFamily="2" charset="0"/>
              </a:rPr>
              <a:t>L'emplacement 2 se démarque vraiment! Une grande interaction « </a:t>
            </a:r>
            <a:r>
              <a:rPr lang="fr" sz="1800" b="1" dirty="0" err="1">
                <a:latin typeface="Open Sans SemiBold" pitchFamily="2" charset="0"/>
                <a:ea typeface="Open Sans SemiBold" pitchFamily="2" charset="0"/>
                <a:cs typeface="Open Sans SemiBold" pitchFamily="2" charset="0"/>
              </a:rPr>
              <a:t>GxE </a:t>
            </a:r>
            <a:r>
              <a:rPr lang="fr" sz="1800" b="1" dirty="0">
                <a:latin typeface="Open Sans SemiBold" pitchFamily="2" charset="0"/>
                <a:ea typeface="Open Sans SemiBold" pitchFamily="2" charset="0"/>
                <a:cs typeface="Open Sans SemiBold" pitchFamily="2" charset="0"/>
              </a:rPr>
              <a:t>».</a:t>
            </a:r>
          </a:p>
          <a:p>
            <a:pPr marL="0" indent="0">
              <a:lnSpc>
                <a:spcPct val="100000"/>
              </a:lnSpc>
              <a:spcBef>
                <a:spcPts val="0"/>
              </a:spcBef>
              <a:spcAft>
                <a:spcPts val="600"/>
              </a:spcAft>
              <a:buFont typeface="Arial" panose="020B0604020202020204" pitchFamily="34" charset="0"/>
              <a:buNone/>
            </a:pPr>
            <a:r>
              <a:rPr lang="fr" sz="1800" b="1" dirty="0">
                <a:latin typeface="Open Sans SemiBold" pitchFamily="2" charset="0"/>
                <a:ea typeface="Open Sans SemiBold" pitchFamily="2" charset="0"/>
                <a:cs typeface="Open Sans SemiBold" pitchFamily="2" charset="0"/>
              </a:rPr>
              <a:t>Nous voyons quelques signes d'amélioration des performances des cultures intercalaires dans tous les endroits.</a:t>
            </a:r>
          </a:p>
        </p:txBody>
      </p:sp>
      <p:sp>
        <p:nvSpPr>
          <p:cNvPr id="6" name="TextBox 5">
            <a:extLst>
              <a:ext uri="{FF2B5EF4-FFF2-40B4-BE49-F238E27FC236}">
                <a16:creationId xmlns:a16="http://schemas.microsoft.com/office/drawing/2014/main" id="{39BD4BA0-FCE1-F632-A132-CDC2FD9A4BC7}"/>
              </a:ext>
            </a:extLst>
          </p:cNvPr>
          <p:cNvSpPr txBox="1"/>
          <p:nvPr/>
        </p:nvSpPr>
        <p:spPr>
          <a:xfrm>
            <a:off x="0" y="6537490"/>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spTree>
    <p:extLst>
      <p:ext uri="{BB962C8B-B14F-4D97-AF65-F5344CB8AC3E}">
        <p14:creationId xmlns:p14="http://schemas.microsoft.com/office/powerpoint/2010/main" val="10879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DB87BC-3DF7-FB4F-BD67-82ADFEB4CC94}"/>
              </a:ext>
            </a:extLst>
          </p:cNvPr>
          <p:cNvPicPr>
            <a:picLocks noChangeAspect="1"/>
          </p:cNvPicPr>
          <p:nvPr/>
        </p:nvPicPr>
        <p:blipFill>
          <a:blip r:embed="rId3"/>
          <a:stretch>
            <a:fillRect/>
          </a:stretch>
        </p:blipFill>
        <p:spPr>
          <a:xfrm>
            <a:off x="1039351" y="2558945"/>
            <a:ext cx="4158610" cy="3049648"/>
          </a:xfrm>
          <a:prstGeom prst="rect">
            <a:avLst/>
          </a:prstGeom>
        </p:spPr>
      </p:pic>
      <p:sp>
        <p:nvSpPr>
          <p:cNvPr id="6" name="Content Placeholder 2">
            <a:extLst>
              <a:ext uri="{FF2B5EF4-FFF2-40B4-BE49-F238E27FC236}">
                <a16:creationId xmlns:a16="http://schemas.microsoft.com/office/drawing/2014/main" id="{FF64A6EE-087C-96EA-1B81-F9FA9E6FD665}"/>
              </a:ext>
            </a:extLst>
          </p:cNvPr>
          <p:cNvSpPr>
            <a:spLocks noGrp="1"/>
          </p:cNvSpPr>
          <p:nvPr>
            <p:ph sz="half" idx="2"/>
          </p:nvPr>
        </p:nvSpPr>
        <p:spPr>
          <a:xfrm>
            <a:off x="711305" y="1579253"/>
            <a:ext cx="4803648" cy="2477902"/>
          </a:xfrm>
        </p:spPr>
        <p:txBody>
          <a:bodyPr>
            <a:noAutofit/>
          </a:bodyPr>
          <a:lstStyle/>
          <a:p>
            <a:pPr marL="0" indent="0">
              <a:buNone/>
            </a:pPr>
            <a:r>
              <a:rPr lang="fr" sz="1600" dirty="0"/>
              <a:t>L'emplacement 2 a une teneur en argile beaucoup plus élevée que les emplacements 1 et 3 :</a:t>
            </a:r>
          </a:p>
          <a:p>
            <a:pPr marL="0" indent="0">
              <a:buNone/>
            </a:pPr>
            <a:endParaRPr lang="en-US" sz="1600" dirty="0"/>
          </a:p>
        </p:txBody>
      </p:sp>
      <p:sp>
        <p:nvSpPr>
          <p:cNvPr id="2" name="Title 1">
            <a:extLst>
              <a:ext uri="{FF2B5EF4-FFF2-40B4-BE49-F238E27FC236}">
                <a16:creationId xmlns:a16="http://schemas.microsoft.com/office/drawing/2014/main" id="{C26F19AC-8BD1-35F2-B5BB-3C8D08FA5A0D}"/>
              </a:ext>
            </a:extLst>
          </p:cNvPr>
          <p:cNvSpPr>
            <a:spLocks noGrp="1"/>
          </p:cNvSpPr>
          <p:nvPr>
            <p:ph type="title"/>
          </p:nvPr>
        </p:nvSpPr>
        <p:spPr/>
        <p:txBody>
          <a:bodyPr/>
          <a:lstStyle/>
          <a:p>
            <a:r>
              <a:rPr lang="fr" dirty="0"/>
              <a:t>Voyons donc un peu plus…</a:t>
            </a:r>
          </a:p>
        </p:txBody>
      </p:sp>
      <p:pic>
        <p:nvPicPr>
          <p:cNvPr id="11" name="Picture 10">
            <a:extLst>
              <a:ext uri="{FF2B5EF4-FFF2-40B4-BE49-F238E27FC236}">
                <a16:creationId xmlns:a16="http://schemas.microsoft.com/office/drawing/2014/main" id="{7D1D9974-B07D-B42E-5817-3896EC35ED8A}"/>
              </a:ext>
            </a:extLst>
          </p:cNvPr>
          <p:cNvPicPr>
            <a:picLocks noChangeAspect="1"/>
          </p:cNvPicPr>
          <p:nvPr/>
        </p:nvPicPr>
        <p:blipFill>
          <a:blip r:embed="rId4"/>
          <a:stretch>
            <a:fillRect/>
          </a:stretch>
        </p:blipFill>
        <p:spPr>
          <a:xfrm>
            <a:off x="6291072" y="2532331"/>
            <a:ext cx="4803648" cy="3522676"/>
          </a:xfrm>
          <a:prstGeom prst="rect">
            <a:avLst/>
          </a:prstGeom>
        </p:spPr>
      </p:pic>
      <p:sp>
        <p:nvSpPr>
          <p:cNvPr id="12" name="Content Placeholder 2">
            <a:extLst>
              <a:ext uri="{FF2B5EF4-FFF2-40B4-BE49-F238E27FC236}">
                <a16:creationId xmlns:a16="http://schemas.microsoft.com/office/drawing/2014/main" id="{BE7671A3-9DAA-C435-DC54-CF3E543548C6}"/>
              </a:ext>
            </a:extLst>
          </p:cNvPr>
          <p:cNvSpPr txBox="1">
            <a:spLocks/>
          </p:cNvSpPr>
          <p:nvPr/>
        </p:nvSpPr>
        <p:spPr>
          <a:xfrm>
            <a:off x="6096000" y="1579253"/>
            <a:ext cx="5559553" cy="8699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 sz="1600" dirty="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rPr>
              <a:t>Dans les emplacements 1 et 3, nous pouvons voir cette augmentation de l'argile -&gt; augmentation de l'efficacité de la culture intercalaire… mais pas dans l'emplacement 2.</a:t>
            </a:r>
          </a:p>
        </p:txBody>
      </p:sp>
      <p:sp>
        <p:nvSpPr>
          <p:cNvPr id="7" name="TextBox 6">
            <a:extLst>
              <a:ext uri="{FF2B5EF4-FFF2-40B4-BE49-F238E27FC236}">
                <a16:creationId xmlns:a16="http://schemas.microsoft.com/office/drawing/2014/main" id="{0DFD0887-341F-A207-22B7-4EE92B1554B9}"/>
              </a:ext>
            </a:extLst>
          </p:cNvPr>
          <p:cNvSpPr txBox="1"/>
          <p:nvPr/>
        </p:nvSpPr>
        <p:spPr>
          <a:xfrm>
            <a:off x="0" y="6537490"/>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spTree>
    <p:extLst>
      <p:ext uri="{BB962C8B-B14F-4D97-AF65-F5344CB8AC3E}">
        <p14:creationId xmlns:p14="http://schemas.microsoft.com/office/powerpoint/2010/main" val="487945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endCxn id="4" idx="1"/>
          </p:cNvCxnSpPr>
          <p:nvPr/>
        </p:nvCxnSpPr>
        <p:spPr>
          <a:xfrm>
            <a:off x="7956520" y="3140167"/>
            <a:ext cx="1342296" cy="100289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5504117" y="4843094"/>
            <a:ext cx="3504735" cy="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endCxn id="5" idx="3"/>
          </p:cNvCxnSpPr>
          <p:nvPr/>
        </p:nvCxnSpPr>
        <p:spPr>
          <a:xfrm flipV="1">
            <a:off x="5343896" y="3156598"/>
            <a:ext cx="1212553" cy="1413584"/>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2471785" y="3145006"/>
            <a:ext cx="1342296" cy="99805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761749" y="2444970"/>
            <a:ext cx="3504736" cy="1159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164277C-847F-17E6-7119-642C05A5F5DE}"/>
              </a:ext>
            </a:extLst>
          </p:cNvPr>
          <p:cNvSpPr txBox="1"/>
          <p:nvPr/>
        </p:nvSpPr>
        <p:spPr>
          <a:xfrm>
            <a:off x="8033218" y="3246982"/>
            <a:ext cx="1797744" cy="646331"/>
          </a:xfrm>
          <a:prstGeom prst="rect">
            <a:avLst/>
          </a:prstGeom>
          <a:solidFill>
            <a:schemeClr val="bg1"/>
          </a:solidFill>
        </p:spPr>
        <p:txBody>
          <a:bodyPr wrap="square" rtlCol="0">
            <a:spAutoFit/>
          </a:bodyPr>
          <a:lstStyle/>
          <a:p>
            <a:r>
              <a:rPr lang="fr" sz="1200" dirty="0"/>
              <a:t>La culture intercalaire peut être mieux adaptée à certaines propriétés du sol</a:t>
            </a:r>
            <a:endParaRPr lang="en-GB" sz="1200" dirty="0"/>
          </a:p>
        </p:txBody>
      </p:sp>
      <p:sp>
        <p:nvSpPr>
          <p:cNvPr id="35" name="TextBox 34">
            <a:extLst>
              <a:ext uri="{FF2B5EF4-FFF2-40B4-BE49-F238E27FC236}">
                <a16:creationId xmlns:a16="http://schemas.microsoft.com/office/drawing/2014/main" id="{9EB89074-31D9-D5BB-3024-55A703B9403F}"/>
              </a:ext>
            </a:extLst>
          </p:cNvPr>
          <p:cNvSpPr txBox="1"/>
          <p:nvPr/>
        </p:nvSpPr>
        <p:spPr>
          <a:xfrm>
            <a:off x="6229201" y="4425350"/>
            <a:ext cx="2098255" cy="656926"/>
          </a:xfrm>
          <a:prstGeom prst="rect">
            <a:avLst/>
          </a:prstGeom>
          <a:solidFill>
            <a:schemeClr val="bg1"/>
          </a:solidFill>
        </p:spPr>
        <p:txBody>
          <a:bodyPr wrap="square" rtlCol="0">
            <a:spAutoFit/>
          </a:bodyPr>
          <a:lstStyle/>
          <a:p>
            <a:r>
              <a:rPr lang="fr" sz="1200" dirty="0"/>
              <a:t>Un désherbage régulier et une plantation en temps opportun peuvent fournir de meilleures conditions</a:t>
            </a:r>
            <a:endParaRPr lang="en-GB" sz="1200" dirty="0"/>
          </a:p>
        </p:txBody>
      </p:sp>
      <p:sp>
        <p:nvSpPr>
          <p:cNvPr id="36" name="TextBox 35">
            <a:extLst>
              <a:ext uri="{FF2B5EF4-FFF2-40B4-BE49-F238E27FC236}">
                <a16:creationId xmlns:a16="http://schemas.microsoft.com/office/drawing/2014/main" id="{296300BF-B2AD-D5DC-888D-E28C81063FF2}"/>
              </a:ext>
            </a:extLst>
          </p:cNvPr>
          <p:cNvSpPr txBox="1"/>
          <p:nvPr/>
        </p:nvSpPr>
        <p:spPr>
          <a:xfrm>
            <a:off x="5324305" y="3523580"/>
            <a:ext cx="1759696" cy="646331"/>
          </a:xfrm>
          <a:prstGeom prst="rect">
            <a:avLst/>
          </a:prstGeom>
          <a:solidFill>
            <a:schemeClr val="bg1"/>
          </a:solidFill>
        </p:spPr>
        <p:txBody>
          <a:bodyPr wrap="square" rtlCol="0">
            <a:spAutoFit/>
          </a:bodyPr>
          <a:lstStyle/>
          <a:p>
            <a:r>
              <a:rPr lang="fr" sz="1200" dirty="0"/>
              <a:t>De meilleures pratiques de gestion peuvent améliorer la santé des sols</a:t>
            </a:r>
            <a:endParaRPr lang="en-GB" sz="12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3549715" y="2133396"/>
            <a:ext cx="1794181" cy="646331"/>
          </a:xfrm>
          <a:prstGeom prst="rect">
            <a:avLst/>
          </a:prstGeom>
          <a:solidFill>
            <a:schemeClr val="bg1"/>
          </a:solidFill>
        </p:spPr>
        <p:txBody>
          <a:bodyPr wrap="square" rtlCol="0">
            <a:spAutoFit/>
          </a:bodyPr>
          <a:lstStyle/>
          <a:p>
            <a:r>
              <a:rPr lang="fr" sz="1200" dirty="0"/>
              <a:t>Les ménages plus aisés peuvent avoir accès à des terres de meilleure qualité</a:t>
            </a:r>
            <a:endParaRPr lang="en-GB" sz="12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2177146" y="3384017"/>
            <a:ext cx="2300758" cy="461665"/>
          </a:xfrm>
          <a:prstGeom prst="rect">
            <a:avLst/>
          </a:prstGeom>
          <a:solidFill>
            <a:schemeClr val="bg1"/>
          </a:solidFill>
        </p:spPr>
        <p:txBody>
          <a:bodyPr wrap="none" rtlCol="0">
            <a:spAutoFit/>
          </a:bodyPr>
          <a:lstStyle/>
          <a:p>
            <a:r>
              <a:rPr lang="fr" sz="1200" dirty="0"/>
              <a:t>Les agricultrices peuvent avoir</a:t>
            </a:r>
          </a:p>
          <a:p>
            <a:r>
              <a:rPr lang="fr" sz="1200" dirty="0"/>
              <a:t>moins de temps disponible pour </a:t>
            </a:r>
            <a:r>
              <a:rPr lang="fr" sz="1200" dirty="0" err="1"/>
              <a:t>le travail</a:t>
            </a:r>
            <a:endParaRPr lang="en-GB" sz="1200" dirty="0"/>
          </a:p>
        </p:txBody>
      </p:sp>
      <p:sp>
        <p:nvSpPr>
          <p:cNvPr id="42" name="Title 1">
            <a:extLst>
              <a:ext uri="{FF2B5EF4-FFF2-40B4-BE49-F238E27FC236}">
                <a16:creationId xmlns:a16="http://schemas.microsoft.com/office/drawing/2014/main" id="{81F64C73-3B66-43C5-E67A-E73999BD2D9B}"/>
              </a:ext>
            </a:extLst>
          </p:cNvPr>
          <p:cNvSpPr>
            <a:spLocks noGrp="1"/>
          </p:cNvSpPr>
          <p:nvPr>
            <p:ph type="title"/>
          </p:nvPr>
        </p:nvSpPr>
        <p:spPr/>
        <p:txBody>
          <a:bodyPr>
            <a:noAutofit/>
          </a:bodyPr>
          <a:lstStyle/>
          <a:p>
            <a:r>
              <a:rPr lang="fr" sz="3200" dirty="0"/>
              <a:t>On peut faire un cadre théorique</a:t>
            </a:r>
            <a:endParaRPr lang="en-GB" sz="3200" dirty="0"/>
          </a:p>
        </p:txBody>
      </p:sp>
      <p:sp>
        <p:nvSpPr>
          <p:cNvPr id="4" name="Oval 3">
            <a:extLst>
              <a:ext uri="{FF2B5EF4-FFF2-40B4-BE49-F238E27FC236}">
                <a16:creationId xmlns:a16="http://schemas.microsoft.com/office/drawing/2014/main" id="{984C2236-4C7D-B83F-EE6F-E987625E97AB}"/>
              </a:ext>
            </a:extLst>
          </p:cNvPr>
          <p:cNvSpPr/>
          <p:nvPr/>
        </p:nvSpPr>
        <p:spPr>
          <a:xfrm>
            <a:off x="9008852" y="3853094"/>
            <a:ext cx="1980000" cy="1980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fr" sz="1600" dirty="0"/>
              <a:t>Des rendements plus élevés grâce à la culture intercalaire</a:t>
            </a:r>
            <a:endParaRPr lang="en-GB" sz="1600" dirty="0"/>
          </a:p>
        </p:txBody>
      </p:sp>
      <p:sp>
        <p:nvSpPr>
          <p:cNvPr id="5" name="Oval 4">
            <a:extLst>
              <a:ext uri="{FF2B5EF4-FFF2-40B4-BE49-F238E27FC236}">
                <a16:creationId xmlns:a16="http://schemas.microsoft.com/office/drawing/2014/main" id="{D5450C1F-6472-EF1F-32D5-9A059D81B943}"/>
              </a:ext>
            </a:extLst>
          </p:cNvPr>
          <p:cNvSpPr/>
          <p:nvPr/>
        </p:nvSpPr>
        <p:spPr>
          <a:xfrm>
            <a:off x="6266485" y="1466562"/>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 sz="1600" dirty="0"/>
              <a:t>Caractéristiques du sol</a:t>
            </a:r>
            <a:endParaRPr lang="en-GB" sz="1600" dirty="0"/>
          </a:p>
        </p:txBody>
      </p:sp>
      <p:sp>
        <p:nvSpPr>
          <p:cNvPr id="6" name="Oval 5">
            <a:extLst>
              <a:ext uri="{FF2B5EF4-FFF2-40B4-BE49-F238E27FC236}">
                <a16:creationId xmlns:a16="http://schemas.microsoft.com/office/drawing/2014/main" id="{925458F0-FB21-FD43-7DF2-74D6B82A2A61}"/>
              </a:ext>
            </a:extLst>
          </p:cNvPr>
          <p:cNvSpPr/>
          <p:nvPr/>
        </p:nvSpPr>
        <p:spPr>
          <a:xfrm>
            <a:off x="3524117" y="3853094"/>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 sz="1600" dirty="0"/>
              <a:t>La gestion des terres</a:t>
            </a:r>
            <a:endParaRPr lang="en-GB" sz="1600" dirty="0"/>
          </a:p>
        </p:txBody>
      </p:sp>
      <p:sp>
        <p:nvSpPr>
          <p:cNvPr id="7" name="Oval 6">
            <a:extLst>
              <a:ext uri="{FF2B5EF4-FFF2-40B4-BE49-F238E27FC236}">
                <a16:creationId xmlns:a16="http://schemas.microsoft.com/office/drawing/2014/main" id="{329670F4-1240-9501-FAC5-CB7FF7A5449B}"/>
              </a:ext>
            </a:extLst>
          </p:cNvPr>
          <p:cNvSpPr/>
          <p:nvPr/>
        </p:nvSpPr>
        <p:spPr>
          <a:xfrm>
            <a:off x="781749" y="1454970"/>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fr" sz="1600" dirty="0"/>
              <a:t>Composition et démographie des ménages</a:t>
            </a:r>
            <a:endParaRPr lang="en-GB" sz="1600" dirty="0"/>
          </a:p>
        </p:txBody>
      </p:sp>
    </p:spTree>
    <p:extLst>
      <p:ext uri="{BB962C8B-B14F-4D97-AF65-F5344CB8AC3E}">
        <p14:creationId xmlns:p14="http://schemas.microsoft.com/office/powerpoint/2010/main" val="288865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25458F0-FB21-FD43-7DF2-74D6B82A2A61}"/>
              </a:ext>
            </a:extLst>
          </p:cNvPr>
          <p:cNvSpPr/>
          <p:nvPr/>
        </p:nvSpPr>
        <p:spPr>
          <a:xfrm>
            <a:off x="2334122" y="4010675"/>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La gestion des terres</a:t>
            </a:r>
            <a:endParaRPr lang="en-GB" sz="1400" dirty="0"/>
          </a:p>
        </p:txBody>
      </p:sp>
      <p:sp>
        <p:nvSpPr>
          <p:cNvPr id="7" name="Oval 6">
            <a:extLst>
              <a:ext uri="{FF2B5EF4-FFF2-40B4-BE49-F238E27FC236}">
                <a16:creationId xmlns:a16="http://schemas.microsoft.com/office/drawing/2014/main" id="{329670F4-1240-9501-FAC5-CB7FF7A5449B}"/>
              </a:ext>
            </a:extLst>
          </p:cNvPr>
          <p:cNvSpPr/>
          <p:nvPr/>
        </p:nvSpPr>
        <p:spPr>
          <a:xfrm>
            <a:off x="529963" y="1424090"/>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Composition et démographie des ménages</a:t>
            </a:r>
            <a:endParaRPr lang="en-GB" sz="1400" dirty="0"/>
          </a:p>
        </p:txBody>
      </p: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026122" y="4856675"/>
            <a:ext cx="2266318" cy="9253"/>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p:cNvCxnSpPr>
          <p:nvPr/>
        </p:nvCxnSpPr>
        <p:spPr>
          <a:xfrm flipV="1">
            <a:off x="3637083" y="3046567"/>
            <a:ext cx="886173" cy="1103155"/>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1974175" y="2868302"/>
            <a:ext cx="607735" cy="139016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221963" y="2270090"/>
            <a:ext cx="1859198" cy="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96300BF-B2AD-D5DC-888D-E28C81063FF2}"/>
              </a:ext>
            </a:extLst>
          </p:cNvPr>
          <p:cNvSpPr txBox="1"/>
          <p:nvPr/>
        </p:nvSpPr>
        <p:spPr>
          <a:xfrm>
            <a:off x="3217553" y="3354343"/>
            <a:ext cx="1527528" cy="600164"/>
          </a:xfrm>
          <a:prstGeom prst="rect">
            <a:avLst/>
          </a:prstGeom>
          <a:solidFill>
            <a:schemeClr val="bg1"/>
          </a:solidFill>
        </p:spPr>
        <p:txBody>
          <a:bodyPr wrap="square" rtlCol="0">
            <a:spAutoFit/>
          </a:bodyPr>
          <a:lstStyle>
            <a:defPPr>
              <a:defRPr lang="en-US"/>
            </a:defPPr>
            <a:lvl1pPr>
              <a:defRPr sz="1200"/>
            </a:lvl1pPr>
          </a:lstStyle>
          <a:p>
            <a:r>
              <a:rPr lang="fr" sz="1100" dirty="0"/>
              <a:t>De meilleures pratiques de gestion peuvent améliorer la santé des sols</a:t>
            </a:r>
            <a:endParaRPr lang="en-GB" sz="11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1077955" y="3219267"/>
            <a:ext cx="1932510" cy="620694"/>
          </a:xfrm>
          <a:prstGeom prst="rect">
            <a:avLst/>
          </a:prstGeom>
          <a:solidFill>
            <a:schemeClr val="bg1"/>
          </a:solidFill>
        </p:spPr>
        <p:txBody>
          <a:bodyPr wrap="square" rtlCol="0">
            <a:spAutoFit/>
          </a:bodyPr>
          <a:lstStyle>
            <a:defPPr>
              <a:defRPr lang="en-US"/>
            </a:defPPr>
            <a:lvl1pPr>
              <a:defRPr sz="1200"/>
            </a:lvl1pPr>
          </a:lstStyle>
          <a:p>
            <a:r>
              <a:rPr lang="fr" sz="1100" dirty="0"/>
              <a:t>Les ménages dirigés par une femme peuvent avoir moins de temps disponible pour </a:t>
            </a:r>
            <a:r>
              <a:rPr lang="fr" sz="1100" dirty="0" err="1"/>
              <a:t>le travail</a:t>
            </a:r>
            <a:endParaRPr lang="en-GB" sz="1100" dirty="0"/>
          </a:p>
        </p:txBody>
      </p:sp>
      <p:cxnSp>
        <p:nvCxnSpPr>
          <p:cNvPr id="2" name="Straight Arrow Connector 1">
            <a:extLst>
              <a:ext uri="{FF2B5EF4-FFF2-40B4-BE49-F238E27FC236}">
                <a16:creationId xmlns:a16="http://schemas.microsoft.com/office/drawing/2014/main" id="{53CD39F6-1BBD-5774-87C5-489A19694637}"/>
              </a:ext>
            </a:extLst>
          </p:cNvPr>
          <p:cNvCxnSpPr>
            <a:cxnSpLocks/>
          </p:cNvCxnSpPr>
          <p:nvPr/>
        </p:nvCxnSpPr>
        <p:spPr>
          <a:xfrm flipV="1">
            <a:off x="7537683" y="3116090"/>
            <a:ext cx="552221" cy="106912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3130D4B2-930D-B264-C211-8A50BB45D7E1}"/>
              </a:ext>
            </a:extLst>
          </p:cNvPr>
          <p:cNvSpPr/>
          <p:nvPr/>
        </p:nvSpPr>
        <p:spPr>
          <a:xfrm>
            <a:off x="10101604"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400" dirty="0"/>
              <a:t>Nutrition</a:t>
            </a:r>
            <a:endParaRPr lang="en-GB" sz="1400" dirty="0"/>
          </a:p>
        </p:txBody>
      </p:sp>
      <p:cxnSp>
        <p:nvCxnSpPr>
          <p:cNvPr id="18" name="Straight Arrow Connector 17">
            <a:extLst>
              <a:ext uri="{FF2B5EF4-FFF2-40B4-BE49-F238E27FC236}">
                <a16:creationId xmlns:a16="http://schemas.microsoft.com/office/drawing/2014/main" id="{F559134E-A601-F76F-D69C-571FC2D8062A}"/>
              </a:ext>
            </a:extLst>
          </p:cNvPr>
          <p:cNvCxnSpPr>
            <a:cxnSpLocks/>
            <a:endCxn id="15" idx="2"/>
          </p:cNvCxnSpPr>
          <p:nvPr/>
        </p:nvCxnSpPr>
        <p:spPr>
          <a:xfrm flipV="1">
            <a:off x="7813793" y="4865928"/>
            <a:ext cx="2287811" cy="233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6A27624-5B57-35F4-D5D3-4645F53C3683}"/>
              </a:ext>
            </a:extLst>
          </p:cNvPr>
          <p:cNvSpPr txBox="1"/>
          <p:nvPr/>
        </p:nvSpPr>
        <p:spPr>
          <a:xfrm>
            <a:off x="7313585" y="3397263"/>
            <a:ext cx="1692000" cy="600164"/>
          </a:xfrm>
          <a:prstGeom prst="rect">
            <a:avLst/>
          </a:prstGeom>
          <a:solidFill>
            <a:schemeClr val="bg1"/>
          </a:solidFill>
        </p:spPr>
        <p:txBody>
          <a:bodyPr wrap="square" rtlCol="0">
            <a:spAutoFit/>
          </a:bodyPr>
          <a:lstStyle>
            <a:defPPr>
              <a:defRPr lang="en-US"/>
            </a:defPPr>
            <a:lvl1pPr>
              <a:defRPr sz="1200"/>
            </a:lvl1pPr>
          </a:lstStyle>
          <a:p>
            <a:r>
              <a:rPr lang="fr" sz="1100" dirty="0"/>
              <a:t>Augmentation des magasins d'alimentation</a:t>
            </a:r>
            <a:endParaRPr lang="en-GB" sz="1100" dirty="0"/>
          </a:p>
        </p:txBody>
      </p:sp>
      <p:cxnSp>
        <p:nvCxnSpPr>
          <p:cNvPr id="23" name="Straight Arrow Connector 22">
            <a:extLst>
              <a:ext uri="{FF2B5EF4-FFF2-40B4-BE49-F238E27FC236}">
                <a16:creationId xmlns:a16="http://schemas.microsoft.com/office/drawing/2014/main" id="{DE8A7031-9EB9-8216-F84D-6287DC8434C2}"/>
              </a:ext>
            </a:extLst>
          </p:cNvPr>
          <p:cNvCxnSpPr>
            <a:cxnSpLocks/>
            <a:endCxn id="15" idx="1"/>
          </p:cNvCxnSpPr>
          <p:nvPr/>
        </p:nvCxnSpPr>
        <p:spPr>
          <a:xfrm>
            <a:off x="8955936" y="2862475"/>
            <a:ext cx="1393456" cy="140524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C8BAE2D-25B0-07E0-1D88-08AAB665473D}"/>
              </a:ext>
            </a:extLst>
          </p:cNvPr>
          <p:cNvSpPr txBox="1"/>
          <p:nvPr/>
        </p:nvSpPr>
        <p:spPr>
          <a:xfrm>
            <a:off x="9229683" y="3176358"/>
            <a:ext cx="1692000" cy="600164"/>
          </a:xfrm>
          <a:prstGeom prst="rect">
            <a:avLst/>
          </a:prstGeom>
          <a:solidFill>
            <a:schemeClr val="bg1"/>
          </a:solidFill>
        </p:spPr>
        <p:txBody>
          <a:bodyPr wrap="square" rtlCol="0">
            <a:spAutoFit/>
          </a:bodyPr>
          <a:lstStyle>
            <a:defPPr>
              <a:defRPr lang="en-US"/>
            </a:defPPr>
            <a:lvl1pPr>
              <a:defRPr sz="1200"/>
            </a:lvl1pPr>
          </a:lstStyle>
          <a:p>
            <a:r>
              <a:rPr lang="fr" sz="1100" dirty="0"/>
              <a:t>Augmentation de la nourriture disponible pour la consommation</a:t>
            </a:r>
            <a:endParaRPr lang="en-GB" sz="1100" dirty="0"/>
          </a:p>
        </p:txBody>
      </p:sp>
      <p:cxnSp>
        <p:nvCxnSpPr>
          <p:cNvPr id="28" name="Straight Arrow Connector 27">
            <a:extLst>
              <a:ext uri="{FF2B5EF4-FFF2-40B4-BE49-F238E27FC236}">
                <a16:creationId xmlns:a16="http://schemas.microsoft.com/office/drawing/2014/main" id="{BC2CD98F-10E8-47C8-3584-80A34FBD9754}"/>
              </a:ext>
            </a:extLst>
          </p:cNvPr>
          <p:cNvCxnSpPr>
            <a:cxnSpLocks/>
          </p:cNvCxnSpPr>
          <p:nvPr/>
        </p:nvCxnSpPr>
        <p:spPr>
          <a:xfrm flipH="1" flipV="1">
            <a:off x="5730374" y="2571056"/>
            <a:ext cx="1289380" cy="15254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9" name="Title 28">
            <a:extLst>
              <a:ext uri="{FF2B5EF4-FFF2-40B4-BE49-F238E27FC236}">
                <a16:creationId xmlns:a16="http://schemas.microsoft.com/office/drawing/2014/main" id="{FB78179B-625E-359A-EC5B-DB36D642204C}"/>
              </a:ext>
            </a:extLst>
          </p:cNvPr>
          <p:cNvSpPr>
            <a:spLocks noGrp="1"/>
          </p:cNvSpPr>
          <p:nvPr>
            <p:ph type="title"/>
          </p:nvPr>
        </p:nvSpPr>
        <p:spPr>
          <a:xfrm>
            <a:off x="551670" y="131133"/>
            <a:ext cx="6817137" cy="1105325"/>
          </a:xfrm>
        </p:spPr>
        <p:txBody>
          <a:bodyPr>
            <a:noAutofit/>
          </a:bodyPr>
          <a:lstStyle/>
          <a:p>
            <a:r>
              <a:rPr lang="fr" sz="3200" dirty="0"/>
              <a:t>L'agroécologie aura de multiples résultats interdépendants</a:t>
            </a:r>
          </a:p>
        </p:txBody>
      </p:sp>
      <p:sp>
        <p:nvSpPr>
          <p:cNvPr id="35" name="TextBox 34">
            <a:extLst>
              <a:ext uri="{FF2B5EF4-FFF2-40B4-BE49-F238E27FC236}">
                <a16:creationId xmlns:a16="http://schemas.microsoft.com/office/drawing/2014/main" id="{9EB89074-31D9-D5BB-3024-55A703B9403F}"/>
              </a:ext>
            </a:extLst>
          </p:cNvPr>
          <p:cNvSpPr txBox="1"/>
          <p:nvPr/>
        </p:nvSpPr>
        <p:spPr>
          <a:xfrm>
            <a:off x="4272180" y="4618422"/>
            <a:ext cx="1500981" cy="769441"/>
          </a:xfrm>
          <a:prstGeom prst="rect">
            <a:avLst/>
          </a:prstGeom>
          <a:solidFill>
            <a:schemeClr val="bg1"/>
          </a:solidFill>
        </p:spPr>
        <p:txBody>
          <a:bodyPr wrap="square" rtlCol="0">
            <a:spAutoFit/>
          </a:bodyPr>
          <a:lstStyle>
            <a:defPPr>
              <a:defRPr lang="en-US"/>
            </a:defPPr>
            <a:lvl1pPr>
              <a:defRPr sz="1200"/>
            </a:lvl1pPr>
          </a:lstStyle>
          <a:p>
            <a:r>
              <a:rPr lang="fr" sz="1100" dirty="0"/>
              <a:t>Un désherbage régulier et une plantation en temps opportun peuvent fournir de meilleures conditions</a:t>
            </a:r>
            <a:endParaRPr lang="en-GB" sz="11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2468350" y="1758503"/>
            <a:ext cx="1218638" cy="938719"/>
          </a:xfrm>
          <a:prstGeom prst="rect">
            <a:avLst/>
          </a:prstGeom>
          <a:solidFill>
            <a:schemeClr val="bg1"/>
          </a:solidFill>
        </p:spPr>
        <p:txBody>
          <a:bodyPr wrap="square" rtlCol="0">
            <a:spAutoFit/>
          </a:bodyPr>
          <a:lstStyle>
            <a:defPPr>
              <a:defRPr lang="en-US"/>
            </a:defPPr>
            <a:lvl1pPr>
              <a:defRPr sz="1200"/>
            </a:lvl1pPr>
          </a:lstStyle>
          <a:p>
            <a:r>
              <a:rPr lang="fr" sz="1100" dirty="0"/>
              <a:t>Les ménages plus aisés peuvent avoir accès à des terres de meilleure qualité</a:t>
            </a:r>
            <a:endParaRPr lang="en-GB" sz="1100" dirty="0"/>
          </a:p>
        </p:txBody>
      </p:sp>
      <p:sp>
        <p:nvSpPr>
          <p:cNvPr id="11" name="TextBox 10">
            <a:extLst>
              <a:ext uri="{FF2B5EF4-FFF2-40B4-BE49-F238E27FC236}">
                <a16:creationId xmlns:a16="http://schemas.microsoft.com/office/drawing/2014/main" id="{1D7AC001-5335-6D4A-2F55-71182D6D7F42}"/>
              </a:ext>
            </a:extLst>
          </p:cNvPr>
          <p:cNvSpPr txBox="1"/>
          <p:nvPr/>
        </p:nvSpPr>
        <p:spPr>
          <a:xfrm>
            <a:off x="8260233" y="4651523"/>
            <a:ext cx="1490703" cy="769441"/>
          </a:xfrm>
          <a:prstGeom prst="rect">
            <a:avLst/>
          </a:prstGeom>
          <a:solidFill>
            <a:schemeClr val="bg1"/>
          </a:solidFill>
        </p:spPr>
        <p:txBody>
          <a:bodyPr wrap="square" rtlCol="0">
            <a:spAutoFit/>
          </a:bodyPr>
          <a:lstStyle>
            <a:defPPr>
              <a:defRPr lang="en-US"/>
            </a:defPPr>
            <a:lvl1pPr>
              <a:defRPr sz="1200"/>
            </a:lvl1pPr>
          </a:lstStyle>
          <a:p>
            <a:r>
              <a:rPr lang="fr" sz="1100" dirty="0"/>
              <a:t>Cultures plus diversifiées sur le plan nutritionnel utilisées en cuisine</a:t>
            </a:r>
            <a:endParaRPr lang="en-GB" sz="1100" dirty="0"/>
          </a:p>
        </p:txBody>
      </p:sp>
      <p:cxnSp>
        <p:nvCxnSpPr>
          <p:cNvPr id="9" name="Straight Arrow Connector 8">
            <a:extLst>
              <a:ext uri="{FF2B5EF4-FFF2-40B4-BE49-F238E27FC236}">
                <a16:creationId xmlns:a16="http://schemas.microsoft.com/office/drawing/2014/main" id="{B736B67F-9C17-FF3B-793A-F81F58CB7D23}"/>
              </a:ext>
            </a:extLst>
          </p:cNvPr>
          <p:cNvCxnSpPr>
            <a:cxnSpLocks/>
          </p:cNvCxnSpPr>
          <p:nvPr/>
        </p:nvCxnSpPr>
        <p:spPr>
          <a:xfrm>
            <a:off x="5113522" y="2883623"/>
            <a:ext cx="1304452" cy="149905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92C2352-24F6-35E7-3188-682009E6CC8B}"/>
              </a:ext>
            </a:extLst>
          </p:cNvPr>
          <p:cNvSpPr txBox="1"/>
          <p:nvPr/>
        </p:nvSpPr>
        <p:spPr>
          <a:xfrm>
            <a:off x="6122138" y="2479502"/>
            <a:ext cx="1151568" cy="938719"/>
          </a:xfrm>
          <a:prstGeom prst="rect">
            <a:avLst/>
          </a:prstGeom>
          <a:solidFill>
            <a:schemeClr val="bg1"/>
          </a:solidFill>
        </p:spPr>
        <p:txBody>
          <a:bodyPr wrap="square" rtlCol="0">
            <a:spAutoFit/>
          </a:bodyPr>
          <a:lstStyle>
            <a:defPPr>
              <a:defRPr lang="en-US"/>
            </a:defPPr>
            <a:lvl1pPr>
              <a:defRPr sz="1200"/>
            </a:lvl1pPr>
          </a:lstStyle>
          <a:p>
            <a:r>
              <a:rPr lang="fr" sz="1100" dirty="0"/>
              <a:t>La culture intercalaire peut</a:t>
            </a:r>
          </a:p>
          <a:p>
            <a:r>
              <a:rPr lang="fr" sz="1100" dirty="0"/>
              <a:t>améliorer la santé du sol</a:t>
            </a:r>
            <a:endParaRPr lang="en-GB" sz="1100" dirty="0"/>
          </a:p>
        </p:txBody>
      </p:sp>
      <p:sp>
        <p:nvSpPr>
          <p:cNvPr id="4" name="Oval 3">
            <a:extLst>
              <a:ext uri="{FF2B5EF4-FFF2-40B4-BE49-F238E27FC236}">
                <a16:creationId xmlns:a16="http://schemas.microsoft.com/office/drawing/2014/main" id="{984C2236-4C7D-B83F-EE6F-E987625E97AB}"/>
              </a:ext>
            </a:extLst>
          </p:cNvPr>
          <p:cNvSpPr/>
          <p:nvPr/>
        </p:nvSpPr>
        <p:spPr>
          <a:xfrm>
            <a:off x="6292440"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fr" sz="1400" dirty="0"/>
              <a:t>Des rendements plus élevés grâce à la culture intercalaire</a:t>
            </a:r>
            <a:endParaRPr lang="en-GB" sz="1400" dirty="0"/>
          </a:p>
        </p:txBody>
      </p:sp>
      <p:sp>
        <p:nvSpPr>
          <p:cNvPr id="5" name="Oval 4">
            <a:extLst>
              <a:ext uri="{FF2B5EF4-FFF2-40B4-BE49-F238E27FC236}">
                <a16:creationId xmlns:a16="http://schemas.microsoft.com/office/drawing/2014/main" id="{D5450C1F-6472-EF1F-32D5-9A059D81B943}"/>
              </a:ext>
            </a:extLst>
          </p:cNvPr>
          <p:cNvSpPr/>
          <p:nvPr/>
        </p:nvSpPr>
        <p:spPr>
          <a:xfrm>
            <a:off x="4081161" y="1424090"/>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fr" sz="1400" dirty="0"/>
              <a:t>Caractéristiques du sol</a:t>
            </a:r>
            <a:endParaRPr lang="en-GB" sz="1400" dirty="0"/>
          </a:p>
        </p:txBody>
      </p:sp>
      <p:sp>
        <p:nvSpPr>
          <p:cNvPr id="68" name="Oval 67">
            <a:extLst>
              <a:ext uri="{FF2B5EF4-FFF2-40B4-BE49-F238E27FC236}">
                <a16:creationId xmlns:a16="http://schemas.microsoft.com/office/drawing/2014/main" id="{7994F6E1-4D28-D051-6160-1A3E7A0385CD}"/>
              </a:ext>
            </a:extLst>
          </p:cNvPr>
          <p:cNvSpPr/>
          <p:nvPr/>
        </p:nvSpPr>
        <p:spPr>
          <a:xfrm>
            <a:off x="4081161" y="1424090"/>
            <a:ext cx="1692000" cy="1692000"/>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fr" sz="1400" dirty="0"/>
              <a:t>Caractéristiques du sol</a:t>
            </a:r>
            <a:endParaRPr lang="en-GB" sz="1400" dirty="0"/>
          </a:p>
        </p:txBody>
      </p:sp>
      <p:sp>
        <p:nvSpPr>
          <p:cNvPr id="34" name="TextBox 33">
            <a:extLst>
              <a:ext uri="{FF2B5EF4-FFF2-40B4-BE49-F238E27FC236}">
                <a16:creationId xmlns:a16="http://schemas.microsoft.com/office/drawing/2014/main" id="{E164277C-847F-17E6-7119-642C05A5F5DE}"/>
              </a:ext>
            </a:extLst>
          </p:cNvPr>
          <p:cNvSpPr txBox="1"/>
          <p:nvPr/>
        </p:nvSpPr>
        <p:spPr>
          <a:xfrm>
            <a:off x="4859570" y="3250487"/>
            <a:ext cx="1243963" cy="769441"/>
          </a:xfrm>
          <a:prstGeom prst="rect">
            <a:avLst/>
          </a:prstGeom>
          <a:solidFill>
            <a:schemeClr val="bg1"/>
          </a:solidFill>
        </p:spPr>
        <p:txBody>
          <a:bodyPr wrap="square" rtlCol="0">
            <a:spAutoFit/>
          </a:bodyPr>
          <a:lstStyle>
            <a:defPPr>
              <a:defRPr lang="en-US"/>
            </a:defPPr>
            <a:lvl1pPr>
              <a:defRPr sz="1200"/>
            </a:lvl1pPr>
          </a:lstStyle>
          <a:p>
            <a:r>
              <a:rPr lang="fr" sz="1100" dirty="0"/>
              <a:t>La culture intercalaire peut être mieux adaptée à certaines propriétés du sol</a:t>
            </a:r>
            <a:endParaRPr lang="en-GB" sz="1100" dirty="0"/>
          </a:p>
        </p:txBody>
      </p:sp>
      <p:sp>
        <p:nvSpPr>
          <p:cNvPr id="14" name="Oval 13">
            <a:extLst>
              <a:ext uri="{FF2B5EF4-FFF2-40B4-BE49-F238E27FC236}">
                <a16:creationId xmlns:a16="http://schemas.microsoft.com/office/drawing/2014/main" id="{50B164B7-1A43-5817-DDF1-B7E3A3A87ED4}"/>
              </a:ext>
            </a:extLst>
          </p:cNvPr>
          <p:cNvSpPr/>
          <p:nvPr/>
        </p:nvSpPr>
        <p:spPr>
          <a:xfrm>
            <a:off x="7537683" y="146206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400"/>
              <a:t>La sécurité alimentaire</a:t>
            </a:r>
            <a:endParaRPr lang="en-GB" sz="1400" dirty="0"/>
          </a:p>
        </p:txBody>
      </p:sp>
    </p:spTree>
    <p:extLst>
      <p:ext uri="{BB962C8B-B14F-4D97-AF65-F5344CB8AC3E}">
        <p14:creationId xmlns:p14="http://schemas.microsoft.com/office/powerpoint/2010/main" val="412662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P spid="26" grpId="0" animBg="1"/>
      <p:bldP spid="11" grpId="0" animBg="1"/>
      <p:bldP spid="53" grpId="0" animBg="1"/>
      <p:bldP spid="5" grpId="0" animBg="1"/>
      <p:bldP spid="68"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fr" sz="3200" dirty="0"/>
              <a:t>Variables pouvant être mesurées et testées</a:t>
            </a:r>
            <a:endParaRPr lang="en-GB" sz="32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Rendement des cultures intercalaires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Application </a:t>
            </a:r>
            <a:r>
              <a:rPr lang="fr" sz="1400" dirty="0" err="1"/>
              <a:t>d'engrais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Sexe de l'agriculteur</a:t>
            </a:r>
            <a:endParaRPr lang="en-GB" sz="11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Moment de la plantation</a:t>
            </a:r>
            <a:endParaRPr lang="en-GB" sz="11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400" dirty="0"/>
              <a:t>Teneur en argile</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Statut socioéconomique</a:t>
            </a:r>
            <a:endParaRPr lang="en-GB" sz="11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Évaluation de la qualité du sol</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 de mois de déficit alimentaire</a:t>
            </a:r>
            <a:endParaRPr lang="en-GB" sz="11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Indice de diversité alimentaire</a:t>
            </a:r>
            <a:endParaRPr lang="en-GB" sz="11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Matière organique</a:t>
            </a:r>
            <a:endParaRPr lang="en-GB" sz="11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Adoption de la culture intercalaire</a:t>
            </a:r>
            <a:endParaRPr lang="en-GB" sz="1100" dirty="0"/>
          </a:p>
        </p:txBody>
      </p:sp>
    </p:spTree>
    <p:extLst>
      <p:ext uri="{BB962C8B-B14F-4D97-AF65-F5344CB8AC3E}">
        <p14:creationId xmlns:p14="http://schemas.microsoft.com/office/powerpoint/2010/main" val="16809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C498E-DE94-4BAB-24D6-91C7ECF329B0}"/>
              </a:ext>
            </a:extLst>
          </p:cNvPr>
          <p:cNvSpPr>
            <a:spLocks noGrp="1"/>
          </p:cNvSpPr>
          <p:nvPr>
            <p:ph type="title"/>
          </p:nvPr>
        </p:nvSpPr>
        <p:spPr/>
        <p:txBody>
          <a:bodyPr/>
          <a:lstStyle/>
          <a:p>
            <a:r>
              <a:rPr lang="fr" dirty="0"/>
              <a:t>Analyse?</a:t>
            </a:r>
            <a:endParaRPr lang="en-GB" dirty="0"/>
          </a:p>
        </p:txBody>
      </p:sp>
      <p:sp>
        <p:nvSpPr>
          <p:cNvPr id="3" name="Content Placeholder 2">
            <a:extLst>
              <a:ext uri="{FF2B5EF4-FFF2-40B4-BE49-F238E27FC236}">
                <a16:creationId xmlns:a16="http://schemas.microsoft.com/office/drawing/2014/main" id="{3373EEC2-7C42-484F-1934-10107939D70E}"/>
              </a:ext>
            </a:extLst>
          </p:cNvPr>
          <p:cNvSpPr>
            <a:spLocks noGrp="1"/>
          </p:cNvSpPr>
          <p:nvPr>
            <p:ph idx="1"/>
          </p:nvPr>
        </p:nvSpPr>
        <p:spPr>
          <a:xfrm>
            <a:off x="4741229" y="999878"/>
            <a:ext cx="6924294" cy="5115819"/>
          </a:xfrm>
        </p:spPr>
        <p:txBody>
          <a:bodyPr>
            <a:normAutofit fontScale="85000" lnSpcReduction="10000"/>
          </a:bodyPr>
          <a:lstStyle/>
          <a:p>
            <a:r>
              <a:rPr lang="fr" dirty="0"/>
              <a:t>Il existe des techniques sophistiquées pour construire un modèle unique avec plusieurs voies (par exemple SEM - modélisation par équation structurelle)</a:t>
            </a:r>
          </a:p>
          <a:p>
            <a:r>
              <a:rPr lang="fr" dirty="0"/>
              <a:t>Plusieurs modèles plus simples sont susceptibles d'être plus faciles à construire et à interpréter qu'un seul grand modèle</a:t>
            </a:r>
          </a:p>
          <a:p>
            <a:r>
              <a:rPr lang="fr" dirty="0"/>
              <a:t>Essayer d'adapter un modèle unique crée des défis</a:t>
            </a:r>
          </a:p>
          <a:p>
            <a:pPr lvl="1"/>
            <a:r>
              <a:rPr lang="fr" dirty="0"/>
              <a:t>Les chemins entre les variables opèrent à plusieurs niveaux.</a:t>
            </a:r>
          </a:p>
          <a:p>
            <a:pPr lvl="1"/>
            <a:r>
              <a:rPr lang="fr" dirty="0"/>
              <a:t>Les choses peuvent changer au fil du temps et sur des périodes différentes.</a:t>
            </a:r>
          </a:p>
          <a:p>
            <a:pPr lvl="1"/>
            <a:r>
              <a:rPr lang="fr" dirty="0"/>
              <a:t>Les données peuvent avoir été recueillies à partir de différentes activités de recherche qui ne peuvent pas être facilement combinées. Ou nous n'avons pu mener des activités gourmandes en ressources qu'avec un sous-ensemble d'agriculteurs.</a:t>
            </a:r>
          </a:p>
          <a:p>
            <a:pPr lvl="1"/>
            <a:r>
              <a:rPr lang="fr" dirty="0"/>
              <a:t>Certaines relations clés peuvent être mieux évaluées par des méthodes plus qualitatives</a:t>
            </a:r>
          </a:p>
        </p:txBody>
      </p:sp>
    </p:spTree>
    <p:extLst>
      <p:ext uri="{BB962C8B-B14F-4D97-AF65-F5344CB8AC3E}">
        <p14:creationId xmlns:p14="http://schemas.microsoft.com/office/powerpoint/2010/main" val="214865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a:xfrm>
            <a:off x="551670" y="131133"/>
            <a:ext cx="7389467" cy="1105325"/>
          </a:xfrm>
        </p:spPr>
        <p:txBody>
          <a:bodyPr>
            <a:noAutofit/>
          </a:bodyPr>
          <a:lstStyle/>
          <a:p>
            <a:r>
              <a:rPr lang="fr" sz="2400" dirty="0"/>
              <a:t>Nous pourrions utiliser notre diagramme d'influence comme plan d'analyse</a:t>
            </a:r>
            <a:endParaRPr lang="en-GB" sz="24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3721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7081"/>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Rendement des cultures intercalaires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Application </a:t>
            </a:r>
            <a:r>
              <a:rPr lang="fr" sz="1400" dirty="0" err="1"/>
              <a:t>d'engrais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Sexe de l'agriculteur</a:t>
            </a:r>
            <a:endParaRPr lang="en-GB" sz="11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Moment de la plantation</a:t>
            </a:r>
            <a:endParaRPr lang="en-GB" sz="11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400" dirty="0"/>
              <a:t>Teneur en argile</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400" dirty="0"/>
              <a:t>Statut socioéconomique</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Évaluation de la qualité du sol</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 de mois de déficit alimentaire</a:t>
            </a:r>
            <a:endParaRPr lang="en-GB" sz="11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Indice de diversité alimentaire</a:t>
            </a:r>
            <a:endParaRPr lang="en-GB" sz="11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400" dirty="0"/>
              <a:t>Carbone du sol</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Adoption de la culture intercalaire</a:t>
            </a:r>
            <a:endParaRPr lang="en-GB" sz="1100" dirty="0"/>
          </a:p>
        </p:txBody>
      </p:sp>
    </p:spTree>
    <p:extLst>
      <p:ext uri="{BB962C8B-B14F-4D97-AF65-F5344CB8AC3E}">
        <p14:creationId xmlns:p14="http://schemas.microsoft.com/office/powerpoint/2010/main" val="126760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ECB197-B093-52E4-60F2-6E8685200452}"/>
              </a:ext>
            </a:extLst>
          </p:cNvPr>
          <p:cNvPicPr>
            <a:picLocks noChangeAspect="1"/>
          </p:cNvPicPr>
          <p:nvPr/>
        </p:nvPicPr>
        <p:blipFill>
          <a:blip r:embed="rId3"/>
          <a:stretch>
            <a:fillRect/>
          </a:stretch>
        </p:blipFill>
        <p:spPr>
          <a:xfrm>
            <a:off x="5466120" y="1905854"/>
            <a:ext cx="6309791" cy="3484058"/>
          </a:xfrm>
          <a:prstGeom prst="rect">
            <a:avLst/>
          </a:prstGeom>
        </p:spPr>
      </p:pic>
      <p:sp>
        <p:nvSpPr>
          <p:cNvPr id="6" name="Content Placeholder 2">
            <a:extLst>
              <a:ext uri="{FF2B5EF4-FFF2-40B4-BE49-F238E27FC236}">
                <a16:creationId xmlns:a16="http://schemas.microsoft.com/office/drawing/2014/main" id="{4C0CF5A4-6ECF-CBB7-94C2-03541DB36024}"/>
              </a:ext>
            </a:extLst>
          </p:cNvPr>
          <p:cNvSpPr>
            <a:spLocks noGrp="1"/>
          </p:cNvSpPr>
          <p:nvPr>
            <p:ph sz="half" idx="2"/>
          </p:nvPr>
        </p:nvSpPr>
        <p:spPr>
          <a:xfrm>
            <a:off x="551670" y="1905853"/>
            <a:ext cx="4445333" cy="4239239"/>
          </a:xfrm>
        </p:spPr>
        <p:txBody>
          <a:bodyPr>
            <a:normAutofit/>
          </a:bodyPr>
          <a:lstStyle/>
          <a:p>
            <a:pPr marL="0" indent="0">
              <a:buNone/>
            </a:pPr>
            <a:r>
              <a:rPr lang="fr" sz="1800" dirty="0"/>
              <a:t>Dans cet ensemble de données, les sols argileux et l'application précoce d'engrais semblaient être liés à la performance du traitement des cultures intercalaires par rapport à la seule culture.</a:t>
            </a:r>
          </a:p>
          <a:p>
            <a:pPr marL="0" indent="0">
              <a:buNone/>
            </a:pPr>
            <a:r>
              <a:rPr lang="fr" sz="1800" dirty="0"/>
              <a:t>Il n'y avait pas de relation significative avec l'évaluation de la qualité du sol ou le moment de la plantation.</a:t>
            </a:r>
            <a:endParaRPr lang="en-GB" sz="1800" dirty="0"/>
          </a:p>
        </p:txBody>
      </p:sp>
      <p:sp>
        <p:nvSpPr>
          <p:cNvPr id="2" name="Title 1">
            <a:extLst>
              <a:ext uri="{FF2B5EF4-FFF2-40B4-BE49-F238E27FC236}">
                <a16:creationId xmlns:a16="http://schemas.microsoft.com/office/drawing/2014/main" id="{BA0DEB97-F68B-78D1-1112-8B59DF7FC43D}"/>
              </a:ext>
            </a:extLst>
          </p:cNvPr>
          <p:cNvSpPr>
            <a:spLocks noGrp="1"/>
          </p:cNvSpPr>
          <p:nvPr>
            <p:ph type="title"/>
          </p:nvPr>
        </p:nvSpPr>
        <p:spPr>
          <a:xfrm>
            <a:off x="551670" y="131133"/>
            <a:ext cx="8229259" cy="1105325"/>
          </a:xfrm>
        </p:spPr>
        <p:txBody>
          <a:bodyPr>
            <a:noAutofit/>
          </a:bodyPr>
          <a:lstStyle/>
          <a:p>
            <a:r>
              <a:rPr lang="fr" sz="2400" dirty="0"/>
              <a:t>Facteurs affectant le changement de rendement pour le traitement des cultures intercalaires par rapport à la culture unique</a:t>
            </a:r>
          </a:p>
        </p:txBody>
      </p:sp>
      <p:sp>
        <p:nvSpPr>
          <p:cNvPr id="3" name="TextBox 2">
            <a:extLst>
              <a:ext uri="{FF2B5EF4-FFF2-40B4-BE49-F238E27FC236}">
                <a16:creationId xmlns:a16="http://schemas.microsoft.com/office/drawing/2014/main" id="{3DE52E6D-C5D6-97CA-32B1-B04601DBBE6A}"/>
              </a:ext>
            </a:extLst>
          </p:cNvPr>
          <p:cNvSpPr txBox="1"/>
          <p:nvPr/>
        </p:nvSpPr>
        <p:spPr>
          <a:xfrm>
            <a:off x="0" y="6537490"/>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spTree>
    <p:extLst>
      <p:ext uri="{BB962C8B-B14F-4D97-AF65-F5344CB8AC3E}">
        <p14:creationId xmlns:p14="http://schemas.microsoft.com/office/powerpoint/2010/main" val="2673093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29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fr" sz="2800" dirty="0"/>
              <a:t>Et puis en regardant un composant différent</a:t>
            </a:r>
            <a:endParaRPr lang="en-GB" sz="28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Rendement des cultures intercalaires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Application </a:t>
            </a:r>
            <a:r>
              <a:rPr lang="fr" sz="1400" dirty="0" err="1"/>
              <a:t>d'engrais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Sexe de l'agriculteur</a:t>
            </a:r>
            <a:endParaRPr lang="en-GB" sz="11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Moment de la plantation</a:t>
            </a:r>
            <a:endParaRPr lang="en-GB" sz="11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solidFill>
            <a:schemeClr val="accent1">
              <a:alpha val="3532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400" dirty="0"/>
              <a:t>Teneur en argile</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400" dirty="0"/>
              <a:t>Statut socioéconomique</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 sz="1400" dirty="0"/>
              <a:t>Évaluation de la qualité du sol</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 de mois de déficit alimentaire</a:t>
            </a:r>
            <a:endParaRPr lang="en-GB" sz="11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100" dirty="0"/>
              <a:t>Indice de diversité alimentaire</a:t>
            </a:r>
            <a:endParaRPr lang="en-GB" sz="11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36133"/>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 sz="1400" dirty="0"/>
              <a:t>Carbone du sol</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3511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 sz="1100" dirty="0"/>
              <a:t>Adoption de la culture intercalaire</a:t>
            </a:r>
            <a:endParaRPr lang="en-GB" sz="1100" dirty="0"/>
          </a:p>
        </p:txBody>
      </p:sp>
    </p:spTree>
    <p:extLst>
      <p:ext uri="{BB962C8B-B14F-4D97-AF65-F5344CB8AC3E}">
        <p14:creationId xmlns:p14="http://schemas.microsoft.com/office/powerpoint/2010/main" val="26402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D7004-C101-E419-E985-1BC3DFB3C3CB}"/>
              </a:ext>
            </a:extLst>
          </p:cNvPr>
          <p:cNvSpPr>
            <a:spLocks noGrp="1"/>
          </p:cNvSpPr>
          <p:nvPr>
            <p:ph sz="half" idx="2"/>
          </p:nvPr>
        </p:nvSpPr>
        <p:spPr>
          <a:xfrm>
            <a:off x="551670" y="1588650"/>
            <a:ext cx="5903766" cy="4674989"/>
          </a:xfrm>
        </p:spPr>
        <p:txBody>
          <a:bodyPr>
            <a:normAutofit/>
          </a:bodyPr>
          <a:lstStyle/>
          <a:p>
            <a:r>
              <a:rPr lang="fr" dirty="0"/>
              <a:t>L'analyse a montré que l'éducation, le désherbage et la plantation n'avaient pas de relation claire avec la qualité du sol. Mais le sexe </a:t>
            </a:r>
            <a:r>
              <a:rPr lang="fr" b="1" dirty="0"/>
              <a:t>oui </a:t>
            </a:r>
            <a:r>
              <a:rPr lang="fr" dirty="0"/>
              <a:t>.</a:t>
            </a:r>
          </a:p>
          <a:p>
            <a:r>
              <a:rPr lang="fr" dirty="0"/>
              <a:t>Il est très peu probable que la seule raison pour laquelle la qualité du sol est mauvaise est que l'agriculteur soit une femme ! Il y aura d'autres facteurs liés à cela que nous devons comprendre.</a:t>
            </a:r>
          </a:p>
          <a:p>
            <a:r>
              <a:rPr lang="fr" dirty="0"/>
              <a:t>Une approche plus qualitative serait utile pour comprendre quels sont ces facteurs.</a:t>
            </a:r>
            <a:endParaRPr lang="en-GB" dirty="0"/>
          </a:p>
          <a:p>
            <a:pPr marL="0" indent="0">
              <a:buNone/>
            </a:pPr>
            <a:endParaRPr lang="en-US" dirty="0"/>
          </a:p>
          <a:p>
            <a:pPr marL="0" indent="0">
              <a:buNone/>
            </a:pPr>
            <a:endParaRPr lang="en-GB" dirty="0"/>
          </a:p>
        </p:txBody>
      </p:sp>
      <p:sp>
        <p:nvSpPr>
          <p:cNvPr id="2" name="Title 1">
            <a:extLst>
              <a:ext uri="{FF2B5EF4-FFF2-40B4-BE49-F238E27FC236}">
                <a16:creationId xmlns:a16="http://schemas.microsoft.com/office/drawing/2014/main" id="{FBBCA17A-157F-6127-C21B-EEACDA89AB0D}"/>
              </a:ext>
            </a:extLst>
          </p:cNvPr>
          <p:cNvSpPr>
            <a:spLocks noGrp="1"/>
          </p:cNvSpPr>
          <p:nvPr>
            <p:ph type="title"/>
          </p:nvPr>
        </p:nvSpPr>
        <p:spPr>
          <a:xfrm>
            <a:off x="551670" y="131133"/>
            <a:ext cx="8229259" cy="1105325"/>
          </a:xfrm>
        </p:spPr>
        <p:txBody>
          <a:bodyPr>
            <a:normAutofit/>
          </a:bodyPr>
          <a:lstStyle/>
          <a:p>
            <a:r>
              <a:rPr lang="fr" sz="3600" dirty="0"/>
              <a:t>Facteurs influant sur l'évaluation de la qualité des sols</a:t>
            </a:r>
          </a:p>
        </p:txBody>
      </p:sp>
      <p:pic>
        <p:nvPicPr>
          <p:cNvPr id="4" name="Picture 3">
            <a:extLst>
              <a:ext uri="{FF2B5EF4-FFF2-40B4-BE49-F238E27FC236}">
                <a16:creationId xmlns:a16="http://schemas.microsoft.com/office/drawing/2014/main" id="{70C86C36-84FD-955B-4EF4-95C90C5410BF}"/>
              </a:ext>
            </a:extLst>
          </p:cNvPr>
          <p:cNvPicPr>
            <a:picLocks noChangeAspect="1"/>
          </p:cNvPicPr>
          <p:nvPr/>
        </p:nvPicPr>
        <p:blipFill>
          <a:blip r:embed="rId3"/>
          <a:stretch>
            <a:fillRect/>
          </a:stretch>
        </p:blipFill>
        <p:spPr>
          <a:xfrm>
            <a:off x="7113790" y="1977673"/>
            <a:ext cx="4526540" cy="3319463"/>
          </a:xfrm>
          <a:prstGeom prst="rect">
            <a:avLst/>
          </a:prstGeom>
        </p:spPr>
      </p:pic>
      <p:sp>
        <p:nvSpPr>
          <p:cNvPr id="6" name="Content Placeholder 2">
            <a:extLst>
              <a:ext uri="{FF2B5EF4-FFF2-40B4-BE49-F238E27FC236}">
                <a16:creationId xmlns:a16="http://schemas.microsoft.com/office/drawing/2014/main" id="{C12BD3E9-4693-192B-D0D1-E80AA388F0D7}"/>
              </a:ext>
            </a:extLst>
          </p:cNvPr>
          <p:cNvSpPr txBox="1">
            <a:spLocks/>
          </p:cNvSpPr>
          <p:nvPr/>
        </p:nvSpPr>
        <p:spPr>
          <a:xfrm>
            <a:off x="379230" y="5572665"/>
            <a:ext cx="5357336" cy="11190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5" name="TextBox 4">
            <a:extLst>
              <a:ext uri="{FF2B5EF4-FFF2-40B4-BE49-F238E27FC236}">
                <a16:creationId xmlns:a16="http://schemas.microsoft.com/office/drawing/2014/main" id="{C9989180-A00D-DEF4-C071-61EE4803101B}"/>
              </a:ext>
            </a:extLst>
          </p:cNvPr>
          <p:cNvSpPr txBox="1"/>
          <p:nvPr/>
        </p:nvSpPr>
        <p:spPr>
          <a:xfrm>
            <a:off x="0" y="6537490"/>
            <a:ext cx="6435090" cy="276999"/>
          </a:xfrm>
          <a:prstGeom prst="rect">
            <a:avLst/>
          </a:prstGeom>
          <a:noFill/>
        </p:spPr>
        <p:txBody>
          <a:bodyPr wrap="square">
            <a:spAutoFit/>
          </a:bodyPr>
          <a:lstStyle/>
          <a:p>
            <a:r>
              <a:rPr lang="fr" sz="1200" dirty="0">
                <a:effectLst/>
                <a:latin typeface="Helvetica" panose="020B0604020202020204" pitchFamily="34" charset="0"/>
                <a:ea typeface="Times New Roman" panose="02020603050405020304" pitchFamily="18" charset="0"/>
              </a:rPr>
              <a:t>Kareem Longwe et Wezi Mhango, projet Best Bets-Malawi,. CCRP Mc Knight</a:t>
            </a:r>
            <a:endParaRPr lang="en-GB" sz="1200" dirty="0"/>
          </a:p>
        </p:txBody>
      </p:sp>
    </p:spTree>
    <p:extLst>
      <p:ext uri="{BB962C8B-B14F-4D97-AF65-F5344CB8AC3E}">
        <p14:creationId xmlns:p14="http://schemas.microsoft.com/office/powerpoint/2010/main" val="1266738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B9ED-27BC-3E2D-42AD-2BC8459B4435}"/>
              </a:ext>
            </a:extLst>
          </p:cNvPr>
          <p:cNvSpPr>
            <a:spLocks noGrp="1"/>
          </p:cNvSpPr>
          <p:nvPr>
            <p:ph type="title"/>
          </p:nvPr>
        </p:nvSpPr>
        <p:spPr/>
        <p:txBody>
          <a:bodyPr/>
          <a:lstStyle/>
          <a:p>
            <a:r>
              <a:rPr lang="fr" dirty="0"/>
              <a:t>Résumé</a:t>
            </a:r>
            <a:endParaRPr lang="en-GB" dirty="0"/>
          </a:p>
        </p:txBody>
      </p:sp>
      <p:sp>
        <p:nvSpPr>
          <p:cNvPr id="3" name="Content Placeholder 2">
            <a:extLst>
              <a:ext uri="{FF2B5EF4-FFF2-40B4-BE49-F238E27FC236}">
                <a16:creationId xmlns:a16="http://schemas.microsoft.com/office/drawing/2014/main" id="{30D3E88D-BC86-1CE9-CF28-1B6FFD9DBF10}"/>
              </a:ext>
            </a:extLst>
          </p:cNvPr>
          <p:cNvSpPr>
            <a:spLocks noGrp="1"/>
          </p:cNvSpPr>
          <p:nvPr>
            <p:ph idx="1"/>
          </p:nvPr>
        </p:nvSpPr>
        <p:spPr>
          <a:xfrm>
            <a:off x="4882896" y="807398"/>
            <a:ext cx="6699504" cy="5287670"/>
          </a:xfrm>
        </p:spPr>
        <p:txBody>
          <a:bodyPr>
            <a:normAutofit/>
          </a:bodyPr>
          <a:lstStyle/>
          <a:p>
            <a:r>
              <a:rPr lang="fr" sz="1800" dirty="0"/>
              <a:t>Dans l'analyse classique de l'agriculture, nous </a:t>
            </a:r>
            <a:r>
              <a:rPr lang="fr" sz="1800" i="1" dirty="0"/>
              <a:t>ne pouvons </a:t>
            </a:r>
            <a:r>
              <a:rPr lang="fr" sz="1800" dirty="0"/>
              <a:t>vraiment voir que les gros titres</a:t>
            </a:r>
            <a:endParaRPr lang="en-US" sz="1800" i="1" dirty="0"/>
          </a:p>
          <a:p>
            <a:r>
              <a:rPr lang="fr" sz="1800" dirty="0"/>
              <a:t>En adoptant une approche agroécologique, nous </a:t>
            </a:r>
            <a:r>
              <a:rPr lang="fr" sz="1800" i="1" dirty="0"/>
              <a:t>devrions </a:t>
            </a:r>
            <a:r>
              <a:rPr lang="fr" sz="1800" dirty="0"/>
              <a:t>nous concentrer sur </a:t>
            </a:r>
            <a:r>
              <a:rPr lang="en-GB" sz="1800" dirty="0"/>
              <a:t>sur le </a:t>
            </a:r>
            <a:r>
              <a:rPr lang="en-GB" sz="1800"/>
              <a:t>récit</a:t>
            </a:r>
            <a:r>
              <a:rPr lang="fr" sz="1800"/>
              <a:t>, </a:t>
            </a:r>
            <a:r>
              <a:rPr lang="fr" sz="1800" dirty="0"/>
              <a:t>en essayant de comprendre l'ensemble du système et comment les différentes composantes s'articulent</a:t>
            </a:r>
            <a:endParaRPr lang="en-US" sz="1800" i="1" dirty="0"/>
          </a:p>
          <a:p>
            <a:r>
              <a:rPr lang="fr" sz="1800" dirty="0"/>
              <a:t>Les « méthodes statistiques » ne seront peut-être que très légèrement différentes, mais nous devons réfléchir à la manière dont nous les appliquons.</a:t>
            </a:r>
          </a:p>
          <a:p>
            <a:r>
              <a:rPr lang="fr" sz="1800" dirty="0"/>
              <a:t>Nous avons besoin d'une réflexion et d'une planification minutieuses à chaque étape. Une analyse et des interprétations perspicaces ne peuvent vraiment provenir que d'un processus itératif et collaboratif.</a:t>
            </a:r>
            <a:endParaRPr lang="en-GB" sz="1800" dirty="0"/>
          </a:p>
        </p:txBody>
      </p:sp>
    </p:spTree>
    <p:extLst>
      <p:ext uri="{BB962C8B-B14F-4D97-AF65-F5344CB8AC3E}">
        <p14:creationId xmlns:p14="http://schemas.microsoft.com/office/powerpoint/2010/main" val="3560236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C6311C-6654-6FF8-9022-B85F29EA57FF}"/>
              </a:ext>
            </a:extLst>
          </p:cNvPr>
          <p:cNvSpPr/>
          <p:nvPr/>
        </p:nvSpPr>
        <p:spPr>
          <a:xfrm>
            <a:off x="4711700" y="0"/>
            <a:ext cx="7480299" cy="685799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57915A4-38AC-600A-6FC6-EB9C9DDE4719}"/>
              </a:ext>
            </a:extLst>
          </p:cNvPr>
          <p:cNvSpPr txBox="1"/>
          <p:nvPr/>
        </p:nvSpPr>
        <p:spPr>
          <a:xfrm>
            <a:off x="5559553" y="6127558"/>
            <a:ext cx="5874900" cy="461665"/>
          </a:xfrm>
          <a:prstGeom prst="rect">
            <a:avLst/>
          </a:prstGeom>
          <a:noFill/>
        </p:spPr>
        <p:txBody>
          <a:bodyPr wrap="square" rtlCol="0">
            <a:spAutoFit/>
          </a:bodyPr>
          <a:lstStyle/>
          <a:p>
            <a:pPr>
              <a:spcBef>
                <a:spcPts val="0"/>
              </a:spcBef>
              <a:spcAft>
                <a:spcPts val="400"/>
              </a:spcAft>
            </a:pPr>
            <a:r>
              <a:rPr lang="fr"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fld id="{EE89269B-7EA9-BA4D-9995-048642ABEEF8}" type="datetimeyyyy">
              <a:rPr lang="en-GB" sz="120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2023</a:t>
            </a:fld>
            <a:r>
              <a:rPr lang="fr"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fr" sz="1200" dirty="0" err="1">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Statistics</a:t>
            </a:r>
            <a:r>
              <a:rPr lang="fr"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for </a:t>
            </a:r>
            <a:r>
              <a:rPr lang="fr" sz="1200" dirty="0" err="1">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Sustainable</a:t>
            </a:r>
            <a:r>
              <a:rPr lang="fr"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fr" sz="1200" dirty="0" err="1">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Development</a:t>
            </a:r>
            <a:r>
              <a:rPr lang="fr"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fr"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3">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TextBox 7">
            <a:extLst>
              <a:ext uri="{FF2B5EF4-FFF2-40B4-BE49-F238E27FC236}">
                <a16:creationId xmlns:a16="http://schemas.microsoft.com/office/drawing/2014/main" id="{A91332DE-6A9A-F661-67D0-323C011C9A63}"/>
              </a:ext>
            </a:extLst>
          </p:cNvPr>
          <p:cNvSpPr txBox="1"/>
          <p:nvPr/>
        </p:nvSpPr>
        <p:spPr>
          <a:xfrm>
            <a:off x="6550512" y="4865524"/>
            <a:ext cx="4944754" cy="750975"/>
          </a:xfrm>
          <a:prstGeom prst="rect">
            <a:avLst/>
          </a:prstGeom>
          <a:noFill/>
        </p:spPr>
        <p:txBody>
          <a:bodyPr wrap="square" rtlCol="0">
            <a:spAutoFit/>
          </a:bodyPr>
          <a:lstStyle/>
          <a:p>
            <a:pPr>
              <a:lnSpc>
                <a:spcPct val="110000"/>
              </a:lnSpc>
              <a:spcAft>
                <a:spcPts val="2700"/>
              </a:spcAft>
            </a:pPr>
            <a:r>
              <a:rPr lang="fr" sz="2000" dirty="0">
                <a:latin typeface="Open Sans Light" panose="020B0306030504020204" pitchFamily="34" charset="0"/>
                <a:ea typeface="Open Sans Light" panose="020B0306030504020204" pitchFamily="34" charset="0"/>
                <a:cs typeface="Open Sans Light" panose="020B0306030504020204" pitchFamily="34" charset="0"/>
              </a:rPr>
              <a:t>Trouvez plus de guides et de matériel sur </a:t>
            </a:r>
            <a:r>
              <a:rPr lang="fr"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hlinkClick r:id="rId4">
                  <a:extLst>
                    <a:ext uri="{A12FA001-AC4F-418D-AE19-62706E023703}">
                      <ahyp:hlinkClr xmlns:ahyp="http://schemas.microsoft.com/office/drawing/2018/hyperlinkcolor" val="tx"/>
                    </a:ext>
                  </a:extLst>
                </a:hlinkClick>
              </a:rPr>
              <a:t>stats4sd.org/resources</a:t>
            </a:r>
            <a:endParaRPr lang="en-GB"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9" name="Picture 8" descr="A picture containing black, night&#10;&#10;Description automatically generated">
            <a:extLst>
              <a:ext uri="{FF2B5EF4-FFF2-40B4-BE49-F238E27FC236}">
                <a16:creationId xmlns:a16="http://schemas.microsoft.com/office/drawing/2014/main" id="{96125CC2-E032-6EB0-3BBF-87FD7BA34C3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59553" y="4896513"/>
            <a:ext cx="719986" cy="719986"/>
          </a:xfrm>
          <a:prstGeom prst="rect">
            <a:avLst/>
          </a:prstGeom>
        </p:spPr>
      </p:pic>
      <p:sp>
        <p:nvSpPr>
          <p:cNvPr id="10" name="TextBox 9">
            <a:extLst>
              <a:ext uri="{FF2B5EF4-FFF2-40B4-BE49-F238E27FC236}">
                <a16:creationId xmlns:a16="http://schemas.microsoft.com/office/drawing/2014/main" id="{C6A787C7-8480-9523-FA54-0FA190A395D3}"/>
              </a:ext>
            </a:extLst>
          </p:cNvPr>
          <p:cNvSpPr txBox="1"/>
          <p:nvPr/>
        </p:nvSpPr>
        <p:spPr>
          <a:xfrm>
            <a:off x="10108505" y="265889"/>
            <a:ext cx="1869423" cy="553998"/>
          </a:xfrm>
          <a:prstGeom prst="rect">
            <a:avLst/>
          </a:prstGeom>
          <a:noFill/>
        </p:spPr>
        <p:txBody>
          <a:bodyPr wrap="none" rtlCol="0">
            <a:spAutoFit/>
          </a:bodyPr>
          <a:lstStyle/>
          <a:p>
            <a:r>
              <a:rPr lang="fr" sz="3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
        <p:nvSpPr>
          <p:cNvPr id="6" name="Text Placeholder 5">
            <a:extLst>
              <a:ext uri="{FF2B5EF4-FFF2-40B4-BE49-F238E27FC236}">
                <a16:creationId xmlns:a16="http://schemas.microsoft.com/office/drawing/2014/main" id="{9AAADC98-361E-D348-9854-08FD463970F7}"/>
              </a:ext>
            </a:extLst>
          </p:cNvPr>
          <p:cNvSpPr>
            <a:spLocks noGrp="1"/>
          </p:cNvSpPr>
          <p:nvPr>
            <p:ph type="body" sz="quarter" idx="10"/>
          </p:nvPr>
        </p:nvSpPr>
        <p:spPr>
          <a:xfrm>
            <a:off x="5499099" y="1315257"/>
            <a:ext cx="6200181" cy="1444738"/>
          </a:xfrm>
        </p:spPr>
        <p:txBody>
          <a:bodyPr>
            <a:normAutofit fontScale="77500" lnSpcReduction="20000"/>
          </a:bodyPr>
          <a:lstStyle/>
          <a:p>
            <a:r>
              <a:rPr lang="fr" dirty="0"/>
              <a:t>De la série : </a:t>
            </a:r>
            <a:br>
              <a:rPr lang="en-GB" dirty="0"/>
            </a:br>
            <a:r>
              <a:rPr lang="fr" dirty="0"/>
              <a:t>CCRP Research Methods Sessions 2023</a:t>
            </a:r>
            <a:endParaRPr lang="en-GB" dirty="0"/>
          </a:p>
        </p:txBody>
      </p:sp>
      <p:sp>
        <p:nvSpPr>
          <p:cNvPr id="7" name="Text Placeholder 6">
            <a:extLst>
              <a:ext uri="{FF2B5EF4-FFF2-40B4-BE49-F238E27FC236}">
                <a16:creationId xmlns:a16="http://schemas.microsoft.com/office/drawing/2014/main" id="{D01D29D9-EAB0-2549-988E-62281C3880AB}"/>
              </a:ext>
            </a:extLst>
          </p:cNvPr>
          <p:cNvSpPr>
            <a:spLocks noGrp="1"/>
          </p:cNvSpPr>
          <p:nvPr>
            <p:ph type="body" sz="quarter" idx="11"/>
          </p:nvPr>
        </p:nvSpPr>
        <p:spPr>
          <a:xfrm>
            <a:off x="5499099" y="3056531"/>
            <a:ext cx="6200182" cy="1512456"/>
          </a:xfrm>
        </p:spPr>
        <p:txBody>
          <a:bodyPr>
            <a:normAutofit fontScale="62500" lnSpcReduction="20000"/>
          </a:bodyPr>
          <a:lstStyle/>
          <a:p>
            <a:pPr>
              <a:spcAft>
                <a:spcPts val="1400"/>
              </a:spcAft>
            </a:pPr>
            <a:r>
              <a:rPr lang="fr" b="1" dirty="0">
                <a:latin typeface="Open Sans SemiBold" pitchFamily="2" charset="0"/>
                <a:ea typeface="Open Sans SemiBold" pitchFamily="2" charset="0"/>
                <a:cs typeface="Open Sans SemiBold" pitchFamily="2" charset="0"/>
              </a:rPr>
              <a:t>Créé et présenté par Sam Dumble </a:t>
            </a:r>
            <a:r>
              <a:rPr lang="fr" dirty="0"/>
              <a:t>(s.dumble@stats4sd.org)</a:t>
            </a:r>
            <a:endParaRPr lang="en-GB" b="1" dirty="0">
              <a:latin typeface="Open Sans SemiBold" panose="020B0606030504020204" pitchFamily="34" charset="0"/>
              <a:ea typeface="Open Sans SemiBold" panose="020B0606030504020204" pitchFamily="34" charset="0"/>
              <a:cs typeface="Open Sans SemiBold" panose="020B0606030504020204" pitchFamily="34" charset="0"/>
            </a:endParaRPr>
          </a:p>
          <a:p>
            <a:r>
              <a:rPr lang="fr" dirty="0"/>
              <a:t>Collaboration mondiale pour des systèmes alimentaires résilients (CRFS)</a:t>
            </a:r>
          </a:p>
          <a:p>
            <a:r>
              <a:rPr lang="fr" dirty="0"/>
              <a:t>avril 2023</a:t>
            </a:r>
          </a:p>
        </p:txBody>
      </p:sp>
      <p:pic>
        <p:nvPicPr>
          <p:cNvPr id="3" name="Picture 2" descr="A red background with white text&#10;&#10;Description automatically generated with medium confidence">
            <a:extLst>
              <a:ext uri="{FF2B5EF4-FFF2-40B4-BE49-F238E27FC236}">
                <a16:creationId xmlns:a16="http://schemas.microsoft.com/office/drawing/2014/main" id="{16EC64AE-5AA6-9FCD-F50B-AE4E131A0E43}"/>
              </a:ext>
            </a:extLst>
          </p:cNvPr>
          <p:cNvPicPr>
            <a:picLocks noChangeAspect="1"/>
          </p:cNvPicPr>
          <p:nvPr/>
        </p:nvPicPr>
        <p:blipFill>
          <a:blip r:embed="rId6"/>
          <a:stretch>
            <a:fillRect/>
          </a:stretch>
        </p:blipFill>
        <p:spPr>
          <a:xfrm>
            <a:off x="7453978" y="347052"/>
            <a:ext cx="2375822" cy="427648"/>
          </a:xfrm>
          <a:prstGeom prst="rect">
            <a:avLst/>
          </a:prstGeom>
        </p:spPr>
      </p:pic>
    </p:spTree>
    <p:extLst>
      <p:ext uri="{BB962C8B-B14F-4D97-AF65-F5344CB8AC3E}">
        <p14:creationId xmlns:p14="http://schemas.microsoft.com/office/powerpoint/2010/main" val="1435070187"/>
      </p:ext>
    </p:extLst>
  </p:cSld>
  <p:clrMapOvr>
    <a:masterClrMapping/>
  </p:clrMapOvr>
</p:sld>
</file>

<file path=ppt/theme/theme1.xml><?xml version="1.0" encoding="utf-8"?>
<a:theme xmlns:a="http://schemas.openxmlformats.org/drawingml/2006/main" name="ssdwebinar">
  <a:themeElements>
    <a:clrScheme name="Custom 1">
      <a:dk1>
        <a:srgbClr val="000000"/>
      </a:dk1>
      <a:lt1>
        <a:srgbClr val="FFFFFF"/>
      </a:lt1>
      <a:dk2>
        <a:srgbClr val="D32229"/>
      </a:dk2>
      <a:lt2>
        <a:srgbClr val="B4DCFA"/>
      </a:lt2>
      <a:accent1>
        <a:srgbClr val="D32229"/>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tats4SD">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0DE8F829-A366-AD4A-9666-4D4F2B5F7C76}" vid="{E0B2EDA8-83ED-F04C-91DF-6DD160786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816</TotalTime>
  <Words>3644</Words>
  <Application>Microsoft Office PowerPoint</Application>
  <PresentationFormat>Widescreen</PresentationFormat>
  <Paragraphs>313</Paragraphs>
  <Slides>28</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Open Sans SemiBold</vt:lpstr>
      <vt:lpstr>Calibri</vt:lpstr>
      <vt:lpstr>Open Sans Light</vt:lpstr>
      <vt:lpstr>Arial</vt:lpstr>
      <vt:lpstr>Helvetica</vt:lpstr>
      <vt:lpstr>Open Sans</vt:lpstr>
      <vt:lpstr>ssdwebinar</vt:lpstr>
      <vt:lpstr>Séminaire sur les méthodes de recherche 2023</vt:lpstr>
      <vt:lpstr>Analyse statistique pour l'agroécologie</vt:lpstr>
      <vt:lpstr>Aperçu</vt:lpstr>
      <vt:lpstr>Interprétation des résultats</vt:lpstr>
      <vt:lpstr>PowerPoint Presentation</vt:lpstr>
      <vt:lpstr>PowerPoint Presentation</vt:lpstr>
      <vt:lpstr>Les gros titres ne sont pas la vraie histoire</vt:lpstr>
      <vt:lpstr>Un exemple classique de "statistiques pour l'agriculture"</vt:lpstr>
      <vt:lpstr>Statistiques de l'agriculture</vt:lpstr>
      <vt:lpstr>Des statistiques pour l'agroécologie ?</vt:lpstr>
      <vt:lpstr>Des statistiques pour l'agroécologie ?</vt:lpstr>
      <vt:lpstr>Les agriculteurs ne sont pas des répliques !</vt:lpstr>
      <vt:lpstr>Tailles d'échantillons dans la recherche pour l'agroécologie</vt:lpstr>
      <vt:lpstr>Fin de la partie 1</vt:lpstr>
      <vt:lpstr>En fait, il y avait beaucoup plus d'agriculteurs dans l'essai…</vt:lpstr>
      <vt:lpstr>Les moyennes ne nous racontent pas vraiment l'histoire intéressante</vt:lpstr>
      <vt:lpstr>Voyons donc un peu plus…</vt:lpstr>
      <vt:lpstr>Voyons donc un peu plus…</vt:lpstr>
      <vt:lpstr>On peut faire un cadre théorique</vt:lpstr>
      <vt:lpstr>L'agroécologie aura de multiples résultats interdépendants</vt:lpstr>
      <vt:lpstr>Variables pouvant être mesurées et testées</vt:lpstr>
      <vt:lpstr>Analyse?</vt:lpstr>
      <vt:lpstr>Nous pourrions utiliser notre diagramme d'influence comme plan d'analyse</vt:lpstr>
      <vt:lpstr>Facteurs affectant le changement de rendement pour le traitement des cultures intercalaires par rapport à la culture unique</vt:lpstr>
      <vt:lpstr>Et puis en regardant un composant différent</vt:lpstr>
      <vt:lpstr>Facteurs influant sur l'évaluation de la qualité des sols</vt:lpstr>
      <vt:lpstr>Résumé</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FRN Research Methods Sessions 2023</dc:title>
  <dc:creator>Emily Nevitt</dc:creator>
  <cp:lastModifiedBy>Carlos Barahona</cp:lastModifiedBy>
  <cp:revision>39</cp:revision>
  <dcterms:created xsi:type="dcterms:W3CDTF">2023-03-13T09:37:45Z</dcterms:created>
  <dcterms:modified xsi:type="dcterms:W3CDTF">2023-04-26T14:30:57Z</dcterms:modified>
</cp:coreProperties>
</file>