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1" r:id="rId1"/>
  </p:sldMasterIdLst>
  <p:notesMasterIdLst>
    <p:notesMasterId r:id="rId30"/>
  </p:notesMasterIdLst>
  <p:handoutMasterIdLst>
    <p:handoutMasterId r:id="rId31"/>
  </p:handoutMasterIdLst>
  <p:sldIdLst>
    <p:sldId id="259" r:id="rId2"/>
    <p:sldId id="256" r:id="rId3"/>
    <p:sldId id="280" r:id="rId4"/>
    <p:sldId id="297" r:id="rId5"/>
    <p:sldId id="290" r:id="rId6"/>
    <p:sldId id="291" r:id="rId7"/>
    <p:sldId id="292" r:id="rId8"/>
    <p:sldId id="281" r:id="rId9"/>
    <p:sldId id="282" r:id="rId10"/>
    <p:sldId id="283" r:id="rId11"/>
    <p:sldId id="284" r:id="rId12"/>
    <p:sldId id="285" r:id="rId13"/>
    <p:sldId id="261" r:id="rId14"/>
    <p:sldId id="301" r:id="rId15"/>
    <p:sldId id="286" r:id="rId16"/>
    <p:sldId id="268" r:id="rId17"/>
    <p:sldId id="287" r:id="rId18"/>
    <p:sldId id="273" r:id="rId19"/>
    <p:sldId id="298" r:id="rId20"/>
    <p:sldId id="293" r:id="rId21"/>
    <p:sldId id="271" r:id="rId22"/>
    <p:sldId id="272" r:id="rId23"/>
    <p:sldId id="299" r:id="rId24"/>
    <p:sldId id="288" r:id="rId25"/>
    <p:sldId id="300" r:id="rId26"/>
    <p:sldId id="276" r:id="rId27"/>
    <p:sldId id="279" r:id="rId28"/>
    <p:sldId id="267" r:id="rId29"/>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Helvetica" panose="020B0604020202020204" pitchFamily="34" charset="0"/>
      <p:regular r:id="rId36"/>
      <p:bold r:id="rId37"/>
      <p:italic r:id="rId38"/>
      <p:boldItalic r:id="rId39"/>
    </p:embeddedFont>
    <p:embeddedFont>
      <p:font typeface="Open Sans" panose="020B0606030504020204" pitchFamily="34" charset="0"/>
      <p:regular r:id="rId40"/>
      <p:bold r:id="rId41"/>
      <p:italic r:id="rId42"/>
      <p:boldItalic r:id="rId43"/>
    </p:embeddedFont>
    <p:embeddedFont>
      <p:font typeface="Open Sans Light" panose="020B0306030504020204" pitchFamily="34" charset="0"/>
      <p:regular r:id="rId44"/>
      <p:italic r:id="rId45"/>
    </p:embeddedFont>
    <p:embeddedFont>
      <p:font typeface="Open Sans SemiBold" panose="020B0706030804020204" pitchFamily="34" charset="0"/>
      <p:regular r:id="rId46"/>
      <p:bold r:id="rId47"/>
      <p:italic r:id="rId48"/>
      <p:boldItalic r:id="rId49"/>
    </p:embeddedFont>
  </p:embeddedFontLst>
  <p:defaultTextStyle>
    <a:defPPr>
      <a:defRPr lang="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1" autoAdjust="0"/>
    <p:restoredTop sz="78639" autoAdjust="0"/>
  </p:normalViewPr>
  <p:slideViewPr>
    <p:cSldViewPr snapToGrid="0" snapToObjects="1">
      <p:cViewPr varScale="1">
        <p:scale>
          <a:sx n="86" d="100"/>
          <a:sy n="86" d="100"/>
        </p:scale>
        <p:origin x="522" y="36"/>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67E71E-686C-174D-8B70-9A0CE74AF6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C936664-D617-9B47-BC89-4F325D7E82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2499A1-5F0C-FC4C-AC0D-831223B2703B}" type="datetimeFigureOut">
              <a:rPr lang="en-GB" smtClean="0"/>
              <a:t>26/04/2023</a:t>
            </a:fld>
            <a:endParaRPr lang="en-GB"/>
          </a:p>
        </p:txBody>
      </p:sp>
      <p:sp>
        <p:nvSpPr>
          <p:cNvPr id="4" name="Footer Placeholder 3">
            <a:extLst>
              <a:ext uri="{FF2B5EF4-FFF2-40B4-BE49-F238E27FC236}">
                <a16:creationId xmlns:a16="http://schemas.microsoft.com/office/drawing/2014/main" id="{0DEBB0D7-3D7C-1B45-9654-E3855B1B25C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88AD0CD-00B3-6542-9269-91784A15F9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C7C348-898D-EC4D-AA51-7AEB92EDD569}" type="slidenum">
              <a:rPr lang="en-GB" smtClean="0"/>
              <a:t>‹#›</a:t>
            </a:fld>
            <a:endParaRPr lang="en-GB"/>
          </a:p>
        </p:txBody>
      </p:sp>
    </p:spTree>
    <p:extLst>
      <p:ext uri="{BB962C8B-B14F-4D97-AF65-F5344CB8AC3E}">
        <p14:creationId xmlns:p14="http://schemas.microsoft.com/office/powerpoint/2010/main" val="2050140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5F902-2CDD-403F-9AAA-6BD0601D3044}" type="datetimeFigureOut">
              <a:rPr lang="en-GB" smtClean="0"/>
              <a:t>26/04/2023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
              <a:t>Haga clic para editar estilos de texto maestro</a:t>
            </a:r>
          </a:p>
          <a:p>
            <a:pPr lvl="1"/>
            <a:r>
              <a:rPr lang="es"/>
              <a:t>Segundo nivel</a:t>
            </a:r>
          </a:p>
          <a:p>
            <a:pPr lvl="2"/>
            <a:r>
              <a:rPr lang="es"/>
              <a:t>Tercer nivel</a:t>
            </a:r>
          </a:p>
          <a:p>
            <a:pPr lvl="3"/>
            <a:r>
              <a:rPr lang="es"/>
              <a:t>cuarto nivel</a:t>
            </a:r>
          </a:p>
          <a:p>
            <a:pPr lvl="4"/>
            <a:r>
              <a:rPr lang="es"/>
              <a:t>quinto nivel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1E5CA2-3E63-4E9B-8C03-22EABCF9A8F8}" type="slidenum">
              <a:rPr lang="en-GB" smtClean="0"/>
              <a:t>‹#›</a:t>
            </a:fld>
            <a:endParaRPr lang="en-GB"/>
          </a:p>
        </p:txBody>
      </p:sp>
    </p:spTree>
    <p:extLst>
      <p:ext uri="{BB962C8B-B14F-4D97-AF65-F5344CB8AC3E}">
        <p14:creationId xmlns:p14="http://schemas.microsoft.com/office/powerpoint/2010/main" val="142962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3</a:t>
            </a:fld>
            <a:endParaRPr lang="en-GB"/>
          </a:p>
        </p:txBody>
      </p:sp>
    </p:spTree>
    <p:extLst>
      <p:ext uri="{BB962C8B-B14F-4D97-AF65-F5344CB8AC3E}">
        <p14:creationId xmlns:p14="http://schemas.microsoft.com/office/powerpoint/2010/main" val="290727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Video como parte separada con su propia mini-introducción, bloqueando esto como marcador de posición</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4</a:t>
            </a:fld>
            <a:endParaRPr lang="en-GB"/>
          </a:p>
        </p:txBody>
      </p:sp>
    </p:spTree>
    <p:extLst>
      <p:ext uri="{BB962C8B-B14F-4D97-AF65-F5344CB8AC3E}">
        <p14:creationId xmlns:p14="http://schemas.microsoft.com/office/powerpoint/2010/main" val="195314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5</a:t>
            </a:fld>
            <a:endParaRPr lang="en-GB"/>
          </a:p>
        </p:txBody>
      </p:sp>
    </p:spTree>
    <p:extLst>
      <p:ext uri="{BB962C8B-B14F-4D97-AF65-F5344CB8AC3E}">
        <p14:creationId xmlns:p14="http://schemas.microsoft.com/office/powerpoint/2010/main" val="3221127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dirty="0"/>
              <a:t>Múltiples métodos de recopilación de datos a través de diferentes encuestas; datos de seguimiento; grupos focales de agricultores; entrevistas con informantes clave con agricultores, oficiales de programas y otras partes interesadas en la cadena de suministro</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6</a:t>
            </a:fld>
            <a:endParaRPr lang="en-GB"/>
          </a:p>
        </p:txBody>
      </p:sp>
    </p:spTree>
    <p:extLst>
      <p:ext uri="{BB962C8B-B14F-4D97-AF65-F5344CB8AC3E}">
        <p14:creationId xmlns:p14="http://schemas.microsoft.com/office/powerpoint/2010/main" val="3292905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Deténgase aquí</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7</a:t>
            </a:fld>
            <a:endParaRPr lang="en-GB"/>
          </a:p>
        </p:txBody>
      </p:sp>
    </p:spTree>
    <p:extLst>
      <p:ext uri="{BB962C8B-B14F-4D97-AF65-F5344CB8AC3E}">
        <p14:creationId xmlns:p14="http://schemas.microsoft.com/office/powerpoint/2010/main" val="276061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 dirty="0"/>
              <a:t>Grabar desde aquí hasta la diapositiva 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 dirty="0"/>
              <a:t>Comencemos por el principio: con el tipo de ejemplo de estadísticas clásicas que podría haber encontrado en "estadísticas para clásicos agrícolas" de pregrado.</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8</a:t>
            </a:fld>
            <a:endParaRPr lang="en-GB"/>
          </a:p>
        </p:txBody>
      </p:sp>
    </p:spTree>
    <p:extLst>
      <p:ext uri="{BB962C8B-B14F-4D97-AF65-F5344CB8AC3E}">
        <p14:creationId xmlns:p14="http://schemas.microsoft.com/office/powerpoint/2010/main" val="813086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Después de medir el rendimiento, hago un gráfico de mis resultados, ¡y parece bastante convincente!</a:t>
            </a:r>
          </a:p>
          <a:p>
            <a:r>
              <a:rPr lang="es" dirty="0"/>
              <a:t>Lo que necesito es P: la N y la K no parecen agregar mucho</a:t>
            </a:r>
          </a:p>
          <a:p>
            <a:r>
              <a:rPr lang="es" dirty="0"/>
              <a:t>Puedo hacer un análisis de varianza que tenga en cuenta cualquier posible efecto de bloque y veo una p&lt;0,001, así que felizmente puedo concluir que hay diferencias en el rendimiento medio de mis tratamientos</a:t>
            </a:r>
          </a:p>
          <a:p>
            <a:endParaRPr lang="en-US" dirty="0"/>
          </a:p>
          <a:p>
            <a:r>
              <a:rPr lang="es" dirty="0"/>
              <a:t>Podría empezar a hacer un análisis de separación de medias y calcular los LSD y esto confirmará que lo que necesito es P: los tratamientos con P son significativamente mejores que los tratamientos sin P</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9</a:t>
            </a:fld>
            <a:endParaRPr lang="en-GB"/>
          </a:p>
        </p:txBody>
      </p:sp>
    </p:spTree>
    <p:extLst>
      <p:ext uri="{BB962C8B-B14F-4D97-AF65-F5344CB8AC3E}">
        <p14:creationId xmlns:p14="http://schemas.microsoft.com/office/powerpoint/2010/main" val="420812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Grabar desde aquí hasta la diapositiva 9</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10</a:t>
            </a:fld>
            <a:endParaRPr lang="en-GB"/>
          </a:p>
        </p:txBody>
      </p:sp>
    </p:spTree>
    <p:extLst>
      <p:ext uri="{BB962C8B-B14F-4D97-AF65-F5344CB8AC3E}">
        <p14:creationId xmlns:p14="http://schemas.microsoft.com/office/powerpoint/2010/main" val="169595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Oh</a:t>
            </a:r>
          </a:p>
          <a:p>
            <a:endParaRPr lang="en-US" dirty="0"/>
          </a:p>
          <a:p>
            <a:r>
              <a:rPr lang="es" dirty="0"/>
              <a:t>Parece que hay </a:t>
            </a:r>
            <a:r>
              <a:rPr lang="es" dirty="0" err="1"/>
              <a:t>una </a:t>
            </a:r>
            <a:r>
              <a:rPr lang="es" dirty="0"/>
              <a:t>gran variedad de rendimientos.</a:t>
            </a:r>
          </a:p>
          <a:p>
            <a:r>
              <a:rPr lang="es" dirty="0"/>
              <a:t>Y sin diferencias significativas</a:t>
            </a:r>
          </a:p>
          <a:p>
            <a:r>
              <a:rPr lang="es" dirty="0"/>
              <a:t>Y los intervalos de confianza varían de -100 a + 2500, lo que parece un rango realmente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11</a:t>
            </a:fld>
            <a:endParaRPr lang="en-GB"/>
          </a:p>
        </p:txBody>
      </p:sp>
    </p:spTree>
    <p:extLst>
      <p:ext uri="{BB962C8B-B14F-4D97-AF65-F5344CB8AC3E}">
        <p14:creationId xmlns:p14="http://schemas.microsoft.com/office/powerpoint/2010/main" val="1996239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Hay algo que salta a la vista de inmediato: los agricultores son muy diferentes entre sí.</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12</a:t>
            </a:fld>
            <a:endParaRPr lang="en-GB"/>
          </a:p>
        </p:txBody>
      </p:sp>
    </p:spTree>
    <p:extLst>
      <p:ext uri="{BB962C8B-B14F-4D97-AF65-F5344CB8AC3E}">
        <p14:creationId xmlns:p14="http://schemas.microsoft.com/office/powerpoint/2010/main" val="2192827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13</a:t>
            </a:fld>
            <a:endParaRPr lang="en-GB"/>
          </a:p>
        </p:txBody>
      </p:sp>
    </p:spTree>
    <p:extLst>
      <p:ext uri="{BB962C8B-B14F-4D97-AF65-F5344CB8AC3E}">
        <p14:creationId xmlns:p14="http://schemas.microsoft.com/office/powerpoint/2010/main" val="2760110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Grabe desde aquí hasta la diapositiva 13</a:t>
            </a:r>
          </a:p>
          <a:p>
            <a:endParaRPr lang="en-US" dirty="0"/>
          </a:p>
          <a:p>
            <a:r>
              <a:rPr lang="es" dirty="0"/>
              <a:t>La metodología detrás del análisis de la varianza no depende de tener un ensayo perfectamente diseñado; puede manejar muy bien tamaños de muestra desiguales de tratamientos o valores faltantes o falta de repeticiones en una granja.</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15</a:t>
            </a:fld>
            <a:endParaRPr lang="en-GB"/>
          </a:p>
        </p:txBody>
      </p:sp>
    </p:spTree>
    <p:extLst>
      <p:ext uri="{BB962C8B-B14F-4D97-AF65-F5344CB8AC3E}">
        <p14:creationId xmlns:p14="http://schemas.microsoft.com/office/powerpoint/2010/main" val="4070900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 dirty="0"/>
              <a:t>Podemos decir a partir del análisis más amplio que el tratamiento de cultivos intercalados es mejor 'en promedio'. Pero podemos ver por nuestros tres agricultores que el cultivo intercalado solo fue realmente </a:t>
            </a:r>
            <a:r>
              <a:rPr lang="es" dirty="0" err="1"/>
              <a:t>efectivo </a:t>
            </a:r>
            <a:r>
              <a:rPr lang="es" dirty="0"/>
              <a:t>para uno de ellos. Ese análisis de varianza todavía trata a los agricultores como réplicas, considerándolos como una fuente molesta de ruido en lugar de algo interesante para investigar más a fondo.</a:t>
            </a:r>
          </a:p>
          <a:p>
            <a:pPr marL="0" indent="0">
              <a:buFont typeface="Arial" panose="020B0604020202020204" pitchFamily="34" charset="0"/>
              <a:buNone/>
            </a:pPr>
            <a:endParaRPr lang="en-US" dirty="0"/>
          </a:p>
          <a:p>
            <a:pPr marL="0" indent="0">
              <a:buFont typeface="Arial" panose="020B0604020202020204" pitchFamily="34" charset="0"/>
              <a:buNone/>
            </a:pPr>
            <a:r>
              <a:rPr lang="es" dirty="0"/>
              <a:t>Lo que sería más interesante sería comprender qué factores están asociados con agricultores como el Agricultor B (rendimientos más altos), agricultores como el Agricultor C (rendimientos más bajos). Aunque esto puede ser algo que ya sabemos bastante bien.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 dirty="0"/>
              <a:t>Pero lo que podría ser extremadamente útil es comprender mejor a los agricultores como el Agricultor A, donde el impacto potencial de la adopción de cultivos intercalados podría ser muy grande. Si hay </a:t>
            </a:r>
            <a:r>
              <a:rPr lang="es" dirty="0" err="1"/>
              <a:t>muchos agricultores </a:t>
            </a:r>
            <a:r>
              <a:rPr lang="es" dirty="0"/>
              <a:t>con resultados como este, y podemos encontrar </a:t>
            </a:r>
            <a:r>
              <a:rPr lang="es" dirty="0" err="1"/>
              <a:t>similitudes </a:t>
            </a:r>
            <a:r>
              <a:rPr lang="es" dirty="0"/>
              <a:t>entre ellos, entonces podríamos proporcionar algunas recomendaciones muy bien dirigidas, con pruebas sólidas que las respalden.</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16</a:t>
            </a:fld>
            <a:endParaRPr lang="en-GB"/>
          </a:p>
        </p:txBody>
      </p:sp>
    </p:spTree>
    <p:extLst>
      <p:ext uri="{BB962C8B-B14F-4D97-AF65-F5344CB8AC3E}">
        <p14:creationId xmlns:p14="http://schemas.microsoft.com/office/powerpoint/2010/main" val="3475549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Pero, ¿es eso generalizable para decir simplemente que la </a:t>
            </a:r>
            <a:r>
              <a:rPr lang="en-GB" dirty="0" err="1"/>
              <a:t>localidad</a:t>
            </a:r>
            <a:r>
              <a:rPr lang="es" dirty="0"/>
              <a:t> 2 es buena para el cultivo intercalado y las ubicaciones 1 y 3 no lo son? ¿Qué tiene la </a:t>
            </a:r>
            <a:r>
              <a:rPr lang="en-GB" dirty="0" err="1"/>
              <a:t>localidad</a:t>
            </a:r>
            <a:r>
              <a:rPr lang="es" dirty="0"/>
              <a:t> 2 que hace que el cultivo intercalado sea una mejor opción?</a:t>
            </a:r>
          </a:p>
          <a:p>
            <a:endParaRPr lang="en-US" dirty="0"/>
          </a:p>
          <a:p>
            <a:pPr lvl="1"/>
            <a:r>
              <a:rPr lang="es" dirty="0"/>
              <a:t>¿Calidad del suelo?</a:t>
            </a:r>
          </a:p>
          <a:p>
            <a:pPr lvl="1"/>
            <a:r>
              <a:rPr lang="es" dirty="0"/>
              <a:t>¿Condiciones ambientales?</a:t>
            </a:r>
          </a:p>
          <a:p>
            <a:pPr lvl="1"/>
            <a:r>
              <a:rPr lang="es" dirty="0"/>
              <a:t>Prácticas de gestión de la tierra: ¿momento de la siembra/frecuencia del deshierbe?</a:t>
            </a:r>
          </a:p>
          <a:p>
            <a:pPr lvl="1"/>
            <a:r>
              <a:rPr lang="es" dirty="0"/>
              <a:t>¿Factores sociales?</a:t>
            </a:r>
          </a:p>
          <a:p>
            <a:pPr lvl="1"/>
            <a:endParaRPr lang="en-GB" dirty="0"/>
          </a:p>
          <a:p>
            <a:pPr lvl="1"/>
            <a:r>
              <a:rPr lang="es" dirty="0"/>
              <a:t>Si recopilamos datos sobre estas cosas, podemos comenzar a investigar y explorar para ver qué factores varían según la </a:t>
            </a:r>
            <a:r>
              <a:rPr lang="en-GB" dirty="0" err="1"/>
              <a:t>localidad</a:t>
            </a:r>
            <a:r>
              <a:rPr lang="es" dirty="0"/>
              <a:t>. Los factores que consideramos deben estar guiados por nuestro propio conocimiento; es probable que ustedes, como investigadores, tengan un contexto mucho mejor sobre qué factores pueden variar y vale la pena recopilar datos. Esto también alimenta la elección de la </a:t>
            </a:r>
            <a:r>
              <a:rPr lang="en-GB" dirty="0" err="1"/>
              <a:t>localidad</a:t>
            </a:r>
            <a:r>
              <a:rPr lang="es" dirty="0"/>
              <a:t> para la investigación, para asegurarnos de que cubrimos diferentes ubicaciones que tienen diferentes condiciones.</a:t>
            </a:r>
          </a:p>
        </p:txBody>
      </p:sp>
      <p:sp>
        <p:nvSpPr>
          <p:cNvPr id="4" name="Slide Number Placeholder 3"/>
          <p:cNvSpPr>
            <a:spLocks noGrp="1"/>
          </p:cNvSpPr>
          <p:nvPr>
            <p:ph type="sldNum" sz="quarter" idx="5"/>
          </p:nvPr>
        </p:nvSpPr>
        <p:spPr/>
        <p:txBody>
          <a:bodyPr/>
          <a:lstStyle/>
          <a:p>
            <a:fld id="{E71E5CA2-3E63-4E9B-8C03-22EABCF9A8F8}" type="slidenum">
              <a:rPr lang="en-GB" smtClean="0"/>
              <a:t>17</a:t>
            </a:fld>
            <a:endParaRPr lang="en-GB"/>
          </a:p>
        </p:txBody>
      </p:sp>
    </p:spTree>
    <p:extLst>
      <p:ext uri="{BB962C8B-B14F-4D97-AF65-F5344CB8AC3E}">
        <p14:creationId xmlns:p14="http://schemas.microsoft.com/office/powerpoint/2010/main" val="3260065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En este caso uno de los factores clave relacionado con el suelo. Y de la exploración de los datos, un componente del suelo realmente se destaca.</a:t>
            </a:r>
          </a:p>
          <a:p>
            <a:endParaRPr lang="en-US" dirty="0"/>
          </a:p>
          <a:p>
            <a:r>
              <a:rPr lang="es" dirty="0"/>
              <a:t>Pero, ¿qué más puede ser diferente y cómo se vincula todo esto? ¿Y cómo podemos empezar a pensar en esto de manera más </a:t>
            </a:r>
            <a:r>
              <a:rPr lang="es" dirty="0" err="1"/>
              <a:t>sustancial?</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18</a:t>
            </a:fld>
            <a:endParaRPr lang="en-GB"/>
          </a:p>
        </p:txBody>
      </p:sp>
    </p:spTree>
    <p:extLst>
      <p:ext uri="{BB962C8B-B14F-4D97-AF65-F5344CB8AC3E}">
        <p14:creationId xmlns:p14="http://schemas.microsoft.com/office/powerpoint/2010/main" val="2946606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Grabe esto en 19 de 1 paso.</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19</a:t>
            </a:fld>
            <a:endParaRPr lang="en-GB"/>
          </a:p>
        </p:txBody>
      </p:sp>
    </p:spTree>
    <p:extLst>
      <p:ext uri="{BB962C8B-B14F-4D97-AF65-F5344CB8AC3E}">
        <p14:creationId xmlns:p14="http://schemas.microsoft.com/office/powerpoint/2010/main" val="3890181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20</a:t>
            </a:fld>
            <a:endParaRPr lang="en-GB"/>
          </a:p>
        </p:txBody>
      </p:sp>
    </p:spTree>
    <p:extLst>
      <p:ext uri="{BB962C8B-B14F-4D97-AF65-F5344CB8AC3E}">
        <p14:creationId xmlns:p14="http://schemas.microsoft.com/office/powerpoint/2010/main" val="3137872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Deténgase aquí</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21</a:t>
            </a:fld>
            <a:endParaRPr lang="en-GB"/>
          </a:p>
        </p:txBody>
      </p:sp>
    </p:spTree>
    <p:extLst>
      <p:ext uri="{BB962C8B-B14F-4D97-AF65-F5344CB8AC3E}">
        <p14:creationId xmlns:p14="http://schemas.microsoft.com/office/powerpoint/2010/main" val="1910527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Podríamos buscar técnicas más sofisticadas sobre cómo construir un modelo único con múltiples vías (por ejemplo, SEM - modelado de ecuaciones estructurales)</a:t>
            </a:r>
          </a:p>
          <a:p>
            <a:r>
              <a:rPr lang="es" dirty="0"/>
              <a:t>Pero m </a:t>
            </a:r>
            <a:r>
              <a:rPr lang="es" dirty="0" err="1"/>
              <a:t>ultiples </a:t>
            </a:r>
            <a:r>
              <a:rPr lang="es" dirty="0"/>
              <a:t>modelos, que están formados coherentemente y bien entendidos, probablemente sean más fáciles de construir e interpretar que un gran modelo.</a:t>
            </a:r>
          </a:p>
          <a:p>
            <a:r>
              <a:rPr lang="es" dirty="0"/>
              <a:t>Hay algunas grandes limitaciones con el modelo más grande (aunque ninguna necesariamente fatal)</a:t>
            </a:r>
          </a:p>
          <a:p>
            <a:pPr lvl="1"/>
            <a:r>
              <a:rPr lang="es" dirty="0"/>
              <a:t>Los caminos entre las variables operan en múltiples niveles.</a:t>
            </a:r>
          </a:p>
          <a:p>
            <a:pPr lvl="2"/>
            <a:r>
              <a:rPr lang="es" dirty="0"/>
              <a:t>lluvia estacional -&gt; variable de pueblo a pueblo</a:t>
            </a:r>
          </a:p>
          <a:p>
            <a:pPr lvl="2"/>
            <a:r>
              <a:rPr lang="es" dirty="0"/>
              <a:t>prácticas de manejo -&gt; variable de finca a finca</a:t>
            </a:r>
          </a:p>
          <a:p>
            <a:pPr lvl="2"/>
            <a:r>
              <a:rPr lang="es" dirty="0"/>
              <a:t>composición del suelo -&gt; variable de parcela a parcela</a:t>
            </a:r>
          </a:p>
          <a:p>
            <a:pPr lvl="1"/>
            <a:r>
              <a:rPr lang="es" dirty="0"/>
              <a:t>Es posible que se hayan recopilado datos de diferentes actividades de investigación que no se pueden combinar fácilmente. O es posible que solo hayamos podido realizar actividades intensivas en recursos con un subconjunto de agricultores</a:t>
            </a:r>
          </a:p>
          <a:p>
            <a:pPr lvl="1"/>
            <a:r>
              <a:rPr lang="es" dirty="0"/>
              <a:t>Asumen que todo el conocimiento importante puede ser cuantificado. Algunas relaciones clave pueden evaluarse mejor a través de métodos más cualitativos</a:t>
            </a:r>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22</a:t>
            </a:fld>
            <a:endParaRPr lang="en-GB"/>
          </a:p>
        </p:txBody>
      </p:sp>
    </p:spTree>
    <p:extLst>
      <p:ext uri="{BB962C8B-B14F-4D97-AF65-F5344CB8AC3E}">
        <p14:creationId xmlns:p14="http://schemas.microsoft.com/office/powerpoint/2010/main" val="3651834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Deténgase aquí</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23</a:t>
            </a:fld>
            <a:endParaRPr lang="en-GB"/>
          </a:p>
        </p:txBody>
      </p:sp>
    </p:spTree>
    <p:extLst>
      <p:ext uri="{BB962C8B-B14F-4D97-AF65-F5344CB8AC3E}">
        <p14:creationId xmlns:p14="http://schemas.microsoft.com/office/powerpoint/2010/main" val="648448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s" dirty="0"/>
              <a:t>Podríamos ajustar modelos de regresión con nuestro resultado de interés. Puede que algunos factores sean 'estadísticamente significativos' y otros no. Podemos analizar la inferencia utilizando métodos de regresión relativamente estándar, siempre que los datos provengan del mismo nivel y sean cuantificables de alguna manera, pero haríamos una elección muy consciente sobre qué variables incluimos y no incluimos en relación con variables de resultados particulares.</a:t>
            </a:r>
          </a:p>
          <a:p>
            <a:pPr marL="0" indent="0">
              <a:buNone/>
            </a:pPr>
            <a:endParaRPr lang="en-US" dirty="0"/>
          </a:p>
          <a:p>
            <a:pPr marL="0" indent="0">
              <a:buNone/>
            </a:pPr>
            <a:r>
              <a:rPr lang="es" dirty="0"/>
              <a:t>El diagrama de influencia es un diagrama 'vivo'; puede ser que durante el trabajo de campo hayamos notado algo que habíamos pasado por alto, por lo que siempre podemos regresar y agregarlo.</a:t>
            </a:r>
          </a:p>
          <a:p>
            <a:pPr marL="0" indent="0">
              <a:buNone/>
            </a:pPr>
            <a:r>
              <a:rPr lang="es" dirty="0"/>
              <a:t>O cambiar el diagrama si vemos que no se cumplió nuestra hipótesis de relación.</a:t>
            </a:r>
            <a:endParaRPr lang="en-GB" dirty="0"/>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24</a:t>
            </a:fld>
            <a:endParaRPr lang="en-GB"/>
          </a:p>
        </p:txBody>
      </p:sp>
    </p:spTree>
    <p:extLst>
      <p:ext uri="{BB962C8B-B14F-4D97-AF65-F5344CB8AC3E}">
        <p14:creationId xmlns:p14="http://schemas.microsoft.com/office/powerpoint/2010/main" val="2452031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Deténgase aquí</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25</a:t>
            </a:fld>
            <a:endParaRPr lang="en-GB"/>
          </a:p>
        </p:txBody>
      </p:sp>
    </p:spTree>
    <p:extLst>
      <p:ext uri="{BB962C8B-B14F-4D97-AF65-F5344CB8AC3E}">
        <p14:creationId xmlns:p14="http://schemas.microsoft.com/office/powerpoint/2010/main" val="2474208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s" sz="1200" dirty="0"/>
              <a:t>El 4 % de las mujeres agricultoras tenía suelo de calidad “alta” frente al 27 % de los hombres agricultores.</a:t>
            </a:r>
          </a:p>
          <a:p>
            <a:pPr marL="0" indent="0">
              <a:buFont typeface="Arial" panose="020B0604020202020204" pitchFamily="34" charset="0"/>
              <a:buNone/>
            </a:pPr>
            <a:r>
              <a:rPr lang="es" sz="1200" dirty="0"/>
              <a:t>El 57 % de las mujeres agricultoras tenían suelo de calidad 'mala' frente al 27 % de los hombres agricultores</a:t>
            </a:r>
            <a:endParaRPr lang="en-GB" sz="1200" dirty="0"/>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26</a:t>
            </a:fld>
            <a:endParaRPr lang="en-GB"/>
          </a:p>
        </p:txBody>
      </p:sp>
    </p:spTree>
    <p:extLst>
      <p:ext uri="{BB962C8B-B14F-4D97-AF65-F5344CB8AC3E}">
        <p14:creationId xmlns:p14="http://schemas.microsoft.com/office/powerpoint/2010/main" val="930335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dirty="0"/>
              <a:t>Lee esto solo</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27</a:t>
            </a:fld>
            <a:endParaRPr lang="en-GB"/>
          </a:p>
        </p:txBody>
      </p:sp>
    </p:spTree>
    <p:extLst>
      <p:ext uri="{BB962C8B-B14F-4D97-AF65-F5344CB8AC3E}">
        <p14:creationId xmlns:p14="http://schemas.microsoft.com/office/powerpoint/2010/main" val="1847723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1E5CA2-3E63-4E9B-8C03-22EABCF9A8F8}" type="slidenum">
              <a:rPr lang="en-GB" smtClean="0"/>
              <a:t>28</a:t>
            </a:fld>
            <a:endParaRPr lang="en-GB"/>
          </a:p>
        </p:txBody>
      </p:sp>
    </p:spTree>
    <p:extLst>
      <p:ext uri="{BB962C8B-B14F-4D97-AF65-F5344CB8AC3E}">
        <p14:creationId xmlns:p14="http://schemas.microsoft.com/office/powerpoint/2010/main" val="2117105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98632-6E9B-724A-BE33-B8B085B90770}"/>
              </a:ext>
            </a:extLst>
          </p:cNvPr>
          <p:cNvSpPr/>
          <p:nvPr/>
        </p:nvSpPr>
        <p:spPr>
          <a:xfrm>
            <a:off x="3525332" y="-1"/>
            <a:ext cx="8666668"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1807B2B-D8AF-CC43-9621-80DA46E64D20}"/>
              </a:ext>
            </a:extLst>
          </p:cNvPr>
          <p:cNvSpPr txBox="1"/>
          <p:nvPr/>
        </p:nvSpPr>
        <p:spPr>
          <a:xfrm>
            <a:off x="3919528" y="6340134"/>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22" name="Straight Connector 21">
            <a:extLst>
              <a:ext uri="{FF2B5EF4-FFF2-40B4-BE49-F238E27FC236}">
                <a16:creationId xmlns:a16="http://schemas.microsoft.com/office/drawing/2014/main" id="{EA7BF755-AB1A-BE42-8293-A5716BD29FE5}"/>
              </a:ext>
            </a:extLst>
          </p:cNvPr>
          <p:cNvCxnSpPr>
            <a:cxnSpLocks/>
          </p:cNvCxnSpPr>
          <p:nvPr/>
        </p:nvCxnSpPr>
        <p:spPr>
          <a:xfrm flipH="1">
            <a:off x="4176661" y="3988353"/>
            <a:ext cx="1456696"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4077855" y="1668339"/>
            <a:ext cx="7662983" cy="2141463"/>
          </a:xfrm>
          <a:ln>
            <a:noFill/>
          </a:ln>
        </p:spPr>
        <p:txBody>
          <a:bodyPr anchor="b" anchorCtr="0">
            <a:normAutofit/>
          </a:bodyPr>
          <a:lstStyle>
            <a:lvl1pPr>
              <a:defRPr lang="en-US" sz="6600" dirty="0">
                <a:solidFill>
                  <a:schemeClr val="tx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4062357" y="4504573"/>
            <a:ext cx="7662983" cy="1242769"/>
          </a:xfrm>
        </p:spPr>
        <p:txBody>
          <a:bodyPr>
            <a:noAutofit/>
          </a:bodyPr>
          <a:lstStyle>
            <a:lvl1pPr marL="0" indent="0" algn="l">
              <a:buNone/>
              <a:defRPr sz="32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2" name="TextBox 11">
            <a:extLst>
              <a:ext uri="{FF2B5EF4-FFF2-40B4-BE49-F238E27FC236}">
                <a16:creationId xmlns:a16="http://schemas.microsoft.com/office/drawing/2014/main" id="{E7A06FF0-D8F7-CE48-9579-8FD21B555F7D}"/>
              </a:ext>
            </a:extLst>
          </p:cNvPr>
          <p:cNvSpPr txBox="1"/>
          <p:nvPr/>
        </p:nvSpPr>
        <p:spPr>
          <a:xfrm>
            <a:off x="8905462" y="5879267"/>
            <a:ext cx="2994731" cy="861774"/>
          </a:xfrm>
          <a:prstGeom prst="rect">
            <a:avLst/>
          </a:prstGeom>
          <a:noFill/>
        </p:spPr>
        <p:txBody>
          <a:bodyPr wrap="none" rtlCol="0">
            <a:spAutoFit/>
          </a:bodyPr>
          <a:lstStyle/>
          <a:p>
            <a:r>
              <a:rPr lang="en-GB" sz="5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272946854"/>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EDE9A2-F659-734E-80DD-3E9217476162}"/>
              </a:ext>
            </a:extLst>
          </p:cNvPr>
          <p:cNvSpPr/>
          <p:nvPr/>
        </p:nvSpPr>
        <p:spPr>
          <a:xfrm>
            <a:off x="4284570" y="0"/>
            <a:ext cx="790742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E7B1DC-6323-2C4F-9C96-B852C977B893}"/>
              </a:ext>
            </a:extLst>
          </p:cNvPr>
          <p:cNvSpPr>
            <a:spLocks noGrp="1"/>
          </p:cNvSpPr>
          <p:nvPr>
            <p:ph idx="1"/>
          </p:nvPr>
        </p:nvSpPr>
        <p:spPr>
          <a:xfrm>
            <a:off x="4882896" y="440827"/>
            <a:ext cx="6528816" cy="5654241"/>
          </a:xfrm>
        </p:spPr>
        <p:txBody>
          <a:bodyPr lIns="90000" anchor="ctr"/>
          <a:lstStyle>
            <a:lvl1pPr marL="342900" indent="-342900">
              <a:lnSpc>
                <a:spcPct val="110000"/>
              </a:lnSpc>
              <a:spcBef>
                <a:spcPts val="0"/>
              </a:spcBef>
              <a:buSzPct val="100000"/>
              <a:buFont typeface="Arial" panose="020B0604020202020204" pitchFamily="34" charset="0"/>
              <a:buChar char="•"/>
              <a:defRPr sz="2000" b="0" i="0">
                <a:latin typeface="Open Sans Light" panose="020B0306030504020204" pitchFamily="34" charset="0"/>
                <a:ea typeface="Open Sans Light" panose="020B0306030504020204" pitchFamily="34" charset="0"/>
                <a:cs typeface="Open Sans Light" panose="020B0306030504020204" pitchFamily="34" charset="0"/>
              </a:defRPr>
            </a:lvl1pPr>
            <a:lvl2pPr>
              <a:lnSpc>
                <a:spcPct val="110000"/>
              </a:lnSpc>
              <a:spcBef>
                <a:spcPts val="0"/>
              </a:spcBef>
              <a:defRPr sz="2000"/>
            </a:lvl2pPr>
            <a:lvl3pPr>
              <a:lnSpc>
                <a:spcPct val="110000"/>
              </a:lnSpc>
              <a:spcBef>
                <a:spcPts val="0"/>
              </a:spcBef>
              <a:defRPr sz="2000"/>
            </a:lvl3pPr>
            <a:lvl4pPr>
              <a:lnSpc>
                <a:spcPct val="110000"/>
              </a:lnSpc>
              <a:spcBef>
                <a:spcPts val="0"/>
              </a:spcBef>
              <a:defRPr sz="2000"/>
            </a:lvl4pPr>
            <a:lvl5pPr>
              <a:lnSpc>
                <a:spcPct val="110000"/>
              </a:lnSpc>
              <a:spcBef>
                <a:spcPts val="0"/>
              </a:spcBef>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FC860B29-20B8-5F40-90F6-9F7CD8ADB1E4}"/>
              </a:ext>
            </a:extLst>
          </p:cNvPr>
          <p:cNvSpPr>
            <a:spLocks noGrp="1"/>
          </p:cNvSpPr>
          <p:nvPr>
            <p:ph type="dt" sz="half" idx="10"/>
          </p:nvPr>
        </p:nvSpPr>
        <p:spPr>
          <a:xfrm>
            <a:off x="4882896" y="6105480"/>
            <a:ext cx="2061601" cy="375537"/>
          </a:xfrm>
        </p:spPr>
        <p:txBody>
          <a:bodyPr/>
          <a:lstStyle/>
          <a:p>
            <a:fld id="{B61BEF0D-F0BB-DE4B-95CE-6DB70DBA9567}" type="datetimeFigureOut">
              <a:rPr lang="en-US" smtClean="0"/>
              <a:pPr/>
              <a:t>4/26/2023</a:t>
            </a:fld>
            <a:endParaRPr lang="en-US" dirty="0"/>
          </a:p>
        </p:txBody>
      </p:sp>
      <p:sp>
        <p:nvSpPr>
          <p:cNvPr id="5" name="Footer Placeholder 4">
            <a:extLst>
              <a:ext uri="{FF2B5EF4-FFF2-40B4-BE49-F238E27FC236}">
                <a16:creationId xmlns:a16="http://schemas.microsoft.com/office/drawing/2014/main" id="{29E98B9E-187C-0641-86A2-374CB6246200}"/>
              </a:ext>
            </a:extLst>
          </p:cNvPr>
          <p:cNvSpPr>
            <a:spLocks noGrp="1"/>
          </p:cNvSpPr>
          <p:nvPr>
            <p:ph type="ftr" sz="quarter" idx="11"/>
          </p:nvPr>
        </p:nvSpPr>
        <p:spPr>
          <a:xfrm>
            <a:off x="6944497" y="6105480"/>
            <a:ext cx="3993668" cy="365125"/>
          </a:xfrm>
        </p:spPr>
        <p:txBody>
          <a:bodyPr/>
          <a:lstStyle/>
          <a:p>
            <a:endParaRPr lang="en-US" dirty="0"/>
          </a:p>
        </p:txBody>
      </p:sp>
      <p:sp>
        <p:nvSpPr>
          <p:cNvPr id="6" name="Slide Number Placeholder 5">
            <a:extLst>
              <a:ext uri="{FF2B5EF4-FFF2-40B4-BE49-F238E27FC236}">
                <a16:creationId xmlns:a16="http://schemas.microsoft.com/office/drawing/2014/main" id="{05FEDD09-6B66-974C-8395-7A9D9B58C4FB}"/>
              </a:ext>
            </a:extLst>
          </p:cNvPr>
          <p:cNvSpPr>
            <a:spLocks noGrp="1"/>
          </p:cNvSpPr>
          <p:nvPr>
            <p:ph type="sldNum" sz="quarter" idx="12"/>
          </p:nvPr>
        </p:nvSpPr>
        <p:spPr>
          <a:xfrm>
            <a:off x="10938165" y="6105480"/>
            <a:ext cx="947093" cy="365125"/>
          </a:xfrm>
        </p:spPr>
        <p:txBody>
          <a:bodyPr/>
          <a:lstStyle/>
          <a:p>
            <a:fld id="{D57F1E4F-1CFF-5643-939E-217C01CDF565}" type="slidenum">
              <a:rPr lang="en-US" smtClean="0"/>
              <a:pPr/>
              <a:t>‹#›</a:t>
            </a:fld>
            <a:endParaRPr lang="en-US" dirty="0"/>
          </a:p>
        </p:txBody>
      </p:sp>
      <p:sp>
        <p:nvSpPr>
          <p:cNvPr id="12" name="Rectangle 11">
            <a:extLst>
              <a:ext uri="{FF2B5EF4-FFF2-40B4-BE49-F238E27FC236}">
                <a16:creationId xmlns:a16="http://schemas.microsoft.com/office/drawing/2014/main" id="{C0F6A9EA-C2A7-7643-BEFA-B69BDBBB7604}"/>
              </a:ext>
            </a:extLst>
          </p:cNvPr>
          <p:cNvSpPr/>
          <p:nvPr/>
        </p:nvSpPr>
        <p:spPr>
          <a:xfrm>
            <a:off x="-8461" y="0"/>
            <a:ext cx="4293031" cy="6858000"/>
          </a:xfrm>
          <a:prstGeom prst="rect">
            <a:avLst/>
          </a:prstGeom>
          <a:solidFill>
            <a:schemeClr val="bg1"/>
          </a:solidFill>
          <a:ln>
            <a:noFill/>
          </a:ln>
          <a:effectLst>
            <a:outerShdw blurRad="203200" dist="38100" dir="270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dirty="0"/>
          </a:p>
        </p:txBody>
      </p:sp>
      <p:sp>
        <p:nvSpPr>
          <p:cNvPr id="2" name="Title 1">
            <a:extLst>
              <a:ext uri="{FF2B5EF4-FFF2-40B4-BE49-F238E27FC236}">
                <a16:creationId xmlns:a16="http://schemas.microsoft.com/office/drawing/2014/main" id="{AD4A3F56-6D27-1E48-8A26-B8A29496C759}"/>
              </a:ext>
            </a:extLst>
          </p:cNvPr>
          <p:cNvSpPr>
            <a:spLocks noGrp="1"/>
          </p:cNvSpPr>
          <p:nvPr>
            <p:ph type="title"/>
          </p:nvPr>
        </p:nvSpPr>
        <p:spPr>
          <a:xfrm>
            <a:off x="248478" y="440827"/>
            <a:ext cx="3576792" cy="5287670"/>
          </a:xfrm>
        </p:spPr>
        <p:txBody>
          <a:bodyPr lIns="90000" tIns="46800" anchor="ctr" anchorCtr="0">
            <a:normAutofit/>
          </a:bodyPr>
          <a:lstStyle>
            <a:lvl1pPr algn="r">
              <a:defRPr sz="4400">
                <a:solidFill>
                  <a:schemeClr val="tx1"/>
                </a:solidFill>
              </a:defRPr>
            </a:lvl1pPr>
          </a:lstStyle>
          <a:p>
            <a:r>
              <a:rPr lang="en-GB"/>
              <a:t>Click to edit Master title style</a:t>
            </a:r>
            <a:endParaRPr lang="en-US" dirty="0"/>
          </a:p>
        </p:txBody>
      </p:sp>
      <p:sp>
        <p:nvSpPr>
          <p:cNvPr id="10" name="TextBox 9">
            <a:extLst>
              <a:ext uri="{FF2B5EF4-FFF2-40B4-BE49-F238E27FC236}">
                <a16:creationId xmlns:a16="http://schemas.microsoft.com/office/drawing/2014/main" id="{C004DB0E-FA05-1849-9B17-1ADEB1E65A51}"/>
              </a:ext>
            </a:extLst>
          </p:cNvPr>
          <p:cNvSpPr txBox="1"/>
          <p:nvPr/>
        </p:nvSpPr>
        <p:spPr>
          <a:xfrm>
            <a:off x="1794974" y="5981462"/>
            <a:ext cx="1983235" cy="584775"/>
          </a:xfrm>
          <a:prstGeom prst="rect">
            <a:avLst/>
          </a:prstGeom>
          <a:noFill/>
        </p:spPr>
        <p:txBody>
          <a:bodyPr wrap="none" rtlCol="0">
            <a:spAutoFit/>
          </a:bodyPr>
          <a:lstStyle/>
          <a:p>
            <a:r>
              <a:rPr lang="en-GB" sz="32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114492664"/>
      </p:ext>
    </p:extLst>
  </p:cSld>
  <p:clrMapOvr>
    <a:masterClrMapping/>
  </p:clrMapOvr>
  <p:extLst>
    <p:ext uri="{DCECCB84-F9BA-43D5-87BE-67443E8EF086}">
      <p15:sldGuideLst xmlns:p15="http://schemas.microsoft.com/office/powerpoint/2012/main">
        <p15:guide id="1" orient="horz" pos="2160">
          <p15:clr>
            <a:srgbClr val="FBAE40"/>
          </p15:clr>
        </p15:guide>
        <p15:guide id="2" pos="6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Wide/Picture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1" y="1582034"/>
            <a:ext cx="11355064"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4/26/2023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TextBox 9">
            <a:extLst>
              <a:ext uri="{FF2B5EF4-FFF2-40B4-BE49-F238E27FC236}">
                <a16:creationId xmlns:a16="http://schemas.microsoft.com/office/drawing/2014/main" id="{FDAD5118-030E-3B47-8E35-A2FD36F48A18}"/>
              </a:ext>
            </a:extLst>
          </p:cNvPr>
          <p:cNvSpPr txBox="1"/>
          <p:nvPr/>
        </p:nvSpPr>
        <p:spPr>
          <a:xfrm>
            <a:off x="10386298" y="6252845"/>
            <a:ext cx="1646605" cy="492443"/>
          </a:xfrm>
          <a:prstGeom prst="rect">
            <a:avLst/>
          </a:prstGeom>
          <a:noFill/>
        </p:spPr>
        <p:txBody>
          <a:bodyPr wrap="none" rtlCol="0">
            <a:spAutoFit/>
          </a:bodyPr>
          <a:lstStyle/>
          <a:p>
            <a:r>
              <a:rPr lang="en-GB" sz="26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74684400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0"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4/26/2023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Content Placeholder 3">
            <a:extLst>
              <a:ext uri="{FF2B5EF4-FFF2-40B4-BE49-F238E27FC236}">
                <a16:creationId xmlns:a16="http://schemas.microsoft.com/office/drawing/2014/main" id="{44901950-5B56-9B4B-9196-414187BDEB97}"/>
              </a:ext>
            </a:extLst>
          </p:cNvPr>
          <p:cNvSpPr>
            <a:spLocks noGrp="1"/>
          </p:cNvSpPr>
          <p:nvPr>
            <p:ph sz="half" idx="13"/>
          </p:nvPr>
        </p:nvSpPr>
        <p:spPr>
          <a:xfrm>
            <a:off x="6371835"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TextBox 11">
            <a:extLst>
              <a:ext uri="{FF2B5EF4-FFF2-40B4-BE49-F238E27FC236}">
                <a16:creationId xmlns:a16="http://schemas.microsoft.com/office/drawing/2014/main" id="{B72842E2-371D-1F4B-9B94-400F9A7D55C1}"/>
              </a:ext>
            </a:extLst>
          </p:cNvPr>
          <p:cNvSpPr txBox="1"/>
          <p:nvPr/>
        </p:nvSpPr>
        <p:spPr>
          <a:xfrm>
            <a:off x="10386298" y="6252845"/>
            <a:ext cx="1646605" cy="492443"/>
          </a:xfrm>
          <a:prstGeom prst="rect">
            <a:avLst/>
          </a:prstGeom>
          <a:noFill/>
        </p:spPr>
        <p:txBody>
          <a:bodyPr wrap="none" rtlCol="0">
            <a:spAutoFit/>
          </a:bodyPr>
          <a:lstStyle/>
          <a:p>
            <a:r>
              <a:rPr lang="en-GB" sz="26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425759992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4D7538-5F79-6244-8BAE-06CD970E45AE}"/>
              </a:ext>
            </a:extLst>
          </p:cNvPr>
          <p:cNvSpPr>
            <a:spLocks noGrp="1"/>
          </p:cNvSpPr>
          <p:nvPr>
            <p:ph type="dt" sz="half" idx="10"/>
          </p:nvPr>
        </p:nvSpPr>
        <p:spPr/>
        <p:txBody>
          <a:bodyPr/>
          <a:lstStyle/>
          <a:p>
            <a:fld id="{B61BEF0D-F0BB-DE4B-95CE-6DB70DBA9567}" type="datetimeFigureOut">
              <a:rPr lang="en-US" smtClean="0"/>
              <a:pPr/>
              <a:t>4/26/2023</a:t>
            </a:fld>
            <a:endParaRPr lang="en-US" dirty="0"/>
          </a:p>
        </p:txBody>
      </p:sp>
      <p:sp>
        <p:nvSpPr>
          <p:cNvPr id="3" name="Footer Placeholder 2">
            <a:extLst>
              <a:ext uri="{FF2B5EF4-FFF2-40B4-BE49-F238E27FC236}">
                <a16:creationId xmlns:a16="http://schemas.microsoft.com/office/drawing/2014/main" id="{3CEB099F-84DD-7741-A646-247138C6ED6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634FB99-1B8A-2B4E-A2D8-95910992C24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32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Webinar info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F98486-DCCD-FF44-8EF3-D2182B79B1CF}"/>
              </a:ext>
            </a:extLst>
          </p:cNvPr>
          <p:cNvSpPr/>
          <p:nvPr/>
        </p:nvSpPr>
        <p:spPr>
          <a:xfrm>
            <a:off x="0" y="5596856"/>
            <a:ext cx="12192000" cy="1261143"/>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0D0ED8-F780-E94A-80A3-42700BC94782}"/>
              </a:ext>
            </a:extLst>
          </p:cNvPr>
          <p:cNvSpPr txBox="1"/>
          <p:nvPr/>
        </p:nvSpPr>
        <p:spPr>
          <a:xfrm>
            <a:off x="7715522" y="6288723"/>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Date Placeholder 3">
            <a:extLst>
              <a:ext uri="{FF2B5EF4-FFF2-40B4-BE49-F238E27FC236}">
                <a16:creationId xmlns:a16="http://schemas.microsoft.com/office/drawing/2014/main" id="{BD42AF42-10B0-9A48-9571-3C829913E97D}"/>
              </a:ext>
            </a:extLst>
          </p:cNvPr>
          <p:cNvSpPr>
            <a:spLocks noGrp="1"/>
          </p:cNvSpPr>
          <p:nvPr>
            <p:ph type="dt" sz="half" idx="10"/>
          </p:nvPr>
        </p:nvSpPr>
        <p:spPr>
          <a:xfrm>
            <a:off x="5497863" y="6244659"/>
            <a:ext cx="2090738" cy="365125"/>
          </a:xfrm>
        </p:spPr>
        <p:txBody>
          <a:bodyPr/>
          <a:lstStyle/>
          <a:p>
            <a:fld id="{B61BEF0D-F0BB-DE4B-95CE-6DB70DBA9567}" type="datetimeFigureOut">
              <a:rPr lang="en-US" smtClean="0"/>
              <a:pPr/>
              <a:t>4/26/2023</a:t>
            </a:fld>
            <a:endParaRPr lang="en-US" dirty="0"/>
          </a:p>
        </p:txBody>
      </p: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1966363" y="1231184"/>
            <a:ext cx="7334800" cy="2141463"/>
          </a:xfrm>
          <a:ln>
            <a:noFill/>
          </a:ln>
        </p:spPr>
        <p:txBody>
          <a:bodyPr anchor="b" anchorCtr="0">
            <a:normAutofit/>
          </a:bodyPr>
          <a:lstStyle>
            <a:lvl1pPr>
              <a:defRPr lang="en-US" sz="6600" dirty="0">
                <a:solidFill>
                  <a:schemeClr val="bg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1945343" y="3589573"/>
            <a:ext cx="7355820" cy="569067"/>
          </a:xfrm>
        </p:spPr>
        <p:txBody>
          <a:bodyPr>
            <a:noAutofit/>
          </a:bodyPr>
          <a:lstStyle>
            <a:lvl1pPr marL="0" indent="0" algn="l">
              <a:buNone/>
              <a:defRPr sz="3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extBox 9">
            <a:extLst>
              <a:ext uri="{FF2B5EF4-FFF2-40B4-BE49-F238E27FC236}">
                <a16:creationId xmlns:a16="http://schemas.microsoft.com/office/drawing/2014/main" id="{AC9833F7-2487-1A47-A42E-8AC5BA1A9912}"/>
              </a:ext>
            </a:extLst>
          </p:cNvPr>
          <p:cNvSpPr txBox="1"/>
          <p:nvPr/>
        </p:nvSpPr>
        <p:spPr>
          <a:xfrm>
            <a:off x="1312150" y="6018967"/>
            <a:ext cx="2432076" cy="707886"/>
          </a:xfrm>
          <a:prstGeom prst="rect">
            <a:avLst/>
          </a:prstGeom>
          <a:noFill/>
        </p:spPr>
        <p:txBody>
          <a:bodyPr wrap="none" rtlCol="0">
            <a:spAutoFit/>
          </a:bodyPr>
          <a:lstStyle/>
          <a:p>
            <a:r>
              <a:rPr lang="en-GB" sz="4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57740491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Webinar info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F98486-DCCD-FF44-8EF3-D2182B79B1CF}"/>
              </a:ext>
            </a:extLst>
          </p:cNvPr>
          <p:cNvSpPr/>
          <p:nvPr/>
        </p:nvSpPr>
        <p:spPr>
          <a:xfrm>
            <a:off x="0" y="5596856"/>
            <a:ext cx="12192000" cy="1261143"/>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0D0ED8-F780-E94A-80A3-42700BC94782}"/>
              </a:ext>
            </a:extLst>
          </p:cNvPr>
          <p:cNvSpPr txBox="1"/>
          <p:nvPr/>
        </p:nvSpPr>
        <p:spPr>
          <a:xfrm>
            <a:off x="7715522" y="6288723"/>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21" name="Straight Connector 20">
            <a:extLst>
              <a:ext uri="{FF2B5EF4-FFF2-40B4-BE49-F238E27FC236}">
                <a16:creationId xmlns:a16="http://schemas.microsoft.com/office/drawing/2014/main" id="{216B3B19-201F-7348-A518-8545BF991447}"/>
              </a:ext>
            </a:extLst>
          </p:cNvPr>
          <p:cNvCxnSpPr>
            <a:cxnSpLocks/>
          </p:cNvCxnSpPr>
          <p:nvPr/>
        </p:nvCxnSpPr>
        <p:spPr>
          <a:xfrm>
            <a:off x="1436317" y="1415086"/>
            <a:ext cx="0" cy="32568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BD42AF42-10B0-9A48-9571-3C829913E97D}"/>
              </a:ext>
            </a:extLst>
          </p:cNvPr>
          <p:cNvSpPr>
            <a:spLocks noGrp="1"/>
          </p:cNvSpPr>
          <p:nvPr>
            <p:ph type="dt" sz="half" idx="10"/>
          </p:nvPr>
        </p:nvSpPr>
        <p:spPr>
          <a:xfrm>
            <a:off x="5497863" y="6244659"/>
            <a:ext cx="2090738" cy="365125"/>
          </a:xfrm>
        </p:spPr>
        <p:txBody>
          <a:bodyPr/>
          <a:lstStyle/>
          <a:p>
            <a:fld id="{B61BEF0D-F0BB-DE4B-95CE-6DB70DBA9567}" type="datetimeFigureOut">
              <a:rPr lang="en-US" smtClean="0"/>
              <a:pPr/>
              <a:t>4/26/2023</a:t>
            </a:fld>
            <a:endParaRPr lang="en-US" dirty="0"/>
          </a:p>
        </p:txBody>
      </p: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1966363" y="1082900"/>
            <a:ext cx="7334800" cy="2141463"/>
          </a:xfrm>
          <a:ln>
            <a:noFill/>
          </a:ln>
        </p:spPr>
        <p:txBody>
          <a:bodyPr anchor="b" anchorCtr="0">
            <a:normAutofit/>
          </a:bodyPr>
          <a:lstStyle>
            <a:lvl1pPr>
              <a:defRPr lang="en-US" sz="6600" dirty="0">
                <a:solidFill>
                  <a:schemeClr val="bg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1945343" y="3441289"/>
            <a:ext cx="7355820" cy="569067"/>
          </a:xfrm>
        </p:spPr>
        <p:txBody>
          <a:bodyPr>
            <a:noAutofit/>
          </a:bodyPr>
          <a:lstStyle>
            <a:lvl1pPr marL="0" indent="0" algn="l">
              <a:buNone/>
              <a:defRPr sz="3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Text Placeholder 4">
            <a:extLst>
              <a:ext uri="{FF2B5EF4-FFF2-40B4-BE49-F238E27FC236}">
                <a16:creationId xmlns:a16="http://schemas.microsoft.com/office/drawing/2014/main" id="{47FD64E2-89D0-4642-B183-0B59063B4DED}"/>
              </a:ext>
            </a:extLst>
          </p:cNvPr>
          <p:cNvSpPr>
            <a:spLocks noGrp="1"/>
          </p:cNvSpPr>
          <p:nvPr>
            <p:ph type="body" sz="quarter" idx="11"/>
          </p:nvPr>
        </p:nvSpPr>
        <p:spPr>
          <a:xfrm>
            <a:off x="1966913" y="4192487"/>
            <a:ext cx="7334250" cy="569912"/>
          </a:xfrm>
        </p:spPr>
        <p:txBody>
          <a:bodyPr vert="horz" lIns="91440" tIns="45720" rIns="91440" bIns="45720" rtlCol="0">
            <a:noAutofit/>
          </a:bodyPr>
          <a:lstStyle>
            <a:lvl1pPr marL="0" indent="0">
              <a:buNone/>
              <a:defRPr lang="en-GB" sz="3200" dirty="0">
                <a:solidFill>
                  <a:schemeClr val="bg1"/>
                </a:solidFill>
              </a:defRPr>
            </a:lvl1pPr>
          </a:lstStyle>
          <a:p>
            <a:pPr marL="228600" lvl="0" indent="-228600"/>
            <a:r>
              <a:rPr lang="en-GB"/>
              <a:t>Click to edit Master text styles</a:t>
            </a:r>
          </a:p>
        </p:txBody>
      </p:sp>
      <p:sp>
        <p:nvSpPr>
          <p:cNvPr id="11" name="TextBox 10">
            <a:extLst>
              <a:ext uri="{FF2B5EF4-FFF2-40B4-BE49-F238E27FC236}">
                <a16:creationId xmlns:a16="http://schemas.microsoft.com/office/drawing/2014/main" id="{73AE5F96-E694-C044-90F3-FB3FEC110F9D}"/>
              </a:ext>
            </a:extLst>
          </p:cNvPr>
          <p:cNvSpPr txBox="1"/>
          <p:nvPr userDrawn="1"/>
        </p:nvSpPr>
        <p:spPr>
          <a:xfrm>
            <a:off x="1312150" y="6018967"/>
            <a:ext cx="2432076" cy="707886"/>
          </a:xfrm>
          <a:prstGeom prst="rect">
            <a:avLst/>
          </a:prstGeom>
          <a:noFill/>
        </p:spPr>
        <p:txBody>
          <a:bodyPr wrap="none" rtlCol="0">
            <a:spAutoFit/>
          </a:bodyPr>
          <a:lstStyle/>
          <a:p>
            <a:r>
              <a:rPr lang="en-GB" sz="4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27077844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C88E63C-7146-544E-B0BE-791D359D539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77914" y="6363164"/>
            <a:ext cx="1428821" cy="250731"/>
          </a:xfrm>
          <a:prstGeom prst="rect">
            <a:avLst/>
          </a:prstGeom>
        </p:spPr>
      </p:pic>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0"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4/26/2023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Content Placeholder 3">
            <a:extLst>
              <a:ext uri="{FF2B5EF4-FFF2-40B4-BE49-F238E27FC236}">
                <a16:creationId xmlns:a16="http://schemas.microsoft.com/office/drawing/2014/main" id="{44901950-5B56-9B4B-9196-414187BDEB97}"/>
              </a:ext>
            </a:extLst>
          </p:cNvPr>
          <p:cNvSpPr>
            <a:spLocks noGrp="1"/>
          </p:cNvSpPr>
          <p:nvPr>
            <p:ph sz="half" idx="13"/>
          </p:nvPr>
        </p:nvSpPr>
        <p:spPr>
          <a:xfrm>
            <a:off x="6371835"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2503193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3CC3B39E-BD63-504B-BD1C-16C881EACE9A}"/>
              </a:ext>
            </a:extLst>
          </p:cNvPr>
          <p:cNvSpPr>
            <a:spLocks noGrp="1"/>
          </p:cNvSpPr>
          <p:nvPr>
            <p:ph type="body" sz="quarter" idx="10"/>
          </p:nvPr>
        </p:nvSpPr>
        <p:spPr>
          <a:xfrm>
            <a:off x="3452219" y="1100558"/>
            <a:ext cx="7866062" cy="1444738"/>
          </a:xfrm>
        </p:spPr>
        <p:txBody>
          <a:bodyPr/>
          <a:lstStyle>
            <a:lvl1pPr marL="0" indent="0">
              <a:lnSpc>
                <a:spcPct val="100000"/>
              </a:lnSpc>
              <a:buNone/>
              <a:defRPr lang="en-GB" sz="4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nSpc>
                <a:spcPct val="100000"/>
              </a:lnSpc>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2pPr>
            <a:lvl3pPr marL="9144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3pPr>
            <a:lvl4pPr marL="13716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4pPr>
            <a:lvl5pPr marL="1828800" indent="0">
              <a:buNone/>
              <a:defRPr lang="en-GB" sz="4000" kern="1200" dirty="0">
                <a:solidFill>
                  <a:schemeClr val="tx1"/>
                </a:solidFill>
                <a:latin typeface="+mn-lt"/>
                <a:ea typeface="Open Sans Light" panose="020B0306030504020204" pitchFamily="34" charset="0"/>
                <a:cs typeface="Open Sans Light" panose="020B0306030504020204" pitchFamily="34" charset="0"/>
              </a:defRPr>
            </a:lvl5pPr>
          </a:lstStyle>
          <a:p>
            <a:pPr lvl="0"/>
            <a:r>
              <a:rPr lang="en-GB"/>
              <a:t>Click to edit Master text styles</a:t>
            </a:r>
          </a:p>
        </p:txBody>
      </p:sp>
      <p:sp>
        <p:nvSpPr>
          <p:cNvPr id="20" name="Text Placeholder 18">
            <a:extLst>
              <a:ext uri="{FF2B5EF4-FFF2-40B4-BE49-F238E27FC236}">
                <a16:creationId xmlns:a16="http://schemas.microsoft.com/office/drawing/2014/main" id="{48BC4465-C68A-844B-ABA9-61E2C12A3C72}"/>
              </a:ext>
            </a:extLst>
          </p:cNvPr>
          <p:cNvSpPr>
            <a:spLocks noGrp="1"/>
          </p:cNvSpPr>
          <p:nvPr>
            <p:ph type="body" sz="quarter" idx="11"/>
          </p:nvPr>
        </p:nvSpPr>
        <p:spPr>
          <a:xfrm>
            <a:off x="3452219" y="2688186"/>
            <a:ext cx="7866062" cy="1512456"/>
          </a:xfrm>
        </p:spPr>
        <p:txBody>
          <a:bodyPr>
            <a:noAutofit/>
          </a:bodyPr>
          <a:lstStyle>
            <a:lvl1pPr marL="0" indent="0">
              <a:spcAft>
                <a:spcPts val="800"/>
              </a:spcAft>
              <a:buNone/>
              <a:defRPr lang="en-GB" sz="2600" kern="120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2pPr>
            <a:lvl3pPr marL="9144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3pPr>
            <a:lvl4pPr marL="13716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4pPr>
            <a:lvl5pPr marL="1828800" indent="0">
              <a:buNone/>
              <a:defRPr lang="en-GB" sz="4000" kern="1200" dirty="0">
                <a:solidFill>
                  <a:schemeClr val="tx1"/>
                </a:solidFill>
                <a:latin typeface="+mn-lt"/>
                <a:ea typeface="Open Sans Light" panose="020B0306030504020204" pitchFamily="34" charset="0"/>
                <a:cs typeface="Open Sans Light" panose="020B0306030504020204" pitchFamily="34" charset="0"/>
              </a:defRPr>
            </a:lvl5pPr>
          </a:lstStyle>
          <a:p>
            <a:pPr marL="0" lvl="0" indent="0" algn="l" defTabSz="914400" rtl="0" eaLnBrk="1" latinLnBrk="0" hangingPunct="1">
              <a:lnSpc>
                <a:spcPct val="110000"/>
              </a:lnSpc>
              <a:spcBef>
                <a:spcPts val="0"/>
              </a:spcBef>
              <a:spcAft>
                <a:spcPts val="1200"/>
              </a:spcAft>
              <a:buFont typeface="Arial" panose="020B0604020202020204" pitchFamily="34" charset="0"/>
              <a:buNone/>
            </a:pPr>
            <a:r>
              <a:rPr lang="en-GB"/>
              <a:t>Click to edit Master text styles</a:t>
            </a:r>
          </a:p>
        </p:txBody>
      </p:sp>
    </p:spTree>
    <p:extLst>
      <p:ext uri="{BB962C8B-B14F-4D97-AF65-F5344CB8AC3E}">
        <p14:creationId xmlns:p14="http://schemas.microsoft.com/office/powerpoint/2010/main" val="274663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09B01-23F5-F346-B24D-7AA19B8B5E0D}"/>
              </a:ext>
            </a:extLst>
          </p:cNvPr>
          <p:cNvSpPr>
            <a:spLocks noGrp="1"/>
          </p:cNvSpPr>
          <p:nvPr>
            <p:ph type="title"/>
          </p:nvPr>
        </p:nvSpPr>
        <p:spPr>
          <a:xfrm>
            <a:off x="838198" y="540912"/>
            <a:ext cx="10916907" cy="1105325"/>
          </a:xfrm>
          <a:prstGeom prst="rect">
            <a:avLst/>
          </a:prstGeom>
        </p:spPr>
        <p:txBody>
          <a:bodyPr vert="horz" lIns="91440" tIns="45720" rIns="91440" bIns="45720" rtlCol="0" anchor="ctr">
            <a:noAutofit/>
          </a:bodyPr>
          <a:lstStyle/>
          <a:p>
            <a:r>
              <a:rPr lang="es"/>
              <a:t>Haga clic para editar el estilo del título maestro</a:t>
            </a:r>
            <a:endParaRPr lang="en-US" dirty="0"/>
          </a:p>
        </p:txBody>
      </p:sp>
      <p:sp>
        <p:nvSpPr>
          <p:cNvPr id="3" name="Text Placeholder 2">
            <a:extLst>
              <a:ext uri="{FF2B5EF4-FFF2-40B4-BE49-F238E27FC236}">
                <a16:creationId xmlns:a16="http://schemas.microsoft.com/office/drawing/2014/main" id="{81EEE05F-F78F-0D48-8887-C53654C39AFB}"/>
              </a:ext>
            </a:extLst>
          </p:cNvPr>
          <p:cNvSpPr>
            <a:spLocks noGrp="1"/>
          </p:cNvSpPr>
          <p:nvPr>
            <p:ph type="body" idx="1"/>
          </p:nvPr>
        </p:nvSpPr>
        <p:spPr>
          <a:xfrm>
            <a:off x="838200" y="1825625"/>
            <a:ext cx="10916906" cy="3981409"/>
          </a:xfrm>
          <a:prstGeom prst="rect">
            <a:avLst/>
          </a:prstGeom>
        </p:spPr>
        <p:txBody>
          <a:bodyPr vert="horz" lIns="91440" tIns="45720" rIns="91440" bIns="45720" rtlCol="0">
            <a:normAutofit/>
          </a:bodyPr>
          <a:lstStyle/>
          <a:p>
            <a:pPr lvl="0"/>
            <a:r>
              <a:rPr lang="es"/>
              <a:t>Haga clic para editar estilos de texto maestro</a:t>
            </a:r>
          </a:p>
          <a:p>
            <a:pPr lvl="1"/>
            <a:r>
              <a:rPr lang="es"/>
              <a:t>Segundo nivel</a:t>
            </a:r>
          </a:p>
          <a:p>
            <a:pPr lvl="2"/>
            <a:r>
              <a:rPr lang="es"/>
              <a:t>Tercer nivel</a:t>
            </a:r>
          </a:p>
          <a:p>
            <a:pPr lvl="3"/>
            <a:r>
              <a:rPr lang="es"/>
              <a:t>cuarto nivel</a:t>
            </a:r>
          </a:p>
          <a:p>
            <a:pPr lvl="4"/>
            <a:r>
              <a:rPr lang="es"/>
              <a:t>quinto nivel</a:t>
            </a:r>
            <a:endParaRPr lang="en-US" dirty="0"/>
          </a:p>
        </p:txBody>
      </p:sp>
      <p:sp>
        <p:nvSpPr>
          <p:cNvPr id="4" name="Date Placeholder 3">
            <a:extLst>
              <a:ext uri="{FF2B5EF4-FFF2-40B4-BE49-F238E27FC236}">
                <a16:creationId xmlns:a16="http://schemas.microsoft.com/office/drawing/2014/main" id="{A073C7B4-2B6E-B649-A283-23AE6B7A4258}"/>
              </a:ext>
            </a:extLst>
          </p:cNvPr>
          <p:cNvSpPr>
            <a:spLocks noGrp="1"/>
          </p:cNvSpPr>
          <p:nvPr>
            <p:ph type="dt" sz="half" idx="2"/>
          </p:nvPr>
        </p:nvSpPr>
        <p:spPr>
          <a:xfrm>
            <a:off x="436894" y="6077516"/>
            <a:ext cx="231933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4/26/2023</a:t>
            </a:fld>
            <a:endParaRPr lang="en-US" dirty="0"/>
          </a:p>
        </p:txBody>
      </p:sp>
      <p:sp>
        <p:nvSpPr>
          <p:cNvPr id="5" name="Footer Placeholder 4">
            <a:extLst>
              <a:ext uri="{FF2B5EF4-FFF2-40B4-BE49-F238E27FC236}">
                <a16:creationId xmlns:a16="http://schemas.microsoft.com/office/drawing/2014/main" id="{0D972EB5-F374-6B40-BF2A-1423618BFB9A}"/>
              </a:ext>
            </a:extLst>
          </p:cNvPr>
          <p:cNvSpPr>
            <a:spLocks noGrp="1"/>
          </p:cNvSpPr>
          <p:nvPr>
            <p:ph type="ftr" sz="quarter" idx="3"/>
          </p:nvPr>
        </p:nvSpPr>
        <p:spPr>
          <a:xfrm>
            <a:off x="2819834" y="6077516"/>
            <a:ext cx="34790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54B805-EFE3-3E45-9C7F-69BAA91A2695}"/>
              </a:ext>
            </a:extLst>
          </p:cNvPr>
          <p:cNvSpPr>
            <a:spLocks noGrp="1"/>
          </p:cNvSpPr>
          <p:nvPr>
            <p:ph type="sldNum" sz="quarter" idx="4"/>
          </p:nvPr>
        </p:nvSpPr>
        <p:spPr>
          <a:xfrm>
            <a:off x="6342137" y="6077516"/>
            <a:ext cx="23193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75955C24-6FA1-0CC0-F39A-2DA42614DEE9}"/>
              </a:ext>
            </a:extLst>
          </p:cNvPr>
          <p:cNvPicPr>
            <a:picLocks noChangeAspect="1"/>
          </p:cNvPicPr>
          <p:nvPr userDrawn="1"/>
        </p:nvPicPr>
        <p:blipFill rotWithShape="1">
          <a:blip r:embed="rId11" cstate="print">
            <a:alphaModFix amt="97000"/>
            <a:extLst>
              <a:ext uri="{BEBA8EAE-BF5A-486C-A8C5-ECC9F3942E4B}">
                <a14:imgProps xmlns:a14="http://schemas.microsoft.com/office/drawing/2010/main">
                  <a14:imgLayer r:embed="rId12">
                    <a14:imgEffect>
                      <a14:sharpenSoften amount="-43000"/>
                    </a14:imgEffect>
                  </a14:imgLayer>
                </a14:imgProps>
              </a:ext>
              <a:ext uri="{28A0092B-C50C-407E-A947-70E740481C1C}">
                <a14:useLocalDpi xmlns:a14="http://schemas.microsoft.com/office/drawing/2010/main"/>
              </a:ext>
            </a:extLst>
          </a:blip>
          <a:srcRect b="24970"/>
          <a:stretch/>
        </p:blipFill>
        <p:spPr>
          <a:xfrm>
            <a:off x="1" y="0"/>
            <a:ext cx="12192000" cy="6858000"/>
          </a:xfrm>
          <a:prstGeom prst="rect">
            <a:avLst/>
          </a:prstGeom>
        </p:spPr>
      </p:pic>
    </p:spTree>
    <p:extLst>
      <p:ext uri="{BB962C8B-B14F-4D97-AF65-F5344CB8AC3E}">
        <p14:creationId xmlns:p14="http://schemas.microsoft.com/office/powerpoint/2010/main" val="1177571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9" r:id="rId7"/>
    <p:sldLayoutId id="2147483669" r:id="rId8"/>
    <p:sldLayoutId id="2147483670" r:id="rId9"/>
  </p:sldLayoutIdLst>
  <p:txStyles>
    <p:titleStyle>
      <a:lvl1pPr algn="l" defTabSz="914400" rtl="0" eaLnBrk="1" latinLnBrk="0" hangingPunct="1">
        <a:lnSpc>
          <a:spcPct val="90000"/>
        </a:lnSpc>
        <a:spcBef>
          <a:spcPct val="0"/>
        </a:spcBef>
        <a:buNone/>
        <a:defRPr sz="6000" b="1"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10000"/>
        </a:lnSpc>
        <a:spcBef>
          <a:spcPts val="0"/>
        </a:spcBef>
        <a:spcAft>
          <a:spcPts val="1200"/>
        </a:spcAft>
        <a:buFont typeface="Arial" panose="020B0604020202020204" pitchFamily="34" charset="0"/>
        <a:buChar char="•"/>
        <a:defRPr lang="en-US" sz="2000" b="0" i="0" kern="1200" dirty="0" smtClean="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10000"/>
        </a:lnSpc>
        <a:spcBef>
          <a:spcPts val="0"/>
        </a:spcBef>
        <a:spcAft>
          <a:spcPts val="900"/>
        </a:spcAft>
        <a:buFont typeface="Arial" panose="020B0604020202020204" pitchFamily="34" charset="0"/>
        <a:buChar char="•"/>
        <a:defRPr sz="18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s.dumble@stats4sd.org"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s://creativecommons.org/licenses/by-nc/3.0/" TargetMode="External"/><Relationship Id="rId4" Type="http://schemas.openxmlformats.org/officeDocument/2006/relationships/hyperlink" Target="https://freepngimg.com/png/35819-girl-smile-transpar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creativecommons.org/licenses/by-nc-nd/3.0/" TargetMode="External"/><Relationship Id="rId4" Type="http://schemas.openxmlformats.org/officeDocument/2006/relationships/hyperlink" Target="https://ariesrules.blogspot.com/2011/11/weekend-humor_11.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reativecommons.org/licenses/by-sa/4.0/legalcode"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hyperlink" Target="https://stats4sd.org/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B939-3F9B-AE44-87B0-FDA2F323F7FC}"/>
              </a:ext>
            </a:extLst>
          </p:cNvPr>
          <p:cNvSpPr>
            <a:spLocks noGrp="1"/>
          </p:cNvSpPr>
          <p:nvPr>
            <p:ph type="title"/>
          </p:nvPr>
        </p:nvSpPr>
        <p:spPr>
          <a:xfrm>
            <a:off x="1966362" y="1082900"/>
            <a:ext cx="9491959" cy="1582613"/>
          </a:xfrm>
        </p:spPr>
        <p:txBody>
          <a:bodyPr>
            <a:noAutofit/>
          </a:bodyPr>
          <a:lstStyle/>
          <a:p>
            <a:r>
              <a:rPr lang="en-GB" sz="4800" dirty="0" err="1"/>
              <a:t>Seminario</a:t>
            </a:r>
            <a:r>
              <a:rPr lang="en-GB" sz="4800" dirty="0"/>
              <a:t> de </a:t>
            </a:r>
            <a:r>
              <a:rPr lang="es" sz="4800" dirty="0"/>
              <a:t>Métodos de Investigación 2023</a:t>
            </a:r>
          </a:p>
        </p:txBody>
      </p:sp>
      <p:sp>
        <p:nvSpPr>
          <p:cNvPr id="3" name="Subtitle 2">
            <a:extLst>
              <a:ext uri="{FF2B5EF4-FFF2-40B4-BE49-F238E27FC236}">
                <a16:creationId xmlns:a16="http://schemas.microsoft.com/office/drawing/2014/main" id="{320FF102-B0BE-BD4E-A451-FAC5AE89EA80}"/>
              </a:ext>
            </a:extLst>
          </p:cNvPr>
          <p:cNvSpPr>
            <a:spLocks noGrp="1"/>
          </p:cNvSpPr>
          <p:nvPr>
            <p:ph type="subTitle" idx="1"/>
          </p:nvPr>
        </p:nvSpPr>
        <p:spPr>
          <a:xfrm>
            <a:off x="1945343" y="3027088"/>
            <a:ext cx="7355820" cy="569067"/>
          </a:xfrm>
        </p:spPr>
        <p:txBody>
          <a:bodyPr/>
          <a:lstStyle/>
          <a:p>
            <a:r>
              <a:rPr lang="es" b="1" dirty="0">
                <a:latin typeface="Open Sans SemiBold" panose="020B0606030504020204" pitchFamily="34" charset="0"/>
                <a:ea typeface="Open Sans SemiBold" panose="020B0606030504020204" pitchFamily="34" charset="0"/>
                <a:cs typeface="Open Sans SemiBold" panose="020B0606030504020204" pitchFamily="34" charset="0"/>
              </a:rPr>
              <a:t>RMS </a:t>
            </a:r>
            <a:r>
              <a:rPr lang="es" dirty="0"/>
              <a:t>– abril 2023</a:t>
            </a:r>
          </a:p>
        </p:txBody>
      </p:sp>
      <p:sp>
        <p:nvSpPr>
          <p:cNvPr id="5" name="Text Placeholder 4">
            <a:extLst>
              <a:ext uri="{FF2B5EF4-FFF2-40B4-BE49-F238E27FC236}">
                <a16:creationId xmlns:a16="http://schemas.microsoft.com/office/drawing/2014/main" id="{5983E603-C790-B405-1997-9E383FD07C07}"/>
              </a:ext>
            </a:extLst>
          </p:cNvPr>
          <p:cNvSpPr>
            <a:spLocks noGrp="1"/>
          </p:cNvSpPr>
          <p:nvPr>
            <p:ph type="body" sz="quarter" idx="11"/>
          </p:nvPr>
        </p:nvSpPr>
        <p:spPr>
          <a:xfrm>
            <a:off x="1966912" y="3778286"/>
            <a:ext cx="9259887" cy="569912"/>
          </a:xfrm>
        </p:spPr>
        <p:txBody>
          <a:bodyPr/>
          <a:lstStyle/>
          <a:p>
            <a:r>
              <a:rPr lang="es" sz="2800" dirty="0"/>
              <a:t>Colaboración Global para Sistemas Alimentarios Resilientes (CRFS)</a:t>
            </a:r>
          </a:p>
        </p:txBody>
      </p:sp>
      <p:pic>
        <p:nvPicPr>
          <p:cNvPr id="4" name="Picture 3" descr="A red background with white text&#10;&#10;Description automatically generated with medium confidence">
            <a:extLst>
              <a:ext uri="{FF2B5EF4-FFF2-40B4-BE49-F238E27FC236}">
                <a16:creationId xmlns:a16="http://schemas.microsoft.com/office/drawing/2014/main" id="{58ED8151-400D-BCD9-9066-03D5E4D6E42D}"/>
              </a:ext>
            </a:extLst>
          </p:cNvPr>
          <p:cNvPicPr>
            <a:picLocks noChangeAspect="1"/>
          </p:cNvPicPr>
          <p:nvPr/>
        </p:nvPicPr>
        <p:blipFill>
          <a:blip r:embed="rId2"/>
          <a:stretch>
            <a:fillRect/>
          </a:stretch>
        </p:blipFill>
        <p:spPr>
          <a:xfrm>
            <a:off x="4596478" y="6112852"/>
            <a:ext cx="2375822" cy="427648"/>
          </a:xfrm>
          <a:prstGeom prst="rect">
            <a:avLst/>
          </a:prstGeom>
        </p:spPr>
      </p:pic>
    </p:spTree>
    <p:extLst>
      <p:ext uri="{BB962C8B-B14F-4D97-AF65-F5344CB8AC3E}">
        <p14:creationId xmlns:p14="http://schemas.microsoft.com/office/powerpoint/2010/main" val="206090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020E-31B3-2F4A-A144-D6AED0783AA0}"/>
              </a:ext>
            </a:extLst>
          </p:cNvPr>
          <p:cNvSpPr>
            <a:spLocks noGrp="1"/>
          </p:cNvSpPr>
          <p:nvPr>
            <p:ph type="title"/>
          </p:nvPr>
        </p:nvSpPr>
        <p:spPr/>
        <p:txBody>
          <a:bodyPr>
            <a:normAutofit fontScale="90000"/>
          </a:bodyPr>
          <a:lstStyle/>
          <a:p>
            <a:r>
              <a:rPr lang="es" dirty="0"/>
              <a:t>Análisis Estadístico para Agroecología</a:t>
            </a:r>
          </a:p>
        </p:txBody>
      </p:sp>
      <p:sp>
        <p:nvSpPr>
          <p:cNvPr id="3" name="Subtitle 2">
            <a:extLst>
              <a:ext uri="{FF2B5EF4-FFF2-40B4-BE49-F238E27FC236}">
                <a16:creationId xmlns:a16="http://schemas.microsoft.com/office/drawing/2014/main" id="{B85C8D04-D240-6D4B-ACEC-09A59370111B}"/>
              </a:ext>
            </a:extLst>
          </p:cNvPr>
          <p:cNvSpPr>
            <a:spLocks noGrp="1"/>
          </p:cNvSpPr>
          <p:nvPr>
            <p:ph type="subTitle" idx="1"/>
          </p:nvPr>
        </p:nvSpPr>
        <p:spPr/>
        <p:txBody>
          <a:bodyPr/>
          <a:lstStyle/>
          <a:p>
            <a:r>
              <a:rPr lang="es" sz="2800" b="1" dirty="0">
                <a:latin typeface="Open Sans SemiBold" panose="020B0606030504020204" pitchFamily="34" charset="0"/>
                <a:ea typeface="Open Sans SemiBold" panose="020B0606030504020204" pitchFamily="34" charset="0"/>
                <a:cs typeface="Open Sans SemiBold" panose="020B0606030504020204" pitchFamily="34" charset="0"/>
              </a:rPr>
              <a:t>Sam Dumble ( </a:t>
            </a:r>
            <a:r>
              <a:rPr lang="es" sz="2800" b="1" dirty="0">
                <a:latin typeface="Open Sans SemiBold" panose="020B0606030504020204" pitchFamily="34" charset="0"/>
                <a:ea typeface="Open Sans SemiBold" panose="020B0606030504020204" pitchFamily="34" charset="0"/>
                <a:cs typeface="Open Sans SemiBold" panose="020B0606030504020204" pitchFamily="34" charset="0"/>
                <a:hlinkClick r:id="rId2"/>
              </a:rPr>
              <a:t>s.dumble@stats4sd.org </a:t>
            </a:r>
            <a:r>
              <a:rPr lang="es" sz="2800" b="1" dirty="0">
                <a:latin typeface="Open Sans SemiBold" panose="020B0606030504020204" pitchFamily="34" charset="0"/>
                <a:ea typeface="Open Sans SemiBold" panose="020B0606030504020204" pitchFamily="34" charset="0"/>
                <a:cs typeface="Open Sans SemiBold" panose="020B0606030504020204" pitchFamily="34" charset="0"/>
              </a:rPr>
              <a:t>)</a:t>
            </a:r>
          </a:p>
          <a:p>
            <a:r>
              <a:rPr lang="es" sz="2800" b="1" dirty="0">
                <a:latin typeface="Open Sans SemiBold" panose="020B0606030504020204" pitchFamily="34" charset="0"/>
                <a:ea typeface="Open Sans SemiBold" panose="020B0606030504020204" pitchFamily="34" charset="0"/>
                <a:cs typeface="Open Sans SemiBold" panose="020B0606030504020204" pitchFamily="34" charset="0"/>
              </a:rPr>
              <a:t>27 abril 2023</a:t>
            </a:r>
            <a:endParaRPr lang="en-US" sz="2800" dirty="0"/>
          </a:p>
        </p:txBody>
      </p:sp>
    </p:spTree>
    <p:extLst>
      <p:ext uri="{BB962C8B-B14F-4D97-AF65-F5344CB8AC3E}">
        <p14:creationId xmlns:p14="http://schemas.microsoft.com/office/powerpoint/2010/main" val="140787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16AA-5620-B6E6-5C17-419278CE83A2}"/>
              </a:ext>
            </a:extLst>
          </p:cNvPr>
          <p:cNvSpPr>
            <a:spLocks noGrp="1"/>
          </p:cNvSpPr>
          <p:nvPr>
            <p:ph type="title"/>
          </p:nvPr>
        </p:nvSpPr>
        <p:spPr/>
        <p:txBody>
          <a:bodyPr/>
          <a:lstStyle/>
          <a:p>
            <a:r>
              <a:rPr lang="es" dirty="0"/>
              <a:t>Descripción general</a:t>
            </a:r>
            <a:endParaRPr lang="en-GB" dirty="0"/>
          </a:p>
        </p:txBody>
      </p:sp>
      <p:sp>
        <p:nvSpPr>
          <p:cNvPr id="3" name="Content Placeholder 2">
            <a:extLst>
              <a:ext uri="{FF2B5EF4-FFF2-40B4-BE49-F238E27FC236}">
                <a16:creationId xmlns:a16="http://schemas.microsoft.com/office/drawing/2014/main" id="{BCDC4EDA-4E9F-148D-FEDD-64B6162C1C24}"/>
              </a:ext>
            </a:extLst>
          </p:cNvPr>
          <p:cNvSpPr>
            <a:spLocks noGrp="1"/>
          </p:cNvSpPr>
          <p:nvPr>
            <p:ph idx="1"/>
          </p:nvPr>
        </p:nvSpPr>
        <p:spPr/>
        <p:txBody>
          <a:bodyPr>
            <a:normAutofit/>
          </a:bodyPr>
          <a:lstStyle/>
          <a:p>
            <a:r>
              <a:rPr lang="es" dirty="0"/>
              <a:t>Somos el proyecto “Apoyo a Métodos de Investigación para la Agroecología”</a:t>
            </a:r>
          </a:p>
          <a:p>
            <a:r>
              <a:rPr lang="es" dirty="0"/>
              <a:t>¿Cómo y por qué es esto diferente a los “métodos de investigación para la agricultura”?</a:t>
            </a:r>
          </a:p>
          <a:p>
            <a:r>
              <a:rPr lang="en-GB" dirty="0" err="1"/>
              <a:t>Veremos</a:t>
            </a:r>
            <a:r>
              <a:rPr lang="en-GB" dirty="0"/>
              <a:t> un </a:t>
            </a:r>
            <a:r>
              <a:rPr lang="en-GB" dirty="0" err="1"/>
              <a:t>estudio</a:t>
            </a:r>
            <a:r>
              <a:rPr lang="en-GB" dirty="0"/>
              <a:t> de </a:t>
            </a:r>
            <a:r>
              <a:rPr lang="en-GB" dirty="0" err="1"/>
              <a:t>caso</a:t>
            </a:r>
            <a:r>
              <a:rPr lang="en-GB" dirty="0"/>
              <a:t> </a:t>
            </a:r>
            <a:r>
              <a:rPr lang="en-GB" dirty="0" err="1"/>
              <a:t>sobre</a:t>
            </a:r>
            <a:r>
              <a:rPr lang="en-GB" dirty="0"/>
              <a:t> </a:t>
            </a:r>
            <a:r>
              <a:rPr lang="en-GB" dirty="0" err="1"/>
              <a:t>cómo</a:t>
            </a:r>
            <a:r>
              <a:rPr lang="en-GB" dirty="0"/>
              <a:t> </a:t>
            </a:r>
            <a:r>
              <a:rPr lang="en-GB" dirty="0" err="1"/>
              <a:t>desarrollar</a:t>
            </a:r>
            <a:r>
              <a:rPr lang="en-GB" dirty="0"/>
              <a:t> un </a:t>
            </a:r>
            <a:r>
              <a:rPr lang="en-GB" dirty="0" err="1"/>
              <a:t>marco</a:t>
            </a:r>
            <a:r>
              <a:rPr lang="en-GB" dirty="0"/>
              <a:t> de </a:t>
            </a:r>
            <a:r>
              <a:rPr lang="en-GB" dirty="0" err="1"/>
              <a:t>análisis</a:t>
            </a:r>
            <a:r>
              <a:rPr lang="en-GB" dirty="0"/>
              <a:t> para la </a:t>
            </a:r>
            <a:r>
              <a:rPr lang="en-GB" dirty="0" err="1"/>
              <a:t>agroecología</a:t>
            </a:r>
            <a:r>
              <a:rPr lang="en-GB" dirty="0"/>
              <a:t> y </a:t>
            </a:r>
            <a:r>
              <a:rPr lang="en-GB" dirty="0" err="1"/>
              <a:t>cómo</a:t>
            </a:r>
            <a:r>
              <a:rPr lang="en-GB" dirty="0"/>
              <a:t> </a:t>
            </a:r>
            <a:r>
              <a:rPr lang="en-GB" dirty="0" err="1"/>
              <a:t>los</a:t>
            </a:r>
            <a:r>
              <a:rPr lang="en-GB" dirty="0"/>
              <a:t> </a:t>
            </a:r>
            <a:r>
              <a:rPr lang="en-GB" dirty="0" err="1"/>
              <a:t>principios</a:t>
            </a:r>
            <a:r>
              <a:rPr lang="en-GB" dirty="0"/>
              <a:t> </a:t>
            </a:r>
            <a:r>
              <a:rPr lang="en-GB" dirty="0" err="1"/>
              <a:t>difieren</a:t>
            </a:r>
            <a:r>
              <a:rPr lang="en-GB" dirty="0"/>
              <a:t> del </a:t>
            </a:r>
            <a:r>
              <a:rPr lang="en-GB" dirty="0" err="1"/>
              <a:t>análisis</a:t>
            </a:r>
            <a:r>
              <a:rPr lang="en-GB" dirty="0"/>
              <a:t> </a:t>
            </a:r>
            <a:r>
              <a:rPr lang="en-GB" dirty="0" err="1"/>
              <a:t>en</a:t>
            </a:r>
            <a:r>
              <a:rPr lang="en-GB" dirty="0"/>
              <a:t> la </a:t>
            </a:r>
            <a:r>
              <a:rPr lang="en-GB" dirty="0" err="1"/>
              <a:t>agricultura</a:t>
            </a:r>
            <a:r>
              <a:rPr lang="en-GB" dirty="0"/>
              <a:t> </a:t>
            </a:r>
            <a:r>
              <a:rPr lang="en-GB" dirty="0" err="1"/>
              <a:t>tradicional</a:t>
            </a:r>
            <a:r>
              <a:rPr lang="en-GB" dirty="0"/>
              <a:t>.</a:t>
            </a:r>
            <a:endParaRPr lang="es" dirty="0"/>
          </a:p>
        </p:txBody>
      </p:sp>
    </p:spTree>
    <p:extLst>
      <p:ext uri="{BB962C8B-B14F-4D97-AF65-F5344CB8AC3E}">
        <p14:creationId xmlns:p14="http://schemas.microsoft.com/office/powerpoint/2010/main" val="401065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8CAB76-4AF2-4012-437E-82C24AEDC030}"/>
              </a:ext>
            </a:extLst>
          </p:cNvPr>
          <p:cNvSpPr>
            <a:spLocks noGrp="1"/>
          </p:cNvSpPr>
          <p:nvPr>
            <p:ph type="title"/>
          </p:nvPr>
        </p:nvSpPr>
        <p:spPr>
          <a:xfrm>
            <a:off x="0" y="440827"/>
            <a:ext cx="4016236" cy="5287670"/>
          </a:xfrm>
        </p:spPr>
        <p:txBody>
          <a:bodyPr>
            <a:normAutofit/>
          </a:bodyPr>
          <a:lstStyle/>
          <a:p>
            <a:r>
              <a:rPr lang="es" sz="4000" dirty="0"/>
              <a:t>Interpretación de resultados</a:t>
            </a:r>
            <a:endParaRPr lang="en-GB" sz="4000" dirty="0"/>
          </a:p>
        </p:txBody>
      </p:sp>
      <p:sp>
        <p:nvSpPr>
          <p:cNvPr id="6" name="Content Placeholder 5">
            <a:extLst>
              <a:ext uri="{FF2B5EF4-FFF2-40B4-BE49-F238E27FC236}">
                <a16:creationId xmlns:a16="http://schemas.microsoft.com/office/drawing/2014/main" id="{8514FD98-EB86-8316-3843-C54FE1E067CF}"/>
              </a:ext>
            </a:extLst>
          </p:cNvPr>
          <p:cNvSpPr>
            <a:spLocks noGrp="1"/>
          </p:cNvSpPr>
          <p:nvPr>
            <p:ph idx="1"/>
          </p:nvPr>
        </p:nvSpPr>
        <p:spPr>
          <a:xfrm>
            <a:off x="4882896" y="785165"/>
            <a:ext cx="6982270" cy="5287670"/>
          </a:xfrm>
        </p:spPr>
        <p:txBody>
          <a:bodyPr>
            <a:noAutofit/>
          </a:bodyPr>
          <a:lstStyle/>
          <a:p>
            <a:pPr marL="0" indent="0">
              <a:buNone/>
            </a:pPr>
            <a:r>
              <a:rPr lang="es" sz="1600" b="1" dirty="0">
                <a:latin typeface="Open Sans SemiBold" pitchFamily="2" charset="0"/>
                <a:ea typeface="Open Sans SemiBold" pitchFamily="2" charset="0"/>
                <a:cs typeface="Open Sans SemiBold" pitchFamily="2" charset="0"/>
              </a:rPr>
              <a:t>Consideremos un caso de estudio:</a:t>
            </a:r>
          </a:p>
          <a:p>
            <a:r>
              <a:rPr lang="es" sz="1600" dirty="0"/>
              <a:t>La intención era comprender el impacto de las actividades de un programa en un sistema amplio y complicado.</a:t>
            </a:r>
          </a:p>
          <a:p>
            <a:r>
              <a:rPr lang="es" sz="1600" dirty="0"/>
              <a:t>Un programa ayudó a los agricultores de 2 regiones diferentes a convertirse a la agricultura orgánica.</a:t>
            </a:r>
          </a:p>
          <a:p>
            <a:r>
              <a:rPr lang="es" sz="1600" dirty="0"/>
              <a:t>El objetivo era proporcionar un mercado viable para los productos orgánicos, compensando cualquier reducción de rendimiento mediante el aumento de los precios obtenidos de las ventas de productos orgánicos. Esperaban que la eliminación </a:t>
            </a:r>
            <a:r>
              <a:rPr lang="es" sz="1600" dirty="0" err="1"/>
              <a:t>de fertilizantes </a:t>
            </a:r>
            <a:r>
              <a:rPr lang="es" sz="1600" dirty="0"/>
              <a:t>y pesticidas químicos tuviera un impacto positivo tanto en la salud ambiental como humana.</a:t>
            </a:r>
          </a:p>
          <a:p>
            <a:r>
              <a:rPr lang="es" sz="1600" dirty="0"/>
              <a:t>Se recogieron datos antes, durante y después del proceso de conversión de algunos agricultores involucrados en el programa de conversión orgánica y algunos agricultores que no participan en el programa de conversión orgánica.</a:t>
            </a:r>
          </a:p>
          <a:p>
            <a:r>
              <a:rPr lang="es" sz="1600" dirty="0"/>
              <a:t>El proceso total tomó alrededor de 5 años.</a:t>
            </a:r>
            <a:endParaRPr lang="en-GB" sz="1600" dirty="0"/>
          </a:p>
        </p:txBody>
      </p:sp>
    </p:spTree>
    <p:extLst>
      <p:ext uri="{BB962C8B-B14F-4D97-AF65-F5344CB8AC3E}">
        <p14:creationId xmlns:p14="http://schemas.microsoft.com/office/powerpoint/2010/main" val="198235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miling and holding up the middle finger&#10;&#10;Description automatically generated with low confidence">
            <a:extLst>
              <a:ext uri="{FF2B5EF4-FFF2-40B4-BE49-F238E27FC236}">
                <a16:creationId xmlns:a16="http://schemas.microsoft.com/office/drawing/2014/main" id="{37828D74-FB76-6B66-A11D-D32A0E9399D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45620" y="3128447"/>
            <a:ext cx="2418241" cy="1998961"/>
          </a:xfrm>
          <a:prstGeom prst="rect">
            <a:avLst/>
          </a:prstGeom>
        </p:spPr>
      </p:pic>
      <p:sp>
        <p:nvSpPr>
          <p:cNvPr id="9" name="TextBox 8">
            <a:extLst>
              <a:ext uri="{FF2B5EF4-FFF2-40B4-BE49-F238E27FC236}">
                <a16:creationId xmlns:a16="http://schemas.microsoft.com/office/drawing/2014/main" id="{0F54F973-FC95-5917-8B8A-EF5338C3E800}"/>
              </a:ext>
            </a:extLst>
          </p:cNvPr>
          <p:cNvSpPr txBox="1"/>
          <p:nvPr/>
        </p:nvSpPr>
        <p:spPr>
          <a:xfrm>
            <a:off x="437819" y="6494746"/>
            <a:ext cx="3486436" cy="230832"/>
          </a:xfrm>
          <a:prstGeom prst="rect">
            <a:avLst/>
          </a:prstGeom>
          <a:noFill/>
        </p:spPr>
        <p:txBody>
          <a:bodyPr wrap="square" rtlCol="0">
            <a:spAutoFit/>
          </a:bodyPr>
          <a:lstStyle/>
          <a:p>
            <a:r>
              <a:rPr lang="es" sz="900" dirty="0">
                <a:hlinkClick r:id="rId4" tooltip="https://freepngimg.com/png/35819-girl-smile-transparent"/>
              </a:rPr>
              <a:t>Esta foto </a:t>
            </a:r>
            <a:r>
              <a:rPr lang="es" sz="900" dirty="0"/>
              <a:t>de autor desconocido tiene licencia </a:t>
            </a:r>
            <a:r>
              <a:rPr lang="es" sz="900" dirty="0">
                <a:hlinkClick r:id="rId5" tooltip="https://creativecommons.org/licenses/by-nc/3.0/"/>
              </a:rPr>
              <a:t>CC BY-NC</a:t>
            </a:r>
            <a:endParaRPr lang="en-GB" sz="900" dirty="0"/>
          </a:p>
        </p:txBody>
      </p:sp>
      <p:sp>
        <p:nvSpPr>
          <p:cNvPr id="11" name="TextBox 10">
            <a:extLst>
              <a:ext uri="{FF2B5EF4-FFF2-40B4-BE49-F238E27FC236}">
                <a16:creationId xmlns:a16="http://schemas.microsoft.com/office/drawing/2014/main" id="{F08EE676-E490-4055-4B1B-E3E19AA02A5D}"/>
              </a:ext>
            </a:extLst>
          </p:cNvPr>
          <p:cNvSpPr txBox="1"/>
          <p:nvPr/>
        </p:nvSpPr>
        <p:spPr>
          <a:xfrm>
            <a:off x="868109" y="2509773"/>
            <a:ext cx="3486437" cy="1415772"/>
          </a:xfrm>
          <a:prstGeom prst="rect">
            <a:avLst/>
          </a:prstGeom>
          <a:noFill/>
        </p:spPr>
        <p:txBody>
          <a:bodyPr wrap="square" rtlCol="0">
            <a:spAutoFit/>
          </a:bodyPr>
          <a:lstStyle/>
          <a:p>
            <a:pPr algn="ctr">
              <a:spcAft>
                <a:spcPts val="1200"/>
              </a:spcAft>
            </a:pPr>
            <a:r>
              <a:rPr lang="es" sz="2000" b="1" dirty="0">
                <a:solidFill>
                  <a:schemeClr val="accent1"/>
                </a:solidFill>
                <a:latin typeface="Open Sans" pitchFamily="2" charset="0"/>
                <a:ea typeface="Open Sans" pitchFamily="2" charset="0"/>
                <a:cs typeface="Open Sans" pitchFamily="2" charset="0"/>
              </a:rPr>
              <a:t>Región 1: p&lt;0,001</a:t>
            </a:r>
          </a:p>
          <a:p>
            <a:r>
              <a:rPr lang="es" sz="1400" dirty="0"/>
              <a:t>¡Sí! La ganancia promedio de los agricultores inscritos en el esquema de conversión orgánica fue un 10,2% más que la de los agricultores que no se inscribieron</a:t>
            </a:r>
            <a:endParaRPr lang="en-GB" sz="1400" dirty="0"/>
          </a:p>
        </p:txBody>
      </p:sp>
      <p:sp>
        <p:nvSpPr>
          <p:cNvPr id="7" name="TextBox 6">
            <a:extLst>
              <a:ext uri="{FF2B5EF4-FFF2-40B4-BE49-F238E27FC236}">
                <a16:creationId xmlns:a16="http://schemas.microsoft.com/office/drawing/2014/main" id="{55CBC18D-893C-EA37-881D-C2764F22ABF2}"/>
              </a:ext>
            </a:extLst>
          </p:cNvPr>
          <p:cNvSpPr txBox="1"/>
          <p:nvPr/>
        </p:nvSpPr>
        <p:spPr>
          <a:xfrm>
            <a:off x="2906761" y="5164290"/>
            <a:ext cx="6094562" cy="369332"/>
          </a:xfrm>
          <a:prstGeom prst="rect">
            <a:avLst/>
          </a:prstGeom>
          <a:noFill/>
        </p:spPr>
        <p:txBody>
          <a:bodyPr wrap="square">
            <a:spAutoFit/>
          </a:bodyPr>
          <a:lstStyle/>
          <a:p>
            <a:pPr algn="ctr"/>
            <a:r>
              <a:rPr lang="es" dirty="0"/>
              <a:t>Donante del proyecto</a:t>
            </a:r>
            <a:endParaRPr lang="en-GB" dirty="0"/>
          </a:p>
        </p:txBody>
      </p:sp>
      <p:sp>
        <p:nvSpPr>
          <p:cNvPr id="13" name="TextBox 12">
            <a:extLst>
              <a:ext uri="{FF2B5EF4-FFF2-40B4-BE49-F238E27FC236}">
                <a16:creationId xmlns:a16="http://schemas.microsoft.com/office/drawing/2014/main" id="{8CB1A4BB-6EE5-34DF-29BC-8BA937E34A85}"/>
              </a:ext>
            </a:extLst>
          </p:cNvPr>
          <p:cNvSpPr txBox="1"/>
          <p:nvPr/>
        </p:nvSpPr>
        <p:spPr>
          <a:xfrm>
            <a:off x="7837454" y="2622523"/>
            <a:ext cx="3386696" cy="1415772"/>
          </a:xfrm>
          <a:prstGeom prst="rect">
            <a:avLst/>
          </a:prstGeom>
          <a:noFill/>
        </p:spPr>
        <p:txBody>
          <a:bodyPr wrap="square" rtlCol="0">
            <a:spAutoFit/>
          </a:bodyPr>
          <a:lstStyle/>
          <a:p>
            <a:pPr algn="ctr">
              <a:spcAft>
                <a:spcPts val="1200"/>
              </a:spcAft>
            </a:pPr>
            <a:r>
              <a:rPr lang="es" sz="2000" b="1" dirty="0">
                <a:solidFill>
                  <a:schemeClr val="accent1"/>
                </a:solidFill>
                <a:latin typeface="Open Sans" pitchFamily="2" charset="0"/>
                <a:ea typeface="Open Sans" pitchFamily="2" charset="0"/>
                <a:cs typeface="Open Sans" pitchFamily="2" charset="0"/>
              </a:rPr>
              <a:t>Región 2: p&lt;0,001</a:t>
            </a:r>
          </a:p>
          <a:p>
            <a:r>
              <a:rPr lang="es" sz="1400" dirty="0"/>
              <a:t>¡Sí! La ganancia promedio de los agricultores inscritos en el esquema de conversión orgánica fue un 7,7% mayor que la de los agricultores que no se inscribieron</a:t>
            </a:r>
          </a:p>
        </p:txBody>
      </p:sp>
      <p:sp>
        <p:nvSpPr>
          <p:cNvPr id="2" name="Rounded Rectangle 1">
            <a:extLst>
              <a:ext uri="{FF2B5EF4-FFF2-40B4-BE49-F238E27FC236}">
                <a16:creationId xmlns:a16="http://schemas.microsoft.com/office/drawing/2014/main" id="{55C0B31C-662C-9360-6CBC-093804A9A12A}"/>
              </a:ext>
            </a:extLst>
          </p:cNvPr>
          <p:cNvSpPr/>
          <p:nvPr/>
        </p:nvSpPr>
        <p:spPr>
          <a:xfrm>
            <a:off x="562996" y="307898"/>
            <a:ext cx="9576085" cy="11818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2000" dirty="0"/>
              <a:t>¿La conversión de la agricultura convencional a la orgánica para el algodón tuvo un resultado positivo en las ganancias de los agricultores involucrados?</a:t>
            </a:r>
            <a:endParaRPr lang="en-GB" sz="2000" dirty="0"/>
          </a:p>
        </p:txBody>
      </p:sp>
    </p:spTree>
    <p:extLst>
      <p:ext uri="{BB962C8B-B14F-4D97-AF65-F5344CB8AC3E}">
        <p14:creationId xmlns:p14="http://schemas.microsoft.com/office/powerpoint/2010/main" val="366514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1C445A-69F2-70C3-06F5-FEB4B01BF077}"/>
              </a:ext>
            </a:extLst>
          </p:cNvPr>
          <p:cNvSpPr txBox="1"/>
          <p:nvPr/>
        </p:nvSpPr>
        <p:spPr>
          <a:xfrm>
            <a:off x="377952" y="2100160"/>
            <a:ext cx="4654110" cy="4004663"/>
          </a:xfrm>
          <a:prstGeom prst="rect">
            <a:avLst/>
          </a:prstGeom>
          <a:noFill/>
        </p:spPr>
        <p:txBody>
          <a:bodyPr wrap="square" rtlCol="0">
            <a:noAutofit/>
          </a:bodyPr>
          <a:lstStyle/>
          <a:p>
            <a:pPr algn="ctr">
              <a:spcAft>
                <a:spcPts val="1200"/>
              </a:spcAft>
            </a:pPr>
            <a:r>
              <a:rPr lang="es" b="1" dirty="0">
                <a:solidFill>
                  <a:schemeClr val="accent1"/>
                </a:solidFill>
                <a:latin typeface="Open Sans" pitchFamily="2" charset="0"/>
                <a:ea typeface="Open Sans" pitchFamily="2" charset="0"/>
                <a:cs typeface="Open Sans" pitchFamily="2" charset="0"/>
              </a:rPr>
              <a:t>Región 1</a:t>
            </a:r>
            <a:endParaRPr lang="en-US" sz="1600" b="1" dirty="0">
              <a:solidFill>
                <a:schemeClr val="accent1"/>
              </a:solidFill>
              <a:latin typeface="Open Sans" pitchFamily="2" charset="0"/>
              <a:ea typeface="Open Sans" pitchFamily="2" charset="0"/>
              <a:cs typeface="Open Sans" pitchFamily="2" charset="0"/>
            </a:endParaRPr>
          </a:p>
          <a:p>
            <a:pPr marL="285750" indent="-285750">
              <a:lnSpc>
                <a:spcPct val="110000"/>
              </a:lnSpc>
              <a:spcAft>
                <a:spcPts val="300"/>
              </a:spcAft>
              <a:buFont typeface="Arial" panose="020B0604020202020204" pitchFamily="34" charset="0"/>
              <a:buChar char="•"/>
            </a:pPr>
            <a:r>
              <a:rPr lang="es" sz="1200" dirty="0"/>
              <a:t>Había un mercado fuerte para el cultivo orgánico: el aumento del precio de venta fue mucho mayor que la reducción en el rendimiento.</a:t>
            </a:r>
          </a:p>
          <a:p>
            <a:pPr marL="285750" indent="-285750">
              <a:lnSpc>
                <a:spcPct val="110000"/>
              </a:lnSpc>
              <a:spcAft>
                <a:spcPts val="300"/>
              </a:spcAft>
              <a:buFont typeface="Arial" panose="020B0604020202020204" pitchFamily="34" charset="0"/>
              <a:buChar char="•"/>
            </a:pPr>
            <a:r>
              <a:rPr lang="es" sz="1200" dirty="0"/>
              <a:t>Aproximadamente la mitad de los agricultores todavía usaban productos químicos de todos modos... ¡mientras vendían su cosecha a precios premium orgánicos!</a:t>
            </a:r>
          </a:p>
          <a:p>
            <a:pPr marL="285750" indent="-285750">
              <a:lnSpc>
                <a:spcPct val="110000"/>
              </a:lnSpc>
              <a:spcAft>
                <a:spcPts val="300"/>
              </a:spcAft>
              <a:buFont typeface="Arial" panose="020B0604020202020204" pitchFamily="34" charset="0"/>
              <a:buChar char="•"/>
            </a:pPr>
            <a:r>
              <a:rPr lang="es" sz="1200" dirty="0"/>
              <a:t>La otra mitad de los agricultores vio grandes aumentos en la cantidad de </a:t>
            </a:r>
            <a:r>
              <a:rPr lang="es" sz="1200" dirty="0" err="1"/>
              <a:t>mano de obra </a:t>
            </a:r>
            <a:r>
              <a:rPr lang="es" sz="1200" dirty="0"/>
              <a:t>necesaria para cultivar, pero contratar </a:t>
            </a:r>
            <a:r>
              <a:rPr lang="es" sz="1200" dirty="0" err="1"/>
              <a:t>mano de obra </a:t>
            </a:r>
            <a:r>
              <a:rPr lang="es" sz="1200" dirty="0"/>
              <a:t>fue difícil y costoso. El gasto total en </a:t>
            </a:r>
            <a:r>
              <a:rPr lang="es" sz="1200" dirty="0" err="1"/>
              <a:t>mano de obra </a:t>
            </a:r>
            <a:r>
              <a:rPr lang="es" sz="1200" dirty="0"/>
              <a:t>disminuyó, mientras que los miembros del hogar trabajaban muchas más horas en los campos.</a:t>
            </a:r>
          </a:p>
          <a:p>
            <a:pPr marL="742950" lvl="1" indent="-285750">
              <a:lnSpc>
                <a:spcPct val="110000"/>
              </a:lnSpc>
              <a:spcAft>
                <a:spcPts val="300"/>
              </a:spcAft>
              <a:buFont typeface="Arial" panose="020B0604020202020204" pitchFamily="34" charset="0"/>
              <a:buChar char="•"/>
            </a:pPr>
            <a:r>
              <a:rPr lang="es" sz="1200" dirty="0"/>
              <a:t>Hubo una menor asistencia escolar para los niños de 14 a 16 años, como resultado de que estos niños tenían que hacer más trabajo en las fincas.</a:t>
            </a:r>
            <a:endParaRPr lang="en-GB" sz="1200" dirty="0"/>
          </a:p>
        </p:txBody>
      </p:sp>
      <p:sp>
        <p:nvSpPr>
          <p:cNvPr id="3" name="TextBox 2">
            <a:extLst>
              <a:ext uri="{FF2B5EF4-FFF2-40B4-BE49-F238E27FC236}">
                <a16:creationId xmlns:a16="http://schemas.microsoft.com/office/drawing/2014/main" id="{B4101B51-FF41-09B2-02B4-8A6534DCF7C7}"/>
              </a:ext>
            </a:extLst>
          </p:cNvPr>
          <p:cNvSpPr txBox="1"/>
          <p:nvPr/>
        </p:nvSpPr>
        <p:spPr>
          <a:xfrm>
            <a:off x="7238668" y="2100160"/>
            <a:ext cx="4654110" cy="3790012"/>
          </a:xfrm>
          <a:prstGeom prst="rect">
            <a:avLst/>
          </a:prstGeom>
          <a:noFill/>
        </p:spPr>
        <p:txBody>
          <a:bodyPr wrap="square" rtlCol="0">
            <a:noAutofit/>
          </a:bodyPr>
          <a:lstStyle/>
          <a:p>
            <a:pPr lvl="0" algn="ctr">
              <a:spcAft>
                <a:spcPts val="1200"/>
              </a:spcAft>
            </a:pPr>
            <a:r>
              <a:rPr lang="es" b="1" dirty="0">
                <a:solidFill>
                  <a:srgbClr val="D32229"/>
                </a:solidFill>
                <a:latin typeface="Open Sans" pitchFamily="2" charset="0"/>
                <a:ea typeface="Open Sans" pitchFamily="2" charset="0"/>
                <a:cs typeface="Open Sans" pitchFamily="2" charset="0"/>
              </a:rPr>
              <a:t>Región 2</a:t>
            </a:r>
            <a:endParaRPr lang="en-US" sz="1300" dirty="0"/>
          </a:p>
          <a:p>
            <a:pPr marL="285750" indent="-285750">
              <a:lnSpc>
                <a:spcPct val="110000"/>
              </a:lnSpc>
              <a:spcAft>
                <a:spcPts val="300"/>
              </a:spcAft>
              <a:buFont typeface="Arial" panose="020B0604020202020204" pitchFamily="34" charset="0"/>
              <a:buChar char="•"/>
            </a:pPr>
            <a:r>
              <a:rPr lang="es" sz="1200" dirty="0"/>
              <a:t>No se obtuvo </a:t>
            </a:r>
            <a:r>
              <a:rPr lang="es" sz="1200" dirty="0">
                <a:latin typeface="Open Sans" pitchFamily="2" charset="0"/>
                <a:ea typeface="Open Sans" pitchFamily="2" charset="0"/>
                <a:cs typeface="Open Sans" pitchFamily="2" charset="0"/>
              </a:rPr>
              <a:t>un precio superior </a:t>
            </a:r>
            <a:r>
              <a:rPr lang="es" sz="1200" dirty="0"/>
              <a:t>para los productos orgánicos en el punto de venta.</a:t>
            </a:r>
          </a:p>
          <a:p>
            <a:pPr marL="285750" indent="-285750">
              <a:lnSpc>
                <a:spcPct val="110000"/>
              </a:lnSpc>
              <a:spcAft>
                <a:spcPts val="300"/>
              </a:spcAft>
              <a:buFont typeface="Arial" panose="020B0604020202020204" pitchFamily="34" charset="0"/>
              <a:buChar char="•"/>
            </a:pPr>
            <a:r>
              <a:rPr lang="es" sz="1200" dirty="0"/>
              <a:t>Muchos agricultores orgánicos redujeron la producción de algodón.</a:t>
            </a:r>
          </a:p>
          <a:p>
            <a:pPr marL="742950" lvl="1" indent="-285750">
              <a:lnSpc>
                <a:spcPct val="110000"/>
              </a:lnSpc>
              <a:spcAft>
                <a:spcPts val="300"/>
              </a:spcAft>
              <a:buFont typeface="Arial" panose="020B0604020202020204" pitchFamily="34" charset="0"/>
              <a:buChar char="•"/>
            </a:pPr>
            <a:r>
              <a:rPr lang="es" sz="1200" dirty="0"/>
              <a:t>Algunos se mudaron a otro trabajo (construcción)</a:t>
            </a:r>
          </a:p>
          <a:p>
            <a:pPr marL="742950" lvl="1" indent="-285750">
              <a:lnSpc>
                <a:spcPct val="110000"/>
              </a:lnSpc>
              <a:spcAft>
                <a:spcPts val="300"/>
              </a:spcAft>
              <a:buFont typeface="Arial" panose="020B0604020202020204" pitchFamily="34" charset="0"/>
              <a:buChar char="•"/>
            </a:pPr>
            <a:r>
              <a:rPr lang="es" sz="1200" dirty="0"/>
              <a:t>Otros aumentaron la diversidad de cultivos.</a:t>
            </a:r>
          </a:p>
          <a:p>
            <a:pPr marL="285750" indent="-285750">
              <a:lnSpc>
                <a:spcPct val="110000"/>
              </a:lnSpc>
              <a:spcAft>
                <a:spcPts val="300"/>
              </a:spcAft>
              <a:buFont typeface="Arial" panose="020B0604020202020204" pitchFamily="34" charset="0"/>
              <a:buChar char="•"/>
            </a:pPr>
            <a:r>
              <a:rPr lang="es" sz="1200" dirty="0"/>
              <a:t>Hubo inundaciones generalizadas en el último año; El 25% de los agricultores tuvo pérdida total de la cosecha de algodón. Todos los demás sufrieron rendimientos inferiores al promedio.</a:t>
            </a:r>
          </a:p>
          <a:p>
            <a:pPr marL="742950" lvl="1" indent="-285750">
              <a:lnSpc>
                <a:spcPct val="110000"/>
              </a:lnSpc>
              <a:spcAft>
                <a:spcPts val="300"/>
              </a:spcAft>
              <a:buFont typeface="Arial" panose="020B0604020202020204" pitchFamily="34" charset="0"/>
              <a:buChar char="•"/>
            </a:pPr>
            <a:r>
              <a:rPr lang="es" sz="1200" dirty="0"/>
              <a:t>Los agricultores que tenían cultivos diversificados se vieron menos afectados económicamente.</a:t>
            </a:r>
          </a:p>
          <a:p>
            <a:pPr marL="742950" lvl="1" indent="-285750">
              <a:lnSpc>
                <a:spcPct val="110000"/>
              </a:lnSpc>
              <a:spcAft>
                <a:spcPts val="300"/>
              </a:spcAft>
              <a:buFont typeface="Arial" panose="020B0604020202020204" pitchFamily="34" charset="0"/>
              <a:buChar char="•"/>
            </a:pPr>
            <a:r>
              <a:rPr lang="es" sz="1200" dirty="0"/>
              <a:t>Los que trabajaban en la construcción tampoco se vieron afectados económicamente en gran medida por las inundaciones.</a:t>
            </a:r>
            <a:endParaRPr lang="en-GB" sz="1200" dirty="0"/>
          </a:p>
        </p:txBody>
      </p:sp>
      <p:pic>
        <p:nvPicPr>
          <p:cNvPr id="10" name="Picture 9" descr="A person with the hand on the face&#10;&#10;Description automatically generated with medium confidence">
            <a:extLst>
              <a:ext uri="{FF2B5EF4-FFF2-40B4-BE49-F238E27FC236}">
                <a16:creationId xmlns:a16="http://schemas.microsoft.com/office/drawing/2014/main" id="{9397D079-111D-6DDA-95AF-3168FB7F191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5930"/>
          <a:stretch/>
        </p:blipFill>
        <p:spPr>
          <a:xfrm>
            <a:off x="5032062" y="3209694"/>
            <a:ext cx="1932804" cy="1924471"/>
          </a:xfrm>
          <a:prstGeom prst="ellipse">
            <a:avLst/>
          </a:prstGeom>
          <a:effectLst>
            <a:outerShdw blurRad="141767" dist="38100" dir="2700000" algn="tl" rotWithShape="0">
              <a:prstClr val="black">
                <a:alpha val="23881"/>
              </a:prstClr>
            </a:outerShdw>
          </a:effectLst>
        </p:spPr>
      </p:pic>
      <p:sp>
        <p:nvSpPr>
          <p:cNvPr id="11" name="TextBox 10">
            <a:extLst>
              <a:ext uri="{FF2B5EF4-FFF2-40B4-BE49-F238E27FC236}">
                <a16:creationId xmlns:a16="http://schemas.microsoft.com/office/drawing/2014/main" id="{D8673467-5BDD-AE48-7BC0-DC685B2BAF11}"/>
              </a:ext>
            </a:extLst>
          </p:cNvPr>
          <p:cNvSpPr txBox="1"/>
          <p:nvPr/>
        </p:nvSpPr>
        <p:spPr>
          <a:xfrm>
            <a:off x="0" y="6526937"/>
            <a:ext cx="3246037" cy="230832"/>
          </a:xfrm>
          <a:prstGeom prst="rect">
            <a:avLst/>
          </a:prstGeom>
          <a:noFill/>
        </p:spPr>
        <p:txBody>
          <a:bodyPr wrap="square" rtlCol="0">
            <a:spAutoFit/>
          </a:bodyPr>
          <a:lstStyle/>
          <a:p>
            <a:r>
              <a:rPr lang="es" sz="900" dirty="0">
                <a:hlinkClick r:id="rId4" tooltip="https://ariesrules.blogspot.com/2011/11/weekend-humor_11.html"/>
              </a:rPr>
              <a:t>Esta foto </a:t>
            </a:r>
            <a:r>
              <a:rPr lang="es" sz="900" dirty="0"/>
              <a:t>de autor desconocido tiene licencia </a:t>
            </a:r>
            <a:r>
              <a:rPr lang="es" sz="900" dirty="0">
                <a:hlinkClick r:id="rId5" tooltip="https://creativecommons.org/licenses/by-nc-nd/3.0/"/>
              </a:rPr>
              <a:t>CC BY-NC-ND</a:t>
            </a:r>
            <a:endParaRPr lang="en-GB" sz="900" dirty="0"/>
          </a:p>
        </p:txBody>
      </p:sp>
      <p:sp>
        <p:nvSpPr>
          <p:cNvPr id="15" name="TextBox 14">
            <a:extLst>
              <a:ext uri="{FF2B5EF4-FFF2-40B4-BE49-F238E27FC236}">
                <a16:creationId xmlns:a16="http://schemas.microsoft.com/office/drawing/2014/main" id="{2C4CF55F-F46A-F9FC-CE05-7F405DC1E4B5}"/>
              </a:ext>
            </a:extLst>
          </p:cNvPr>
          <p:cNvSpPr txBox="1"/>
          <p:nvPr/>
        </p:nvSpPr>
        <p:spPr>
          <a:xfrm>
            <a:off x="4942726" y="1661857"/>
            <a:ext cx="2111475" cy="461665"/>
          </a:xfrm>
          <a:prstGeom prst="rect">
            <a:avLst/>
          </a:prstGeom>
          <a:noFill/>
        </p:spPr>
        <p:txBody>
          <a:bodyPr wrap="none" rtlCol="0">
            <a:spAutoFit/>
          </a:bodyPr>
          <a:lstStyle/>
          <a:p>
            <a:r>
              <a:rPr lang="es" sz="2400" dirty="0">
                <a:solidFill>
                  <a:schemeClr val="accent1"/>
                </a:solidFill>
              </a:rPr>
              <a:t>Está bien, pero ¿ </a:t>
            </a:r>
            <a:r>
              <a:rPr lang="es" sz="2400" b="1" dirty="0">
                <a:solidFill>
                  <a:schemeClr val="accent1"/>
                </a:solidFill>
                <a:latin typeface="Open Sans" pitchFamily="2" charset="0"/>
                <a:ea typeface="Open Sans" pitchFamily="2" charset="0"/>
                <a:cs typeface="Open Sans" pitchFamily="2" charset="0"/>
              </a:rPr>
              <a:t>por qué </a:t>
            </a:r>
            <a:r>
              <a:rPr lang="es" sz="2400" dirty="0">
                <a:solidFill>
                  <a:schemeClr val="accent1"/>
                </a:solidFill>
              </a:rPr>
              <a:t>?</a:t>
            </a:r>
          </a:p>
        </p:txBody>
      </p:sp>
      <p:sp>
        <p:nvSpPr>
          <p:cNvPr id="4" name="Rounded Rectangle 3">
            <a:extLst>
              <a:ext uri="{FF2B5EF4-FFF2-40B4-BE49-F238E27FC236}">
                <a16:creationId xmlns:a16="http://schemas.microsoft.com/office/drawing/2014/main" id="{98F083E7-4092-47F1-7983-1B48A581696C}"/>
              </a:ext>
            </a:extLst>
          </p:cNvPr>
          <p:cNvSpPr/>
          <p:nvPr/>
        </p:nvSpPr>
        <p:spPr>
          <a:xfrm>
            <a:off x="562996" y="307898"/>
            <a:ext cx="9576085" cy="11818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2000" dirty="0"/>
              <a:t>¿La conversión de la agricultura convencional a la orgánica para el algodón tuvo un resultado positivo en las ganancias de los agricultores involucrados?</a:t>
            </a:r>
            <a:endParaRPr lang="en-GB" sz="2000" dirty="0"/>
          </a:p>
        </p:txBody>
      </p:sp>
    </p:spTree>
    <p:extLst>
      <p:ext uri="{BB962C8B-B14F-4D97-AF65-F5344CB8AC3E}">
        <p14:creationId xmlns:p14="http://schemas.microsoft.com/office/powerpoint/2010/main" val="49028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4B4A-A26E-0085-C773-13BA171F3A85}"/>
              </a:ext>
            </a:extLst>
          </p:cNvPr>
          <p:cNvSpPr>
            <a:spLocks noGrp="1"/>
          </p:cNvSpPr>
          <p:nvPr>
            <p:ph type="title"/>
          </p:nvPr>
        </p:nvSpPr>
        <p:spPr/>
        <p:txBody>
          <a:bodyPr>
            <a:normAutofit/>
          </a:bodyPr>
          <a:lstStyle/>
          <a:p>
            <a:r>
              <a:rPr lang="es" sz="4000" dirty="0"/>
              <a:t>Los titulares no son la historia real</a:t>
            </a:r>
            <a:endParaRPr lang="en-GB" sz="4000" dirty="0"/>
          </a:p>
        </p:txBody>
      </p:sp>
      <p:sp>
        <p:nvSpPr>
          <p:cNvPr id="3" name="Content Placeholder 2">
            <a:extLst>
              <a:ext uri="{FF2B5EF4-FFF2-40B4-BE49-F238E27FC236}">
                <a16:creationId xmlns:a16="http://schemas.microsoft.com/office/drawing/2014/main" id="{0B4120A2-5DFA-162D-56DE-31976A223951}"/>
              </a:ext>
            </a:extLst>
          </p:cNvPr>
          <p:cNvSpPr>
            <a:spLocks noGrp="1"/>
          </p:cNvSpPr>
          <p:nvPr>
            <p:ph idx="1"/>
          </p:nvPr>
        </p:nvSpPr>
        <p:spPr>
          <a:xfrm>
            <a:off x="4882896" y="179570"/>
            <a:ext cx="7060626" cy="6498816"/>
          </a:xfrm>
        </p:spPr>
        <p:txBody>
          <a:bodyPr>
            <a:noAutofit/>
          </a:bodyPr>
          <a:lstStyle/>
          <a:p>
            <a:pPr marL="0" indent="0">
              <a:spcAft>
                <a:spcPts val="600"/>
              </a:spcAft>
              <a:buNone/>
            </a:pPr>
            <a:r>
              <a:rPr lang="es" sz="1400" b="1" dirty="0">
                <a:latin typeface="Open Sans SemiBold" pitchFamily="2" charset="0"/>
                <a:ea typeface="Open Sans SemiBold" pitchFamily="2" charset="0"/>
                <a:cs typeface="Open Sans SemiBold" pitchFamily="2" charset="0"/>
              </a:rPr>
              <a:t>¡La historia es mucho más interesante que los titulares!</a:t>
            </a:r>
            <a:endParaRPr lang="en-GB" sz="1400" b="1" dirty="0">
              <a:latin typeface="Open Sans SemiBold" pitchFamily="2" charset="0"/>
              <a:ea typeface="Open Sans SemiBold" pitchFamily="2" charset="0"/>
              <a:cs typeface="Open Sans SemiBold" pitchFamily="2" charset="0"/>
            </a:endParaRPr>
          </a:p>
          <a:p>
            <a:pPr marL="0" indent="0">
              <a:spcAft>
                <a:spcPts val="600"/>
              </a:spcAft>
              <a:buNone/>
            </a:pPr>
            <a:r>
              <a:rPr lang="es" sz="1400" dirty="0"/>
              <a:t>Parte de la historia se consideró en el diseño y análisis original:</a:t>
            </a:r>
          </a:p>
          <a:p>
            <a:pPr>
              <a:spcAft>
                <a:spcPts val="200"/>
              </a:spcAft>
            </a:pPr>
            <a:r>
              <a:rPr lang="es" sz="1400" dirty="0"/>
              <a:t>Las encuestas captaron múltiples fuentes de ingresos; se esperaba que los agricultores pudieran tomar diferentes estrategias para contrarrestar los rendimientos más bajos</a:t>
            </a:r>
          </a:p>
          <a:p>
            <a:pPr>
              <a:spcAft>
                <a:spcPts val="600"/>
              </a:spcAft>
            </a:pPr>
            <a:r>
              <a:rPr lang="es" sz="1400" dirty="0"/>
              <a:t>La Región 2 fue elegida intencionalmente como parte del estudio debido a su susceptibilidad a inundaciones</a:t>
            </a:r>
          </a:p>
          <a:p>
            <a:pPr marL="0" indent="0">
              <a:spcAft>
                <a:spcPts val="600"/>
              </a:spcAft>
              <a:buNone/>
            </a:pPr>
            <a:r>
              <a:rPr lang="es" sz="1400" dirty="0"/>
              <a:t>Otros aspectos fueron inesperados y llevaron a cambios en el diseño de la investigación para estudiarlos y comprenderlos mejor:</a:t>
            </a:r>
          </a:p>
          <a:p>
            <a:pPr>
              <a:spcAft>
                <a:spcPts val="200"/>
              </a:spcAft>
            </a:pPr>
            <a:r>
              <a:rPr lang="es" sz="1400" dirty="0"/>
              <a:t>Los impactos inesperados de covid en el mercado laboral llevaron a que se realizaran investigaciones adicionales a nivel de mercado para comprender mejor esto</a:t>
            </a:r>
          </a:p>
          <a:p>
            <a:pPr>
              <a:spcAft>
                <a:spcPts val="600"/>
              </a:spcAft>
            </a:pPr>
            <a:r>
              <a:rPr lang="es" sz="1400" dirty="0"/>
              <a:t>Los informes de que los agricultores que utilizan productos químicos aún podrían vender sus productos a precios "orgánicos" dieron lugar a más investigaciones con las organizaciones que compran los cultivos y entrevistas específicas con los agricultores sobre este tema.</a:t>
            </a:r>
          </a:p>
          <a:p>
            <a:pPr marL="0" indent="0">
              <a:spcAft>
                <a:spcPts val="600"/>
              </a:spcAft>
              <a:buNone/>
            </a:pPr>
            <a:r>
              <a:rPr lang="es" sz="1400" dirty="0"/>
              <a:t>La adaptación del protocolo original y el desglose de todo en componentes para el análisis significó que pudiéramos comprender mejor los resultados.</a:t>
            </a:r>
          </a:p>
        </p:txBody>
      </p:sp>
    </p:spTree>
    <p:extLst>
      <p:ext uri="{BB962C8B-B14F-4D97-AF65-F5344CB8AC3E}">
        <p14:creationId xmlns:p14="http://schemas.microsoft.com/office/powerpoint/2010/main" val="71990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3E2DBC-E0DC-9734-A4F8-B73C50AB22E2}"/>
              </a:ext>
            </a:extLst>
          </p:cNvPr>
          <p:cNvSpPr>
            <a:spLocks noGrp="1"/>
          </p:cNvSpPr>
          <p:nvPr>
            <p:ph sz="half" idx="2"/>
          </p:nvPr>
        </p:nvSpPr>
        <p:spPr>
          <a:xfrm>
            <a:off x="551670" y="1588651"/>
            <a:ext cx="6189452" cy="4556442"/>
          </a:xfrm>
        </p:spPr>
        <p:txBody>
          <a:bodyPr>
            <a:noAutofit/>
          </a:bodyPr>
          <a:lstStyle/>
          <a:p>
            <a:pPr>
              <a:spcAft>
                <a:spcPts val="600"/>
              </a:spcAft>
            </a:pPr>
            <a:r>
              <a:rPr lang="es" sz="1800" dirty="0"/>
              <a:t>Quiero saber sobre la eficacia de los fertilizantes en relación con los rendimientos de la remolacha </a:t>
            </a:r>
            <a:r>
              <a:rPr lang="es" sz="1800" dirty="0" err="1"/>
              <a:t>azucarera </a:t>
            </a:r>
            <a:r>
              <a:rPr lang="es" sz="1800" dirty="0"/>
              <a:t>.</a:t>
            </a:r>
          </a:p>
          <a:p>
            <a:pPr>
              <a:spcAft>
                <a:spcPts val="600"/>
              </a:spcAft>
            </a:pPr>
            <a:r>
              <a:rPr lang="es" sz="1800" dirty="0"/>
              <a:t>No estoy seguro de qué combinaciones de N, P y K maximizarán </a:t>
            </a:r>
            <a:r>
              <a:rPr lang="es" sz="1800" dirty="0" err="1"/>
              <a:t>mis </a:t>
            </a:r>
            <a:r>
              <a:rPr lang="es" sz="1800" dirty="0"/>
              <a:t>rendimientos.</a:t>
            </a:r>
          </a:p>
          <a:p>
            <a:pPr>
              <a:spcAft>
                <a:spcPts val="600"/>
              </a:spcAft>
            </a:pPr>
            <a:r>
              <a:rPr lang="es" sz="1800" dirty="0"/>
              <a:t>Entonces, voy a mi estación de investigación y hago una prueba de acuerdo con algunos principios que sé que son importantes:</a:t>
            </a:r>
          </a:p>
          <a:p>
            <a:pPr marL="742950" lvl="1" indent="-285750">
              <a:spcAft>
                <a:spcPts val="300"/>
              </a:spcAft>
            </a:pPr>
            <a:r>
              <a:rPr lang="es" sz="1600" dirty="0"/>
              <a:t>Replicado en bloques (n=3)</a:t>
            </a:r>
          </a:p>
          <a:p>
            <a:pPr marL="742950" lvl="1" indent="-285750">
              <a:spcAft>
                <a:spcPts val="300"/>
              </a:spcAft>
            </a:pPr>
            <a:r>
              <a:rPr lang="es" sz="1600" dirty="0" err="1"/>
              <a:t>aleatorizados </a:t>
            </a:r>
            <a:r>
              <a:rPr lang="es" sz="1600" dirty="0"/>
              <a:t>a cada parcela</a:t>
            </a:r>
          </a:p>
          <a:p>
            <a:pPr marL="742950" lvl="1" indent="-285750">
              <a:spcAft>
                <a:spcPts val="300"/>
              </a:spcAft>
            </a:pPr>
            <a:r>
              <a:rPr lang="es" sz="1600" dirty="0"/>
              <a:t>Un tratamiento 'control' sin N, P o K</a:t>
            </a:r>
          </a:p>
          <a:p>
            <a:pPr marL="742950" lvl="1" indent="-285750">
              <a:spcAft>
                <a:spcPts val="300"/>
              </a:spcAft>
            </a:pPr>
            <a:r>
              <a:rPr lang="es" sz="1600" dirty="0"/>
              <a:t>Controlar las posibles fuentes de variabilidad o confusión mediante la aplicación de un manejo uniforme en todas las parcelas</a:t>
            </a:r>
            <a:endParaRPr lang="en-GB" sz="1600" dirty="0"/>
          </a:p>
        </p:txBody>
      </p:sp>
      <p:sp>
        <p:nvSpPr>
          <p:cNvPr id="2" name="Title 1">
            <a:extLst>
              <a:ext uri="{FF2B5EF4-FFF2-40B4-BE49-F238E27FC236}">
                <a16:creationId xmlns:a16="http://schemas.microsoft.com/office/drawing/2014/main" id="{C0FB5A3F-7705-E555-784C-1CEE60CD7E47}"/>
              </a:ext>
            </a:extLst>
          </p:cNvPr>
          <p:cNvSpPr>
            <a:spLocks noGrp="1"/>
          </p:cNvSpPr>
          <p:nvPr>
            <p:ph type="title"/>
          </p:nvPr>
        </p:nvSpPr>
        <p:spPr/>
        <p:txBody>
          <a:bodyPr>
            <a:noAutofit/>
          </a:bodyPr>
          <a:lstStyle/>
          <a:p>
            <a:r>
              <a:rPr lang="es" sz="2800" dirty="0"/>
              <a:t>Un ejemplo clásico de 'estadísticas para la agricultura'</a:t>
            </a:r>
            <a:endParaRPr lang="en-GB" sz="2800" dirty="0"/>
          </a:p>
        </p:txBody>
      </p:sp>
      <p:graphicFrame>
        <p:nvGraphicFramePr>
          <p:cNvPr id="7" name="Table 7">
            <a:extLst>
              <a:ext uri="{FF2B5EF4-FFF2-40B4-BE49-F238E27FC236}">
                <a16:creationId xmlns:a16="http://schemas.microsoft.com/office/drawing/2014/main" id="{92E4EA01-88F3-F3D4-8EE5-F4D90E4A5D3C}"/>
              </a:ext>
            </a:extLst>
          </p:cNvPr>
          <p:cNvGraphicFramePr>
            <a:graphicFrameLocks noGrp="1"/>
          </p:cNvGraphicFramePr>
          <p:nvPr>
            <p:ph sz="half" idx="13"/>
            <p:extLst>
              <p:ext uri="{D42A27DB-BD31-4B8C-83A1-F6EECF244321}">
                <p14:modId xmlns:p14="http://schemas.microsoft.com/office/powerpoint/2010/main" val="1141747374"/>
              </p:ext>
            </p:extLst>
          </p:nvPr>
        </p:nvGraphicFramePr>
        <p:xfrm>
          <a:off x="7094642" y="1701455"/>
          <a:ext cx="4716000" cy="4126410"/>
        </p:xfrm>
        <a:graphic>
          <a:graphicData uri="http://schemas.openxmlformats.org/drawingml/2006/table">
            <a:tbl>
              <a:tblPr firstRow="1" bandRow="1">
                <a:tableStyleId>{5C22544A-7EE6-4342-B048-85BDC9FD1C3A}</a:tableStyleId>
              </a:tblPr>
              <a:tblGrid>
                <a:gridCol w="1218062">
                  <a:extLst>
                    <a:ext uri="{9D8B030D-6E8A-4147-A177-3AD203B41FA5}">
                      <a16:colId xmlns:a16="http://schemas.microsoft.com/office/drawing/2014/main" val="2155878415"/>
                    </a:ext>
                  </a:extLst>
                </a:gridCol>
                <a:gridCol w="668338">
                  <a:extLst>
                    <a:ext uri="{9D8B030D-6E8A-4147-A177-3AD203B41FA5}">
                      <a16:colId xmlns:a16="http://schemas.microsoft.com/office/drawing/2014/main" val="1530674417"/>
                    </a:ext>
                  </a:extLst>
                </a:gridCol>
                <a:gridCol w="1141054">
                  <a:extLst>
                    <a:ext uri="{9D8B030D-6E8A-4147-A177-3AD203B41FA5}">
                      <a16:colId xmlns:a16="http://schemas.microsoft.com/office/drawing/2014/main" val="285692576"/>
                    </a:ext>
                  </a:extLst>
                </a:gridCol>
                <a:gridCol w="745346">
                  <a:extLst>
                    <a:ext uri="{9D8B030D-6E8A-4147-A177-3AD203B41FA5}">
                      <a16:colId xmlns:a16="http://schemas.microsoft.com/office/drawing/2014/main" val="96423563"/>
                    </a:ext>
                  </a:extLst>
                </a:gridCol>
                <a:gridCol w="943200">
                  <a:extLst>
                    <a:ext uri="{9D8B030D-6E8A-4147-A177-3AD203B41FA5}">
                      <a16:colId xmlns:a16="http://schemas.microsoft.com/office/drawing/2014/main" val="3529287923"/>
                    </a:ext>
                  </a:extLst>
                </a:gridCol>
              </a:tblGrid>
              <a:tr h="610627">
                <a:tc>
                  <a:txBody>
                    <a:bodyPr/>
                    <a:lstStyle/>
                    <a:p>
                      <a:pPr algn="ctr"/>
                      <a:r>
                        <a:rPr lang="es" dirty="0"/>
                        <a:t>Bloque 1</a:t>
                      </a:r>
                      <a:endParaRPr lang="en-GB" dirty="0"/>
                    </a:p>
                  </a:txBody>
                  <a:tcPr/>
                </a:tc>
                <a:tc>
                  <a:txBody>
                    <a:bodyPr/>
                    <a:lstStyle/>
                    <a:p>
                      <a:pPr algn="ctr"/>
                      <a:endParaRPr lang="en-GB" dirty="0"/>
                    </a:p>
                  </a:txBody>
                  <a:tcPr>
                    <a:solidFill>
                      <a:schemeClr val="bg1"/>
                    </a:solidFill>
                  </a:tcPr>
                </a:tc>
                <a:tc>
                  <a:txBody>
                    <a:bodyPr/>
                    <a:lstStyle/>
                    <a:p>
                      <a:pPr algn="ctr"/>
                      <a:r>
                        <a:rPr lang="es" dirty="0"/>
                        <a:t>Bloque 2</a:t>
                      </a:r>
                      <a:endParaRPr lang="en-GB" dirty="0"/>
                    </a:p>
                  </a:txBody>
                  <a:tcPr/>
                </a:tc>
                <a:tc>
                  <a:txBody>
                    <a:bodyPr/>
                    <a:lstStyle/>
                    <a:p>
                      <a:pPr algn="ctr"/>
                      <a:endParaRPr lang="en-GB" dirty="0"/>
                    </a:p>
                  </a:txBody>
                  <a:tcPr>
                    <a:solidFill>
                      <a:schemeClr val="bg1"/>
                    </a:solidFill>
                  </a:tcPr>
                </a:tc>
                <a:tc>
                  <a:txBody>
                    <a:bodyPr/>
                    <a:lstStyle/>
                    <a:p>
                      <a:pPr algn="ctr"/>
                      <a:r>
                        <a:rPr lang="es" dirty="0"/>
                        <a:t>Bloque 3</a:t>
                      </a:r>
                      <a:endParaRPr lang="en-GB" dirty="0"/>
                    </a:p>
                  </a:txBody>
                  <a:tcPr/>
                </a:tc>
                <a:extLst>
                  <a:ext uri="{0D108BD9-81ED-4DB2-BD59-A6C34878D82A}">
                    <a16:rowId xmlns:a16="http://schemas.microsoft.com/office/drawing/2014/main" val="2549363933"/>
                  </a:ext>
                </a:extLst>
              </a:tr>
              <a:tr h="474375">
                <a:tc>
                  <a:txBody>
                    <a:bodyPr/>
                    <a:lstStyle/>
                    <a:p>
                      <a:pPr algn="ctr"/>
                      <a:r>
                        <a:rPr lang="es" dirty="0"/>
                        <a:t>Ninguno</a:t>
                      </a:r>
                      <a:endParaRPr lang="en-GB" dirty="0"/>
                    </a:p>
                  </a:txBody>
                  <a:tcPr/>
                </a:tc>
                <a:tc>
                  <a:txBody>
                    <a:bodyPr/>
                    <a:lstStyle/>
                    <a:p>
                      <a:pPr algn="ctr"/>
                      <a:endParaRPr lang="en-GB" dirty="0"/>
                    </a:p>
                  </a:txBody>
                  <a:tcPr>
                    <a:solidFill>
                      <a:schemeClr val="bg1"/>
                    </a:solidFill>
                  </a:tcPr>
                </a:tc>
                <a:tc>
                  <a:txBody>
                    <a:bodyPr/>
                    <a:lstStyle/>
                    <a:p>
                      <a:pPr algn="ctr"/>
                      <a:r>
                        <a:rPr lang="es" dirty="0"/>
                        <a:t>NPK</a:t>
                      </a:r>
                      <a:endParaRPr lang="en-GB" dirty="0"/>
                    </a:p>
                  </a:txBody>
                  <a:tcPr/>
                </a:tc>
                <a:tc>
                  <a:txBody>
                    <a:bodyPr/>
                    <a:lstStyle/>
                    <a:p>
                      <a:pPr algn="ctr"/>
                      <a:endParaRPr lang="en-GB" dirty="0"/>
                    </a:p>
                  </a:txBody>
                  <a:tcPr>
                    <a:solidFill>
                      <a:schemeClr val="bg1"/>
                    </a:solidFill>
                  </a:tcPr>
                </a:tc>
                <a:tc>
                  <a:txBody>
                    <a:bodyPr/>
                    <a:lstStyle/>
                    <a:p>
                      <a:pPr algn="ctr"/>
                      <a:r>
                        <a:rPr lang="es" dirty="0"/>
                        <a:t>NK</a:t>
                      </a:r>
                      <a:endParaRPr lang="en-GB" dirty="0"/>
                    </a:p>
                  </a:txBody>
                  <a:tcPr/>
                </a:tc>
                <a:extLst>
                  <a:ext uri="{0D108BD9-81ED-4DB2-BD59-A6C34878D82A}">
                    <a16:rowId xmlns:a16="http://schemas.microsoft.com/office/drawing/2014/main" val="1683196057"/>
                  </a:ext>
                </a:extLst>
              </a:tr>
              <a:tr h="474375">
                <a:tc>
                  <a:txBody>
                    <a:bodyPr/>
                    <a:lstStyle/>
                    <a:p>
                      <a:pPr algn="ctr"/>
                      <a:r>
                        <a:rPr lang="es" dirty="0"/>
                        <a:t>P</a:t>
                      </a:r>
                      <a:endParaRPr lang="en-GB" dirty="0"/>
                    </a:p>
                  </a:txBody>
                  <a:tcPr/>
                </a:tc>
                <a:tc>
                  <a:txBody>
                    <a:bodyPr/>
                    <a:lstStyle/>
                    <a:p>
                      <a:pPr algn="ctr"/>
                      <a:endParaRPr lang="en-GB" dirty="0"/>
                    </a:p>
                  </a:txBody>
                  <a:tcPr>
                    <a:solidFill>
                      <a:schemeClr val="bg1"/>
                    </a:solidFill>
                  </a:tcPr>
                </a:tc>
                <a:tc>
                  <a:txBody>
                    <a:bodyPr/>
                    <a:lstStyle/>
                    <a:p>
                      <a:pPr algn="ctr"/>
                      <a:r>
                        <a:rPr lang="es" dirty="0"/>
                        <a:t>K</a:t>
                      </a:r>
                      <a:endParaRPr lang="en-GB" dirty="0"/>
                    </a:p>
                  </a:txBody>
                  <a:tcPr/>
                </a:tc>
                <a:tc>
                  <a:txBody>
                    <a:bodyPr/>
                    <a:lstStyle/>
                    <a:p>
                      <a:pPr algn="ctr"/>
                      <a:endParaRPr lang="en-GB" dirty="0"/>
                    </a:p>
                  </a:txBody>
                  <a:tcPr>
                    <a:solidFill>
                      <a:schemeClr val="bg1"/>
                    </a:solidFill>
                  </a:tcPr>
                </a:tc>
                <a:tc>
                  <a:txBody>
                    <a:bodyPr/>
                    <a:lstStyle/>
                    <a:p>
                      <a:pPr algn="ctr"/>
                      <a:r>
                        <a:rPr lang="es" dirty="0"/>
                        <a:t>PK</a:t>
                      </a:r>
                      <a:endParaRPr lang="en-GB" dirty="0"/>
                    </a:p>
                  </a:txBody>
                  <a:tcPr/>
                </a:tc>
                <a:extLst>
                  <a:ext uri="{0D108BD9-81ED-4DB2-BD59-A6C34878D82A}">
                    <a16:rowId xmlns:a16="http://schemas.microsoft.com/office/drawing/2014/main" val="1690242358"/>
                  </a:ext>
                </a:extLst>
              </a:tr>
              <a:tr h="474375">
                <a:tc>
                  <a:txBody>
                    <a:bodyPr/>
                    <a:lstStyle/>
                    <a:p>
                      <a:pPr algn="ctr"/>
                      <a:r>
                        <a:rPr lang="es" dirty="0"/>
                        <a:t>NP</a:t>
                      </a:r>
                      <a:endParaRPr lang="en-GB" dirty="0"/>
                    </a:p>
                  </a:txBody>
                  <a:tcPr/>
                </a:tc>
                <a:tc>
                  <a:txBody>
                    <a:bodyPr/>
                    <a:lstStyle/>
                    <a:p>
                      <a:pPr algn="ctr"/>
                      <a:endParaRPr lang="en-GB" dirty="0"/>
                    </a:p>
                  </a:txBody>
                  <a:tcPr>
                    <a:solidFill>
                      <a:schemeClr val="bg1"/>
                    </a:solidFill>
                  </a:tcPr>
                </a:tc>
                <a:tc>
                  <a:txBody>
                    <a:bodyPr/>
                    <a:lstStyle/>
                    <a:p>
                      <a:pPr algn="ctr"/>
                      <a:r>
                        <a:rPr lang="es" dirty="0"/>
                        <a:t>NK</a:t>
                      </a:r>
                      <a:endParaRPr lang="en-GB" dirty="0"/>
                    </a:p>
                  </a:txBody>
                  <a:tcPr/>
                </a:tc>
                <a:tc>
                  <a:txBody>
                    <a:bodyPr/>
                    <a:lstStyle/>
                    <a:p>
                      <a:pPr algn="ctr"/>
                      <a:endParaRPr lang="en-GB" dirty="0"/>
                    </a:p>
                  </a:txBody>
                  <a:tcPr>
                    <a:solidFill>
                      <a:schemeClr val="bg1"/>
                    </a:solidFill>
                  </a:tcPr>
                </a:tc>
                <a:tc>
                  <a:txBody>
                    <a:bodyPr/>
                    <a:lstStyle/>
                    <a:p>
                      <a:pPr algn="ctr"/>
                      <a:r>
                        <a:rPr lang="es" dirty="0"/>
                        <a:t>P</a:t>
                      </a:r>
                      <a:endParaRPr lang="en-GB" dirty="0"/>
                    </a:p>
                  </a:txBody>
                  <a:tcPr/>
                </a:tc>
                <a:extLst>
                  <a:ext uri="{0D108BD9-81ED-4DB2-BD59-A6C34878D82A}">
                    <a16:rowId xmlns:a16="http://schemas.microsoft.com/office/drawing/2014/main" val="465428295"/>
                  </a:ext>
                </a:extLst>
              </a:tr>
              <a:tr h="474375">
                <a:tc>
                  <a:txBody>
                    <a:bodyPr/>
                    <a:lstStyle/>
                    <a:p>
                      <a:pPr algn="ctr"/>
                      <a:r>
                        <a:rPr lang="es" dirty="0"/>
                        <a:t>K</a:t>
                      </a:r>
                      <a:endParaRPr lang="en-GB" dirty="0"/>
                    </a:p>
                  </a:txBody>
                  <a:tcPr/>
                </a:tc>
                <a:tc>
                  <a:txBody>
                    <a:bodyPr/>
                    <a:lstStyle/>
                    <a:p>
                      <a:pPr algn="ctr"/>
                      <a:endParaRPr lang="en-GB" dirty="0"/>
                    </a:p>
                  </a:txBody>
                  <a:tcPr>
                    <a:solidFill>
                      <a:schemeClr val="bg1"/>
                    </a:solidFill>
                  </a:tcPr>
                </a:tc>
                <a:tc>
                  <a:txBody>
                    <a:bodyPr/>
                    <a:lstStyle/>
                    <a:p>
                      <a:pPr algn="ctr"/>
                      <a:r>
                        <a:rPr lang="es" dirty="0"/>
                        <a:t>P</a:t>
                      </a:r>
                      <a:endParaRPr lang="en-GB" dirty="0"/>
                    </a:p>
                  </a:txBody>
                  <a:tcPr/>
                </a:tc>
                <a:tc>
                  <a:txBody>
                    <a:bodyPr/>
                    <a:lstStyle/>
                    <a:p>
                      <a:pPr algn="ctr"/>
                      <a:endParaRPr lang="en-GB" dirty="0"/>
                    </a:p>
                  </a:txBody>
                  <a:tcPr>
                    <a:solidFill>
                      <a:schemeClr val="bg1"/>
                    </a:solidFill>
                  </a:tcPr>
                </a:tc>
                <a:tc>
                  <a:txBody>
                    <a:bodyPr/>
                    <a:lstStyle/>
                    <a:p>
                      <a:pPr algn="ctr"/>
                      <a:r>
                        <a:rPr lang="es" dirty="0"/>
                        <a:t>K</a:t>
                      </a:r>
                      <a:endParaRPr lang="en-GB" dirty="0"/>
                    </a:p>
                  </a:txBody>
                  <a:tcPr/>
                </a:tc>
                <a:extLst>
                  <a:ext uri="{0D108BD9-81ED-4DB2-BD59-A6C34878D82A}">
                    <a16:rowId xmlns:a16="http://schemas.microsoft.com/office/drawing/2014/main" val="1640672086"/>
                  </a:ext>
                </a:extLst>
              </a:tr>
              <a:tr h="474375">
                <a:tc>
                  <a:txBody>
                    <a:bodyPr/>
                    <a:lstStyle/>
                    <a:p>
                      <a:pPr algn="ctr"/>
                      <a:r>
                        <a:rPr lang="es" dirty="0"/>
                        <a:t>NPK</a:t>
                      </a:r>
                      <a:endParaRPr lang="en-GB" dirty="0"/>
                    </a:p>
                  </a:txBody>
                  <a:tcPr/>
                </a:tc>
                <a:tc>
                  <a:txBody>
                    <a:bodyPr/>
                    <a:lstStyle/>
                    <a:p>
                      <a:pPr algn="ctr"/>
                      <a:endParaRPr lang="en-GB" dirty="0"/>
                    </a:p>
                  </a:txBody>
                  <a:tcPr>
                    <a:solidFill>
                      <a:schemeClr val="bg1"/>
                    </a:solidFill>
                  </a:tcPr>
                </a:tc>
                <a:tc>
                  <a:txBody>
                    <a:bodyPr/>
                    <a:lstStyle/>
                    <a:p>
                      <a:pPr algn="ctr"/>
                      <a:r>
                        <a:rPr lang="es" dirty="0"/>
                        <a:t>Ninguno</a:t>
                      </a:r>
                      <a:endParaRPr lang="en-GB" dirty="0"/>
                    </a:p>
                  </a:txBody>
                  <a:tcPr/>
                </a:tc>
                <a:tc>
                  <a:txBody>
                    <a:bodyPr/>
                    <a:lstStyle/>
                    <a:p>
                      <a:pPr algn="ctr"/>
                      <a:endParaRPr lang="en-GB" dirty="0"/>
                    </a:p>
                  </a:txBody>
                  <a:tcPr>
                    <a:solidFill>
                      <a:schemeClr val="bg1"/>
                    </a:solidFill>
                  </a:tcPr>
                </a:tc>
                <a:tc>
                  <a:txBody>
                    <a:bodyPr/>
                    <a:lstStyle/>
                    <a:p>
                      <a:pPr algn="ctr"/>
                      <a:r>
                        <a:rPr lang="es" dirty="0"/>
                        <a:t>NK</a:t>
                      </a:r>
                      <a:endParaRPr lang="en-GB" dirty="0"/>
                    </a:p>
                  </a:txBody>
                  <a:tcPr/>
                </a:tc>
                <a:extLst>
                  <a:ext uri="{0D108BD9-81ED-4DB2-BD59-A6C34878D82A}">
                    <a16:rowId xmlns:a16="http://schemas.microsoft.com/office/drawing/2014/main" val="1657531626"/>
                  </a:ext>
                </a:extLst>
              </a:tr>
              <a:tr h="474375">
                <a:tc>
                  <a:txBody>
                    <a:bodyPr/>
                    <a:lstStyle/>
                    <a:p>
                      <a:pPr algn="ctr"/>
                      <a:r>
                        <a:rPr lang="es" dirty="0"/>
                        <a:t>PK</a:t>
                      </a:r>
                      <a:endParaRPr lang="en-GB" dirty="0"/>
                    </a:p>
                  </a:txBody>
                  <a:tcPr/>
                </a:tc>
                <a:tc>
                  <a:txBody>
                    <a:bodyPr/>
                    <a:lstStyle/>
                    <a:p>
                      <a:pPr algn="ctr"/>
                      <a:endParaRPr lang="en-GB" dirty="0"/>
                    </a:p>
                  </a:txBody>
                  <a:tcPr>
                    <a:solidFill>
                      <a:schemeClr val="bg1"/>
                    </a:solidFill>
                  </a:tcPr>
                </a:tc>
                <a:tc>
                  <a:txBody>
                    <a:bodyPr/>
                    <a:lstStyle/>
                    <a:p>
                      <a:pPr algn="ctr"/>
                      <a:r>
                        <a:rPr lang="es" dirty="0"/>
                        <a:t>PK</a:t>
                      </a:r>
                      <a:endParaRPr lang="en-GB" dirty="0"/>
                    </a:p>
                  </a:txBody>
                  <a:tcPr/>
                </a:tc>
                <a:tc>
                  <a:txBody>
                    <a:bodyPr/>
                    <a:lstStyle/>
                    <a:p>
                      <a:pPr algn="ctr"/>
                      <a:endParaRPr lang="en-GB" dirty="0"/>
                    </a:p>
                  </a:txBody>
                  <a:tcPr>
                    <a:solidFill>
                      <a:schemeClr val="bg1"/>
                    </a:solidFill>
                  </a:tcPr>
                </a:tc>
                <a:tc>
                  <a:txBody>
                    <a:bodyPr/>
                    <a:lstStyle/>
                    <a:p>
                      <a:pPr algn="ctr"/>
                      <a:r>
                        <a:rPr lang="es" dirty="0"/>
                        <a:t>NK</a:t>
                      </a:r>
                      <a:endParaRPr lang="en-GB" dirty="0"/>
                    </a:p>
                  </a:txBody>
                  <a:tcPr/>
                </a:tc>
                <a:extLst>
                  <a:ext uri="{0D108BD9-81ED-4DB2-BD59-A6C34878D82A}">
                    <a16:rowId xmlns:a16="http://schemas.microsoft.com/office/drawing/2014/main" val="67859396"/>
                  </a:ext>
                </a:extLst>
              </a:tr>
              <a:tr h="474375">
                <a:tc>
                  <a:txBody>
                    <a:bodyPr/>
                    <a:lstStyle/>
                    <a:p>
                      <a:pPr algn="ctr"/>
                      <a:r>
                        <a:rPr lang="es" dirty="0"/>
                        <a:t>NK</a:t>
                      </a:r>
                      <a:endParaRPr lang="en-GB" dirty="0"/>
                    </a:p>
                  </a:txBody>
                  <a:tcPr/>
                </a:tc>
                <a:tc>
                  <a:txBody>
                    <a:bodyPr/>
                    <a:lstStyle/>
                    <a:p>
                      <a:pPr algn="ctr"/>
                      <a:endParaRPr lang="en-GB" dirty="0"/>
                    </a:p>
                  </a:txBody>
                  <a:tcPr>
                    <a:solidFill>
                      <a:schemeClr val="bg1"/>
                    </a:solidFill>
                  </a:tcPr>
                </a:tc>
                <a:tc>
                  <a:txBody>
                    <a:bodyPr/>
                    <a:lstStyle/>
                    <a:p>
                      <a:pPr algn="ctr"/>
                      <a:r>
                        <a:rPr lang="es" dirty="0"/>
                        <a:t>NP</a:t>
                      </a:r>
                      <a:endParaRPr lang="en-GB" dirty="0"/>
                    </a:p>
                  </a:txBody>
                  <a:tcPr/>
                </a:tc>
                <a:tc>
                  <a:txBody>
                    <a:bodyPr/>
                    <a:lstStyle/>
                    <a:p>
                      <a:pPr algn="ctr"/>
                      <a:endParaRPr lang="en-GB" dirty="0"/>
                    </a:p>
                  </a:txBody>
                  <a:tcPr>
                    <a:solidFill>
                      <a:schemeClr val="bg1"/>
                    </a:solidFill>
                  </a:tcPr>
                </a:tc>
                <a:tc>
                  <a:txBody>
                    <a:bodyPr/>
                    <a:lstStyle/>
                    <a:p>
                      <a:pPr algn="ctr"/>
                      <a:r>
                        <a:rPr lang="es" dirty="0"/>
                        <a:t>Ninguno</a:t>
                      </a:r>
                      <a:endParaRPr lang="en-GB" dirty="0"/>
                    </a:p>
                  </a:txBody>
                  <a:tcPr/>
                </a:tc>
                <a:extLst>
                  <a:ext uri="{0D108BD9-81ED-4DB2-BD59-A6C34878D82A}">
                    <a16:rowId xmlns:a16="http://schemas.microsoft.com/office/drawing/2014/main" val="2379313181"/>
                  </a:ext>
                </a:extLst>
              </a:tr>
            </a:tbl>
          </a:graphicData>
        </a:graphic>
      </p:graphicFrame>
      <p:sp>
        <p:nvSpPr>
          <p:cNvPr id="3" name="TextBox 2">
            <a:extLst>
              <a:ext uri="{FF2B5EF4-FFF2-40B4-BE49-F238E27FC236}">
                <a16:creationId xmlns:a16="http://schemas.microsoft.com/office/drawing/2014/main" id="{D6D05568-D6DD-AC25-C6FC-3BF0B1B92C6C}"/>
              </a:ext>
            </a:extLst>
          </p:cNvPr>
          <p:cNvSpPr txBox="1"/>
          <p:nvPr/>
        </p:nvSpPr>
        <p:spPr>
          <a:xfrm>
            <a:off x="345460" y="6465257"/>
            <a:ext cx="6189452" cy="261610"/>
          </a:xfrm>
          <a:prstGeom prst="rect">
            <a:avLst/>
          </a:prstGeom>
          <a:noFill/>
        </p:spPr>
        <p:txBody>
          <a:bodyPr wrap="square">
            <a:spAutoFit/>
          </a:bodyPr>
          <a:lstStyle/>
          <a:p>
            <a:r>
              <a:rPr lang="es" sz="1100" b="0" i="0" dirty="0">
                <a:solidFill>
                  <a:srgbClr val="000000"/>
                </a:solidFill>
                <a:effectLst/>
                <a:latin typeface="Arial" panose="020B0604020202020204" pitchFamily="34" charset="0"/>
              </a:rPr>
              <a:t>Datos: George </a:t>
            </a:r>
            <a:r>
              <a:rPr lang="es" sz="1100" b="0" i="0" dirty="0" err="1">
                <a:solidFill>
                  <a:srgbClr val="000000"/>
                </a:solidFill>
                <a:effectLst/>
                <a:latin typeface="Arial" panose="020B0604020202020204" pitchFamily="34" charset="0"/>
              </a:rPr>
              <a:t>Snedecor </a:t>
            </a:r>
            <a:r>
              <a:rPr lang="es" sz="1100" b="0" i="0" dirty="0">
                <a:solidFill>
                  <a:srgbClr val="000000"/>
                </a:solidFill>
                <a:effectLst/>
                <a:latin typeface="Arial" panose="020B0604020202020204" pitchFamily="34" charset="0"/>
              </a:rPr>
              <a:t>(1946). </a:t>
            </a:r>
            <a:r>
              <a:rPr lang="es" sz="1100" b="0" i="1" dirty="0">
                <a:solidFill>
                  <a:srgbClr val="000000"/>
                </a:solidFill>
                <a:effectLst/>
                <a:latin typeface="Arial" panose="020B0604020202020204" pitchFamily="34" charset="0"/>
              </a:rPr>
              <a:t>Métodos estadísticos </a:t>
            </a:r>
            <a:r>
              <a:rPr lang="es" sz="1100" b="0" i="0" dirty="0">
                <a:solidFill>
                  <a:srgbClr val="000000"/>
                </a:solidFill>
                <a:effectLst/>
                <a:latin typeface="Arial" panose="020B0604020202020204" pitchFamily="34" charset="0"/>
              </a:rPr>
              <a:t>, 4ª ed. Cuadro 12.13, pág. 332</a:t>
            </a:r>
            <a:endParaRPr lang="en-GB" sz="1100" dirty="0"/>
          </a:p>
        </p:txBody>
      </p:sp>
    </p:spTree>
    <p:extLst>
      <p:ext uri="{BB962C8B-B14F-4D97-AF65-F5344CB8AC3E}">
        <p14:creationId xmlns:p14="http://schemas.microsoft.com/office/powerpoint/2010/main" val="343443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5A3F-7705-E555-784C-1CEE60CD7E47}"/>
              </a:ext>
            </a:extLst>
          </p:cNvPr>
          <p:cNvSpPr>
            <a:spLocks noGrp="1"/>
          </p:cNvSpPr>
          <p:nvPr>
            <p:ph type="title"/>
          </p:nvPr>
        </p:nvSpPr>
        <p:spPr/>
        <p:txBody>
          <a:bodyPr>
            <a:normAutofit/>
          </a:bodyPr>
          <a:lstStyle/>
          <a:p>
            <a:r>
              <a:rPr lang="es" sz="4000" dirty="0"/>
              <a:t>Estadísticas para la Agricultura</a:t>
            </a:r>
            <a:endParaRPr lang="en-GB" sz="4000" dirty="0"/>
          </a:p>
        </p:txBody>
      </p:sp>
      <p:pic>
        <p:nvPicPr>
          <p:cNvPr id="3" name="Picture 2">
            <a:extLst>
              <a:ext uri="{FF2B5EF4-FFF2-40B4-BE49-F238E27FC236}">
                <a16:creationId xmlns:a16="http://schemas.microsoft.com/office/drawing/2014/main" id="{E996BB8B-B777-07A5-1F6F-A277A0C86F3D}"/>
              </a:ext>
            </a:extLst>
          </p:cNvPr>
          <p:cNvPicPr>
            <a:picLocks noChangeAspect="1"/>
          </p:cNvPicPr>
          <p:nvPr/>
        </p:nvPicPr>
        <p:blipFill>
          <a:blip r:embed="rId3"/>
          <a:stretch>
            <a:fillRect/>
          </a:stretch>
        </p:blipFill>
        <p:spPr>
          <a:xfrm>
            <a:off x="375665" y="1693896"/>
            <a:ext cx="3305614" cy="2670840"/>
          </a:xfrm>
          <a:prstGeom prst="rect">
            <a:avLst/>
          </a:prstGeom>
        </p:spPr>
      </p:pic>
      <p:pic>
        <p:nvPicPr>
          <p:cNvPr id="11" name="Picture 10">
            <a:extLst>
              <a:ext uri="{FF2B5EF4-FFF2-40B4-BE49-F238E27FC236}">
                <a16:creationId xmlns:a16="http://schemas.microsoft.com/office/drawing/2014/main" id="{BB279D67-7C2C-2A11-A337-841FC0709BD5}"/>
              </a:ext>
            </a:extLst>
          </p:cNvPr>
          <p:cNvPicPr>
            <a:picLocks noChangeAspect="1"/>
          </p:cNvPicPr>
          <p:nvPr/>
        </p:nvPicPr>
        <p:blipFill>
          <a:blip r:embed="rId4"/>
          <a:stretch>
            <a:fillRect/>
          </a:stretch>
        </p:blipFill>
        <p:spPr>
          <a:xfrm>
            <a:off x="3983730" y="2370552"/>
            <a:ext cx="3952582" cy="1317528"/>
          </a:xfrm>
          <a:prstGeom prst="rect">
            <a:avLst/>
          </a:prstGeom>
        </p:spPr>
      </p:pic>
      <p:sp>
        <p:nvSpPr>
          <p:cNvPr id="8" name="TextBox 7">
            <a:extLst>
              <a:ext uri="{FF2B5EF4-FFF2-40B4-BE49-F238E27FC236}">
                <a16:creationId xmlns:a16="http://schemas.microsoft.com/office/drawing/2014/main" id="{3073EF65-575F-4668-F9A4-E4BA13D517D3}"/>
              </a:ext>
            </a:extLst>
          </p:cNvPr>
          <p:cNvSpPr txBox="1"/>
          <p:nvPr/>
        </p:nvSpPr>
        <p:spPr>
          <a:xfrm>
            <a:off x="-93452" y="6623304"/>
            <a:ext cx="6189452" cy="261610"/>
          </a:xfrm>
          <a:prstGeom prst="rect">
            <a:avLst/>
          </a:prstGeom>
          <a:noFill/>
        </p:spPr>
        <p:txBody>
          <a:bodyPr wrap="square">
            <a:spAutoFit/>
          </a:bodyPr>
          <a:lstStyle/>
          <a:p>
            <a:r>
              <a:rPr lang="es" sz="1100" b="0" i="0" dirty="0">
                <a:solidFill>
                  <a:srgbClr val="000000"/>
                </a:solidFill>
                <a:effectLst/>
                <a:latin typeface="Arial" panose="020B0604020202020204" pitchFamily="34" charset="0"/>
              </a:rPr>
              <a:t>Datos: George </a:t>
            </a:r>
            <a:r>
              <a:rPr lang="es" sz="1100" b="0" i="0" dirty="0" err="1">
                <a:solidFill>
                  <a:srgbClr val="000000"/>
                </a:solidFill>
                <a:effectLst/>
                <a:latin typeface="Arial" panose="020B0604020202020204" pitchFamily="34" charset="0"/>
              </a:rPr>
              <a:t>Snedecor </a:t>
            </a:r>
            <a:r>
              <a:rPr lang="es" sz="1100" b="0" i="0" dirty="0">
                <a:solidFill>
                  <a:srgbClr val="000000"/>
                </a:solidFill>
                <a:effectLst/>
                <a:latin typeface="Arial" panose="020B0604020202020204" pitchFamily="34" charset="0"/>
              </a:rPr>
              <a:t>(1946). </a:t>
            </a:r>
            <a:r>
              <a:rPr lang="es" sz="1100" b="0" i="1" dirty="0">
                <a:solidFill>
                  <a:srgbClr val="000000"/>
                </a:solidFill>
                <a:effectLst/>
                <a:latin typeface="Arial" panose="020B0604020202020204" pitchFamily="34" charset="0"/>
              </a:rPr>
              <a:t>Métodos estadísticos </a:t>
            </a:r>
            <a:r>
              <a:rPr lang="es" sz="1100" b="0" i="0" dirty="0">
                <a:solidFill>
                  <a:srgbClr val="000000"/>
                </a:solidFill>
                <a:effectLst/>
                <a:latin typeface="Arial" panose="020B0604020202020204" pitchFamily="34" charset="0"/>
              </a:rPr>
              <a:t>, 4ª ed. Cuadro 12.13, pág. 332</a:t>
            </a:r>
            <a:endParaRPr lang="en-GB" sz="1100" dirty="0"/>
          </a:p>
        </p:txBody>
      </p:sp>
      <p:pic>
        <p:nvPicPr>
          <p:cNvPr id="6" name="Picture 5">
            <a:extLst>
              <a:ext uri="{FF2B5EF4-FFF2-40B4-BE49-F238E27FC236}">
                <a16:creationId xmlns:a16="http://schemas.microsoft.com/office/drawing/2014/main" id="{A17FBDF1-99AF-EA70-E48C-EECAF291312E}"/>
              </a:ext>
            </a:extLst>
          </p:cNvPr>
          <p:cNvPicPr>
            <a:picLocks noChangeAspect="1"/>
          </p:cNvPicPr>
          <p:nvPr/>
        </p:nvPicPr>
        <p:blipFill>
          <a:blip r:embed="rId5"/>
          <a:stretch>
            <a:fillRect/>
          </a:stretch>
        </p:blipFill>
        <p:spPr>
          <a:xfrm>
            <a:off x="7960696" y="1512970"/>
            <a:ext cx="3728811" cy="3012772"/>
          </a:xfrm>
          <a:prstGeom prst="rect">
            <a:avLst/>
          </a:prstGeom>
        </p:spPr>
      </p:pic>
    </p:spTree>
    <p:extLst>
      <p:ext uri="{BB962C8B-B14F-4D97-AF65-F5344CB8AC3E}">
        <p14:creationId xmlns:p14="http://schemas.microsoft.com/office/powerpoint/2010/main" val="13517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91A5A3-FD86-9E3E-3661-FA1DD7C09107}"/>
              </a:ext>
            </a:extLst>
          </p:cNvPr>
          <p:cNvSpPr>
            <a:spLocks noGrp="1"/>
          </p:cNvSpPr>
          <p:nvPr>
            <p:ph sz="half" idx="2"/>
          </p:nvPr>
        </p:nvSpPr>
        <p:spPr>
          <a:xfrm>
            <a:off x="551670" y="1236458"/>
            <a:ext cx="11529840" cy="590056"/>
          </a:xfrm>
        </p:spPr>
        <p:txBody>
          <a:bodyPr/>
          <a:lstStyle/>
          <a:p>
            <a:pPr marL="0" indent="0">
              <a:buNone/>
            </a:pPr>
            <a:r>
              <a:rPr lang="es" b="1" dirty="0">
                <a:latin typeface="Open Sans SemiBold" pitchFamily="2" charset="0"/>
                <a:ea typeface="Open Sans SemiBold" pitchFamily="2" charset="0"/>
                <a:cs typeface="Open Sans SemiBold" pitchFamily="2" charset="0"/>
              </a:rPr>
              <a:t>Probemos el mismo enfoque nuevamente en un problema diferente:</a:t>
            </a:r>
            <a:endParaRPr lang="en-GB" b="1" dirty="0">
              <a:latin typeface="Open Sans SemiBold" pitchFamily="2" charset="0"/>
              <a:ea typeface="Open Sans SemiBold" pitchFamily="2" charset="0"/>
              <a:cs typeface="Open Sans SemiBold" pitchFamily="2" charset="0"/>
            </a:endParaRPr>
          </a:p>
        </p:txBody>
      </p:sp>
      <p:sp>
        <p:nvSpPr>
          <p:cNvPr id="4" name="Title 1">
            <a:extLst>
              <a:ext uri="{FF2B5EF4-FFF2-40B4-BE49-F238E27FC236}">
                <a16:creationId xmlns:a16="http://schemas.microsoft.com/office/drawing/2014/main" id="{FE3EDC11-0093-7FFA-FBEA-48CF38500D11}"/>
              </a:ext>
            </a:extLst>
          </p:cNvPr>
          <p:cNvSpPr>
            <a:spLocks noGrp="1"/>
          </p:cNvSpPr>
          <p:nvPr>
            <p:ph type="title"/>
          </p:nvPr>
        </p:nvSpPr>
        <p:spPr/>
        <p:txBody>
          <a:bodyPr>
            <a:normAutofit/>
          </a:bodyPr>
          <a:lstStyle/>
          <a:p>
            <a:r>
              <a:rPr lang="es" sz="3600" dirty="0"/>
              <a:t>¿Estadísticas para la Agroecología?</a:t>
            </a:r>
            <a:endParaRPr lang="en-GB" sz="3600" dirty="0"/>
          </a:p>
        </p:txBody>
      </p:sp>
      <p:graphicFrame>
        <p:nvGraphicFramePr>
          <p:cNvPr id="6" name="Table 5">
            <a:extLst>
              <a:ext uri="{FF2B5EF4-FFF2-40B4-BE49-F238E27FC236}">
                <a16:creationId xmlns:a16="http://schemas.microsoft.com/office/drawing/2014/main" id="{A65A44FD-DAD4-549F-7616-7CB109FBC1AC}"/>
              </a:ext>
            </a:extLst>
          </p:cNvPr>
          <p:cNvGraphicFramePr>
            <a:graphicFrameLocks noGrp="1"/>
          </p:cNvGraphicFramePr>
          <p:nvPr>
            <p:extLst>
              <p:ext uri="{D42A27DB-BD31-4B8C-83A1-F6EECF244321}">
                <p14:modId xmlns:p14="http://schemas.microsoft.com/office/powerpoint/2010/main" val="1732739163"/>
              </p:ext>
            </p:extLst>
          </p:nvPr>
        </p:nvGraphicFramePr>
        <p:xfrm>
          <a:off x="6619287" y="2674792"/>
          <a:ext cx="4902606" cy="2325510"/>
        </p:xfrm>
        <a:graphic>
          <a:graphicData uri="http://schemas.openxmlformats.org/drawingml/2006/table">
            <a:tbl>
              <a:tblPr firstRow="1" bandRow="1">
                <a:tableStyleId>{5C22544A-7EE6-4342-B048-85BDC9FD1C3A}</a:tableStyleId>
              </a:tblPr>
              <a:tblGrid>
                <a:gridCol w="1266256">
                  <a:extLst>
                    <a:ext uri="{9D8B030D-6E8A-4147-A177-3AD203B41FA5}">
                      <a16:colId xmlns:a16="http://schemas.microsoft.com/office/drawing/2014/main" val="1123691929"/>
                    </a:ext>
                  </a:extLst>
                </a:gridCol>
                <a:gridCol w="694786">
                  <a:extLst>
                    <a:ext uri="{9D8B030D-6E8A-4147-A177-3AD203B41FA5}">
                      <a16:colId xmlns:a16="http://schemas.microsoft.com/office/drawing/2014/main" val="4222046970"/>
                    </a:ext>
                  </a:extLst>
                </a:gridCol>
                <a:gridCol w="1186198">
                  <a:extLst>
                    <a:ext uri="{9D8B030D-6E8A-4147-A177-3AD203B41FA5}">
                      <a16:colId xmlns:a16="http://schemas.microsoft.com/office/drawing/2014/main" val="1761333070"/>
                    </a:ext>
                  </a:extLst>
                </a:gridCol>
                <a:gridCol w="774844">
                  <a:extLst>
                    <a:ext uri="{9D8B030D-6E8A-4147-A177-3AD203B41FA5}">
                      <a16:colId xmlns:a16="http://schemas.microsoft.com/office/drawing/2014/main" val="83241161"/>
                    </a:ext>
                  </a:extLst>
                </a:gridCol>
                <a:gridCol w="980522">
                  <a:extLst>
                    <a:ext uri="{9D8B030D-6E8A-4147-A177-3AD203B41FA5}">
                      <a16:colId xmlns:a16="http://schemas.microsoft.com/office/drawing/2014/main" val="2113405822"/>
                    </a:ext>
                  </a:extLst>
                </a:gridCol>
              </a:tblGrid>
              <a:tr h="522675">
                <a:tc>
                  <a:txBody>
                    <a:bodyPr/>
                    <a:lstStyle/>
                    <a:p>
                      <a:pPr algn="ctr"/>
                      <a:r>
                        <a:rPr lang="es" dirty="0"/>
                        <a:t>Granja 1</a:t>
                      </a:r>
                      <a:endParaRPr lang="en-GB" dirty="0"/>
                    </a:p>
                  </a:txBody>
                  <a:tcPr/>
                </a:tc>
                <a:tc>
                  <a:txBody>
                    <a:bodyPr/>
                    <a:lstStyle/>
                    <a:p>
                      <a:pPr algn="ctr"/>
                      <a:endParaRPr lang="en-GB" dirty="0"/>
                    </a:p>
                  </a:txBody>
                  <a:tcPr>
                    <a:solidFill>
                      <a:schemeClr val="bg1"/>
                    </a:solidFill>
                  </a:tcPr>
                </a:tc>
                <a:tc>
                  <a:txBody>
                    <a:bodyPr/>
                    <a:lstStyle/>
                    <a:p>
                      <a:pPr algn="ctr"/>
                      <a:r>
                        <a:rPr lang="es" dirty="0"/>
                        <a:t>Granja 2</a:t>
                      </a:r>
                      <a:endParaRPr lang="en-GB" dirty="0"/>
                    </a:p>
                  </a:txBody>
                  <a:tcPr/>
                </a:tc>
                <a:tc>
                  <a:txBody>
                    <a:bodyPr/>
                    <a:lstStyle/>
                    <a:p>
                      <a:pPr algn="ctr"/>
                      <a:endParaRPr lang="en-GB" dirty="0"/>
                    </a:p>
                  </a:txBody>
                  <a:tcPr>
                    <a:solidFill>
                      <a:schemeClr val="bg1"/>
                    </a:solidFill>
                  </a:tcPr>
                </a:tc>
                <a:tc>
                  <a:txBody>
                    <a:bodyPr/>
                    <a:lstStyle/>
                    <a:p>
                      <a:pPr algn="ctr"/>
                      <a:r>
                        <a:rPr lang="es" dirty="0"/>
                        <a:t>Granja 3</a:t>
                      </a:r>
                      <a:endParaRPr lang="en-GB" dirty="0"/>
                    </a:p>
                  </a:txBody>
                  <a:tcPr/>
                </a:tc>
                <a:extLst>
                  <a:ext uri="{0D108BD9-81ED-4DB2-BD59-A6C34878D82A}">
                    <a16:rowId xmlns:a16="http://schemas.microsoft.com/office/drawing/2014/main" val="4285189465"/>
                  </a:ext>
                </a:extLst>
              </a:tr>
              <a:tr h="522675">
                <a:tc>
                  <a:txBody>
                    <a:bodyPr/>
                    <a:lstStyle/>
                    <a:p>
                      <a:pPr algn="ctr"/>
                      <a:r>
                        <a:rPr lang="es" dirty="0"/>
                        <a:t>Soja</a:t>
                      </a:r>
                      <a:endParaRPr lang="en-GB" dirty="0"/>
                    </a:p>
                  </a:txBody>
                  <a:tcPr/>
                </a:tc>
                <a:tc>
                  <a:txBody>
                    <a:bodyPr/>
                    <a:lstStyle/>
                    <a:p>
                      <a:pPr algn="ctr"/>
                      <a:endParaRPr lang="en-GB" dirty="0"/>
                    </a:p>
                  </a:txBody>
                  <a:tcPr>
                    <a:solidFill>
                      <a:schemeClr val="bg1"/>
                    </a:solidFill>
                  </a:tcPr>
                </a:tc>
                <a:tc>
                  <a:txBody>
                    <a:bodyPr/>
                    <a:lstStyle/>
                    <a:p>
                      <a:pPr algn="ctr"/>
                      <a:r>
                        <a:rPr lang="es" dirty="0"/>
                        <a:t>Soja + PP</a:t>
                      </a:r>
                      <a:endParaRPr lang="en-GB" dirty="0"/>
                    </a:p>
                  </a:txBody>
                  <a:tcPr/>
                </a:tc>
                <a:tc>
                  <a:txBody>
                    <a:bodyPr/>
                    <a:lstStyle/>
                    <a:p>
                      <a:pPr algn="ctr"/>
                      <a:endParaRPr lang="en-GB" dirty="0"/>
                    </a:p>
                  </a:txBody>
                  <a:tcPr>
                    <a:solidFill>
                      <a:schemeClr val="bg1"/>
                    </a:solidFill>
                  </a:tcPr>
                </a:tc>
                <a:tc>
                  <a:txBody>
                    <a:bodyPr/>
                    <a:lstStyle/>
                    <a:p>
                      <a:pPr algn="ctr"/>
                      <a:r>
                        <a:rPr lang="es" dirty="0"/>
                        <a:t>PP</a:t>
                      </a:r>
                      <a:endParaRPr lang="en-GB" dirty="0"/>
                    </a:p>
                  </a:txBody>
                  <a:tcPr/>
                </a:tc>
                <a:extLst>
                  <a:ext uri="{0D108BD9-81ED-4DB2-BD59-A6C34878D82A}">
                    <a16:rowId xmlns:a16="http://schemas.microsoft.com/office/drawing/2014/main" val="59866216"/>
                  </a:ext>
                </a:extLst>
              </a:tr>
              <a:tr h="522675">
                <a:tc>
                  <a:txBody>
                    <a:bodyPr/>
                    <a:lstStyle/>
                    <a:p>
                      <a:pPr algn="ctr"/>
                      <a:r>
                        <a:rPr lang="es" dirty="0"/>
                        <a:t>Soja + PP</a:t>
                      </a:r>
                      <a:endParaRPr lang="en-GB" dirty="0"/>
                    </a:p>
                  </a:txBody>
                  <a:tcPr/>
                </a:tc>
                <a:tc>
                  <a:txBody>
                    <a:bodyPr/>
                    <a:lstStyle/>
                    <a:p>
                      <a:pPr algn="ctr"/>
                      <a:endParaRPr lang="en-GB" dirty="0"/>
                    </a:p>
                  </a:txBody>
                  <a:tcPr>
                    <a:solidFill>
                      <a:schemeClr val="bg1"/>
                    </a:solidFill>
                  </a:tcPr>
                </a:tc>
                <a:tc>
                  <a:txBody>
                    <a:bodyPr/>
                    <a:lstStyle/>
                    <a:p>
                      <a:pPr algn="ctr"/>
                      <a:r>
                        <a:rPr lang="es" dirty="0"/>
                        <a:t>PP</a:t>
                      </a:r>
                      <a:endParaRPr lang="en-GB" dirty="0"/>
                    </a:p>
                  </a:txBody>
                  <a:tcPr/>
                </a:tc>
                <a:tc>
                  <a:txBody>
                    <a:bodyPr/>
                    <a:lstStyle/>
                    <a:p>
                      <a:pPr algn="ctr"/>
                      <a:endParaRPr lang="en-GB" dirty="0"/>
                    </a:p>
                  </a:txBody>
                  <a:tcPr>
                    <a:solidFill>
                      <a:schemeClr val="bg1"/>
                    </a:solidFill>
                  </a:tcPr>
                </a:tc>
                <a:tc>
                  <a:txBody>
                    <a:bodyPr/>
                    <a:lstStyle/>
                    <a:p>
                      <a:pPr algn="ctr"/>
                      <a:r>
                        <a:rPr lang="es" dirty="0"/>
                        <a:t>Soja</a:t>
                      </a:r>
                      <a:endParaRPr lang="en-GB" dirty="0"/>
                    </a:p>
                  </a:txBody>
                  <a:tcPr/>
                </a:tc>
                <a:extLst>
                  <a:ext uri="{0D108BD9-81ED-4DB2-BD59-A6C34878D82A}">
                    <a16:rowId xmlns:a16="http://schemas.microsoft.com/office/drawing/2014/main" val="3090507293"/>
                  </a:ext>
                </a:extLst>
              </a:tr>
              <a:tr h="522675">
                <a:tc>
                  <a:txBody>
                    <a:bodyPr/>
                    <a:lstStyle/>
                    <a:p>
                      <a:pPr algn="ctr"/>
                      <a:r>
                        <a:rPr lang="es" dirty="0"/>
                        <a:t>PP</a:t>
                      </a:r>
                      <a:endParaRPr lang="en-GB" dirty="0"/>
                    </a:p>
                  </a:txBody>
                  <a:tcPr/>
                </a:tc>
                <a:tc>
                  <a:txBody>
                    <a:bodyPr/>
                    <a:lstStyle/>
                    <a:p>
                      <a:pPr algn="ctr"/>
                      <a:endParaRPr lang="en-GB" dirty="0"/>
                    </a:p>
                  </a:txBody>
                  <a:tcPr>
                    <a:solidFill>
                      <a:schemeClr val="bg1"/>
                    </a:solidFill>
                  </a:tcPr>
                </a:tc>
                <a:tc>
                  <a:txBody>
                    <a:bodyPr/>
                    <a:lstStyle/>
                    <a:p>
                      <a:pPr algn="ctr"/>
                      <a:r>
                        <a:rPr lang="es" dirty="0"/>
                        <a:t>Soja</a:t>
                      </a:r>
                      <a:endParaRPr lang="en-GB" dirty="0"/>
                    </a:p>
                  </a:txBody>
                  <a:tcPr/>
                </a:tc>
                <a:tc>
                  <a:txBody>
                    <a:bodyPr/>
                    <a:lstStyle/>
                    <a:p>
                      <a:pPr algn="ctr"/>
                      <a:endParaRPr lang="en-GB" dirty="0"/>
                    </a:p>
                  </a:txBody>
                  <a:tcPr>
                    <a:solidFill>
                      <a:schemeClr val="bg1"/>
                    </a:solidFill>
                  </a:tcPr>
                </a:tc>
                <a:tc>
                  <a:txBody>
                    <a:bodyPr/>
                    <a:lstStyle/>
                    <a:p>
                      <a:pPr algn="ctr"/>
                      <a:r>
                        <a:rPr lang="es" dirty="0"/>
                        <a:t>Soja + PP</a:t>
                      </a:r>
                      <a:endParaRPr lang="en-GB" dirty="0"/>
                    </a:p>
                  </a:txBody>
                  <a:tcPr/>
                </a:tc>
                <a:extLst>
                  <a:ext uri="{0D108BD9-81ED-4DB2-BD59-A6C34878D82A}">
                    <a16:rowId xmlns:a16="http://schemas.microsoft.com/office/drawing/2014/main" val="2977762116"/>
                  </a:ext>
                </a:extLst>
              </a:tr>
            </a:tbl>
          </a:graphicData>
        </a:graphic>
      </p:graphicFrame>
      <p:sp>
        <p:nvSpPr>
          <p:cNvPr id="7" name="Content Placeholder 4">
            <a:extLst>
              <a:ext uri="{FF2B5EF4-FFF2-40B4-BE49-F238E27FC236}">
                <a16:creationId xmlns:a16="http://schemas.microsoft.com/office/drawing/2014/main" id="{6421DB65-2D9D-868E-EBC5-F78E9E117FB7}"/>
              </a:ext>
            </a:extLst>
          </p:cNvPr>
          <p:cNvSpPr txBox="1">
            <a:spLocks/>
          </p:cNvSpPr>
          <p:nvPr/>
        </p:nvSpPr>
        <p:spPr>
          <a:xfrm>
            <a:off x="551670" y="1803273"/>
            <a:ext cx="5508000" cy="4556442"/>
          </a:xfrm>
          <a:prstGeom prst="rect">
            <a:avLst/>
          </a:prstGeom>
        </p:spPr>
        <p:txBody>
          <a:bodyPr vert="horz" lIns="90000" tIns="45720" rIns="91440" bIns="45720" rtlCol="0">
            <a:noAutofit/>
          </a:bodyPr>
          <a:lstStyle>
            <a:lvl1pPr marL="228600" indent="-228600" algn="l" defTabSz="914400" rtl="0" eaLnBrk="1" latinLnBrk="0" hangingPunct="1">
              <a:lnSpc>
                <a:spcPct val="110000"/>
              </a:lnSpc>
              <a:spcBef>
                <a:spcPts val="0"/>
              </a:spcBef>
              <a:spcAft>
                <a:spcPts val="1200"/>
              </a:spcAft>
              <a:buFont typeface="Arial" panose="020B0604020202020204" pitchFamily="34" charset="0"/>
              <a:buChar char="•"/>
              <a:defRPr lang="en-US" sz="2000" b="0" i="0" kern="1200" dirty="0" smtClean="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10000"/>
              </a:lnSpc>
              <a:spcBef>
                <a:spcPts val="0"/>
              </a:spcBef>
              <a:spcAft>
                <a:spcPts val="900"/>
              </a:spcAft>
              <a:buFont typeface="Arial" panose="020B0604020202020204" pitchFamily="34" charset="0"/>
              <a:buChar char="•"/>
              <a:defRPr sz="18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s" sz="1600" dirty="0"/>
              <a:t>Quiero saber sobre la producción para los agricultores cuando plantan soya y guandú como cultivos únicos o como cultivos intercalados entre sí. Quiero probar esto en condiciones reales en parcelas de agricutores</a:t>
            </a:r>
          </a:p>
          <a:p>
            <a:pPr>
              <a:spcAft>
                <a:spcPts val="600"/>
              </a:spcAft>
            </a:pPr>
            <a:r>
              <a:rPr lang="es" sz="1600" dirty="0"/>
              <a:t>Recluto a 3 agricultores para que participen en estos ensayos y aleatorizo los tratamientos en 3 parcelas dentro de sus fincas.</a:t>
            </a:r>
          </a:p>
          <a:p>
            <a:pPr>
              <a:spcAft>
                <a:spcPts val="600"/>
              </a:spcAft>
            </a:pPr>
            <a:r>
              <a:rPr lang="es" sz="1600" dirty="0"/>
              <a:t>Entonces, hago una prueba de acuerdo con algunos principios que sé que son importantes:</a:t>
            </a:r>
          </a:p>
          <a:p>
            <a:pPr marL="742950" lvl="1" indent="-285750">
              <a:spcAft>
                <a:spcPts val="300"/>
              </a:spcAft>
            </a:pPr>
            <a:r>
              <a:rPr lang="es" sz="1400" dirty="0"/>
              <a:t>Reproducido entre agricultores (n=3)</a:t>
            </a:r>
          </a:p>
          <a:p>
            <a:pPr marL="742950" lvl="1" indent="-285750">
              <a:spcAft>
                <a:spcPts val="300"/>
              </a:spcAft>
            </a:pPr>
            <a:r>
              <a:rPr lang="es" sz="1400" dirty="0"/>
              <a:t>Aleatorizados a cada parcela</a:t>
            </a:r>
          </a:p>
          <a:p>
            <a:pPr marL="742950" lvl="1" indent="-285750">
              <a:spcAft>
                <a:spcPts val="300"/>
              </a:spcAft>
            </a:pPr>
            <a:r>
              <a:rPr lang="es" sz="1400" dirty="0"/>
              <a:t>Es importante probar en condiciones del mundo real, por lo que permito que los agricultores manejen las parcelas pero brindo recomendaciones sobre el manejo de las parcelas.</a:t>
            </a:r>
          </a:p>
        </p:txBody>
      </p:sp>
    </p:spTree>
    <p:extLst>
      <p:ext uri="{BB962C8B-B14F-4D97-AF65-F5344CB8AC3E}">
        <p14:creationId xmlns:p14="http://schemas.microsoft.com/office/powerpoint/2010/main" val="1549533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3EDC11-0093-7FFA-FBEA-48CF38500D11}"/>
              </a:ext>
            </a:extLst>
          </p:cNvPr>
          <p:cNvSpPr>
            <a:spLocks noGrp="1"/>
          </p:cNvSpPr>
          <p:nvPr>
            <p:ph type="title"/>
          </p:nvPr>
        </p:nvSpPr>
        <p:spPr/>
        <p:txBody>
          <a:bodyPr>
            <a:normAutofit/>
          </a:bodyPr>
          <a:lstStyle/>
          <a:p>
            <a:r>
              <a:rPr lang="es" sz="3600" dirty="0"/>
              <a:t>¿Estadísticas para la Agroecología?</a:t>
            </a:r>
            <a:endParaRPr lang="en-GB" sz="3600" dirty="0"/>
          </a:p>
        </p:txBody>
      </p:sp>
      <p:pic>
        <p:nvPicPr>
          <p:cNvPr id="15" name="Picture 14">
            <a:extLst>
              <a:ext uri="{FF2B5EF4-FFF2-40B4-BE49-F238E27FC236}">
                <a16:creationId xmlns:a16="http://schemas.microsoft.com/office/drawing/2014/main" id="{C27D18DD-A847-2D84-5FA6-C12ABC0EDAA5}"/>
              </a:ext>
            </a:extLst>
          </p:cNvPr>
          <p:cNvPicPr>
            <a:picLocks noChangeAspect="1"/>
          </p:cNvPicPr>
          <p:nvPr/>
        </p:nvPicPr>
        <p:blipFill>
          <a:blip r:embed="rId3"/>
          <a:stretch>
            <a:fillRect/>
          </a:stretch>
        </p:blipFill>
        <p:spPr>
          <a:xfrm>
            <a:off x="551670" y="3040277"/>
            <a:ext cx="2832453" cy="998323"/>
          </a:xfrm>
          <a:prstGeom prst="rect">
            <a:avLst/>
          </a:prstGeom>
        </p:spPr>
      </p:pic>
      <p:pic>
        <p:nvPicPr>
          <p:cNvPr id="16" name="Picture 15">
            <a:extLst>
              <a:ext uri="{FF2B5EF4-FFF2-40B4-BE49-F238E27FC236}">
                <a16:creationId xmlns:a16="http://schemas.microsoft.com/office/drawing/2014/main" id="{0B98D39E-5A4D-7F20-5299-FAF9C00F3B72}"/>
              </a:ext>
            </a:extLst>
          </p:cNvPr>
          <p:cNvPicPr>
            <a:picLocks noChangeAspect="1"/>
          </p:cNvPicPr>
          <p:nvPr/>
        </p:nvPicPr>
        <p:blipFill>
          <a:blip r:embed="rId4"/>
          <a:stretch>
            <a:fillRect/>
          </a:stretch>
        </p:blipFill>
        <p:spPr>
          <a:xfrm>
            <a:off x="3553798" y="2119690"/>
            <a:ext cx="3791588" cy="3063493"/>
          </a:xfrm>
          <a:prstGeom prst="rect">
            <a:avLst/>
          </a:prstGeom>
        </p:spPr>
      </p:pic>
      <p:pic>
        <p:nvPicPr>
          <p:cNvPr id="3" name="Picture 2">
            <a:extLst>
              <a:ext uri="{FF2B5EF4-FFF2-40B4-BE49-F238E27FC236}">
                <a16:creationId xmlns:a16="http://schemas.microsoft.com/office/drawing/2014/main" id="{201D6C80-41EF-F298-1472-A36EB301BD30}"/>
              </a:ext>
            </a:extLst>
          </p:cNvPr>
          <p:cNvPicPr>
            <a:picLocks noChangeAspect="1"/>
          </p:cNvPicPr>
          <p:nvPr/>
        </p:nvPicPr>
        <p:blipFill>
          <a:blip r:embed="rId5"/>
          <a:stretch>
            <a:fillRect/>
          </a:stretch>
        </p:blipFill>
        <p:spPr>
          <a:xfrm>
            <a:off x="7662378" y="2197268"/>
            <a:ext cx="4100062" cy="2985915"/>
          </a:xfrm>
          <a:prstGeom prst="rect">
            <a:avLst/>
          </a:prstGeom>
        </p:spPr>
      </p:pic>
    </p:spTree>
    <p:extLst>
      <p:ext uri="{BB962C8B-B14F-4D97-AF65-F5344CB8AC3E}">
        <p14:creationId xmlns:p14="http://schemas.microsoft.com/office/powerpoint/2010/main" val="4163194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B970590-BFBF-1F3F-9F33-50CE2B8ECE27}"/>
              </a:ext>
            </a:extLst>
          </p:cNvPr>
          <p:cNvSpPr>
            <a:spLocks noGrp="1"/>
          </p:cNvSpPr>
          <p:nvPr>
            <p:ph sz="half" idx="2"/>
          </p:nvPr>
        </p:nvSpPr>
        <p:spPr>
          <a:xfrm>
            <a:off x="4836948" y="1845885"/>
            <a:ext cx="6803382" cy="3166229"/>
          </a:xfrm>
        </p:spPr>
        <p:txBody>
          <a:bodyPr>
            <a:noAutofit/>
          </a:bodyPr>
          <a:lstStyle/>
          <a:p>
            <a:pPr>
              <a:spcAft>
                <a:spcPts val="600"/>
              </a:spcAft>
            </a:pPr>
            <a:r>
              <a:rPr lang="es" sz="1800" dirty="0"/>
              <a:t>¡El agricultor B logró consistentemente el doble de rendimiento que el agricultor C!</a:t>
            </a:r>
          </a:p>
          <a:p>
            <a:pPr>
              <a:spcAft>
                <a:spcPts val="600"/>
              </a:spcAft>
            </a:pPr>
            <a:r>
              <a:rPr lang="es" sz="1800" i="1" dirty="0"/>
              <a:t>Se podrían haber controlado </a:t>
            </a:r>
            <a:r>
              <a:rPr lang="es" sz="1800" dirty="0"/>
              <a:t>algunas cosas : hacer cumplir las mismas prácticas de gestión en lugar de recomendarlas... ¡pero este ya no es el mundo real!</a:t>
            </a:r>
            <a:endParaRPr lang="en-US" sz="1800" i="1" dirty="0"/>
          </a:p>
          <a:p>
            <a:pPr>
              <a:spcAft>
                <a:spcPts val="600"/>
              </a:spcAft>
            </a:pPr>
            <a:r>
              <a:rPr lang="es" sz="1800" dirty="0"/>
              <a:t>Habrá muchos otros factores agronómicos, ambientales, ecológicos, socioeconómicos y demográficos diferentes entre los agricultores.</a:t>
            </a:r>
          </a:p>
          <a:p>
            <a:pPr>
              <a:spcAft>
                <a:spcPts val="600"/>
              </a:spcAft>
            </a:pPr>
            <a:r>
              <a:rPr lang="es" sz="1800" dirty="0"/>
              <a:t>Queríamos probar en condiciones del mundo real, por lo que deberíamos esperar una variación del mundo real.</a:t>
            </a:r>
          </a:p>
        </p:txBody>
      </p:sp>
      <p:sp>
        <p:nvSpPr>
          <p:cNvPr id="2" name="Title 1">
            <a:extLst>
              <a:ext uri="{FF2B5EF4-FFF2-40B4-BE49-F238E27FC236}">
                <a16:creationId xmlns:a16="http://schemas.microsoft.com/office/drawing/2014/main" id="{B836E619-7F0C-F74C-F82C-4B9F040FF6E4}"/>
              </a:ext>
            </a:extLst>
          </p:cNvPr>
          <p:cNvSpPr>
            <a:spLocks noGrp="1"/>
          </p:cNvSpPr>
          <p:nvPr>
            <p:ph type="title"/>
          </p:nvPr>
        </p:nvSpPr>
        <p:spPr/>
        <p:txBody>
          <a:bodyPr>
            <a:normAutofit/>
          </a:bodyPr>
          <a:lstStyle/>
          <a:p>
            <a:r>
              <a:rPr lang="es" sz="4000" dirty="0"/>
              <a:t>¡Los agricultores no son réplicas!</a:t>
            </a:r>
            <a:endParaRPr lang="en-US" sz="4000" dirty="0"/>
          </a:p>
        </p:txBody>
      </p:sp>
      <p:sp>
        <p:nvSpPr>
          <p:cNvPr id="6" name="Content Placeholder 2">
            <a:extLst>
              <a:ext uri="{FF2B5EF4-FFF2-40B4-BE49-F238E27FC236}">
                <a16:creationId xmlns:a16="http://schemas.microsoft.com/office/drawing/2014/main" id="{B77370A3-CD70-A318-BC69-D0A0323F234C}"/>
              </a:ext>
            </a:extLst>
          </p:cNvPr>
          <p:cNvSpPr txBox="1">
            <a:spLocks/>
          </p:cNvSpPr>
          <p:nvPr/>
        </p:nvSpPr>
        <p:spPr>
          <a:xfrm>
            <a:off x="5732585" y="4343399"/>
            <a:ext cx="5454162" cy="1519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pic>
        <p:nvPicPr>
          <p:cNvPr id="9" name="Picture 8">
            <a:extLst>
              <a:ext uri="{FF2B5EF4-FFF2-40B4-BE49-F238E27FC236}">
                <a16:creationId xmlns:a16="http://schemas.microsoft.com/office/drawing/2014/main" id="{96BFCBB7-7DC1-1829-4F24-5F83C29F3626}"/>
              </a:ext>
            </a:extLst>
          </p:cNvPr>
          <p:cNvPicPr>
            <a:picLocks noChangeAspect="1"/>
          </p:cNvPicPr>
          <p:nvPr/>
        </p:nvPicPr>
        <p:blipFill>
          <a:blip r:embed="rId3"/>
          <a:stretch>
            <a:fillRect/>
          </a:stretch>
        </p:blipFill>
        <p:spPr>
          <a:xfrm>
            <a:off x="551670" y="1538114"/>
            <a:ext cx="3898410" cy="4603441"/>
          </a:xfrm>
          <a:prstGeom prst="rect">
            <a:avLst/>
          </a:prstGeom>
        </p:spPr>
      </p:pic>
    </p:spTree>
    <p:extLst>
      <p:ext uri="{BB962C8B-B14F-4D97-AF65-F5344CB8AC3E}">
        <p14:creationId xmlns:p14="http://schemas.microsoft.com/office/powerpoint/2010/main" val="4173979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E5D34C-EA4F-6E2F-084A-D217FE8A8B9F}"/>
              </a:ext>
            </a:extLst>
          </p:cNvPr>
          <p:cNvSpPr>
            <a:spLocks noGrp="1"/>
          </p:cNvSpPr>
          <p:nvPr>
            <p:ph idx="1"/>
          </p:nvPr>
        </p:nvSpPr>
        <p:spPr>
          <a:xfrm>
            <a:off x="4882896" y="440827"/>
            <a:ext cx="6736080" cy="5654241"/>
          </a:xfrm>
        </p:spPr>
        <p:txBody>
          <a:bodyPr>
            <a:normAutofit/>
          </a:bodyPr>
          <a:lstStyle/>
          <a:p>
            <a:pPr>
              <a:spcAft>
                <a:spcPts val="600"/>
              </a:spcAft>
            </a:pPr>
            <a:r>
              <a:rPr lang="es" sz="1600" b="1" dirty="0">
                <a:latin typeface="Open Sans SemiBold" pitchFamily="2" charset="0"/>
                <a:ea typeface="Open Sans SemiBold" pitchFamily="2" charset="0"/>
                <a:cs typeface="Open Sans SemiBold" pitchFamily="2" charset="0"/>
              </a:rPr>
              <a:t>La variabilidad es una realidad </a:t>
            </a:r>
            <a:r>
              <a:rPr lang="es" sz="1600" dirty="0"/>
              <a:t>cuando se trata de investigación en agroecología.</a:t>
            </a:r>
          </a:p>
          <a:p>
            <a:pPr>
              <a:spcAft>
                <a:spcPts val="600"/>
              </a:spcAft>
            </a:pPr>
            <a:r>
              <a:rPr lang="es" sz="1600" dirty="0"/>
              <a:t>El análisis estadístico agrícola 'clásico' se basa en evaluar la respuesta biológica:</a:t>
            </a:r>
            <a:br>
              <a:rPr lang="en-US" sz="1600" dirty="0"/>
            </a:br>
            <a:r>
              <a:rPr lang="es" sz="1600" dirty="0"/>
              <a:t> </a:t>
            </a:r>
            <a:r>
              <a:rPr lang="es" sz="1600" i="1" dirty="0"/>
              <a:t>Controlar [todo lo demás] para entender si x hace y </a:t>
            </a:r>
            <a:br>
              <a:rPr lang="en-US" sz="1600" i="1" dirty="0"/>
            </a:br>
            <a:r>
              <a:rPr lang="es" sz="1600" dirty="0"/>
              <a:t>N=3 podría ser suficiente para lidiar con esto</a:t>
            </a:r>
            <a:endParaRPr lang="en-US" sz="1600" i="1" dirty="0"/>
          </a:p>
          <a:p>
            <a:pPr>
              <a:spcAft>
                <a:spcPts val="600"/>
              </a:spcAft>
            </a:pPr>
            <a:r>
              <a:rPr lang="es" sz="1600" dirty="0"/>
              <a:t>El análisis estadístico 'agroecológico' debe basarse en la comprensión de los sistemas del mundo real y el impacto de los cambios en estos sistemas.</a:t>
            </a:r>
            <a:br>
              <a:rPr lang="en-US" sz="1600" dirty="0"/>
            </a:br>
            <a:r>
              <a:rPr lang="es" sz="1600" dirty="0"/>
              <a:t> </a:t>
            </a:r>
            <a:r>
              <a:rPr lang="es" sz="1600" i="1" dirty="0"/>
              <a:t>¡Comprender la relación que tiene x sobre y y cómo </a:t>
            </a:r>
            <a:br>
              <a:rPr lang="en-US" sz="1600" i="1" dirty="0"/>
            </a:br>
            <a:r>
              <a:rPr lang="es" sz="1600" i="1" dirty="0"/>
              <a:t>[todo lo demás] se relaciona con este </a:t>
            </a:r>
            <a:br>
              <a:rPr lang="en-US" sz="1600" i="1" dirty="0"/>
            </a:br>
            <a:r>
              <a:rPr lang="es" sz="1600" dirty="0"/>
              <a:t>N=3 </a:t>
            </a:r>
            <a:r>
              <a:rPr lang="es" sz="1600" b="1" dirty="0">
                <a:latin typeface="Open Sans SemiBold" pitchFamily="2" charset="0"/>
                <a:ea typeface="Open Sans SemiBold" pitchFamily="2" charset="0"/>
                <a:cs typeface="Open Sans SemiBold" pitchFamily="2" charset="0"/>
              </a:rPr>
              <a:t>no es suficiente </a:t>
            </a:r>
            <a:r>
              <a:rPr lang="es" sz="1600" dirty="0"/>
              <a:t>para esto!</a:t>
            </a:r>
          </a:p>
          <a:p>
            <a:pPr>
              <a:spcAft>
                <a:spcPts val="600"/>
              </a:spcAft>
            </a:pPr>
            <a:r>
              <a:rPr lang="es" sz="1600" dirty="0"/>
              <a:t>Generalmente, en la agricultura clásica, nuestro único objetivo final es maximizar el rendimiento, un resultado biológico. Nuestros objetivos en agroecología incluirán lo biológico (es decir, el rendimiento), pero también serán sociales, ambientales, ecológicos...</a:t>
            </a:r>
          </a:p>
        </p:txBody>
      </p:sp>
      <p:sp>
        <p:nvSpPr>
          <p:cNvPr id="2" name="Title 1">
            <a:extLst>
              <a:ext uri="{FF2B5EF4-FFF2-40B4-BE49-F238E27FC236}">
                <a16:creationId xmlns:a16="http://schemas.microsoft.com/office/drawing/2014/main" id="{5A9B6A4B-F6DE-583E-BE86-AB001559387F}"/>
              </a:ext>
            </a:extLst>
          </p:cNvPr>
          <p:cNvSpPr>
            <a:spLocks noGrp="1"/>
          </p:cNvSpPr>
          <p:nvPr>
            <p:ph type="title"/>
          </p:nvPr>
        </p:nvSpPr>
        <p:spPr/>
        <p:txBody>
          <a:bodyPr>
            <a:normAutofit/>
          </a:bodyPr>
          <a:lstStyle/>
          <a:p>
            <a:r>
              <a:rPr lang="es" sz="3600" dirty="0"/>
              <a:t>Tamaños de muestra en la investigación para la agroecología</a:t>
            </a:r>
          </a:p>
        </p:txBody>
      </p:sp>
    </p:spTree>
    <p:extLst>
      <p:ext uri="{BB962C8B-B14F-4D97-AF65-F5344CB8AC3E}">
        <p14:creationId xmlns:p14="http://schemas.microsoft.com/office/powerpoint/2010/main" val="54999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AC47-F6BF-B48F-3B7F-04A6528956F6}"/>
              </a:ext>
            </a:extLst>
          </p:cNvPr>
          <p:cNvSpPr>
            <a:spLocks noGrp="1"/>
          </p:cNvSpPr>
          <p:nvPr>
            <p:ph type="title"/>
          </p:nvPr>
        </p:nvSpPr>
        <p:spPr>
          <a:xfrm>
            <a:off x="2944263" y="1727200"/>
            <a:ext cx="7334800" cy="1099347"/>
          </a:xfrm>
        </p:spPr>
        <p:txBody>
          <a:bodyPr>
            <a:normAutofit/>
          </a:bodyPr>
          <a:lstStyle/>
          <a:p>
            <a:r>
              <a:rPr lang="es" dirty="0"/>
              <a:t>Fin de la parte 1</a:t>
            </a:r>
          </a:p>
        </p:txBody>
      </p:sp>
      <p:sp>
        <p:nvSpPr>
          <p:cNvPr id="3" name="Subtitle 2">
            <a:extLst>
              <a:ext uri="{FF2B5EF4-FFF2-40B4-BE49-F238E27FC236}">
                <a16:creationId xmlns:a16="http://schemas.microsoft.com/office/drawing/2014/main" id="{9EC652A3-1DCB-4E25-E963-3662DB5EB219}"/>
              </a:ext>
            </a:extLst>
          </p:cNvPr>
          <p:cNvSpPr>
            <a:spLocks noGrp="1"/>
          </p:cNvSpPr>
          <p:nvPr>
            <p:ph type="subTitle" idx="1"/>
          </p:nvPr>
        </p:nvSpPr>
        <p:spPr>
          <a:xfrm>
            <a:off x="2923243" y="2859933"/>
            <a:ext cx="7355820" cy="569067"/>
          </a:xfrm>
        </p:spPr>
        <p:txBody>
          <a:bodyPr/>
          <a:lstStyle/>
          <a:p>
            <a:r>
              <a:rPr lang="es" sz="4000" dirty="0"/>
              <a:t>¿Alguna pregunta hasta ahora?</a:t>
            </a:r>
          </a:p>
        </p:txBody>
      </p:sp>
      <p:cxnSp>
        <p:nvCxnSpPr>
          <p:cNvPr id="4" name="Straight Connector 3">
            <a:extLst>
              <a:ext uri="{FF2B5EF4-FFF2-40B4-BE49-F238E27FC236}">
                <a16:creationId xmlns:a16="http://schemas.microsoft.com/office/drawing/2014/main" id="{8AAA9617-27A5-F8C2-137D-E8EEBBE9382F}"/>
              </a:ext>
            </a:extLst>
          </p:cNvPr>
          <p:cNvCxnSpPr>
            <a:cxnSpLocks/>
          </p:cNvCxnSpPr>
          <p:nvPr/>
        </p:nvCxnSpPr>
        <p:spPr>
          <a:xfrm>
            <a:off x="2477717" y="1849066"/>
            <a:ext cx="0" cy="1668834"/>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003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BDC3-0871-242D-AA4D-74D3B2B12129}"/>
              </a:ext>
            </a:extLst>
          </p:cNvPr>
          <p:cNvSpPr>
            <a:spLocks noGrp="1"/>
          </p:cNvSpPr>
          <p:nvPr>
            <p:ph type="title"/>
          </p:nvPr>
        </p:nvSpPr>
        <p:spPr>
          <a:xfrm>
            <a:off x="551671" y="103423"/>
            <a:ext cx="9007965" cy="1105325"/>
          </a:xfrm>
        </p:spPr>
        <p:txBody>
          <a:bodyPr>
            <a:noAutofit/>
          </a:bodyPr>
          <a:lstStyle/>
          <a:p>
            <a:r>
              <a:rPr lang="es" sz="3100" dirty="0"/>
              <a:t>En realidad, había muchos más agricultores en la prueba...</a:t>
            </a:r>
            <a:endParaRPr lang="en-GB" sz="3100" dirty="0"/>
          </a:p>
        </p:txBody>
      </p:sp>
      <p:pic>
        <p:nvPicPr>
          <p:cNvPr id="4" name="Picture 3">
            <a:extLst>
              <a:ext uri="{FF2B5EF4-FFF2-40B4-BE49-F238E27FC236}">
                <a16:creationId xmlns:a16="http://schemas.microsoft.com/office/drawing/2014/main" id="{88409B9C-A8D4-D0DC-D104-7AB76516D7A7}"/>
              </a:ext>
            </a:extLst>
          </p:cNvPr>
          <p:cNvPicPr>
            <a:picLocks noChangeAspect="1"/>
          </p:cNvPicPr>
          <p:nvPr/>
        </p:nvPicPr>
        <p:blipFill>
          <a:blip r:embed="rId3"/>
          <a:stretch>
            <a:fillRect/>
          </a:stretch>
        </p:blipFill>
        <p:spPr>
          <a:xfrm>
            <a:off x="332086" y="1512165"/>
            <a:ext cx="3924300" cy="3505200"/>
          </a:xfrm>
          <a:prstGeom prst="rect">
            <a:avLst/>
          </a:prstGeom>
        </p:spPr>
      </p:pic>
      <p:sp>
        <p:nvSpPr>
          <p:cNvPr id="5" name="TextBox 4">
            <a:extLst>
              <a:ext uri="{FF2B5EF4-FFF2-40B4-BE49-F238E27FC236}">
                <a16:creationId xmlns:a16="http://schemas.microsoft.com/office/drawing/2014/main" id="{A7CD7927-0DBB-8791-C97B-B1ED3C88D97D}"/>
              </a:ext>
            </a:extLst>
          </p:cNvPr>
          <p:cNvSpPr txBox="1"/>
          <p:nvPr/>
        </p:nvSpPr>
        <p:spPr>
          <a:xfrm>
            <a:off x="4640724" y="1512165"/>
            <a:ext cx="6094562" cy="646331"/>
          </a:xfrm>
          <a:prstGeom prst="rect">
            <a:avLst/>
          </a:prstGeom>
          <a:noFill/>
        </p:spPr>
        <p:txBody>
          <a:bodyPr wrap="square">
            <a:spAutoFit/>
          </a:bodyPr>
          <a:lstStyle/>
          <a:p>
            <a:pPr marL="0" indent="0">
              <a:buNone/>
            </a:pPr>
            <a:r>
              <a:rPr lang="es" dirty="0"/>
              <a:t>En </a:t>
            </a:r>
            <a:r>
              <a:rPr lang="es" b="1" dirty="0"/>
              <a:t>promedio </a:t>
            </a:r>
            <a:r>
              <a:rPr lang="es" dirty="0"/>
              <a:t>, ese tratamiento de cultivos intercalados se ve bastante bien cuando incorporamos a todos los demás agricultores.</a:t>
            </a:r>
          </a:p>
        </p:txBody>
      </p:sp>
      <p:sp>
        <p:nvSpPr>
          <p:cNvPr id="6" name="TextBox 5">
            <a:extLst>
              <a:ext uri="{FF2B5EF4-FFF2-40B4-BE49-F238E27FC236}">
                <a16:creationId xmlns:a16="http://schemas.microsoft.com/office/drawing/2014/main" id="{52460F05-6B10-CBD6-A77F-72D0B5839749}"/>
              </a:ext>
            </a:extLst>
          </p:cNvPr>
          <p:cNvSpPr txBox="1"/>
          <p:nvPr/>
        </p:nvSpPr>
        <p:spPr>
          <a:xfrm>
            <a:off x="4640723" y="2461913"/>
            <a:ext cx="6447977" cy="646331"/>
          </a:xfrm>
          <a:prstGeom prst="rect">
            <a:avLst/>
          </a:prstGeom>
          <a:noFill/>
        </p:spPr>
        <p:txBody>
          <a:bodyPr wrap="square">
            <a:spAutoFit/>
          </a:bodyPr>
          <a:lstStyle/>
          <a:p>
            <a:pPr marL="0" indent="0">
              <a:buNone/>
            </a:pPr>
            <a:r>
              <a:rPr lang="es" dirty="0"/>
              <a:t>El análisis de los datos podría incluir un conjunto de procedimientos estadísticos </a:t>
            </a:r>
            <a:r>
              <a:rPr lang="es" b="1" dirty="0"/>
              <a:t>idéntico </a:t>
            </a:r>
            <a:r>
              <a:rPr lang="es" dirty="0"/>
              <a:t>al que se instaló con solo 3 agricultores:</a:t>
            </a:r>
          </a:p>
        </p:txBody>
      </p:sp>
      <p:pic>
        <p:nvPicPr>
          <p:cNvPr id="11" name="Picture 10">
            <a:extLst>
              <a:ext uri="{FF2B5EF4-FFF2-40B4-BE49-F238E27FC236}">
                <a16:creationId xmlns:a16="http://schemas.microsoft.com/office/drawing/2014/main" id="{B6718E8F-398E-861F-F04D-7EAE09BF1BD1}"/>
              </a:ext>
            </a:extLst>
          </p:cNvPr>
          <p:cNvPicPr>
            <a:picLocks noChangeAspect="1"/>
          </p:cNvPicPr>
          <p:nvPr/>
        </p:nvPicPr>
        <p:blipFill>
          <a:blip r:embed="rId4"/>
          <a:stretch>
            <a:fillRect/>
          </a:stretch>
        </p:blipFill>
        <p:spPr>
          <a:xfrm>
            <a:off x="4572360" y="3991822"/>
            <a:ext cx="3537424" cy="1153508"/>
          </a:xfrm>
          <a:prstGeom prst="rect">
            <a:avLst/>
          </a:prstGeom>
        </p:spPr>
      </p:pic>
      <p:sp>
        <p:nvSpPr>
          <p:cNvPr id="7" name="TextBox 6">
            <a:extLst>
              <a:ext uri="{FF2B5EF4-FFF2-40B4-BE49-F238E27FC236}">
                <a16:creationId xmlns:a16="http://schemas.microsoft.com/office/drawing/2014/main" id="{0696E4F4-4A9A-A1FD-0410-AE30BAD6AD4E}"/>
              </a:ext>
            </a:extLst>
          </p:cNvPr>
          <p:cNvSpPr txBox="1"/>
          <p:nvPr/>
        </p:nvSpPr>
        <p:spPr>
          <a:xfrm>
            <a:off x="332086" y="6449868"/>
            <a:ext cx="6435090" cy="276999"/>
          </a:xfrm>
          <a:prstGeom prst="rect">
            <a:avLst/>
          </a:prstGeom>
          <a:noFill/>
        </p:spPr>
        <p:txBody>
          <a:bodyPr wrap="square">
            <a:spAutoFit/>
          </a:bodyPr>
          <a:lstStyle/>
          <a:p>
            <a:r>
              <a:rPr lang="es" sz="1200" dirty="0">
                <a:effectLst/>
                <a:latin typeface="Helvetica" panose="020B0604020202020204" pitchFamily="34" charset="0"/>
                <a:ea typeface="Times New Roman" panose="02020603050405020304" pitchFamily="18" charset="0"/>
              </a:rPr>
              <a:t>Kareem Longwe y Wezi Mhango, proyecto Best Bets-Malawi,. Mc Knight CCRP</a:t>
            </a:r>
            <a:endParaRPr lang="en-GB" sz="1200" dirty="0"/>
          </a:p>
        </p:txBody>
      </p:sp>
      <p:pic>
        <p:nvPicPr>
          <p:cNvPr id="9" name="Picture 8">
            <a:extLst>
              <a:ext uri="{FF2B5EF4-FFF2-40B4-BE49-F238E27FC236}">
                <a16:creationId xmlns:a16="http://schemas.microsoft.com/office/drawing/2014/main" id="{E974E83F-5D7C-6D20-9CD3-902373E6863C}"/>
              </a:ext>
            </a:extLst>
          </p:cNvPr>
          <p:cNvPicPr>
            <a:picLocks noChangeAspect="1"/>
          </p:cNvPicPr>
          <p:nvPr/>
        </p:nvPicPr>
        <p:blipFill>
          <a:blip r:embed="rId5"/>
          <a:stretch>
            <a:fillRect/>
          </a:stretch>
        </p:blipFill>
        <p:spPr>
          <a:xfrm>
            <a:off x="8102813" y="3264765"/>
            <a:ext cx="3757101" cy="2866619"/>
          </a:xfrm>
          <a:prstGeom prst="rect">
            <a:avLst/>
          </a:prstGeom>
        </p:spPr>
      </p:pic>
    </p:spTree>
    <p:extLst>
      <p:ext uri="{BB962C8B-B14F-4D97-AF65-F5344CB8AC3E}">
        <p14:creationId xmlns:p14="http://schemas.microsoft.com/office/powerpoint/2010/main" val="284399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B970590-BFBF-1F3F-9F33-50CE2B8ECE27}"/>
              </a:ext>
            </a:extLst>
          </p:cNvPr>
          <p:cNvSpPr>
            <a:spLocks noGrp="1"/>
          </p:cNvSpPr>
          <p:nvPr>
            <p:ph sz="half" idx="2"/>
          </p:nvPr>
        </p:nvSpPr>
        <p:spPr>
          <a:xfrm>
            <a:off x="5509431" y="1643988"/>
            <a:ext cx="5900467" cy="4556442"/>
          </a:xfrm>
        </p:spPr>
        <p:txBody>
          <a:bodyPr>
            <a:normAutofit/>
          </a:bodyPr>
          <a:lstStyle/>
          <a:p>
            <a:pPr marL="0" indent="0">
              <a:buNone/>
            </a:pPr>
            <a:r>
              <a:rPr lang="es" dirty="0"/>
              <a:t>Miremos más de cerca a esos 3 agricultores que vimos antes:</a:t>
            </a:r>
          </a:p>
          <a:p>
            <a:r>
              <a:rPr lang="es" dirty="0"/>
              <a:t>El agricultor B tiene altos rendimientos consistentes</a:t>
            </a:r>
          </a:p>
          <a:p>
            <a:r>
              <a:rPr lang="es" dirty="0"/>
              <a:t>El agricultor C tiene rendimientos bajos constantes</a:t>
            </a:r>
          </a:p>
          <a:p>
            <a:pPr marL="0" indent="0">
              <a:buNone/>
            </a:pPr>
            <a:r>
              <a:rPr lang="es" dirty="0"/>
              <a:t>El agricultor A tiene un rendimiento muy alto para el tratamiento de cultivo intercalado y un rendimiento bajo para los tratamientos únicos.</a:t>
            </a:r>
            <a:endParaRPr lang="en-GB" dirty="0"/>
          </a:p>
        </p:txBody>
      </p:sp>
      <p:sp>
        <p:nvSpPr>
          <p:cNvPr id="2" name="Title 1">
            <a:extLst>
              <a:ext uri="{FF2B5EF4-FFF2-40B4-BE49-F238E27FC236}">
                <a16:creationId xmlns:a16="http://schemas.microsoft.com/office/drawing/2014/main" id="{0DA9EF7D-0D24-C9F4-163F-561E9068435C}"/>
              </a:ext>
            </a:extLst>
          </p:cNvPr>
          <p:cNvSpPr>
            <a:spLocks noGrp="1"/>
          </p:cNvSpPr>
          <p:nvPr>
            <p:ph type="title"/>
          </p:nvPr>
        </p:nvSpPr>
        <p:spPr>
          <a:xfrm>
            <a:off x="551671" y="131133"/>
            <a:ext cx="8083043" cy="1105325"/>
          </a:xfrm>
        </p:spPr>
        <p:txBody>
          <a:bodyPr>
            <a:noAutofit/>
          </a:bodyPr>
          <a:lstStyle/>
          <a:p>
            <a:r>
              <a:rPr lang="es" sz="2800" dirty="0"/>
              <a:t>Los promedios realmente no nos cuentan la historia interesante</a:t>
            </a:r>
            <a:endParaRPr lang="en-GB" sz="2800" dirty="0"/>
          </a:p>
        </p:txBody>
      </p:sp>
      <p:sp>
        <p:nvSpPr>
          <p:cNvPr id="6" name="Content Placeholder 2">
            <a:extLst>
              <a:ext uri="{FF2B5EF4-FFF2-40B4-BE49-F238E27FC236}">
                <a16:creationId xmlns:a16="http://schemas.microsoft.com/office/drawing/2014/main" id="{B77370A3-CD70-A318-BC69-D0A0323F234C}"/>
              </a:ext>
            </a:extLst>
          </p:cNvPr>
          <p:cNvSpPr txBox="1">
            <a:spLocks/>
          </p:cNvSpPr>
          <p:nvPr/>
        </p:nvSpPr>
        <p:spPr>
          <a:xfrm>
            <a:off x="5732585" y="4343399"/>
            <a:ext cx="5454162" cy="1519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3" name="Content Placeholder 2">
            <a:extLst>
              <a:ext uri="{FF2B5EF4-FFF2-40B4-BE49-F238E27FC236}">
                <a16:creationId xmlns:a16="http://schemas.microsoft.com/office/drawing/2014/main" id="{3B4FBB09-DC51-E9B7-04AA-C2DFB265D3CE}"/>
              </a:ext>
            </a:extLst>
          </p:cNvPr>
          <p:cNvSpPr txBox="1">
            <a:spLocks/>
          </p:cNvSpPr>
          <p:nvPr/>
        </p:nvSpPr>
        <p:spPr>
          <a:xfrm>
            <a:off x="5509432" y="4667706"/>
            <a:ext cx="5900467" cy="23913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7" name="TextBox 6">
            <a:extLst>
              <a:ext uri="{FF2B5EF4-FFF2-40B4-BE49-F238E27FC236}">
                <a16:creationId xmlns:a16="http://schemas.microsoft.com/office/drawing/2014/main" id="{F0DBEFA2-20BA-17CF-00FC-27CC21890A9D}"/>
              </a:ext>
            </a:extLst>
          </p:cNvPr>
          <p:cNvSpPr txBox="1"/>
          <p:nvPr/>
        </p:nvSpPr>
        <p:spPr>
          <a:xfrm>
            <a:off x="0" y="6537490"/>
            <a:ext cx="6435090" cy="276999"/>
          </a:xfrm>
          <a:prstGeom prst="rect">
            <a:avLst/>
          </a:prstGeom>
          <a:noFill/>
        </p:spPr>
        <p:txBody>
          <a:bodyPr wrap="square">
            <a:spAutoFit/>
          </a:bodyPr>
          <a:lstStyle/>
          <a:p>
            <a:r>
              <a:rPr lang="es" sz="1200" dirty="0">
                <a:effectLst/>
                <a:latin typeface="Helvetica" panose="020B0604020202020204" pitchFamily="34" charset="0"/>
                <a:ea typeface="Times New Roman" panose="02020603050405020304" pitchFamily="18" charset="0"/>
              </a:rPr>
              <a:t>Kareem Longwe y Wezi Mhango, proyecto Best Bets-Malawi,. Mc Knight CCRP</a:t>
            </a:r>
            <a:endParaRPr lang="en-GB" sz="1200" dirty="0"/>
          </a:p>
        </p:txBody>
      </p:sp>
      <p:pic>
        <p:nvPicPr>
          <p:cNvPr id="8" name="Picture 7">
            <a:extLst>
              <a:ext uri="{FF2B5EF4-FFF2-40B4-BE49-F238E27FC236}">
                <a16:creationId xmlns:a16="http://schemas.microsoft.com/office/drawing/2014/main" id="{89C1AB7C-130E-EF42-7C7A-E91CB3488732}"/>
              </a:ext>
            </a:extLst>
          </p:cNvPr>
          <p:cNvPicPr>
            <a:picLocks noChangeAspect="1"/>
          </p:cNvPicPr>
          <p:nvPr/>
        </p:nvPicPr>
        <p:blipFill>
          <a:blip r:embed="rId3"/>
          <a:stretch>
            <a:fillRect/>
          </a:stretch>
        </p:blipFill>
        <p:spPr>
          <a:xfrm>
            <a:off x="825412" y="1459578"/>
            <a:ext cx="3858609" cy="4556442"/>
          </a:xfrm>
          <a:prstGeom prst="rect">
            <a:avLst/>
          </a:prstGeom>
        </p:spPr>
      </p:pic>
    </p:spTree>
    <p:extLst>
      <p:ext uri="{BB962C8B-B14F-4D97-AF65-F5344CB8AC3E}">
        <p14:creationId xmlns:p14="http://schemas.microsoft.com/office/powerpoint/2010/main" val="26575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27711-AB87-F43D-B9DF-BF81AC8CB29C}"/>
              </a:ext>
            </a:extLst>
          </p:cNvPr>
          <p:cNvSpPr>
            <a:spLocks noGrp="1"/>
          </p:cNvSpPr>
          <p:nvPr>
            <p:ph sz="half" idx="2"/>
          </p:nvPr>
        </p:nvSpPr>
        <p:spPr>
          <a:xfrm>
            <a:off x="551671" y="1582034"/>
            <a:ext cx="10372361" cy="4556442"/>
          </a:xfrm>
        </p:spPr>
        <p:txBody>
          <a:bodyPr>
            <a:normAutofit/>
          </a:bodyPr>
          <a:lstStyle/>
          <a:p>
            <a:pPr marL="0" indent="0">
              <a:spcAft>
                <a:spcPts val="600"/>
              </a:spcAft>
              <a:buNone/>
            </a:pPr>
            <a:r>
              <a:rPr lang="es" dirty="0"/>
              <a:t>¿Qué factores podrían estar asociados con el hecho de que algunos agricultores tengan un mejor rendimiento con un tratamiento de cultivo intercalado?</a:t>
            </a:r>
          </a:p>
          <a:p>
            <a:pPr marL="0" indent="0">
              <a:buNone/>
            </a:pPr>
            <a:r>
              <a:rPr lang="es" dirty="0"/>
              <a:t>Tal vez consideremos de dónde vinieron primero y veamos los resultados por localidad:</a:t>
            </a:r>
          </a:p>
          <a:p>
            <a:pPr marL="0" indent="0">
              <a:buNone/>
            </a:pPr>
            <a:endParaRPr lang="en-GB" dirty="0"/>
          </a:p>
        </p:txBody>
      </p:sp>
      <p:sp>
        <p:nvSpPr>
          <p:cNvPr id="2" name="Title 1">
            <a:extLst>
              <a:ext uri="{FF2B5EF4-FFF2-40B4-BE49-F238E27FC236}">
                <a16:creationId xmlns:a16="http://schemas.microsoft.com/office/drawing/2014/main" id="{2EA17FAF-DD21-0167-9EC4-8B8D0E85865E}"/>
              </a:ext>
            </a:extLst>
          </p:cNvPr>
          <p:cNvSpPr>
            <a:spLocks noGrp="1"/>
          </p:cNvSpPr>
          <p:nvPr>
            <p:ph type="title"/>
          </p:nvPr>
        </p:nvSpPr>
        <p:spPr/>
        <p:txBody>
          <a:bodyPr/>
          <a:lstStyle/>
          <a:p>
            <a:r>
              <a:rPr lang="es" dirty="0"/>
              <a:t>Así que veámoslo un poco más…</a:t>
            </a:r>
            <a:endParaRPr lang="en-GB" dirty="0"/>
          </a:p>
        </p:txBody>
      </p:sp>
      <p:pic>
        <p:nvPicPr>
          <p:cNvPr id="4" name="Picture 3">
            <a:extLst>
              <a:ext uri="{FF2B5EF4-FFF2-40B4-BE49-F238E27FC236}">
                <a16:creationId xmlns:a16="http://schemas.microsoft.com/office/drawing/2014/main" id="{01967D33-A842-735F-B0C8-255BB9AA7374}"/>
              </a:ext>
            </a:extLst>
          </p:cNvPr>
          <p:cNvPicPr>
            <a:picLocks noChangeAspect="1"/>
          </p:cNvPicPr>
          <p:nvPr/>
        </p:nvPicPr>
        <p:blipFill>
          <a:blip r:embed="rId3"/>
          <a:stretch>
            <a:fillRect/>
          </a:stretch>
        </p:blipFill>
        <p:spPr>
          <a:xfrm>
            <a:off x="326912" y="2968720"/>
            <a:ext cx="7715983" cy="2666497"/>
          </a:xfrm>
          <a:prstGeom prst="rect">
            <a:avLst/>
          </a:prstGeom>
        </p:spPr>
      </p:pic>
      <p:sp>
        <p:nvSpPr>
          <p:cNvPr id="5" name="Content Placeholder 2">
            <a:extLst>
              <a:ext uri="{FF2B5EF4-FFF2-40B4-BE49-F238E27FC236}">
                <a16:creationId xmlns:a16="http://schemas.microsoft.com/office/drawing/2014/main" id="{228C1B87-B769-2D2E-F1E7-19E460837330}"/>
              </a:ext>
            </a:extLst>
          </p:cNvPr>
          <p:cNvSpPr txBox="1">
            <a:spLocks/>
          </p:cNvSpPr>
          <p:nvPr/>
        </p:nvSpPr>
        <p:spPr>
          <a:xfrm>
            <a:off x="8369295" y="3128196"/>
            <a:ext cx="3371601" cy="26664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Font typeface="Arial" panose="020B0604020202020204" pitchFamily="34" charset="0"/>
              <a:buNone/>
            </a:pPr>
            <a:r>
              <a:rPr lang="es" sz="2000" b="1" dirty="0">
                <a:latin typeface="Open Sans SemiBold" pitchFamily="2" charset="0"/>
                <a:ea typeface="Open Sans SemiBold" pitchFamily="2" charset="0"/>
                <a:cs typeface="Open Sans SemiBold" pitchFamily="2" charset="0"/>
              </a:rPr>
              <a:t>¡La localidad 2 realmente se destaca! Una gran interacción “ </a:t>
            </a:r>
            <a:r>
              <a:rPr lang="es" sz="2000" b="1" dirty="0" err="1">
                <a:latin typeface="Open Sans SemiBold" pitchFamily="2" charset="0"/>
                <a:ea typeface="Open Sans SemiBold" pitchFamily="2" charset="0"/>
                <a:cs typeface="Open Sans SemiBold" pitchFamily="2" charset="0"/>
              </a:rPr>
              <a:t>GxE </a:t>
            </a:r>
            <a:r>
              <a:rPr lang="es" sz="2000" b="1" dirty="0">
                <a:latin typeface="Open Sans SemiBold" pitchFamily="2" charset="0"/>
                <a:ea typeface="Open Sans SemiBold" pitchFamily="2" charset="0"/>
                <a:cs typeface="Open Sans SemiBold" pitchFamily="2" charset="0"/>
              </a:rPr>
              <a:t>”.</a:t>
            </a:r>
          </a:p>
          <a:p>
            <a:pPr marL="0" indent="0">
              <a:lnSpc>
                <a:spcPct val="100000"/>
              </a:lnSpc>
              <a:spcBef>
                <a:spcPts val="0"/>
              </a:spcBef>
              <a:spcAft>
                <a:spcPts val="600"/>
              </a:spcAft>
              <a:buFont typeface="Arial" panose="020B0604020202020204" pitchFamily="34" charset="0"/>
              <a:buNone/>
            </a:pPr>
            <a:r>
              <a:rPr lang="es" sz="2000" b="1" dirty="0">
                <a:latin typeface="Open Sans SemiBold" pitchFamily="2" charset="0"/>
                <a:ea typeface="Open Sans SemiBold" pitchFamily="2" charset="0"/>
                <a:cs typeface="Open Sans SemiBold" pitchFamily="2" charset="0"/>
              </a:rPr>
              <a:t>Vemos una pequeña evidencia de rendimiento mejorado para cultivos intercalados en todos los lugares.</a:t>
            </a:r>
          </a:p>
        </p:txBody>
      </p:sp>
      <p:sp>
        <p:nvSpPr>
          <p:cNvPr id="6" name="TextBox 5">
            <a:extLst>
              <a:ext uri="{FF2B5EF4-FFF2-40B4-BE49-F238E27FC236}">
                <a16:creationId xmlns:a16="http://schemas.microsoft.com/office/drawing/2014/main" id="{39BD4BA0-FCE1-F632-A132-CDC2FD9A4BC7}"/>
              </a:ext>
            </a:extLst>
          </p:cNvPr>
          <p:cNvSpPr txBox="1"/>
          <p:nvPr/>
        </p:nvSpPr>
        <p:spPr>
          <a:xfrm>
            <a:off x="0" y="6537490"/>
            <a:ext cx="6435090" cy="276999"/>
          </a:xfrm>
          <a:prstGeom prst="rect">
            <a:avLst/>
          </a:prstGeom>
          <a:noFill/>
        </p:spPr>
        <p:txBody>
          <a:bodyPr wrap="square">
            <a:spAutoFit/>
          </a:bodyPr>
          <a:lstStyle/>
          <a:p>
            <a:r>
              <a:rPr lang="es" sz="1200" dirty="0">
                <a:effectLst/>
                <a:latin typeface="Helvetica" panose="020B0604020202020204" pitchFamily="34" charset="0"/>
                <a:ea typeface="Times New Roman" panose="02020603050405020304" pitchFamily="18" charset="0"/>
              </a:rPr>
              <a:t>Kareem Longwe y Wezi Mhango, proyecto Best Bets-Malawi,. Mc Knight CCRP</a:t>
            </a:r>
            <a:endParaRPr lang="en-GB" sz="1200" dirty="0"/>
          </a:p>
        </p:txBody>
      </p:sp>
    </p:spTree>
    <p:extLst>
      <p:ext uri="{BB962C8B-B14F-4D97-AF65-F5344CB8AC3E}">
        <p14:creationId xmlns:p14="http://schemas.microsoft.com/office/powerpoint/2010/main" val="10879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DB87BC-3DF7-FB4F-BD67-82ADFEB4CC94}"/>
              </a:ext>
            </a:extLst>
          </p:cNvPr>
          <p:cNvPicPr>
            <a:picLocks noChangeAspect="1"/>
          </p:cNvPicPr>
          <p:nvPr/>
        </p:nvPicPr>
        <p:blipFill>
          <a:blip r:embed="rId3"/>
          <a:stretch>
            <a:fillRect/>
          </a:stretch>
        </p:blipFill>
        <p:spPr>
          <a:xfrm>
            <a:off x="1039351" y="2558945"/>
            <a:ext cx="4158610" cy="3049648"/>
          </a:xfrm>
          <a:prstGeom prst="rect">
            <a:avLst/>
          </a:prstGeom>
        </p:spPr>
      </p:pic>
      <p:sp>
        <p:nvSpPr>
          <p:cNvPr id="6" name="Content Placeholder 2">
            <a:extLst>
              <a:ext uri="{FF2B5EF4-FFF2-40B4-BE49-F238E27FC236}">
                <a16:creationId xmlns:a16="http://schemas.microsoft.com/office/drawing/2014/main" id="{FF64A6EE-087C-96EA-1B81-F9FA9E6FD665}"/>
              </a:ext>
            </a:extLst>
          </p:cNvPr>
          <p:cNvSpPr>
            <a:spLocks noGrp="1"/>
          </p:cNvSpPr>
          <p:nvPr>
            <p:ph sz="half" idx="2"/>
          </p:nvPr>
        </p:nvSpPr>
        <p:spPr>
          <a:xfrm>
            <a:off x="716832" y="1649442"/>
            <a:ext cx="4803647" cy="2477902"/>
          </a:xfrm>
        </p:spPr>
        <p:txBody>
          <a:bodyPr>
            <a:noAutofit/>
          </a:bodyPr>
          <a:lstStyle/>
          <a:p>
            <a:pPr marL="0" indent="0">
              <a:buNone/>
            </a:pPr>
            <a:r>
              <a:rPr lang="es" sz="1800" dirty="0"/>
              <a:t>La </a:t>
            </a:r>
            <a:r>
              <a:rPr lang="en-GB" sz="1800" dirty="0" err="1"/>
              <a:t>localidad</a:t>
            </a:r>
            <a:r>
              <a:rPr lang="es" sz="1800" dirty="0"/>
              <a:t> 2 tiene un contenido de arcilla mucho más alto que las ubicaciones 1 y 3:</a:t>
            </a:r>
          </a:p>
          <a:p>
            <a:pPr marL="0" indent="0">
              <a:buNone/>
            </a:pPr>
            <a:endParaRPr lang="en-US" sz="1800" dirty="0"/>
          </a:p>
        </p:txBody>
      </p:sp>
      <p:sp>
        <p:nvSpPr>
          <p:cNvPr id="2" name="Title 1">
            <a:extLst>
              <a:ext uri="{FF2B5EF4-FFF2-40B4-BE49-F238E27FC236}">
                <a16:creationId xmlns:a16="http://schemas.microsoft.com/office/drawing/2014/main" id="{C26F19AC-8BD1-35F2-B5BB-3C8D08FA5A0D}"/>
              </a:ext>
            </a:extLst>
          </p:cNvPr>
          <p:cNvSpPr>
            <a:spLocks noGrp="1"/>
          </p:cNvSpPr>
          <p:nvPr>
            <p:ph type="title"/>
          </p:nvPr>
        </p:nvSpPr>
        <p:spPr/>
        <p:txBody>
          <a:bodyPr>
            <a:normAutofit/>
          </a:bodyPr>
          <a:lstStyle/>
          <a:p>
            <a:r>
              <a:rPr lang="es" sz="4400" dirty="0"/>
              <a:t>Así que veámoslo un poco más…</a:t>
            </a:r>
          </a:p>
        </p:txBody>
      </p:sp>
      <p:pic>
        <p:nvPicPr>
          <p:cNvPr id="11" name="Picture 10">
            <a:extLst>
              <a:ext uri="{FF2B5EF4-FFF2-40B4-BE49-F238E27FC236}">
                <a16:creationId xmlns:a16="http://schemas.microsoft.com/office/drawing/2014/main" id="{7D1D9974-B07D-B42E-5817-3896EC35ED8A}"/>
              </a:ext>
            </a:extLst>
          </p:cNvPr>
          <p:cNvPicPr>
            <a:picLocks noChangeAspect="1"/>
          </p:cNvPicPr>
          <p:nvPr/>
        </p:nvPicPr>
        <p:blipFill>
          <a:blip r:embed="rId4"/>
          <a:stretch>
            <a:fillRect/>
          </a:stretch>
        </p:blipFill>
        <p:spPr>
          <a:xfrm>
            <a:off x="6291072" y="2532331"/>
            <a:ext cx="4803648" cy="3522676"/>
          </a:xfrm>
          <a:prstGeom prst="rect">
            <a:avLst/>
          </a:prstGeom>
        </p:spPr>
      </p:pic>
      <p:sp>
        <p:nvSpPr>
          <p:cNvPr id="12" name="Content Placeholder 2">
            <a:extLst>
              <a:ext uri="{FF2B5EF4-FFF2-40B4-BE49-F238E27FC236}">
                <a16:creationId xmlns:a16="http://schemas.microsoft.com/office/drawing/2014/main" id="{BE7671A3-9DAA-C435-DC54-CF3E543548C6}"/>
              </a:ext>
            </a:extLst>
          </p:cNvPr>
          <p:cNvSpPr txBox="1">
            <a:spLocks/>
          </p:cNvSpPr>
          <p:nvPr/>
        </p:nvSpPr>
        <p:spPr>
          <a:xfrm>
            <a:off x="6291073" y="1579253"/>
            <a:ext cx="5364480" cy="8699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 sz="1800" dirty="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rPr>
              <a:t>En las ubicaciones 1 y 3 podemos ver ese aumento de arcilla -&gt; aumento en la efectividad del cultivo intercalado… pero no en la </a:t>
            </a:r>
            <a:r>
              <a:rPr lang="en-GB" sz="1800" dirty="0" err="1">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rPr>
              <a:t>localidad</a:t>
            </a:r>
            <a:r>
              <a:rPr lang="es" sz="1800" dirty="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rPr>
              <a:t> 2.</a:t>
            </a:r>
          </a:p>
        </p:txBody>
      </p:sp>
      <p:sp>
        <p:nvSpPr>
          <p:cNvPr id="7" name="TextBox 6">
            <a:extLst>
              <a:ext uri="{FF2B5EF4-FFF2-40B4-BE49-F238E27FC236}">
                <a16:creationId xmlns:a16="http://schemas.microsoft.com/office/drawing/2014/main" id="{0DFD0887-341F-A207-22B7-4EE92B1554B9}"/>
              </a:ext>
            </a:extLst>
          </p:cNvPr>
          <p:cNvSpPr txBox="1"/>
          <p:nvPr/>
        </p:nvSpPr>
        <p:spPr>
          <a:xfrm>
            <a:off x="0" y="6537490"/>
            <a:ext cx="6435090" cy="276999"/>
          </a:xfrm>
          <a:prstGeom prst="rect">
            <a:avLst/>
          </a:prstGeom>
          <a:noFill/>
        </p:spPr>
        <p:txBody>
          <a:bodyPr wrap="square">
            <a:spAutoFit/>
          </a:bodyPr>
          <a:lstStyle/>
          <a:p>
            <a:r>
              <a:rPr lang="es" sz="1200" dirty="0">
                <a:effectLst/>
                <a:latin typeface="Helvetica" panose="020B0604020202020204" pitchFamily="34" charset="0"/>
                <a:ea typeface="Times New Roman" panose="02020603050405020304" pitchFamily="18" charset="0"/>
              </a:rPr>
              <a:t>Kareem Longwe y Wezi Mhango, proyecto Best Bets-Malawi,. Mc Knight CCRP</a:t>
            </a:r>
            <a:endParaRPr lang="en-GB" sz="1200" dirty="0"/>
          </a:p>
        </p:txBody>
      </p:sp>
    </p:spTree>
    <p:extLst>
      <p:ext uri="{BB962C8B-B14F-4D97-AF65-F5344CB8AC3E}">
        <p14:creationId xmlns:p14="http://schemas.microsoft.com/office/powerpoint/2010/main" val="487945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endCxn id="4" idx="1"/>
          </p:cNvCxnSpPr>
          <p:nvPr/>
        </p:nvCxnSpPr>
        <p:spPr>
          <a:xfrm>
            <a:off x="8033218" y="3207908"/>
            <a:ext cx="1342296" cy="100289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5504117" y="4843094"/>
            <a:ext cx="3581433" cy="6774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endCxn id="5" idx="3"/>
          </p:cNvCxnSpPr>
          <p:nvPr/>
        </p:nvCxnSpPr>
        <p:spPr>
          <a:xfrm flipV="1">
            <a:off x="5343896" y="3156598"/>
            <a:ext cx="1212553" cy="1413584"/>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5"/>
            <a:endCxn id="6" idx="1"/>
          </p:cNvCxnSpPr>
          <p:nvPr/>
        </p:nvCxnSpPr>
        <p:spPr>
          <a:xfrm>
            <a:off x="2471785" y="3145006"/>
            <a:ext cx="1342296" cy="998052"/>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a:endCxn id="5" idx="2"/>
          </p:cNvCxnSpPr>
          <p:nvPr/>
        </p:nvCxnSpPr>
        <p:spPr>
          <a:xfrm>
            <a:off x="2761749" y="2444970"/>
            <a:ext cx="3504736" cy="11592"/>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164277C-847F-17E6-7119-642C05A5F5DE}"/>
              </a:ext>
            </a:extLst>
          </p:cNvPr>
          <p:cNvSpPr txBox="1"/>
          <p:nvPr/>
        </p:nvSpPr>
        <p:spPr>
          <a:xfrm>
            <a:off x="8278674" y="3116784"/>
            <a:ext cx="1980000" cy="830997"/>
          </a:xfrm>
          <a:prstGeom prst="rect">
            <a:avLst/>
          </a:prstGeom>
          <a:solidFill>
            <a:schemeClr val="bg1"/>
          </a:solidFill>
        </p:spPr>
        <p:txBody>
          <a:bodyPr wrap="square" rtlCol="0">
            <a:spAutoFit/>
          </a:bodyPr>
          <a:lstStyle/>
          <a:p>
            <a:r>
              <a:rPr lang="es" sz="1200" dirty="0"/>
              <a:t>El cultivo intercalado puede adaptarse mejor a ciertas propiedades del suelo</a:t>
            </a:r>
            <a:endParaRPr lang="en-GB" sz="1200" dirty="0"/>
          </a:p>
        </p:txBody>
      </p:sp>
      <p:sp>
        <p:nvSpPr>
          <p:cNvPr id="35" name="TextBox 34">
            <a:extLst>
              <a:ext uri="{FF2B5EF4-FFF2-40B4-BE49-F238E27FC236}">
                <a16:creationId xmlns:a16="http://schemas.microsoft.com/office/drawing/2014/main" id="{9EB89074-31D9-D5BB-3024-55A703B9403F}"/>
              </a:ext>
            </a:extLst>
          </p:cNvPr>
          <p:cNvSpPr txBox="1"/>
          <p:nvPr/>
        </p:nvSpPr>
        <p:spPr>
          <a:xfrm>
            <a:off x="6229201" y="4425350"/>
            <a:ext cx="2098255" cy="656926"/>
          </a:xfrm>
          <a:prstGeom prst="rect">
            <a:avLst/>
          </a:prstGeom>
          <a:solidFill>
            <a:schemeClr val="bg1"/>
          </a:solidFill>
        </p:spPr>
        <p:txBody>
          <a:bodyPr wrap="square" rtlCol="0">
            <a:spAutoFit/>
          </a:bodyPr>
          <a:lstStyle/>
          <a:p>
            <a:r>
              <a:rPr lang="es" sz="1200" dirty="0"/>
              <a:t>El deshierbe regular y la siembra oportuna pueden proporcionar mejores condiciones</a:t>
            </a:r>
            <a:endParaRPr lang="en-GB" sz="1200" dirty="0"/>
          </a:p>
        </p:txBody>
      </p:sp>
      <p:sp>
        <p:nvSpPr>
          <p:cNvPr id="36" name="TextBox 35">
            <a:extLst>
              <a:ext uri="{FF2B5EF4-FFF2-40B4-BE49-F238E27FC236}">
                <a16:creationId xmlns:a16="http://schemas.microsoft.com/office/drawing/2014/main" id="{296300BF-B2AD-D5DC-888D-E28C81063FF2}"/>
              </a:ext>
            </a:extLst>
          </p:cNvPr>
          <p:cNvSpPr txBox="1"/>
          <p:nvPr/>
        </p:nvSpPr>
        <p:spPr>
          <a:xfrm>
            <a:off x="5324305" y="3523580"/>
            <a:ext cx="1980000" cy="646331"/>
          </a:xfrm>
          <a:prstGeom prst="rect">
            <a:avLst/>
          </a:prstGeom>
          <a:solidFill>
            <a:schemeClr val="bg1"/>
          </a:solidFill>
        </p:spPr>
        <p:txBody>
          <a:bodyPr wrap="square" rtlCol="0">
            <a:spAutoFit/>
          </a:bodyPr>
          <a:lstStyle/>
          <a:p>
            <a:r>
              <a:rPr lang="es" sz="1200" dirty="0"/>
              <a:t>Mejores prácticas de manejo pueden mejorar la salud del suelo</a:t>
            </a:r>
            <a:endParaRPr lang="en-GB" sz="1200" dirty="0"/>
          </a:p>
        </p:txBody>
      </p:sp>
      <p:sp>
        <p:nvSpPr>
          <p:cNvPr id="37" name="TextBox 36">
            <a:extLst>
              <a:ext uri="{FF2B5EF4-FFF2-40B4-BE49-F238E27FC236}">
                <a16:creationId xmlns:a16="http://schemas.microsoft.com/office/drawing/2014/main" id="{F04D2C2A-473F-1621-4153-02D8756C7BA9}"/>
              </a:ext>
            </a:extLst>
          </p:cNvPr>
          <p:cNvSpPr txBox="1"/>
          <p:nvPr/>
        </p:nvSpPr>
        <p:spPr>
          <a:xfrm>
            <a:off x="3549715" y="2133396"/>
            <a:ext cx="1794181" cy="646331"/>
          </a:xfrm>
          <a:prstGeom prst="rect">
            <a:avLst/>
          </a:prstGeom>
          <a:solidFill>
            <a:schemeClr val="bg1"/>
          </a:solidFill>
        </p:spPr>
        <p:txBody>
          <a:bodyPr wrap="square" rtlCol="0">
            <a:spAutoFit/>
          </a:bodyPr>
          <a:lstStyle/>
          <a:p>
            <a:r>
              <a:rPr lang="es" sz="1200" dirty="0"/>
              <a:t>Los hogares más ricos pueden tener acceso a tierras de mejor calidad</a:t>
            </a:r>
            <a:endParaRPr lang="en-GB" sz="1200" dirty="0"/>
          </a:p>
        </p:txBody>
      </p:sp>
      <p:sp>
        <p:nvSpPr>
          <p:cNvPr id="38" name="TextBox 37">
            <a:extLst>
              <a:ext uri="{FF2B5EF4-FFF2-40B4-BE49-F238E27FC236}">
                <a16:creationId xmlns:a16="http://schemas.microsoft.com/office/drawing/2014/main" id="{23889BF3-355C-365C-33ED-01F40F2BB9E0}"/>
              </a:ext>
            </a:extLst>
          </p:cNvPr>
          <p:cNvSpPr txBox="1"/>
          <p:nvPr/>
        </p:nvSpPr>
        <p:spPr>
          <a:xfrm>
            <a:off x="2177146" y="3384017"/>
            <a:ext cx="2300758" cy="461665"/>
          </a:xfrm>
          <a:prstGeom prst="rect">
            <a:avLst/>
          </a:prstGeom>
          <a:solidFill>
            <a:schemeClr val="bg1"/>
          </a:solidFill>
        </p:spPr>
        <p:txBody>
          <a:bodyPr wrap="none" rtlCol="0">
            <a:spAutoFit/>
          </a:bodyPr>
          <a:lstStyle/>
          <a:p>
            <a:r>
              <a:rPr lang="es" sz="1200" dirty="0"/>
              <a:t>Las agricultoras pueden tener</a:t>
            </a:r>
          </a:p>
          <a:p>
            <a:r>
              <a:rPr lang="es" sz="1200" dirty="0"/>
              <a:t>menos tiempo disponible para </a:t>
            </a:r>
            <a:r>
              <a:rPr lang="es" sz="1200" dirty="0" err="1"/>
              <a:t>el trabajo</a:t>
            </a:r>
            <a:endParaRPr lang="en-GB" sz="1200" dirty="0"/>
          </a:p>
        </p:txBody>
      </p:sp>
      <p:sp>
        <p:nvSpPr>
          <p:cNvPr id="42" name="Title 1">
            <a:extLst>
              <a:ext uri="{FF2B5EF4-FFF2-40B4-BE49-F238E27FC236}">
                <a16:creationId xmlns:a16="http://schemas.microsoft.com/office/drawing/2014/main" id="{81F64C73-3B66-43C5-E67A-E73999BD2D9B}"/>
              </a:ext>
            </a:extLst>
          </p:cNvPr>
          <p:cNvSpPr>
            <a:spLocks noGrp="1"/>
          </p:cNvSpPr>
          <p:nvPr>
            <p:ph type="title"/>
          </p:nvPr>
        </p:nvSpPr>
        <p:spPr/>
        <p:txBody>
          <a:bodyPr>
            <a:noAutofit/>
          </a:bodyPr>
          <a:lstStyle/>
          <a:p>
            <a:r>
              <a:rPr lang="es" sz="3200" dirty="0"/>
              <a:t>Podemos hacer un marco teórico</a:t>
            </a:r>
            <a:endParaRPr lang="en-GB" sz="3200" dirty="0"/>
          </a:p>
        </p:txBody>
      </p:sp>
      <p:sp>
        <p:nvSpPr>
          <p:cNvPr id="4" name="Oval 3">
            <a:extLst>
              <a:ext uri="{FF2B5EF4-FFF2-40B4-BE49-F238E27FC236}">
                <a16:creationId xmlns:a16="http://schemas.microsoft.com/office/drawing/2014/main" id="{984C2236-4C7D-B83F-EE6F-E987625E97AB}"/>
              </a:ext>
            </a:extLst>
          </p:cNvPr>
          <p:cNvSpPr/>
          <p:nvPr/>
        </p:nvSpPr>
        <p:spPr>
          <a:xfrm>
            <a:off x="9085550" y="3920835"/>
            <a:ext cx="1980000" cy="1980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s" sz="1600" dirty="0"/>
              <a:t>Mayores rendimientos de cultivos intercalados</a:t>
            </a:r>
            <a:endParaRPr lang="en-GB" sz="1600" dirty="0"/>
          </a:p>
        </p:txBody>
      </p:sp>
      <p:sp>
        <p:nvSpPr>
          <p:cNvPr id="5" name="Oval 4">
            <a:extLst>
              <a:ext uri="{FF2B5EF4-FFF2-40B4-BE49-F238E27FC236}">
                <a16:creationId xmlns:a16="http://schemas.microsoft.com/office/drawing/2014/main" id="{D5450C1F-6472-EF1F-32D5-9A059D81B943}"/>
              </a:ext>
            </a:extLst>
          </p:cNvPr>
          <p:cNvSpPr/>
          <p:nvPr/>
        </p:nvSpPr>
        <p:spPr>
          <a:xfrm>
            <a:off x="6266485" y="1466562"/>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s" sz="1600" dirty="0"/>
              <a:t>Características del suelo</a:t>
            </a:r>
            <a:endParaRPr lang="en-GB" sz="1600" dirty="0"/>
          </a:p>
        </p:txBody>
      </p:sp>
      <p:sp>
        <p:nvSpPr>
          <p:cNvPr id="6" name="Oval 5">
            <a:extLst>
              <a:ext uri="{FF2B5EF4-FFF2-40B4-BE49-F238E27FC236}">
                <a16:creationId xmlns:a16="http://schemas.microsoft.com/office/drawing/2014/main" id="{925458F0-FB21-FD43-7DF2-74D6B82A2A61}"/>
              </a:ext>
            </a:extLst>
          </p:cNvPr>
          <p:cNvSpPr/>
          <p:nvPr/>
        </p:nvSpPr>
        <p:spPr>
          <a:xfrm>
            <a:off x="3524117" y="3853094"/>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s" sz="1600" dirty="0"/>
              <a:t>Gestion de tierras</a:t>
            </a:r>
            <a:endParaRPr lang="en-GB" sz="1600" dirty="0"/>
          </a:p>
        </p:txBody>
      </p:sp>
      <p:sp>
        <p:nvSpPr>
          <p:cNvPr id="7" name="Oval 6">
            <a:extLst>
              <a:ext uri="{FF2B5EF4-FFF2-40B4-BE49-F238E27FC236}">
                <a16:creationId xmlns:a16="http://schemas.microsoft.com/office/drawing/2014/main" id="{329670F4-1240-9501-FAC5-CB7FF7A5449B}"/>
              </a:ext>
            </a:extLst>
          </p:cNvPr>
          <p:cNvSpPr/>
          <p:nvPr/>
        </p:nvSpPr>
        <p:spPr>
          <a:xfrm>
            <a:off x="781749" y="1454970"/>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es" sz="1600" dirty="0"/>
              <a:t>Composición del hogar y demografía</a:t>
            </a:r>
            <a:endParaRPr lang="en-GB" sz="1600" dirty="0"/>
          </a:p>
        </p:txBody>
      </p:sp>
    </p:spTree>
    <p:extLst>
      <p:ext uri="{BB962C8B-B14F-4D97-AF65-F5344CB8AC3E}">
        <p14:creationId xmlns:p14="http://schemas.microsoft.com/office/powerpoint/2010/main" val="288865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25458F0-FB21-FD43-7DF2-74D6B82A2A61}"/>
              </a:ext>
            </a:extLst>
          </p:cNvPr>
          <p:cNvSpPr/>
          <p:nvPr/>
        </p:nvSpPr>
        <p:spPr>
          <a:xfrm>
            <a:off x="2334122" y="4010675"/>
            <a:ext cx="1692000" cy="169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Gestion de tierras</a:t>
            </a:r>
            <a:endParaRPr lang="en-GB" sz="1400" dirty="0"/>
          </a:p>
        </p:txBody>
      </p:sp>
      <p:sp>
        <p:nvSpPr>
          <p:cNvPr id="7" name="Oval 6">
            <a:extLst>
              <a:ext uri="{FF2B5EF4-FFF2-40B4-BE49-F238E27FC236}">
                <a16:creationId xmlns:a16="http://schemas.microsoft.com/office/drawing/2014/main" id="{329670F4-1240-9501-FAC5-CB7FF7A5449B}"/>
              </a:ext>
            </a:extLst>
          </p:cNvPr>
          <p:cNvSpPr/>
          <p:nvPr/>
        </p:nvSpPr>
        <p:spPr>
          <a:xfrm>
            <a:off x="529963" y="1424090"/>
            <a:ext cx="1692000" cy="169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Composición del hogar y demografía</a:t>
            </a:r>
            <a:endParaRPr lang="en-GB" sz="1400" dirty="0"/>
          </a:p>
        </p:txBody>
      </p: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026122" y="4856675"/>
            <a:ext cx="2266318" cy="9253"/>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p:cNvCxnSpPr>
          <p:nvPr/>
        </p:nvCxnSpPr>
        <p:spPr>
          <a:xfrm flipV="1">
            <a:off x="3637083" y="3046567"/>
            <a:ext cx="886173" cy="1103155"/>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5"/>
            <a:endCxn id="6" idx="1"/>
          </p:cNvCxnSpPr>
          <p:nvPr/>
        </p:nvCxnSpPr>
        <p:spPr>
          <a:xfrm>
            <a:off x="1974175" y="2868302"/>
            <a:ext cx="607735" cy="139016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a:endCxn id="5" idx="2"/>
          </p:cNvCxnSpPr>
          <p:nvPr/>
        </p:nvCxnSpPr>
        <p:spPr>
          <a:xfrm>
            <a:off x="2221963" y="2270090"/>
            <a:ext cx="1859198" cy="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96300BF-B2AD-D5DC-888D-E28C81063FF2}"/>
              </a:ext>
            </a:extLst>
          </p:cNvPr>
          <p:cNvSpPr txBox="1"/>
          <p:nvPr/>
        </p:nvSpPr>
        <p:spPr>
          <a:xfrm>
            <a:off x="3257644" y="3298062"/>
            <a:ext cx="1527528" cy="600164"/>
          </a:xfrm>
          <a:prstGeom prst="rect">
            <a:avLst/>
          </a:prstGeom>
          <a:solidFill>
            <a:schemeClr val="bg1"/>
          </a:solidFill>
        </p:spPr>
        <p:txBody>
          <a:bodyPr wrap="square" rtlCol="0">
            <a:spAutoFit/>
          </a:bodyPr>
          <a:lstStyle>
            <a:defPPr>
              <a:defRPr lang="en-US"/>
            </a:defPPr>
            <a:lvl1pPr>
              <a:defRPr sz="1200"/>
            </a:lvl1pPr>
          </a:lstStyle>
          <a:p>
            <a:r>
              <a:rPr lang="es" sz="1100" dirty="0"/>
              <a:t>Mejores prácticas de manejo pueden mejorar la salud del suelo</a:t>
            </a:r>
            <a:endParaRPr lang="en-GB" sz="1100" dirty="0"/>
          </a:p>
        </p:txBody>
      </p:sp>
      <p:sp>
        <p:nvSpPr>
          <p:cNvPr id="38" name="TextBox 37">
            <a:extLst>
              <a:ext uri="{FF2B5EF4-FFF2-40B4-BE49-F238E27FC236}">
                <a16:creationId xmlns:a16="http://schemas.microsoft.com/office/drawing/2014/main" id="{23889BF3-355C-365C-33ED-01F40F2BB9E0}"/>
              </a:ext>
            </a:extLst>
          </p:cNvPr>
          <p:cNvSpPr txBox="1"/>
          <p:nvPr/>
        </p:nvSpPr>
        <p:spPr>
          <a:xfrm>
            <a:off x="1077955" y="3219267"/>
            <a:ext cx="1932510" cy="620694"/>
          </a:xfrm>
          <a:prstGeom prst="rect">
            <a:avLst/>
          </a:prstGeom>
          <a:solidFill>
            <a:schemeClr val="bg1"/>
          </a:solidFill>
        </p:spPr>
        <p:txBody>
          <a:bodyPr wrap="square" rtlCol="0">
            <a:spAutoFit/>
          </a:bodyPr>
          <a:lstStyle>
            <a:defPPr>
              <a:defRPr lang="en-US"/>
            </a:defPPr>
            <a:lvl1pPr>
              <a:defRPr sz="1200"/>
            </a:lvl1pPr>
          </a:lstStyle>
          <a:p>
            <a:r>
              <a:rPr lang="es" sz="1100" dirty="0"/>
              <a:t>Los hogares encabezados por mujeres pueden tener menos tiempo disponible para </a:t>
            </a:r>
            <a:r>
              <a:rPr lang="es" sz="1100" dirty="0" err="1"/>
              <a:t>trabajar</a:t>
            </a:r>
            <a:endParaRPr lang="en-GB" sz="1100" dirty="0"/>
          </a:p>
        </p:txBody>
      </p:sp>
      <p:cxnSp>
        <p:nvCxnSpPr>
          <p:cNvPr id="2" name="Straight Arrow Connector 1">
            <a:extLst>
              <a:ext uri="{FF2B5EF4-FFF2-40B4-BE49-F238E27FC236}">
                <a16:creationId xmlns:a16="http://schemas.microsoft.com/office/drawing/2014/main" id="{53CD39F6-1BBD-5774-87C5-489A19694637}"/>
              </a:ext>
            </a:extLst>
          </p:cNvPr>
          <p:cNvCxnSpPr>
            <a:cxnSpLocks/>
          </p:cNvCxnSpPr>
          <p:nvPr/>
        </p:nvCxnSpPr>
        <p:spPr>
          <a:xfrm flipV="1">
            <a:off x="7537683" y="3116090"/>
            <a:ext cx="552221" cy="106912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3130D4B2-930D-B264-C211-8A50BB45D7E1}"/>
              </a:ext>
            </a:extLst>
          </p:cNvPr>
          <p:cNvSpPr/>
          <p:nvPr/>
        </p:nvSpPr>
        <p:spPr>
          <a:xfrm>
            <a:off x="10101604" y="401992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400" dirty="0"/>
              <a:t>Nutrición</a:t>
            </a:r>
            <a:endParaRPr lang="en-GB" sz="1400" dirty="0"/>
          </a:p>
        </p:txBody>
      </p:sp>
      <p:cxnSp>
        <p:nvCxnSpPr>
          <p:cNvPr id="18" name="Straight Arrow Connector 17">
            <a:extLst>
              <a:ext uri="{FF2B5EF4-FFF2-40B4-BE49-F238E27FC236}">
                <a16:creationId xmlns:a16="http://schemas.microsoft.com/office/drawing/2014/main" id="{F559134E-A601-F76F-D69C-571FC2D8062A}"/>
              </a:ext>
            </a:extLst>
          </p:cNvPr>
          <p:cNvCxnSpPr>
            <a:cxnSpLocks/>
            <a:endCxn id="15" idx="2"/>
          </p:cNvCxnSpPr>
          <p:nvPr/>
        </p:nvCxnSpPr>
        <p:spPr>
          <a:xfrm flipV="1">
            <a:off x="7813793" y="4865928"/>
            <a:ext cx="2287811" cy="2333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6A27624-5B57-35F4-D5D3-4645F53C3683}"/>
              </a:ext>
            </a:extLst>
          </p:cNvPr>
          <p:cNvSpPr txBox="1"/>
          <p:nvPr/>
        </p:nvSpPr>
        <p:spPr>
          <a:xfrm>
            <a:off x="7519775" y="3470040"/>
            <a:ext cx="1543885" cy="600164"/>
          </a:xfrm>
          <a:prstGeom prst="rect">
            <a:avLst/>
          </a:prstGeom>
          <a:solidFill>
            <a:schemeClr val="bg1"/>
          </a:solidFill>
        </p:spPr>
        <p:txBody>
          <a:bodyPr wrap="square" rtlCol="0">
            <a:spAutoFit/>
          </a:bodyPr>
          <a:lstStyle>
            <a:defPPr>
              <a:defRPr lang="en-US"/>
            </a:defPPr>
            <a:lvl1pPr>
              <a:defRPr sz="1200"/>
            </a:lvl1pPr>
          </a:lstStyle>
          <a:p>
            <a:r>
              <a:rPr lang="es" sz="1100" dirty="0"/>
              <a:t>Aumento de las tiendas de alimentos.</a:t>
            </a:r>
            <a:endParaRPr lang="en-GB" sz="1100" dirty="0"/>
          </a:p>
        </p:txBody>
      </p:sp>
      <p:cxnSp>
        <p:nvCxnSpPr>
          <p:cNvPr id="23" name="Straight Arrow Connector 22">
            <a:extLst>
              <a:ext uri="{FF2B5EF4-FFF2-40B4-BE49-F238E27FC236}">
                <a16:creationId xmlns:a16="http://schemas.microsoft.com/office/drawing/2014/main" id="{DE8A7031-9EB9-8216-F84D-6287DC8434C2}"/>
              </a:ext>
            </a:extLst>
          </p:cNvPr>
          <p:cNvCxnSpPr>
            <a:cxnSpLocks/>
            <a:endCxn id="15" idx="1"/>
          </p:cNvCxnSpPr>
          <p:nvPr/>
        </p:nvCxnSpPr>
        <p:spPr>
          <a:xfrm>
            <a:off x="8955936" y="2862475"/>
            <a:ext cx="1393456" cy="140524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8C8BAE2D-25B0-07E0-1D88-08AAB665473D}"/>
              </a:ext>
            </a:extLst>
          </p:cNvPr>
          <p:cNvSpPr txBox="1"/>
          <p:nvPr/>
        </p:nvSpPr>
        <p:spPr>
          <a:xfrm>
            <a:off x="9218167" y="3176851"/>
            <a:ext cx="1225367" cy="600164"/>
          </a:xfrm>
          <a:prstGeom prst="rect">
            <a:avLst/>
          </a:prstGeom>
          <a:solidFill>
            <a:schemeClr val="bg1"/>
          </a:solidFill>
        </p:spPr>
        <p:txBody>
          <a:bodyPr wrap="square" rtlCol="0">
            <a:spAutoFit/>
          </a:bodyPr>
          <a:lstStyle>
            <a:defPPr>
              <a:defRPr lang="en-US"/>
            </a:defPPr>
            <a:lvl1pPr>
              <a:defRPr sz="1200"/>
            </a:lvl1pPr>
          </a:lstStyle>
          <a:p>
            <a:r>
              <a:rPr lang="es" sz="1100" dirty="0"/>
              <a:t>Aumento de los alimentos disponibles para el consumo.</a:t>
            </a:r>
            <a:endParaRPr lang="en-GB" sz="1100" dirty="0"/>
          </a:p>
        </p:txBody>
      </p:sp>
      <p:cxnSp>
        <p:nvCxnSpPr>
          <p:cNvPr id="28" name="Straight Arrow Connector 27">
            <a:extLst>
              <a:ext uri="{FF2B5EF4-FFF2-40B4-BE49-F238E27FC236}">
                <a16:creationId xmlns:a16="http://schemas.microsoft.com/office/drawing/2014/main" id="{BC2CD98F-10E8-47C8-3584-80A34FBD9754}"/>
              </a:ext>
            </a:extLst>
          </p:cNvPr>
          <p:cNvCxnSpPr>
            <a:cxnSpLocks/>
          </p:cNvCxnSpPr>
          <p:nvPr/>
        </p:nvCxnSpPr>
        <p:spPr>
          <a:xfrm flipH="1" flipV="1">
            <a:off x="5730374" y="2571056"/>
            <a:ext cx="1289380" cy="152543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9" name="Title 28">
            <a:extLst>
              <a:ext uri="{FF2B5EF4-FFF2-40B4-BE49-F238E27FC236}">
                <a16:creationId xmlns:a16="http://schemas.microsoft.com/office/drawing/2014/main" id="{FB78179B-625E-359A-EC5B-DB36D642204C}"/>
              </a:ext>
            </a:extLst>
          </p:cNvPr>
          <p:cNvSpPr>
            <a:spLocks noGrp="1"/>
          </p:cNvSpPr>
          <p:nvPr>
            <p:ph type="title"/>
          </p:nvPr>
        </p:nvSpPr>
        <p:spPr>
          <a:xfrm>
            <a:off x="551670" y="131133"/>
            <a:ext cx="8188918" cy="1105325"/>
          </a:xfrm>
        </p:spPr>
        <p:txBody>
          <a:bodyPr>
            <a:noAutofit/>
          </a:bodyPr>
          <a:lstStyle/>
          <a:p>
            <a:r>
              <a:rPr lang="es" sz="3200" dirty="0"/>
              <a:t>La agroecología tendrá múltiples resultados interrelacionados</a:t>
            </a:r>
          </a:p>
        </p:txBody>
      </p:sp>
      <p:sp>
        <p:nvSpPr>
          <p:cNvPr id="35" name="TextBox 34">
            <a:extLst>
              <a:ext uri="{FF2B5EF4-FFF2-40B4-BE49-F238E27FC236}">
                <a16:creationId xmlns:a16="http://schemas.microsoft.com/office/drawing/2014/main" id="{9EB89074-31D9-D5BB-3024-55A703B9403F}"/>
              </a:ext>
            </a:extLst>
          </p:cNvPr>
          <p:cNvSpPr txBox="1"/>
          <p:nvPr/>
        </p:nvSpPr>
        <p:spPr>
          <a:xfrm>
            <a:off x="4272180" y="4618422"/>
            <a:ext cx="1500981" cy="769441"/>
          </a:xfrm>
          <a:prstGeom prst="rect">
            <a:avLst/>
          </a:prstGeom>
          <a:solidFill>
            <a:schemeClr val="bg1"/>
          </a:solidFill>
        </p:spPr>
        <p:txBody>
          <a:bodyPr wrap="square" rtlCol="0">
            <a:spAutoFit/>
          </a:bodyPr>
          <a:lstStyle>
            <a:defPPr>
              <a:defRPr lang="en-US"/>
            </a:defPPr>
            <a:lvl1pPr>
              <a:defRPr sz="1200"/>
            </a:lvl1pPr>
          </a:lstStyle>
          <a:p>
            <a:r>
              <a:rPr lang="es" sz="1100" dirty="0"/>
              <a:t>El deshierbe regular y la siembra oportuna pueden proporcionar mejores condiciones</a:t>
            </a:r>
            <a:endParaRPr lang="en-GB" sz="1100" dirty="0"/>
          </a:p>
        </p:txBody>
      </p:sp>
      <p:sp>
        <p:nvSpPr>
          <p:cNvPr id="37" name="TextBox 36">
            <a:extLst>
              <a:ext uri="{FF2B5EF4-FFF2-40B4-BE49-F238E27FC236}">
                <a16:creationId xmlns:a16="http://schemas.microsoft.com/office/drawing/2014/main" id="{F04D2C2A-473F-1621-4153-02D8756C7BA9}"/>
              </a:ext>
            </a:extLst>
          </p:cNvPr>
          <p:cNvSpPr txBox="1"/>
          <p:nvPr/>
        </p:nvSpPr>
        <p:spPr>
          <a:xfrm>
            <a:off x="2468350" y="1758503"/>
            <a:ext cx="1218638" cy="938719"/>
          </a:xfrm>
          <a:prstGeom prst="rect">
            <a:avLst/>
          </a:prstGeom>
          <a:solidFill>
            <a:schemeClr val="bg1"/>
          </a:solidFill>
        </p:spPr>
        <p:txBody>
          <a:bodyPr wrap="square" rtlCol="0">
            <a:spAutoFit/>
          </a:bodyPr>
          <a:lstStyle>
            <a:defPPr>
              <a:defRPr lang="en-US"/>
            </a:defPPr>
            <a:lvl1pPr>
              <a:defRPr sz="1200"/>
            </a:lvl1pPr>
          </a:lstStyle>
          <a:p>
            <a:r>
              <a:rPr lang="es" sz="1100" dirty="0"/>
              <a:t>Los hogares más ricos pueden tener acceso a tierras de mejor calidad</a:t>
            </a:r>
            <a:endParaRPr lang="en-GB" sz="1100" dirty="0"/>
          </a:p>
        </p:txBody>
      </p:sp>
      <p:sp>
        <p:nvSpPr>
          <p:cNvPr id="11" name="TextBox 10">
            <a:extLst>
              <a:ext uri="{FF2B5EF4-FFF2-40B4-BE49-F238E27FC236}">
                <a16:creationId xmlns:a16="http://schemas.microsoft.com/office/drawing/2014/main" id="{1D7AC001-5335-6D4A-2F55-71182D6D7F42}"/>
              </a:ext>
            </a:extLst>
          </p:cNvPr>
          <p:cNvSpPr txBox="1"/>
          <p:nvPr/>
        </p:nvSpPr>
        <p:spPr>
          <a:xfrm>
            <a:off x="8204626" y="4637868"/>
            <a:ext cx="1543885" cy="600164"/>
          </a:xfrm>
          <a:prstGeom prst="rect">
            <a:avLst/>
          </a:prstGeom>
          <a:solidFill>
            <a:schemeClr val="bg1"/>
          </a:solidFill>
        </p:spPr>
        <p:txBody>
          <a:bodyPr wrap="square" rtlCol="0">
            <a:spAutoFit/>
          </a:bodyPr>
          <a:lstStyle>
            <a:defPPr>
              <a:defRPr lang="en-US"/>
            </a:defPPr>
            <a:lvl1pPr>
              <a:defRPr sz="1200"/>
            </a:lvl1pPr>
          </a:lstStyle>
          <a:p>
            <a:r>
              <a:rPr lang="es" sz="1100" dirty="0"/>
              <a:t>Más cultivos nutricionalmente diversos utilizados en la cocina.</a:t>
            </a:r>
            <a:endParaRPr lang="en-GB" sz="1100" dirty="0"/>
          </a:p>
        </p:txBody>
      </p:sp>
      <p:cxnSp>
        <p:nvCxnSpPr>
          <p:cNvPr id="9" name="Straight Arrow Connector 8">
            <a:extLst>
              <a:ext uri="{FF2B5EF4-FFF2-40B4-BE49-F238E27FC236}">
                <a16:creationId xmlns:a16="http://schemas.microsoft.com/office/drawing/2014/main" id="{B736B67F-9C17-FF3B-793A-F81F58CB7D23}"/>
              </a:ext>
            </a:extLst>
          </p:cNvPr>
          <p:cNvCxnSpPr>
            <a:cxnSpLocks/>
          </p:cNvCxnSpPr>
          <p:nvPr/>
        </p:nvCxnSpPr>
        <p:spPr>
          <a:xfrm>
            <a:off x="5113522" y="2883623"/>
            <a:ext cx="1304452" cy="149905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92C2352-24F6-35E7-3188-682009E6CC8B}"/>
              </a:ext>
            </a:extLst>
          </p:cNvPr>
          <p:cNvSpPr txBox="1"/>
          <p:nvPr/>
        </p:nvSpPr>
        <p:spPr>
          <a:xfrm>
            <a:off x="6070904" y="2695991"/>
            <a:ext cx="1351470" cy="938719"/>
          </a:xfrm>
          <a:prstGeom prst="rect">
            <a:avLst/>
          </a:prstGeom>
          <a:solidFill>
            <a:schemeClr val="bg1"/>
          </a:solidFill>
        </p:spPr>
        <p:txBody>
          <a:bodyPr wrap="square" rtlCol="0">
            <a:spAutoFit/>
          </a:bodyPr>
          <a:lstStyle>
            <a:defPPr>
              <a:defRPr lang="en-US"/>
            </a:defPPr>
            <a:lvl1pPr>
              <a:defRPr sz="1200"/>
            </a:lvl1pPr>
          </a:lstStyle>
          <a:p>
            <a:r>
              <a:rPr lang="es" sz="1100" dirty="0"/>
              <a:t>Los cultivos intercalados pueden</a:t>
            </a:r>
          </a:p>
          <a:p>
            <a:r>
              <a:rPr lang="es" sz="1100" dirty="0"/>
              <a:t>mejorar la salud del suelo</a:t>
            </a:r>
            <a:endParaRPr lang="en-GB" sz="1100" dirty="0"/>
          </a:p>
        </p:txBody>
      </p:sp>
      <p:sp>
        <p:nvSpPr>
          <p:cNvPr id="4" name="Oval 3">
            <a:extLst>
              <a:ext uri="{FF2B5EF4-FFF2-40B4-BE49-F238E27FC236}">
                <a16:creationId xmlns:a16="http://schemas.microsoft.com/office/drawing/2014/main" id="{984C2236-4C7D-B83F-EE6F-E987625E97AB}"/>
              </a:ext>
            </a:extLst>
          </p:cNvPr>
          <p:cNvSpPr/>
          <p:nvPr/>
        </p:nvSpPr>
        <p:spPr>
          <a:xfrm>
            <a:off x="6292440" y="401992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 sz="1400" dirty="0"/>
              <a:t>Mayores rendimientos de cultivos intercalados</a:t>
            </a:r>
            <a:endParaRPr lang="en-GB" sz="1400" dirty="0"/>
          </a:p>
        </p:txBody>
      </p:sp>
      <p:sp>
        <p:nvSpPr>
          <p:cNvPr id="5" name="Oval 4">
            <a:extLst>
              <a:ext uri="{FF2B5EF4-FFF2-40B4-BE49-F238E27FC236}">
                <a16:creationId xmlns:a16="http://schemas.microsoft.com/office/drawing/2014/main" id="{D5450C1F-6472-EF1F-32D5-9A059D81B943}"/>
              </a:ext>
            </a:extLst>
          </p:cNvPr>
          <p:cNvSpPr/>
          <p:nvPr/>
        </p:nvSpPr>
        <p:spPr>
          <a:xfrm>
            <a:off x="4081161" y="1424090"/>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 sz="1400" dirty="0"/>
              <a:t>Características del suelo</a:t>
            </a:r>
            <a:endParaRPr lang="en-GB" sz="1400" dirty="0"/>
          </a:p>
        </p:txBody>
      </p:sp>
      <p:sp>
        <p:nvSpPr>
          <p:cNvPr id="68" name="Oval 67">
            <a:extLst>
              <a:ext uri="{FF2B5EF4-FFF2-40B4-BE49-F238E27FC236}">
                <a16:creationId xmlns:a16="http://schemas.microsoft.com/office/drawing/2014/main" id="{7994F6E1-4D28-D051-6160-1A3E7A0385CD}"/>
              </a:ext>
            </a:extLst>
          </p:cNvPr>
          <p:cNvSpPr/>
          <p:nvPr/>
        </p:nvSpPr>
        <p:spPr>
          <a:xfrm>
            <a:off x="4081161" y="1424090"/>
            <a:ext cx="1692000" cy="1692000"/>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s" sz="1200" dirty="0"/>
              <a:t>Características del suelo</a:t>
            </a:r>
            <a:endParaRPr lang="en-GB" sz="1200" dirty="0"/>
          </a:p>
        </p:txBody>
      </p:sp>
      <p:sp>
        <p:nvSpPr>
          <p:cNvPr id="34" name="TextBox 33">
            <a:extLst>
              <a:ext uri="{FF2B5EF4-FFF2-40B4-BE49-F238E27FC236}">
                <a16:creationId xmlns:a16="http://schemas.microsoft.com/office/drawing/2014/main" id="{E164277C-847F-17E6-7119-642C05A5F5DE}"/>
              </a:ext>
            </a:extLst>
          </p:cNvPr>
          <p:cNvSpPr txBox="1"/>
          <p:nvPr/>
        </p:nvSpPr>
        <p:spPr>
          <a:xfrm>
            <a:off x="4857559" y="3357190"/>
            <a:ext cx="1243963" cy="769441"/>
          </a:xfrm>
          <a:prstGeom prst="rect">
            <a:avLst/>
          </a:prstGeom>
          <a:solidFill>
            <a:schemeClr val="bg1"/>
          </a:solidFill>
        </p:spPr>
        <p:txBody>
          <a:bodyPr wrap="square" rtlCol="0">
            <a:spAutoFit/>
          </a:bodyPr>
          <a:lstStyle>
            <a:defPPr>
              <a:defRPr lang="en-US"/>
            </a:defPPr>
            <a:lvl1pPr>
              <a:defRPr sz="1200"/>
            </a:lvl1pPr>
          </a:lstStyle>
          <a:p>
            <a:r>
              <a:rPr lang="es" sz="1100" dirty="0"/>
              <a:t>El cultivo intercalado puede adaptarse mejor a ciertas propiedades del suelo</a:t>
            </a:r>
            <a:endParaRPr lang="en-GB" sz="1100" dirty="0"/>
          </a:p>
        </p:txBody>
      </p:sp>
      <p:sp>
        <p:nvSpPr>
          <p:cNvPr id="14" name="Oval 13">
            <a:extLst>
              <a:ext uri="{FF2B5EF4-FFF2-40B4-BE49-F238E27FC236}">
                <a16:creationId xmlns:a16="http://schemas.microsoft.com/office/drawing/2014/main" id="{50B164B7-1A43-5817-DDF1-B7E3A3A87ED4}"/>
              </a:ext>
            </a:extLst>
          </p:cNvPr>
          <p:cNvSpPr/>
          <p:nvPr/>
        </p:nvSpPr>
        <p:spPr>
          <a:xfrm>
            <a:off x="7537683" y="146206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400"/>
              <a:t>Seguridad alimentaria</a:t>
            </a:r>
            <a:endParaRPr lang="en-GB" sz="1400" dirty="0"/>
          </a:p>
        </p:txBody>
      </p:sp>
    </p:spTree>
    <p:extLst>
      <p:ext uri="{BB962C8B-B14F-4D97-AF65-F5344CB8AC3E}">
        <p14:creationId xmlns:p14="http://schemas.microsoft.com/office/powerpoint/2010/main" val="412662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animBg="1"/>
      <p:bldP spid="26" grpId="0" animBg="1"/>
      <p:bldP spid="11" grpId="0" animBg="1"/>
      <p:bldP spid="53" grpId="0" animBg="1"/>
      <p:bldP spid="5" grpId="0" animBg="1"/>
      <p:bldP spid="68"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es" sz="3200" dirty="0"/>
              <a:t>Variables que se pueden medir y probar</a:t>
            </a:r>
            <a:endParaRPr lang="en-GB" sz="32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Rendimiento de cultivos intercalados</a:t>
            </a:r>
            <a:endParaRPr lang="en-GB" sz="11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Aplicación </a:t>
            </a:r>
            <a:r>
              <a:rPr lang="es" sz="1400" dirty="0" err="1"/>
              <a:t>de fertilizantes</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Sexo del agricultor</a:t>
            </a:r>
            <a:endParaRPr lang="en-GB" sz="14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Época de siembra</a:t>
            </a:r>
            <a:endParaRPr lang="en-GB" sz="14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Contenido de arcilla</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Estatus socioeconómico</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Evaluación de la calidad del suelo</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200" dirty="0"/>
              <a:t># de meses de brecha alimentaria</a:t>
            </a:r>
            <a:endParaRPr lang="en-GB" sz="12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200" dirty="0"/>
              <a:t>Índice de diversidad dietética</a:t>
            </a:r>
            <a:endParaRPr lang="en-GB" sz="12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400" dirty="0"/>
              <a:t>Materia orgánica</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200" dirty="0"/>
              <a:t>Adopción de cultivos intercalados</a:t>
            </a:r>
            <a:endParaRPr lang="en-GB" sz="1200" dirty="0"/>
          </a:p>
        </p:txBody>
      </p:sp>
    </p:spTree>
    <p:extLst>
      <p:ext uri="{BB962C8B-B14F-4D97-AF65-F5344CB8AC3E}">
        <p14:creationId xmlns:p14="http://schemas.microsoft.com/office/powerpoint/2010/main" val="168098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C498E-DE94-4BAB-24D6-91C7ECF329B0}"/>
              </a:ext>
            </a:extLst>
          </p:cNvPr>
          <p:cNvSpPr>
            <a:spLocks noGrp="1"/>
          </p:cNvSpPr>
          <p:nvPr>
            <p:ph type="title"/>
          </p:nvPr>
        </p:nvSpPr>
        <p:spPr/>
        <p:txBody>
          <a:bodyPr/>
          <a:lstStyle/>
          <a:p>
            <a:r>
              <a:rPr lang="es" dirty="0"/>
              <a:t>¿Análisis?</a:t>
            </a:r>
            <a:endParaRPr lang="en-GB" dirty="0"/>
          </a:p>
        </p:txBody>
      </p:sp>
      <p:sp>
        <p:nvSpPr>
          <p:cNvPr id="3" name="Content Placeholder 2">
            <a:extLst>
              <a:ext uri="{FF2B5EF4-FFF2-40B4-BE49-F238E27FC236}">
                <a16:creationId xmlns:a16="http://schemas.microsoft.com/office/drawing/2014/main" id="{3373EEC2-7C42-484F-1934-10107939D70E}"/>
              </a:ext>
            </a:extLst>
          </p:cNvPr>
          <p:cNvSpPr>
            <a:spLocks noGrp="1"/>
          </p:cNvSpPr>
          <p:nvPr>
            <p:ph idx="1"/>
          </p:nvPr>
        </p:nvSpPr>
        <p:spPr>
          <a:xfrm>
            <a:off x="4741229" y="999878"/>
            <a:ext cx="6924294" cy="5115819"/>
          </a:xfrm>
        </p:spPr>
        <p:txBody>
          <a:bodyPr>
            <a:normAutofit fontScale="85000" lnSpcReduction="10000"/>
          </a:bodyPr>
          <a:lstStyle/>
          <a:p>
            <a:r>
              <a:rPr lang="es" dirty="0"/>
              <a:t>Existen técnicas sofisticadas sobre cómo construir un modelo único con múltiples vías (por ejemplo, SEM - modelos de ecuaciones estructurales)</a:t>
            </a:r>
          </a:p>
          <a:p>
            <a:r>
              <a:rPr lang="es" dirty="0"/>
              <a:t>Es probable que múltiples modelos más sencillos sean más fáciles de construir e interpretar que un modelo grande</a:t>
            </a:r>
          </a:p>
          <a:p>
            <a:r>
              <a:rPr lang="es" dirty="0"/>
              <a:t>Tratar de adaptarse a un solo modelo crea desafíos</a:t>
            </a:r>
          </a:p>
          <a:p>
            <a:pPr lvl="1"/>
            <a:r>
              <a:rPr lang="es" dirty="0"/>
              <a:t>Los caminos entre las variables operan en múltiples niveles.</a:t>
            </a:r>
          </a:p>
          <a:p>
            <a:pPr lvl="1"/>
            <a:r>
              <a:rPr lang="es" dirty="0"/>
              <a:t>Las cosas pueden cambiar con el tiempo y en diferentes períodos de tiempo.</a:t>
            </a:r>
          </a:p>
          <a:p>
            <a:pPr lvl="1"/>
            <a:r>
              <a:rPr lang="es" dirty="0"/>
              <a:t>Es posible que se hayan recopilado datos de diferentes actividades de investigación que no se pueden combinar fácilmente. O es posible que solo hayamos podido realizar actividades intensivas en recursos con un subconjunto de agricultores.</a:t>
            </a:r>
          </a:p>
          <a:p>
            <a:pPr lvl="1"/>
            <a:r>
              <a:rPr lang="es" dirty="0"/>
              <a:t>Algunas relaciones clave pueden evaluarse mejor a través de métodos más cualitativos</a:t>
            </a:r>
          </a:p>
        </p:txBody>
      </p:sp>
    </p:spTree>
    <p:extLst>
      <p:ext uri="{BB962C8B-B14F-4D97-AF65-F5344CB8AC3E}">
        <p14:creationId xmlns:p14="http://schemas.microsoft.com/office/powerpoint/2010/main" val="214865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a:xfrm>
            <a:off x="551670" y="131134"/>
            <a:ext cx="7389467" cy="1063418"/>
          </a:xfrm>
        </p:spPr>
        <p:txBody>
          <a:bodyPr>
            <a:noAutofit/>
          </a:bodyPr>
          <a:lstStyle/>
          <a:p>
            <a:r>
              <a:rPr lang="es" sz="2400" dirty="0"/>
              <a:t>Podríamos usar nuestro diagrama de influencia como un plan de análisis</a:t>
            </a:r>
            <a:endParaRPr lang="en-GB" sz="24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alpha val="3721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alpha val="37081"/>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Rendimiento de cultivos intercalados</a:t>
            </a:r>
            <a:endParaRPr lang="en-GB" sz="11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Aplicación </a:t>
            </a:r>
            <a:r>
              <a:rPr lang="es" sz="1400" dirty="0" err="1"/>
              <a:t>de fertilizantes</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Sexo del agricultor</a:t>
            </a:r>
            <a:endParaRPr lang="en-GB" sz="14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Época de siembra</a:t>
            </a:r>
            <a:endParaRPr lang="en-GB" sz="14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100" dirty="0"/>
              <a:t>Contenido de arcilla</a:t>
            </a:r>
            <a:endParaRPr lang="en-GB" sz="11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Estatus socioeconómico</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Evaluación de la calidad del suelo</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 de meses de brecha alimentaria</a:t>
            </a:r>
            <a:endParaRPr lang="en-GB" sz="11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Índice de diversidad dietética</a:t>
            </a:r>
            <a:endParaRPr lang="en-GB" sz="11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400" dirty="0"/>
              <a:t>carbono del suelo</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100" dirty="0"/>
              <a:t>Adopción de cultivos intercalados</a:t>
            </a:r>
            <a:endParaRPr lang="en-GB" sz="1100" dirty="0"/>
          </a:p>
        </p:txBody>
      </p:sp>
    </p:spTree>
    <p:extLst>
      <p:ext uri="{BB962C8B-B14F-4D97-AF65-F5344CB8AC3E}">
        <p14:creationId xmlns:p14="http://schemas.microsoft.com/office/powerpoint/2010/main" val="1267602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ECB197-B093-52E4-60F2-6E8685200452}"/>
              </a:ext>
            </a:extLst>
          </p:cNvPr>
          <p:cNvPicPr>
            <a:picLocks noChangeAspect="1"/>
          </p:cNvPicPr>
          <p:nvPr/>
        </p:nvPicPr>
        <p:blipFill>
          <a:blip r:embed="rId3"/>
          <a:stretch>
            <a:fillRect/>
          </a:stretch>
        </p:blipFill>
        <p:spPr>
          <a:xfrm>
            <a:off x="5466120" y="1905854"/>
            <a:ext cx="6309791" cy="3484058"/>
          </a:xfrm>
          <a:prstGeom prst="rect">
            <a:avLst/>
          </a:prstGeom>
        </p:spPr>
      </p:pic>
      <p:sp>
        <p:nvSpPr>
          <p:cNvPr id="6" name="Content Placeholder 2">
            <a:extLst>
              <a:ext uri="{FF2B5EF4-FFF2-40B4-BE49-F238E27FC236}">
                <a16:creationId xmlns:a16="http://schemas.microsoft.com/office/drawing/2014/main" id="{4C0CF5A4-6ECF-CBB7-94C2-03541DB36024}"/>
              </a:ext>
            </a:extLst>
          </p:cNvPr>
          <p:cNvSpPr>
            <a:spLocks noGrp="1"/>
          </p:cNvSpPr>
          <p:nvPr>
            <p:ph sz="half" idx="2"/>
          </p:nvPr>
        </p:nvSpPr>
        <p:spPr>
          <a:xfrm>
            <a:off x="551670" y="1905853"/>
            <a:ext cx="4445333" cy="4239239"/>
          </a:xfrm>
        </p:spPr>
        <p:txBody>
          <a:bodyPr>
            <a:normAutofit/>
          </a:bodyPr>
          <a:lstStyle/>
          <a:p>
            <a:pPr marL="0" indent="0">
              <a:buNone/>
            </a:pPr>
            <a:r>
              <a:rPr lang="es" sz="1800" dirty="0"/>
              <a:t>En este conjunto de datos, los suelos arcillosos y la aplicación temprana de fertilizante parecían estar relacionados con el rendimiento del tratamiento de cultivos intercalados frente al cultivo único.</a:t>
            </a:r>
          </a:p>
          <a:p>
            <a:pPr marL="0" indent="0">
              <a:buNone/>
            </a:pPr>
            <a:r>
              <a:rPr lang="es" sz="1800" dirty="0"/>
              <a:t>No hubo relaciones significativas con la evaluación de la calidad del suelo, ni con la época de siembra.</a:t>
            </a:r>
            <a:endParaRPr lang="en-GB" sz="1800" dirty="0"/>
          </a:p>
        </p:txBody>
      </p:sp>
      <p:sp>
        <p:nvSpPr>
          <p:cNvPr id="2" name="Title 1">
            <a:extLst>
              <a:ext uri="{FF2B5EF4-FFF2-40B4-BE49-F238E27FC236}">
                <a16:creationId xmlns:a16="http://schemas.microsoft.com/office/drawing/2014/main" id="{BA0DEB97-F68B-78D1-1112-8B59DF7FC43D}"/>
              </a:ext>
            </a:extLst>
          </p:cNvPr>
          <p:cNvSpPr>
            <a:spLocks noGrp="1"/>
          </p:cNvSpPr>
          <p:nvPr>
            <p:ph type="title"/>
          </p:nvPr>
        </p:nvSpPr>
        <p:spPr>
          <a:xfrm>
            <a:off x="551670" y="131133"/>
            <a:ext cx="10353895" cy="1105325"/>
          </a:xfrm>
        </p:spPr>
        <p:txBody>
          <a:bodyPr>
            <a:noAutofit/>
          </a:bodyPr>
          <a:lstStyle/>
          <a:p>
            <a:r>
              <a:rPr lang="es" sz="2400" dirty="0"/>
              <a:t>Factores que afectan el cambio en el rendimiento para el tratamiento de cultivo intercalado frente al cultivo único</a:t>
            </a:r>
          </a:p>
        </p:txBody>
      </p:sp>
      <p:sp>
        <p:nvSpPr>
          <p:cNvPr id="3" name="TextBox 2">
            <a:extLst>
              <a:ext uri="{FF2B5EF4-FFF2-40B4-BE49-F238E27FC236}">
                <a16:creationId xmlns:a16="http://schemas.microsoft.com/office/drawing/2014/main" id="{3DE52E6D-C5D6-97CA-32B1-B04601DBBE6A}"/>
              </a:ext>
            </a:extLst>
          </p:cNvPr>
          <p:cNvSpPr txBox="1"/>
          <p:nvPr/>
        </p:nvSpPr>
        <p:spPr>
          <a:xfrm>
            <a:off x="0" y="6537490"/>
            <a:ext cx="6435090" cy="276999"/>
          </a:xfrm>
          <a:prstGeom prst="rect">
            <a:avLst/>
          </a:prstGeom>
          <a:noFill/>
        </p:spPr>
        <p:txBody>
          <a:bodyPr wrap="square">
            <a:spAutoFit/>
          </a:bodyPr>
          <a:lstStyle/>
          <a:p>
            <a:r>
              <a:rPr lang="es" sz="1200" dirty="0">
                <a:effectLst/>
                <a:latin typeface="Helvetica" panose="020B0604020202020204" pitchFamily="34" charset="0"/>
                <a:ea typeface="Times New Roman" panose="02020603050405020304" pitchFamily="18" charset="0"/>
              </a:rPr>
              <a:t>Kareem Longwe y Wezi Mhango, proyecto Best Bets-Malawi,. Mc Knight CCRP</a:t>
            </a:r>
            <a:endParaRPr lang="en-GB" sz="1200" dirty="0"/>
          </a:p>
        </p:txBody>
      </p:sp>
    </p:spTree>
    <p:extLst>
      <p:ext uri="{BB962C8B-B14F-4D97-AF65-F5344CB8AC3E}">
        <p14:creationId xmlns:p14="http://schemas.microsoft.com/office/powerpoint/2010/main" val="2673093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alpha val="29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es" sz="3200" dirty="0"/>
              <a:t>Y luego mirando un componente diferente</a:t>
            </a:r>
            <a:endParaRPr lang="en-GB" sz="32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alpha val="3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Rendimiento de cultivos intercalados</a:t>
            </a:r>
            <a:endParaRPr lang="en-GB" sz="11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Aplicación </a:t>
            </a:r>
            <a:r>
              <a:rPr lang="es" sz="1400" dirty="0" err="1"/>
              <a:t>de fertilizantes</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Sexo del agricultor</a:t>
            </a:r>
            <a:endParaRPr lang="en-GB" sz="14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Época de siembra</a:t>
            </a:r>
            <a:endParaRPr lang="en-GB" sz="14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solidFill>
            <a:schemeClr val="accent1">
              <a:alpha val="3532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Contenido de arcilla</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400" dirty="0"/>
              <a:t>Estatus socioeconómico</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 sz="1400" dirty="0"/>
              <a:t>Evaluación de la calidad del suelo</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 de meses de brecha alimentaria</a:t>
            </a:r>
            <a:endParaRPr lang="en-GB" sz="11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100" dirty="0"/>
              <a:t>Índice de diversidad dietética</a:t>
            </a:r>
            <a:endParaRPr lang="en-GB" sz="11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alpha val="36133"/>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s" sz="1400" dirty="0"/>
              <a:t>Carbono del suelo</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solidFill>
            <a:schemeClr val="accent1">
              <a:alpha val="3511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1100" dirty="0"/>
              <a:t>Adopción de cultivos intercalados</a:t>
            </a:r>
            <a:endParaRPr lang="en-GB" sz="1100" dirty="0"/>
          </a:p>
        </p:txBody>
      </p:sp>
    </p:spTree>
    <p:extLst>
      <p:ext uri="{BB962C8B-B14F-4D97-AF65-F5344CB8AC3E}">
        <p14:creationId xmlns:p14="http://schemas.microsoft.com/office/powerpoint/2010/main" val="26402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D7004-C101-E419-E985-1BC3DFB3C3CB}"/>
              </a:ext>
            </a:extLst>
          </p:cNvPr>
          <p:cNvSpPr>
            <a:spLocks noGrp="1"/>
          </p:cNvSpPr>
          <p:nvPr>
            <p:ph sz="half" idx="2"/>
          </p:nvPr>
        </p:nvSpPr>
        <p:spPr>
          <a:xfrm>
            <a:off x="551670" y="1588650"/>
            <a:ext cx="5903766" cy="4674989"/>
          </a:xfrm>
        </p:spPr>
        <p:txBody>
          <a:bodyPr>
            <a:normAutofit/>
          </a:bodyPr>
          <a:lstStyle/>
          <a:p>
            <a:r>
              <a:rPr lang="es" dirty="0"/>
              <a:t>El análisis mostró que la educación, el deshierbe y la siembra no tenían una relación clara con la calidad del suelo. Pero el género </a:t>
            </a:r>
            <a:r>
              <a:rPr lang="es" b="1" dirty="0"/>
              <a:t>sí </a:t>
            </a:r>
            <a:r>
              <a:rPr lang="es" dirty="0"/>
              <a:t>.</a:t>
            </a:r>
          </a:p>
          <a:p>
            <a:r>
              <a:rPr lang="es" dirty="0"/>
              <a:t>¡Es muy poco probable que la única razón por la cual la calidad del suelo sea mala sea porque el agricultor es una mujer! Habrá otros factores relacionados con esto que debemos entender.</a:t>
            </a:r>
          </a:p>
          <a:p>
            <a:r>
              <a:rPr lang="es" dirty="0"/>
              <a:t>Un enfoque más cualitativo sería útil para comprender cuáles son estos factores.</a:t>
            </a:r>
            <a:endParaRPr lang="en-GB" dirty="0"/>
          </a:p>
          <a:p>
            <a:pPr marL="0" indent="0">
              <a:buNone/>
            </a:pPr>
            <a:endParaRPr lang="en-US" dirty="0"/>
          </a:p>
          <a:p>
            <a:pPr marL="0" indent="0">
              <a:buNone/>
            </a:pPr>
            <a:endParaRPr lang="en-GB" dirty="0"/>
          </a:p>
        </p:txBody>
      </p:sp>
      <p:sp>
        <p:nvSpPr>
          <p:cNvPr id="2" name="Title 1">
            <a:extLst>
              <a:ext uri="{FF2B5EF4-FFF2-40B4-BE49-F238E27FC236}">
                <a16:creationId xmlns:a16="http://schemas.microsoft.com/office/drawing/2014/main" id="{FBBCA17A-157F-6127-C21B-EEACDA89AB0D}"/>
              </a:ext>
            </a:extLst>
          </p:cNvPr>
          <p:cNvSpPr>
            <a:spLocks noGrp="1"/>
          </p:cNvSpPr>
          <p:nvPr>
            <p:ph type="title"/>
          </p:nvPr>
        </p:nvSpPr>
        <p:spPr>
          <a:xfrm>
            <a:off x="551670" y="131133"/>
            <a:ext cx="8605777" cy="1105325"/>
          </a:xfrm>
        </p:spPr>
        <p:txBody>
          <a:bodyPr>
            <a:normAutofit/>
          </a:bodyPr>
          <a:lstStyle/>
          <a:p>
            <a:r>
              <a:rPr lang="es" sz="3600" dirty="0"/>
              <a:t>Factores que afectan la evaluación de la calidad del suelo</a:t>
            </a:r>
          </a:p>
        </p:txBody>
      </p:sp>
      <p:pic>
        <p:nvPicPr>
          <p:cNvPr id="4" name="Picture 3">
            <a:extLst>
              <a:ext uri="{FF2B5EF4-FFF2-40B4-BE49-F238E27FC236}">
                <a16:creationId xmlns:a16="http://schemas.microsoft.com/office/drawing/2014/main" id="{70C86C36-84FD-955B-4EF4-95C90C5410BF}"/>
              </a:ext>
            </a:extLst>
          </p:cNvPr>
          <p:cNvPicPr>
            <a:picLocks noChangeAspect="1"/>
          </p:cNvPicPr>
          <p:nvPr/>
        </p:nvPicPr>
        <p:blipFill>
          <a:blip r:embed="rId3"/>
          <a:stretch>
            <a:fillRect/>
          </a:stretch>
        </p:blipFill>
        <p:spPr>
          <a:xfrm>
            <a:off x="7113790" y="1977673"/>
            <a:ext cx="4526540" cy="3319463"/>
          </a:xfrm>
          <a:prstGeom prst="rect">
            <a:avLst/>
          </a:prstGeom>
        </p:spPr>
      </p:pic>
      <p:sp>
        <p:nvSpPr>
          <p:cNvPr id="6" name="Content Placeholder 2">
            <a:extLst>
              <a:ext uri="{FF2B5EF4-FFF2-40B4-BE49-F238E27FC236}">
                <a16:creationId xmlns:a16="http://schemas.microsoft.com/office/drawing/2014/main" id="{C12BD3E9-4693-192B-D0D1-E80AA388F0D7}"/>
              </a:ext>
            </a:extLst>
          </p:cNvPr>
          <p:cNvSpPr txBox="1">
            <a:spLocks/>
          </p:cNvSpPr>
          <p:nvPr/>
        </p:nvSpPr>
        <p:spPr>
          <a:xfrm>
            <a:off x="379230" y="5572665"/>
            <a:ext cx="5357336" cy="11190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5" name="TextBox 4">
            <a:extLst>
              <a:ext uri="{FF2B5EF4-FFF2-40B4-BE49-F238E27FC236}">
                <a16:creationId xmlns:a16="http://schemas.microsoft.com/office/drawing/2014/main" id="{C9989180-A00D-DEF4-C071-61EE4803101B}"/>
              </a:ext>
            </a:extLst>
          </p:cNvPr>
          <p:cNvSpPr txBox="1"/>
          <p:nvPr/>
        </p:nvSpPr>
        <p:spPr>
          <a:xfrm>
            <a:off x="0" y="6537490"/>
            <a:ext cx="6435090" cy="276999"/>
          </a:xfrm>
          <a:prstGeom prst="rect">
            <a:avLst/>
          </a:prstGeom>
          <a:noFill/>
        </p:spPr>
        <p:txBody>
          <a:bodyPr wrap="square">
            <a:spAutoFit/>
          </a:bodyPr>
          <a:lstStyle/>
          <a:p>
            <a:r>
              <a:rPr lang="es" sz="1200" dirty="0">
                <a:effectLst/>
                <a:latin typeface="Helvetica" panose="020B0604020202020204" pitchFamily="34" charset="0"/>
                <a:ea typeface="Times New Roman" panose="02020603050405020304" pitchFamily="18" charset="0"/>
              </a:rPr>
              <a:t>Kareem Longwe y Wezi Mhango, proyecto Best Bets-Malawi,. Mc Knight CCRP</a:t>
            </a:r>
            <a:endParaRPr lang="en-GB" sz="1200" dirty="0"/>
          </a:p>
        </p:txBody>
      </p:sp>
    </p:spTree>
    <p:extLst>
      <p:ext uri="{BB962C8B-B14F-4D97-AF65-F5344CB8AC3E}">
        <p14:creationId xmlns:p14="http://schemas.microsoft.com/office/powerpoint/2010/main" val="1266738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B9ED-27BC-3E2D-42AD-2BC8459B4435}"/>
              </a:ext>
            </a:extLst>
          </p:cNvPr>
          <p:cNvSpPr>
            <a:spLocks noGrp="1"/>
          </p:cNvSpPr>
          <p:nvPr>
            <p:ph type="title"/>
          </p:nvPr>
        </p:nvSpPr>
        <p:spPr/>
        <p:txBody>
          <a:bodyPr/>
          <a:lstStyle/>
          <a:p>
            <a:r>
              <a:rPr lang="es" dirty="0"/>
              <a:t>Resumen</a:t>
            </a:r>
            <a:endParaRPr lang="en-GB" dirty="0"/>
          </a:p>
        </p:txBody>
      </p:sp>
      <p:sp>
        <p:nvSpPr>
          <p:cNvPr id="3" name="Content Placeholder 2">
            <a:extLst>
              <a:ext uri="{FF2B5EF4-FFF2-40B4-BE49-F238E27FC236}">
                <a16:creationId xmlns:a16="http://schemas.microsoft.com/office/drawing/2014/main" id="{30D3E88D-BC86-1CE9-CF28-1B6FFD9DBF10}"/>
              </a:ext>
            </a:extLst>
          </p:cNvPr>
          <p:cNvSpPr>
            <a:spLocks noGrp="1"/>
          </p:cNvSpPr>
          <p:nvPr>
            <p:ph idx="1"/>
          </p:nvPr>
        </p:nvSpPr>
        <p:spPr>
          <a:xfrm>
            <a:off x="4882896" y="440827"/>
            <a:ext cx="6699504" cy="5654241"/>
          </a:xfrm>
        </p:spPr>
        <p:txBody>
          <a:bodyPr>
            <a:normAutofit/>
          </a:bodyPr>
          <a:lstStyle/>
          <a:p>
            <a:r>
              <a:rPr lang="es" i="1" dirty="0"/>
              <a:t>solo </a:t>
            </a:r>
            <a:r>
              <a:rPr lang="es" dirty="0"/>
              <a:t>podemos ver realmente los titulares</a:t>
            </a:r>
            <a:endParaRPr lang="en-US" i="1" dirty="0"/>
          </a:p>
          <a:p>
            <a:r>
              <a:rPr lang="es" dirty="0"/>
              <a:t>Adoptando un enfoque agroecológico, </a:t>
            </a:r>
            <a:r>
              <a:rPr lang="es" i="1" dirty="0"/>
              <a:t>debemos </a:t>
            </a:r>
            <a:r>
              <a:rPr lang="es" dirty="0"/>
              <a:t>centrarnos en la narrativa, tratando de comprender todo el sistema y cómo se vinculan los diferentes componentes.</a:t>
            </a:r>
            <a:endParaRPr lang="en-US" i="1" dirty="0"/>
          </a:p>
          <a:p>
            <a:r>
              <a:rPr lang="es" dirty="0"/>
              <a:t>Es posible que los 'métodos estadísticos' solo terminen siendo ligeramente diferentes, pero debemos pensar en cómo los aplicamos.</a:t>
            </a:r>
          </a:p>
          <a:p>
            <a:r>
              <a:rPr lang="es" dirty="0"/>
              <a:t>Necesitamos una cuidadosa reflexión y planificación en cada etapa. El análisis y las interpretaciones perspicaces solo pueden provenir realmente de un proceso iterativo y colaborativo.</a:t>
            </a:r>
            <a:endParaRPr lang="en-GB" dirty="0"/>
          </a:p>
        </p:txBody>
      </p:sp>
    </p:spTree>
    <p:extLst>
      <p:ext uri="{BB962C8B-B14F-4D97-AF65-F5344CB8AC3E}">
        <p14:creationId xmlns:p14="http://schemas.microsoft.com/office/powerpoint/2010/main" val="3560236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C6311C-6654-6FF8-9022-B85F29EA57FF}"/>
              </a:ext>
            </a:extLst>
          </p:cNvPr>
          <p:cNvSpPr/>
          <p:nvPr/>
        </p:nvSpPr>
        <p:spPr>
          <a:xfrm>
            <a:off x="4711700" y="0"/>
            <a:ext cx="7480299" cy="685799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57915A4-38AC-600A-6FC6-EB9C9DDE4719}"/>
              </a:ext>
            </a:extLst>
          </p:cNvPr>
          <p:cNvSpPr txBox="1"/>
          <p:nvPr/>
        </p:nvSpPr>
        <p:spPr>
          <a:xfrm>
            <a:off x="5559553" y="6127558"/>
            <a:ext cx="5874900" cy="461665"/>
          </a:xfrm>
          <a:prstGeom prst="rect">
            <a:avLst/>
          </a:prstGeom>
          <a:noFill/>
        </p:spPr>
        <p:txBody>
          <a:bodyPr wrap="square" rtlCol="0">
            <a:spAutoFit/>
          </a:bodyPr>
          <a:lstStyle/>
          <a:p>
            <a:pPr>
              <a:spcBef>
                <a:spcPts val="0"/>
              </a:spcBef>
              <a:spcAft>
                <a:spcPts val="400"/>
              </a:spcAft>
            </a:pPr>
            <a:r>
              <a:rPr lang="es"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fld id="{EE89269B-7EA9-BA4D-9995-048642ABEEF8}" type="datetimeyyyy">
              <a:rPr lang="en-GB" sz="120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2023</a:t>
            </a:fld>
            <a:r>
              <a:rPr lang="es"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Statistics for Sustainable Development </a:t>
            </a:r>
            <a:r>
              <a:rPr lang="es"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3">
                  <a:extLst>
                    <a:ext uri="{A12FA001-AC4F-418D-AE19-62706E023703}">
                      <ahyp:hlinkClr xmlns:ahyp="http://schemas.microsoft.com/office/drawing/2018/hyperlinkcolor" val="tx"/>
                    </a:ext>
                  </a:extLst>
                </a:hlinkClick>
              </a:rPr>
              <a:t>Creative Commons Reconocimiento-CompartirIgual 4.0 Internacional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 name="TextBox 7">
            <a:extLst>
              <a:ext uri="{FF2B5EF4-FFF2-40B4-BE49-F238E27FC236}">
                <a16:creationId xmlns:a16="http://schemas.microsoft.com/office/drawing/2014/main" id="{A91332DE-6A9A-F661-67D0-323C011C9A63}"/>
              </a:ext>
            </a:extLst>
          </p:cNvPr>
          <p:cNvSpPr txBox="1"/>
          <p:nvPr/>
        </p:nvSpPr>
        <p:spPr>
          <a:xfrm>
            <a:off x="6550512" y="4865524"/>
            <a:ext cx="4944754" cy="750975"/>
          </a:xfrm>
          <a:prstGeom prst="rect">
            <a:avLst/>
          </a:prstGeom>
          <a:noFill/>
        </p:spPr>
        <p:txBody>
          <a:bodyPr wrap="square" rtlCol="0">
            <a:spAutoFit/>
          </a:bodyPr>
          <a:lstStyle/>
          <a:p>
            <a:pPr>
              <a:lnSpc>
                <a:spcPct val="110000"/>
              </a:lnSpc>
              <a:spcAft>
                <a:spcPts val="2700"/>
              </a:spcAft>
            </a:pPr>
            <a:r>
              <a:rPr lang="es" sz="2000" dirty="0">
                <a:latin typeface="Open Sans Light" panose="020B0306030504020204" pitchFamily="34" charset="0"/>
                <a:ea typeface="Open Sans Light" panose="020B0306030504020204" pitchFamily="34" charset="0"/>
                <a:cs typeface="Open Sans Light" panose="020B0306030504020204" pitchFamily="34" charset="0"/>
              </a:rPr>
              <a:t>Encuentre más guías y materiales en </a:t>
            </a:r>
            <a:r>
              <a:rPr lang="es" sz="2000" b="1" dirty="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hlinkClick r:id="rId4">
                  <a:extLst>
                    <a:ext uri="{A12FA001-AC4F-418D-AE19-62706E023703}">
                      <ahyp:hlinkClr xmlns:ahyp="http://schemas.microsoft.com/office/drawing/2018/hyperlinkcolor" val="tx"/>
                    </a:ext>
                  </a:extLst>
                </a:hlinkClick>
              </a:rPr>
              <a:t>stats4sd.org/resources</a:t>
            </a:r>
            <a:endParaRPr lang="en-GB" sz="2000" b="1" dirty="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9" name="Picture 8" descr="A picture containing black, night&#10;&#10;Description automatically generated">
            <a:extLst>
              <a:ext uri="{FF2B5EF4-FFF2-40B4-BE49-F238E27FC236}">
                <a16:creationId xmlns:a16="http://schemas.microsoft.com/office/drawing/2014/main" id="{96125CC2-E032-6EB0-3BBF-87FD7BA34C3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59553" y="4896513"/>
            <a:ext cx="719986" cy="719986"/>
          </a:xfrm>
          <a:prstGeom prst="rect">
            <a:avLst/>
          </a:prstGeom>
        </p:spPr>
      </p:pic>
      <p:sp>
        <p:nvSpPr>
          <p:cNvPr id="10" name="TextBox 9">
            <a:extLst>
              <a:ext uri="{FF2B5EF4-FFF2-40B4-BE49-F238E27FC236}">
                <a16:creationId xmlns:a16="http://schemas.microsoft.com/office/drawing/2014/main" id="{C6A787C7-8480-9523-FA54-0FA190A395D3}"/>
              </a:ext>
            </a:extLst>
          </p:cNvPr>
          <p:cNvSpPr txBox="1"/>
          <p:nvPr/>
        </p:nvSpPr>
        <p:spPr>
          <a:xfrm>
            <a:off x="10108505" y="265889"/>
            <a:ext cx="1869423" cy="553998"/>
          </a:xfrm>
          <a:prstGeom prst="rect">
            <a:avLst/>
          </a:prstGeom>
          <a:noFill/>
        </p:spPr>
        <p:txBody>
          <a:bodyPr wrap="none" rtlCol="0">
            <a:spAutoFit/>
          </a:bodyPr>
          <a:lstStyle/>
          <a:p>
            <a:r>
              <a:rPr lang="es" sz="3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
        <p:nvSpPr>
          <p:cNvPr id="6" name="Text Placeholder 5">
            <a:extLst>
              <a:ext uri="{FF2B5EF4-FFF2-40B4-BE49-F238E27FC236}">
                <a16:creationId xmlns:a16="http://schemas.microsoft.com/office/drawing/2014/main" id="{9AAADC98-361E-D348-9854-08FD463970F7}"/>
              </a:ext>
            </a:extLst>
          </p:cNvPr>
          <p:cNvSpPr>
            <a:spLocks noGrp="1"/>
          </p:cNvSpPr>
          <p:nvPr>
            <p:ph type="body" sz="quarter" idx="10"/>
          </p:nvPr>
        </p:nvSpPr>
        <p:spPr>
          <a:xfrm>
            <a:off x="5499099" y="1315257"/>
            <a:ext cx="6200181" cy="1444738"/>
          </a:xfrm>
        </p:spPr>
        <p:txBody>
          <a:bodyPr>
            <a:normAutofit fontScale="77500" lnSpcReduction="20000"/>
          </a:bodyPr>
          <a:lstStyle/>
          <a:p>
            <a:r>
              <a:rPr lang="es" dirty="0"/>
              <a:t>De la serie: </a:t>
            </a:r>
            <a:br>
              <a:rPr lang="en-GB" dirty="0"/>
            </a:br>
            <a:r>
              <a:rPr lang="es" dirty="0"/>
              <a:t>CCRP Research Methods Sessions 2023</a:t>
            </a:r>
            <a:endParaRPr lang="en-GB" dirty="0"/>
          </a:p>
        </p:txBody>
      </p:sp>
      <p:sp>
        <p:nvSpPr>
          <p:cNvPr id="7" name="Text Placeholder 6">
            <a:extLst>
              <a:ext uri="{FF2B5EF4-FFF2-40B4-BE49-F238E27FC236}">
                <a16:creationId xmlns:a16="http://schemas.microsoft.com/office/drawing/2014/main" id="{D01D29D9-EAB0-2549-988E-62281C3880AB}"/>
              </a:ext>
            </a:extLst>
          </p:cNvPr>
          <p:cNvSpPr>
            <a:spLocks noGrp="1"/>
          </p:cNvSpPr>
          <p:nvPr>
            <p:ph type="body" sz="quarter" idx="11"/>
          </p:nvPr>
        </p:nvSpPr>
        <p:spPr>
          <a:xfrm>
            <a:off x="5499099" y="3056531"/>
            <a:ext cx="6200182" cy="1512456"/>
          </a:xfrm>
        </p:spPr>
        <p:txBody>
          <a:bodyPr>
            <a:normAutofit fontScale="62500" lnSpcReduction="20000"/>
          </a:bodyPr>
          <a:lstStyle/>
          <a:p>
            <a:pPr>
              <a:spcAft>
                <a:spcPts val="1400"/>
              </a:spcAft>
            </a:pPr>
            <a:r>
              <a:rPr lang="es" b="1" dirty="0">
                <a:latin typeface="Open Sans SemiBold" pitchFamily="2" charset="0"/>
                <a:ea typeface="Open Sans SemiBold" pitchFamily="2" charset="0"/>
                <a:cs typeface="Open Sans SemiBold" pitchFamily="2" charset="0"/>
              </a:rPr>
              <a:t>Creado y presentado por Sam Dumble </a:t>
            </a:r>
            <a:r>
              <a:rPr lang="es" dirty="0"/>
              <a:t>(s.dumble@stats4sd.org)</a:t>
            </a:r>
            <a:endParaRPr lang="en-GB" b="1" dirty="0">
              <a:latin typeface="Open Sans SemiBold" panose="020B0606030504020204" pitchFamily="34" charset="0"/>
              <a:ea typeface="Open Sans SemiBold" panose="020B0606030504020204" pitchFamily="34" charset="0"/>
              <a:cs typeface="Open Sans SemiBold" panose="020B0606030504020204" pitchFamily="34" charset="0"/>
            </a:endParaRPr>
          </a:p>
          <a:p>
            <a:r>
              <a:rPr lang="es" dirty="0"/>
              <a:t>Colaboración Global para Sistemas Alimentarios Resilientes (CRFS)</a:t>
            </a:r>
          </a:p>
          <a:p>
            <a:r>
              <a:rPr lang="es" dirty="0"/>
              <a:t>abril 2023</a:t>
            </a:r>
          </a:p>
        </p:txBody>
      </p:sp>
      <p:pic>
        <p:nvPicPr>
          <p:cNvPr id="3" name="Picture 2" descr="A red background with white text&#10;&#10;Description automatically generated with medium confidence">
            <a:extLst>
              <a:ext uri="{FF2B5EF4-FFF2-40B4-BE49-F238E27FC236}">
                <a16:creationId xmlns:a16="http://schemas.microsoft.com/office/drawing/2014/main" id="{16EC64AE-5AA6-9FCD-F50B-AE4E131A0E43}"/>
              </a:ext>
            </a:extLst>
          </p:cNvPr>
          <p:cNvPicPr>
            <a:picLocks noChangeAspect="1"/>
          </p:cNvPicPr>
          <p:nvPr/>
        </p:nvPicPr>
        <p:blipFill>
          <a:blip r:embed="rId6"/>
          <a:stretch>
            <a:fillRect/>
          </a:stretch>
        </p:blipFill>
        <p:spPr>
          <a:xfrm>
            <a:off x="7453978" y="347052"/>
            <a:ext cx="2375822" cy="427648"/>
          </a:xfrm>
          <a:prstGeom prst="rect">
            <a:avLst/>
          </a:prstGeom>
        </p:spPr>
      </p:pic>
    </p:spTree>
    <p:extLst>
      <p:ext uri="{BB962C8B-B14F-4D97-AF65-F5344CB8AC3E}">
        <p14:creationId xmlns:p14="http://schemas.microsoft.com/office/powerpoint/2010/main" val="1435070187"/>
      </p:ext>
    </p:extLst>
  </p:cSld>
  <p:clrMapOvr>
    <a:masterClrMapping/>
  </p:clrMapOvr>
</p:sld>
</file>

<file path=ppt/theme/theme1.xml><?xml version="1.0" encoding="utf-8"?>
<a:theme xmlns:a="http://schemas.openxmlformats.org/drawingml/2006/main" name="ssdwebinar">
  <a:themeElements>
    <a:clrScheme name="Custom 1">
      <a:dk1>
        <a:srgbClr val="000000"/>
      </a:dk1>
      <a:lt1>
        <a:srgbClr val="FFFFFF"/>
      </a:lt1>
      <a:dk2>
        <a:srgbClr val="D32229"/>
      </a:dk2>
      <a:lt2>
        <a:srgbClr val="B4DCFA"/>
      </a:lt2>
      <a:accent1>
        <a:srgbClr val="D32229"/>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tats4SD">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0DE8F829-A366-AD4A-9666-4D4F2B5F7C76}" vid="{E0B2EDA8-83ED-F04C-91DF-6DD160786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778</TotalTime>
  <Words>3536</Words>
  <Application>Microsoft Office PowerPoint</Application>
  <PresentationFormat>Widescreen</PresentationFormat>
  <Paragraphs>312</Paragraphs>
  <Slides>28</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Open Sans SemiBold</vt:lpstr>
      <vt:lpstr>Calibri</vt:lpstr>
      <vt:lpstr>Open Sans Light</vt:lpstr>
      <vt:lpstr>Arial</vt:lpstr>
      <vt:lpstr>Helvetica</vt:lpstr>
      <vt:lpstr>Open Sans</vt:lpstr>
      <vt:lpstr>ssdwebinar</vt:lpstr>
      <vt:lpstr>Seminario de Métodos de Investigación 2023</vt:lpstr>
      <vt:lpstr>Análisis Estadístico para Agroecología</vt:lpstr>
      <vt:lpstr>Descripción general</vt:lpstr>
      <vt:lpstr>Interpretación de resultados</vt:lpstr>
      <vt:lpstr>PowerPoint Presentation</vt:lpstr>
      <vt:lpstr>PowerPoint Presentation</vt:lpstr>
      <vt:lpstr>Los titulares no son la historia real</vt:lpstr>
      <vt:lpstr>Un ejemplo clásico de 'estadísticas para la agricultura'</vt:lpstr>
      <vt:lpstr>Estadísticas para la Agricultura</vt:lpstr>
      <vt:lpstr>¿Estadísticas para la Agroecología?</vt:lpstr>
      <vt:lpstr>¿Estadísticas para la Agroecología?</vt:lpstr>
      <vt:lpstr>¡Los agricultores no son réplicas!</vt:lpstr>
      <vt:lpstr>Tamaños de muestra en la investigación para la agroecología</vt:lpstr>
      <vt:lpstr>Fin de la parte 1</vt:lpstr>
      <vt:lpstr>En realidad, había muchos más agricultores en la prueba...</vt:lpstr>
      <vt:lpstr>Los promedios realmente no nos cuentan la historia interesante</vt:lpstr>
      <vt:lpstr>Así que veámoslo un poco más…</vt:lpstr>
      <vt:lpstr>Así que veámoslo un poco más…</vt:lpstr>
      <vt:lpstr>Podemos hacer un marco teórico</vt:lpstr>
      <vt:lpstr>La agroecología tendrá múltiples resultados interrelacionados</vt:lpstr>
      <vt:lpstr>Variables que se pueden medir y probar</vt:lpstr>
      <vt:lpstr>¿Análisis?</vt:lpstr>
      <vt:lpstr>Podríamos usar nuestro diagrama de influencia como un plan de análisis</vt:lpstr>
      <vt:lpstr>Factores que afectan el cambio en el rendimiento para el tratamiento de cultivo intercalado frente al cultivo único</vt:lpstr>
      <vt:lpstr>Y luego mirando un componente diferente</vt:lpstr>
      <vt:lpstr>Factores que afectan la evaluación de la calidad del suelo</vt:lpstr>
      <vt:lpstr>Resumen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FRN Research Methods Sessions 2023</dc:title>
  <dc:creator>Emily Nevitt</dc:creator>
  <cp:lastModifiedBy>Carlos Barahona</cp:lastModifiedBy>
  <cp:revision>42</cp:revision>
  <dcterms:created xsi:type="dcterms:W3CDTF">2023-03-13T09:37:45Z</dcterms:created>
  <dcterms:modified xsi:type="dcterms:W3CDTF">2023-04-26T14:29:14Z</dcterms:modified>
</cp:coreProperties>
</file>