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1" r:id="rId1"/>
  </p:sldMasterIdLst>
  <p:notesMasterIdLst>
    <p:notesMasterId r:id="rId30"/>
  </p:notesMasterIdLst>
  <p:handoutMasterIdLst>
    <p:handoutMasterId r:id="rId31"/>
  </p:handoutMasterIdLst>
  <p:sldIdLst>
    <p:sldId id="259" r:id="rId2"/>
    <p:sldId id="256" r:id="rId3"/>
    <p:sldId id="280" r:id="rId4"/>
    <p:sldId id="297" r:id="rId5"/>
    <p:sldId id="290" r:id="rId6"/>
    <p:sldId id="291" r:id="rId7"/>
    <p:sldId id="292" r:id="rId8"/>
    <p:sldId id="281" r:id="rId9"/>
    <p:sldId id="282" r:id="rId10"/>
    <p:sldId id="283" r:id="rId11"/>
    <p:sldId id="284" r:id="rId12"/>
    <p:sldId id="285" r:id="rId13"/>
    <p:sldId id="261" r:id="rId14"/>
    <p:sldId id="301" r:id="rId15"/>
    <p:sldId id="286" r:id="rId16"/>
    <p:sldId id="268" r:id="rId17"/>
    <p:sldId id="287" r:id="rId18"/>
    <p:sldId id="273" r:id="rId19"/>
    <p:sldId id="298" r:id="rId20"/>
    <p:sldId id="293" r:id="rId21"/>
    <p:sldId id="271" r:id="rId22"/>
    <p:sldId id="272" r:id="rId23"/>
    <p:sldId id="299" r:id="rId24"/>
    <p:sldId id="288" r:id="rId25"/>
    <p:sldId id="300" r:id="rId26"/>
    <p:sldId id="276" r:id="rId27"/>
    <p:sldId id="279" r:id="rId28"/>
    <p:sldId id="267" r:id="rId29"/>
  </p:sldIdLst>
  <p:sldSz cx="12192000" cy="6858000"/>
  <p:notesSz cx="6858000" cy="9144000"/>
  <p:embeddedFontLst>
    <p:embeddedFont>
      <p:font typeface="Calibri" panose="020F0502020204030204" pitchFamily="34" charset="0"/>
      <p:regular r:id="rId32"/>
      <p:bold r:id="rId33"/>
      <p:italic r:id="rId34"/>
      <p:boldItalic r:id="rId35"/>
    </p:embeddedFont>
    <p:embeddedFont>
      <p:font typeface="Helvetica" pitchFamily="2" charset="0"/>
      <p:regular r:id="rId36"/>
      <p:bold r:id="rId37"/>
      <p:italic r:id="rId38"/>
      <p:boldItalic r:id="rId39"/>
    </p:embeddedFont>
    <p:embeddedFont>
      <p:font typeface="Open Sans" panose="020B0606030504020204" pitchFamily="34" charset="0"/>
      <p:regular r:id="rId40"/>
      <p:bold r:id="rId41"/>
      <p:italic r:id="rId42"/>
      <p:boldItalic r:id="rId43"/>
    </p:embeddedFont>
    <p:embeddedFont>
      <p:font typeface="Open Sans Light" pitchFamily="2" charset="0"/>
      <p:regular r:id="rId44"/>
      <p:italic r:id="rId45"/>
    </p:embeddedFont>
    <p:embeddedFont>
      <p:font typeface="Open Sans SemiBold" panose="020B060603050402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71" autoAdjust="0"/>
    <p:restoredTop sz="78639" autoAdjust="0"/>
  </p:normalViewPr>
  <p:slideViewPr>
    <p:cSldViewPr snapToGrid="0" snapToObjects="1">
      <p:cViewPr varScale="1">
        <p:scale>
          <a:sx n="95" d="100"/>
          <a:sy n="95" d="100"/>
        </p:scale>
        <p:origin x="1456" y="136"/>
      </p:cViewPr>
      <p:guideLst/>
    </p:cSldViewPr>
  </p:slideViewPr>
  <p:notesTextViewPr>
    <p:cViewPr>
      <p:scale>
        <a:sx n="1" d="1"/>
        <a:sy n="1" d="1"/>
      </p:scale>
      <p:origin x="0" y="0"/>
    </p:cViewPr>
  </p:notesTextViewPr>
  <p:notesViewPr>
    <p:cSldViewPr snapToGrid="0" snapToObjects="1">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font" Target="fonts/font16.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font" Target="fonts/font14.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4" Type="http://schemas.openxmlformats.org/officeDocument/2006/relationships/font" Target="fonts/font13.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4.fntdata"/><Relationship Id="rId43" Type="http://schemas.openxmlformats.org/officeDocument/2006/relationships/font" Target="fonts/font12.fntdata"/><Relationship Id="rId48" Type="http://schemas.openxmlformats.org/officeDocument/2006/relationships/font" Target="fonts/font17.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font" Target="fonts/font15.fntdata"/><Relationship Id="rId20" Type="http://schemas.openxmlformats.org/officeDocument/2006/relationships/slide" Target="slides/slide19.xml"/><Relationship Id="rId41"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49" Type="http://schemas.openxmlformats.org/officeDocument/2006/relationships/font" Target="fonts/font18.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967E71E-686C-174D-8B70-9A0CE74AF6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5C936664-D617-9B47-BC89-4F325D7E822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92499A1-5F0C-FC4C-AC0D-831223B2703B}" type="datetimeFigureOut">
              <a:rPr lang="en-GB" smtClean="0"/>
              <a:t>25/04/2023</a:t>
            </a:fld>
            <a:endParaRPr lang="en-GB"/>
          </a:p>
        </p:txBody>
      </p:sp>
      <p:sp>
        <p:nvSpPr>
          <p:cNvPr id="4" name="Footer Placeholder 3">
            <a:extLst>
              <a:ext uri="{FF2B5EF4-FFF2-40B4-BE49-F238E27FC236}">
                <a16:creationId xmlns:a16="http://schemas.microsoft.com/office/drawing/2014/main" id="{0DEBB0D7-3D7C-1B45-9654-E3855B1B25C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B88AD0CD-00B3-6542-9269-91784A15F9B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C7C348-898D-EC4D-AA51-7AEB92EDD569}" type="slidenum">
              <a:rPr lang="en-GB" smtClean="0"/>
              <a:t>‹#›</a:t>
            </a:fld>
            <a:endParaRPr lang="en-GB"/>
          </a:p>
        </p:txBody>
      </p:sp>
    </p:spTree>
    <p:extLst>
      <p:ext uri="{BB962C8B-B14F-4D97-AF65-F5344CB8AC3E}">
        <p14:creationId xmlns:p14="http://schemas.microsoft.com/office/powerpoint/2010/main" val="2050140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7A5F902-2CDD-403F-9AAA-6BD0601D3044}" type="datetimeFigureOut">
              <a:rPr lang="en-GB" smtClean="0"/>
              <a:t>25/04/2023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1E5CA2-3E63-4E9B-8C03-22EABCF9A8F8}" type="slidenum">
              <a:rPr lang="en-GB" smtClean="0"/>
              <a:t>‹#›</a:t>
            </a:fld>
            <a:endParaRPr lang="en-GB"/>
          </a:p>
        </p:txBody>
      </p:sp>
    </p:spTree>
    <p:extLst>
      <p:ext uri="{BB962C8B-B14F-4D97-AF65-F5344CB8AC3E}">
        <p14:creationId xmlns:p14="http://schemas.microsoft.com/office/powerpoint/2010/main" val="142962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3</a:t>
            </a:fld>
            <a:endParaRPr lang="en-GB"/>
          </a:p>
        </p:txBody>
      </p:sp>
    </p:spTree>
    <p:extLst>
      <p:ext uri="{BB962C8B-B14F-4D97-AF65-F5344CB8AC3E}">
        <p14:creationId xmlns:p14="http://schemas.microsoft.com/office/powerpoint/2010/main" val="2907277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Video as separate part with it’s own mini-intro – blocking this in as a placeholder</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4</a:t>
            </a:fld>
            <a:endParaRPr lang="en-GB"/>
          </a:p>
        </p:txBody>
      </p:sp>
    </p:spTree>
    <p:extLst>
      <p:ext uri="{BB962C8B-B14F-4D97-AF65-F5344CB8AC3E}">
        <p14:creationId xmlns:p14="http://schemas.microsoft.com/office/powerpoint/2010/main" val="195314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5</a:t>
            </a:fld>
            <a:endParaRPr lang="en-GB"/>
          </a:p>
        </p:txBody>
      </p:sp>
    </p:spTree>
    <p:extLst>
      <p:ext uri="{BB962C8B-B14F-4D97-AF65-F5344CB8AC3E}">
        <p14:creationId xmlns:p14="http://schemas.microsoft.com/office/powerpoint/2010/main" val="32211278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Multiple methods of data collection through different surveys; monitoring data; focus groups of farmers; key informant interviews with farmers, program officers and other stakeholders in the supply chain</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6</a:t>
            </a:fld>
            <a:endParaRPr lang="en-GB"/>
          </a:p>
        </p:txBody>
      </p:sp>
    </p:spTree>
    <p:extLst>
      <p:ext uri="{BB962C8B-B14F-4D97-AF65-F5344CB8AC3E}">
        <p14:creationId xmlns:p14="http://schemas.microsoft.com/office/powerpoint/2010/main" val="3292905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 here</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7</a:t>
            </a:fld>
            <a:endParaRPr lang="en-GB"/>
          </a:p>
        </p:txBody>
      </p:sp>
    </p:spTree>
    <p:extLst>
      <p:ext uri="{BB962C8B-B14F-4D97-AF65-F5344CB8AC3E}">
        <p14:creationId xmlns:p14="http://schemas.microsoft.com/office/powerpoint/2010/main" val="27606124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Record from here to slide 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start at the beginning -  with the sort of example of classic statistics that you might have come across in undergraduate ‘statistics for agriculture classics’</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8</a:t>
            </a:fld>
            <a:endParaRPr lang="en-GB"/>
          </a:p>
        </p:txBody>
      </p:sp>
    </p:spTree>
    <p:extLst>
      <p:ext uri="{BB962C8B-B14F-4D97-AF65-F5344CB8AC3E}">
        <p14:creationId xmlns:p14="http://schemas.microsoft.com/office/powerpoint/2010/main" val="813086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measuring the yield I make a plot of my results – and it looks pretty convincing!</a:t>
            </a:r>
          </a:p>
          <a:p>
            <a:r>
              <a:rPr lang="en-US" dirty="0"/>
              <a:t>What I need is P – the N and K don’t seem to add much</a:t>
            </a:r>
          </a:p>
          <a:p>
            <a:r>
              <a:rPr lang="en-US" dirty="0"/>
              <a:t>I can do an analysis of variance which accounts for any possible block effect and I see a p&lt;0.001 so I can happily conclude there are differences in the mean performance of my treatments</a:t>
            </a:r>
          </a:p>
          <a:p>
            <a:endParaRPr lang="en-US" dirty="0"/>
          </a:p>
          <a:p>
            <a:r>
              <a:rPr lang="en-US" dirty="0"/>
              <a:t>I might start doing mean separation analysis and calculating LSDs and this will indeed confirm that what I need is P – treatments with P are significantly better than treatments with no P</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9</a:t>
            </a:fld>
            <a:endParaRPr lang="en-GB"/>
          </a:p>
        </p:txBody>
      </p:sp>
    </p:spTree>
    <p:extLst>
      <p:ext uri="{BB962C8B-B14F-4D97-AF65-F5344CB8AC3E}">
        <p14:creationId xmlns:p14="http://schemas.microsoft.com/office/powerpoint/2010/main" val="4208120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 from here to slide 9</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10</a:t>
            </a:fld>
            <a:endParaRPr lang="en-GB"/>
          </a:p>
        </p:txBody>
      </p:sp>
    </p:spTree>
    <p:extLst>
      <p:ext uri="{BB962C8B-B14F-4D97-AF65-F5344CB8AC3E}">
        <p14:creationId xmlns:p14="http://schemas.microsoft.com/office/powerpoint/2010/main" val="16959526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Oh</a:t>
            </a:r>
          </a:p>
          <a:p>
            <a:endParaRPr lang="en-US" dirty="0"/>
          </a:p>
          <a:p>
            <a:r>
              <a:rPr lang="en-US" dirty="0"/>
              <a:t>There seems to be </a:t>
            </a:r>
            <a:r>
              <a:rPr lang="en-US" dirty="0" err="1"/>
              <a:t>be</a:t>
            </a:r>
            <a:r>
              <a:rPr lang="en-US" dirty="0"/>
              <a:t> quite a big range of yields</a:t>
            </a:r>
          </a:p>
          <a:p>
            <a:r>
              <a:rPr lang="en-US" dirty="0"/>
              <a:t>And no significant differences</a:t>
            </a:r>
          </a:p>
          <a:p>
            <a:r>
              <a:rPr lang="en-US" dirty="0"/>
              <a:t>And the confidence intervals range from -100 to + 2500 which seems a bit of a range really</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11</a:t>
            </a:fld>
            <a:endParaRPr lang="en-GB"/>
          </a:p>
        </p:txBody>
      </p:sp>
    </p:spTree>
    <p:extLst>
      <p:ext uri="{BB962C8B-B14F-4D97-AF65-F5344CB8AC3E}">
        <p14:creationId xmlns:p14="http://schemas.microsoft.com/office/powerpoint/2010/main" val="19962394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something jumping out straight away – the farmers are very different from each other</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12</a:t>
            </a:fld>
            <a:endParaRPr lang="en-GB"/>
          </a:p>
        </p:txBody>
      </p:sp>
    </p:spTree>
    <p:extLst>
      <p:ext uri="{BB962C8B-B14F-4D97-AF65-F5344CB8AC3E}">
        <p14:creationId xmlns:p14="http://schemas.microsoft.com/office/powerpoint/2010/main" val="2192827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13</a:t>
            </a:fld>
            <a:endParaRPr lang="en-GB"/>
          </a:p>
        </p:txBody>
      </p:sp>
    </p:spTree>
    <p:extLst>
      <p:ext uri="{BB962C8B-B14F-4D97-AF65-F5344CB8AC3E}">
        <p14:creationId xmlns:p14="http://schemas.microsoft.com/office/powerpoint/2010/main" val="2760110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 from here up to slide 13</a:t>
            </a:r>
          </a:p>
          <a:p>
            <a:endParaRPr lang="en-US" dirty="0"/>
          </a:p>
          <a:p>
            <a:r>
              <a:rPr lang="en-US" dirty="0"/>
              <a:t>The methodology behind analysis of variance does not depend on having a perfectly designed trial – it can quite happily deal with unequal sample sizes of treatments or missing values or lack replications on a farm</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15</a:t>
            </a:fld>
            <a:endParaRPr lang="en-GB"/>
          </a:p>
        </p:txBody>
      </p:sp>
    </p:spTree>
    <p:extLst>
      <p:ext uri="{BB962C8B-B14F-4D97-AF65-F5344CB8AC3E}">
        <p14:creationId xmlns:p14="http://schemas.microsoft.com/office/powerpoint/2010/main" val="40709004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We can say from the wider analysis that the intercrop treatment is better ‘on average’. But we can see from our three farmers that the intercropping was only really </a:t>
            </a:r>
            <a:r>
              <a:rPr lang="en-US" dirty="0" err="1"/>
              <a:t>effecitve</a:t>
            </a:r>
            <a:r>
              <a:rPr lang="en-US" dirty="0"/>
              <a:t> for one of them. That analysis of variance is still treating farmers as replicates – considering them as an annoying source of noise rather than as something interesting to be investigated further.</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What would be more interesting would be to understand what factors are associated with farmers like Farmer B (higher yields), farmers like Farmer C (lower yields). Although this may be something we know fairly well already.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But what we might be extremely useful is to understand better farmers like Farmer A where the potential impact of adopting intercrop could be very large. If there are </a:t>
            </a:r>
            <a:r>
              <a:rPr lang="en-US" dirty="0" err="1"/>
              <a:t>manyfarmers</a:t>
            </a:r>
            <a:r>
              <a:rPr lang="en-US" dirty="0"/>
              <a:t> with results like this, and we can find </a:t>
            </a:r>
            <a:r>
              <a:rPr lang="en-US" dirty="0" err="1"/>
              <a:t>commanalities</a:t>
            </a:r>
            <a:r>
              <a:rPr lang="en-US" dirty="0"/>
              <a:t> between them then we could provide some extremely well targeted recommendations, with strong evidence behind them</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16</a:t>
            </a:fld>
            <a:endParaRPr lang="en-GB"/>
          </a:p>
        </p:txBody>
      </p:sp>
    </p:spTree>
    <p:extLst>
      <p:ext uri="{BB962C8B-B14F-4D97-AF65-F5344CB8AC3E}">
        <p14:creationId xmlns:p14="http://schemas.microsoft.com/office/powerpoint/2010/main" val="3475549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is that generalizable to just say location 2 is good for intercropping and locations 1 and 3 are not? What is it about location 2 that makes the intercropping a better option:</a:t>
            </a:r>
          </a:p>
          <a:p>
            <a:endParaRPr lang="en-US" dirty="0"/>
          </a:p>
          <a:p>
            <a:pPr lvl="1"/>
            <a:r>
              <a:rPr lang="en-US" dirty="0"/>
              <a:t>Soil quality?</a:t>
            </a:r>
          </a:p>
          <a:p>
            <a:pPr lvl="1"/>
            <a:r>
              <a:rPr lang="en-US" dirty="0"/>
              <a:t>Environmental conditions?</a:t>
            </a:r>
          </a:p>
          <a:p>
            <a:pPr lvl="1"/>
            <a:r>
              <a:rPr lang="en-GB" dirty="0"/>
              <a:t>Land management practices – timing of planting/frequency of weeding?</a:t>
            </a:r>
          </a:p>
          <a:p>
            <a:pPr lvl="1"/>
            <a:r>
              <a:rPr lang="en-GB" dirty="0"/>
              <a:t>Social factors?</a:t>
            </a:r>
          </a:p>
          <a:p>
            <a:pPr lvl="1"/>
            <a:endParaRPr lang="en-GB" dirty="0"/>
          </a:p>
          <a:p>
            <a:pPr lvl="1"/>
            <a:r>
              <a:rPr lang="en-GB" dirty="0"/>
              <a:t>If we collect data on these things we can start to investigate and explore to see which factors vary by location. The factors we consider need to be led by our own knowledge – it’s likely you as the researchers have a much better context of which factors are likely to vary and be worth collecting data on. This also feeds into location choice for research – to make sure we cover different locations which have different conditions.</a:t>
            </a:r>
          </a:p>
        </p:txBody>
      </p:sp>
      <p:sp>
        <p:nvSpPr>
          <p:cNvPr id="4" name="Slide Number Placeholder 3"/>
          <p:cNvSpPr>
            <a:spLocks noGrp="1"/>
          </p:cNvSpPr>
          <p:nvPr>
            <p:ph type="sldNum" sz="quarter" idx="5"/>
          </p:nvPr>
        </p:nvSpPr>
        <p:spPr/>
        <p:txBody>
          <a:bodyPr/>
          <a:lstStyle/>
          <a:p>
            <a:fld id="{E71E5CA2-3E63-4E9B-8C03-22EABCF9A8F8}" type="slidenum">
              <a:rPr lang="en-GB" smtClean="0"/>
              <a:t>17</a:t>
            </a:fld>
            <a:endParaRPr lang="en-GB"/>
          </a:p>
        </p:txBody>
      </p:sp>
    </p:spTree>
    <p:extLst>
      <p:ext uri="{BB962C8B-B14F-4D97-AF65-F5344CB8AC3E}">
        <p14:creationId xmlns:p14="http://schemas.microsoft.com/office/powerpoint/2010/main" val="3260065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instance one of the key factors related to the soil. And from exploring the data one soil component really stands out.</a:t>
            </a:r>
          </a:p>
          <a:p>
            <a:endParaRPr lang="en-US" dirty="0"/>
          </a:p>
          <a:p>
            <a:r>
              <a:rPr lang="en-US" dirty="0"/>
              <a:t>But what else may be different and how does this all link together? And how can we start to think about this more </a:t>
            </a:r>
            <a:r>
              <a:rPr lang="en-US" dirty="0" err="1"/>
              <a:t>sustematically</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18</a:t>
            </a:fld>
            <a:endParaRPr lang="en-GB"/>
          </a:p>
        </p:txBody>
      </p:sp>
    </p:spTree>
    <p:extLst>
      <p:ext uri="{BB962C8B-B14F-4D97-AF65-F5344CB8AC3E}">
        <p14:creationId xmlns:p14="http://schemas.microsoft.com/office/powerpoint/2010/main" val="29466060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Record this to 19 in 1 go.</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19</a:t>
            </a:fld>
            <a:endParaRPr lang="en-GB"/>
          </a:p>
        </p:txBody>
      </p:sp>
    </p:spTree>
    <p:extLst>
      <p:ext uri="{BB962C8B-B14F-4D97-AF65-F5344CB8AC3E}">
        <p14:creationId xmlns:p14="http://schemas.microsoft.com/office/powerpoint/2010/main" val="3890181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20</a:t>
            </a:fld>
            <a:endParaRPr lang="en-GB"/>
          </a:p>
        </p:txBody>
      </p:sp>
    </p:spTree>
    <p:extLst>
      <p:ext uri="{BB962C8B-B14F-4D97-AF65-F5344CB8AC3E}">
        <p14:creationId xmlns:p14="http://schemas.microsoft.com/office/powerpoint/2010/main" val="3137872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 here</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21</a:t>
            </a:fld>
            <a:endParaRPr lang="en-GB"/>
          </a:p>
        </p:txBody>
      </p:sp>
    </p:spTree>
    <p:extLst>
      <p:ext uri="{BB962C8B-B14F-4D97-AF65-F5344CB8AC3E}">
        <p14:creationId xmlns:p14="http://schemas.microsoft.com/office/powerpoint/2010/main" val="19105272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could look at more sophisticated techniques for how to build a single model with the multiple pathways (e.g. SEM – structural equation modelling)</a:t>
            </a:r>
          </a:p>
          <a:p>
            <a:r>
              <a:rPr lang="en-US" dirty="0"/>
              <a:t>But m</a:t>
            </a:r>
            <a:r>
              <a:rPr lang="en-GB" dirty="0" err="1"/>
              <a:t>ultiple</a:t>
            </a:r>
            <a:r>
              <a:rPr lang="en-GB" dirty="0"/>
              <a:t> models, that are coherently formed and well understood, are likely to be easier to construct and interpret than one big model</a:t>
            </a:r>
          </a:p>
          <a:p>
            <a:r>
              <a:rPr lang="en-US" dirty="0"/>
              <a:t>There are some big limitations with the bigger model (although none necessarily fatal)</a:t>
            </a:r>
          </a:p>
          <a:p>
            <a:pPr lvl="1"/>
            <a:r>
              <a:rPr lang="en-US" dirty="0"/>
              <a:t>Pathways between variables operate at multiple levels. </a:t>
            </a:r>
          </a:p>
          <a:p>
            <a:pPr lvl="2"/>
            <a:r>
              <a:rPr lang="en-US" dirty="0"/>
              <a:t>seasonal rainfall -&gt; variable from village to village</a:t>
            </a:r>
          </a:p>
          <a:p>
            <a:pPr lvl="2"/>
            <a:r>
              <a:rPr lang="en-US" dirty="0"/>
              <a:t>management practices -&gt; variable from farm to farm</a:t>
            </a:r>
          </a:p>
          <a:p>
            <a:pPr lvl="2"/>
            <a:r>
              <a:rPr lang="en-US" dirty="0"/>
              <a:t>soil composition  -&gt; variable from plot to plot</a:t>
            </a:r>
          </a:p>
          <a:p>
            <a:pPr lvl="1"/>
            <a:r>
              <a:rPr lang="en-GB" dirty="0"/>
              <a:t>Data may have been collected from different research activities that cannot be easily combined. Or we may only have been able to conduct resource intensive activities with a subset of farmers</a:t>
            </a:r>
          </a:p>
          <a:p>
            <a:pPr lvl="1"/>
            <a:r>
              <a:rPr lang="en-GB" dirty="0"/>
              <a:t>They assume all important knowledge can be quantified. Some key relationships may be better assessed through more qualitative methods</a:t>
            </a:r>
          </a:p>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22</a:t>
            </a:fld>
            <a:endParaRPr lang="en-GB"/>
          </a:p>
        </p:txBody>
      </p:sp>
    </p:spTree>
    <p:extLst>
      <p:ext uri="{BB962C8B-B14F-4D97-AF65-F5344CB8AC3E}">
        <p14:creationId xmlns:p14="http://schemas.microsoft.com/office/powerpoint/2010/main" val="3651834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 here</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23</a:t>
            </a:fld>
            <a:endParaRPr lang="en-GB"/>
          </a:p>
        </p:txBody>
      </p:sp>
    </p:spTree>
    <p:extLst>
      <p:ext uri="{BB962C8B-B14F-4D97-AF65-F5344CB8AC3E}">
        <p14:creationId xmlns:p14="http://schemas.microsoft.com/office/powerpoint/2010/main" val="6484480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We might fit regression models with our outcome of interest. It maybe that some factors are ‘statistically significant’ and others are not. We can look at inference using relatively standard regression methods providing data is all from the same level and is all in some way quantifiable – but we would make a very conscious choice over which variables we do and do not include as they relate to particular outcome variables</a:t>
            </a:r>
          </a:p>
          <a:p>
            <a:pPr marL="0" indent="0">
              <a:buNone/>
            </a:pPr>
            <a:endParaRPr lang="en-US" dirty="0"/>
          </a:p>
          <a:p>
            <a:pPr marL="0" indent="0">
              <a:buNone/>
            </a:pPr>
            <a:r>
              <a:rPr lang="en-US" dirty="0"/>
              <a:t>The influence diagram is a ‘living’ diagram – it may be that during fieldwork we noticed something we had overlooked, so we can always go back and add that in. </a:t>
            </a:r>
          </a:p>
          <a:p>
            <a:pPr marL="0" indent="0">
              <a:buNone/>
            </a:pPr>
            <a:r>
              <a:rPr lang="en-US" dirty="0"/>
              <a:t>Or change the diagram if we see that our hypothesis of a relationship was not met.</a:t>
            </a:r>
            <a:endParaRPr lang="en-GB" dirty="0"/>
          </a:p>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24</a:t>
            </a:fld>
            <a:endParaRPr lang="en-GB"/>
          </a:p>
        </p:txBody>
      </p:sp>
    </p:spTree>
    <p:extLst>
      <p:ext uri="{BB962C8B-B14F-4D97-AF65-F5344CB8AC3E}">
        <p14:creationId xmlns:p14="http://schemas.microsoft.com/office/powerpoint/2010/main" val="24520315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Stop here</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25</a:t>
            </a:fld>
            <a:endParaRPr lang="en-GB"/>
          </a:p>
        </p:txBody>
      </p:sp>
    </p:spTree>
    <p:extLst>
      <p:ext uri="{BB962C8B-B14F-4D97-AF65-F5344CB8AC3E}">
        <p14:creationId xmlns:p14="http://schemas.microsoft.com/office/powerpoint/2010/main" val="24742080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a:t>4% of female farmers had “high” quality soil vs 27% of male farmers.</a:t>
            </a:r>
          </a:p>
          <a:p>
            <a:pPr marL="0" indent="0">
              <a:buFont typeface="Arial" panose="020B0604020202020204" pitchFamily="34" charset="0"/>
              <a:buNone/>
            </a:pPr>
            <a:r>
              <a:rPr lang="en-US" sz="1200" dirty="0"/>
              <a:t>57% of female farmers had ‘poor’ quality soil vs 27% of male farmers</a:t>
            </a:r>
            <a:endParaRPr lang="en-GB" sz="1200" dirty="0"/>
          </a:p>
          <a:p>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26</a:t>
            </a:fld>
            <a:endParaRPr lang="en-GB"/>
          </a:p>
        </p:txBody>
      </p:sp>
    </p:spTree>
    <p:extLst>
      <p:ext uri="{BB962C8B-B14F-4D97-AF65-F5344CB8AC3E}">
        <p14:creationId xmlns:p14="http://schemas.microsoft.com/office/powerpoint/2010/main" val="9303352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this on its own</a:t>
            </a:r>
            <a:endParaRPr lang="en-GB" dirty="0"/>
          </a:p>
        </p:txBody>
      </p:sp>
      <p:sp>
        <p:nvSpPr>
          <p:cNvPr id="4" name="Slide Number Placeholder 3"/>
          <p:cNvSpPr>
            <a:spLocks noGrp="1"/>
          </p:cNvSpPr>
          <p:nvPr>
            <p:ph type="sldNum" sz="quarter" idx="5"/>
          </p:nvPr>
        </p:nvSpPr>
        <p:spPr/>
        <p:txBody>
          <a:bodyPr/>
          <a:lstStyle/>
          <a:p>
            <a:fld id="{E71E5CA2-3E63-4E9B-8C03-22EABCF9A8F8}" type="slidenum">
              <a:rPr lang="en-GB" smtClean="0"/>
              <a:t>27</a:t>
            </a:fld>
            <a:endParaRPr lang="en-GB"/>
          </a:p>
        </p:txBody>
      </p:sp>
    </p:spTree>
    <p:extLst>
      <p:ext uri="{BB962C8B-B14F-4D97-AF65-F5344CB8AC3E}">
        <p14:creationId xmlns:p14="http://schemas.microsoft.com/office/powerpoint/2010/main" val="1847723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1E5CA2-3E63-4E9B-8C03-22EABCF9A8F8}" type="slidenum">
              <a:rPr lang="en-GB" smtClean="0"/>
              <a:t>28</a:t>
            </a:fld>
            <a:endParaRPr lang="en-GB"/>
          </a:p>
        </p:txBody>
      </p:sp>
    </p:spTree>
    <p:extLst>
      <p:ext uri="{BB962C8B-B14F-4D97-AF65-F5344CB8AC3E}">
        <p14:creationId xmlns:p14="http://schemas.microsoft.com/office/powerpoint/2010/main" val="21171055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s://creativecommons.org/licenses/by-sa/4.0/legalcode"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creativecommons.org/licenses/by-sa/4.0/legalcode"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creativecommons.org/licenses/by-sa/4.0/legalcode"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4A98632-6E9B-724A-BE33-B8B085B90770}"/>
              </a:ext>
            </a:extLst>
          </p:cNvPr>
          <p:cNvSpPr/>
          <p:nvPr/>
        </p:nvSpPr>
        <p:spPr>
          <a:xfrm>
            <a:off x="3525332" y="-1"/>
            <a:ext cx="8666668" cy="6858000"/>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1807B2B-D8AF-CC43-9621-80DA46E64D20}"/>
              </a:ext>
            </a:extLst>
          </p:cNvPr>
          <p:cNvSpPr txBox="1"/>
          <p:nvPr/>
        </p:nvSpPr>
        <p:spPr>
          <a:xfrm>
            <a:off x="3919528" y="6340134"/>
            <a:ext cx="4221412" cy="276999"/>
          </a:xfrm>
          <a:prstGeom prst="rect">
            <a:avLst/>
          </a:prstGeom>
          <a:noFill/>
        </p:spPr>
        <p:txBody>
          <a:bodyPr wrap="square" rtlCol="0">
            <a:spAutoFit/>
          </a:bodyPr>
          <a:lstStyle/>
          <a:p>
            <a:r>
              <a:rPr lang="en-GB" sz="1200" u="sng"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hlinkClick r:id="rId2">
                  <a:extLst>
                    <a:ext uri="{A12FA001-AC4F-418D-AE19-62706E023703}">
                      <ahyp:hlinkClr xmlns:ahyp="http://schemas.microsoft.com/office/drawing/2018/hyperlinkcolor" val="tx"/>
                    </a:ext>
                  </a:extLst>
                </a:hlinkClick>
              </a:rPr>
              <a:t>Creative Commons Attribution-ShareAlike 4.0 International</a:t>
            </a:r>
            <a:endPar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22" name="Straight Connector 21">
            <a:extLst>
              <a:ext uri="{FF2B5EF4-FFF2-40B4-BE49-F238E27FC236}">
                <a16:creationId xmlns:a16="http://schemas.microsoft.com/office/drawing/2014/main" id="{EA7BF755-AB1A-BE42-8293-A5716BD29FE5}"/>
              </a:ext>
            </a:extLst>
          </p:cNvPr>
          <p:cNvCxnSpPr>
            <a:cxnSpLocks/>
          </p:cNvCxnSpPr>
          <p:nvPr/>
        </p:nvCxnSpPr>
        <p:spPr>
          <a:xfrm flipH="1">
            <a:off x="4176661" y="3988353"/>
            <a:ext cx="1456696" cy="0"/>
          </a:xfrm>
          <a:prstGeom prst="line">
            <a:avLst/>
          </a:prstGeom>
          <a:ln w="127000">
            <a:solidFill>
              <a:schemeClr val="tx2"/>
            </a:solidFill>
          </a:ln>
        </p:spPr>
        <p:style>
          <a:lnRef idx="1">
            <a:schemeClr val="accent1"/>
          </a:lnRef>
          <a:fillRef idx="0">
            <a:schemeClr val="accent1"/>
          </a:fillRef>
          <a:effectRef idx="0">
            <a:schemeClr val="accent1"/>
          </a:effectRef>
          <a:fontRef idx="minor">
            <a:schemeClr val="tx1"/>
          </a:fontRef>
        </p:style>
      </p:cxnSp>
      <p:sp>
        <p:nvSpPr>
          <p:cNvPr id="13" name="Title 1">
            <a:extLst>
              <a:ext uri="{FF2B5EF4-FFF2-40B4-BE49-F238E27FC236}">
                <a16:creationId xmlns:a16="http://schemas.microsoft.com/office/drawing/2014/main" id="{1A1FD96B-0733-A745-B2F3-D83FFA10E757}"/>
              </a:ext>
            </a:extLst>
          </p:cNvPr>
          <p:cNvSpPr>
            <a:spLocks noGrp="1"/>
          </p:cNvSpPr>
          <p:nvPr>
            <p:ph type="title"/>
          </p:nvPr>
        </p:nvSpPr>
        <p:spPr>
          <a:xfrm>
            <a:off x="4077855" y="1668339"/>
            <a:ext cx="7662983" cy="2141463"/>
          </a:xfrm>
          <a:ln>
            <a:noFill/>
          </a:ln>
        </p:spPr>
        <p:txBody>
          <a:bodyPr anchor="b" anchorCtr="0">
            <a:normAutofit/>
          </a:bodyPr>
          <a:lstStyle>
            <a:lvl1pPr>
              <a:defRPr lang="en-US" sz="6600" dirty="0">
                <a:solidFill>
                  <a:schemeClr val="tx1"/>
                </a:solidFill>
              </a:defRPr>
            </a:lvl1pPr>
          </a:lstStyle>
          <a:p>
            <a:pPr marL="0" lvl="0"/>
            <a:r>
              <a:rPr lang="en-GB"/>
              <a:t>Click to edit Master title style</a:t>
            </a:r>
            <a:endParaRPr lang="en-US" dirty="0"/>
          </a:p>
        </p:txBody>
      </p:sp>
      <p:sp>
        <p:nvSpPr>
          <p:cNvPr id="18" name="Subtitle 2">
            <a:extLst>
              <a:ext uri="{FF2B5EF4-FFF2-40B4-BE49-F238E27FC236}">
                <a16:creationId xmlns:a16="http://schemas.microsoft.com/office/drawing/2014/main" id="{6BC9B6C1-E06A-CF4D-86E9-868F84120AC3}"/>
              </a:ext>
            </a:extLst>
          </p:cNvPr>
          <p:cNvSpPr>
            <a:spLocks noGrp="1"/>
          </p:cNvSpPr>
          <p:nvPr>
            <p:ph type="subTitle" idx="1"/>
          </p:nvPr>
        </p:nvSpPr>
        <p:spPr>
          <a:xfrm>
            <a:off x="4062357" y="4504573"/>
            <a:ext cx="7662983" cy="1242769"/>
          </a:xfrm>
        </p:spPr>
        <p:txBody>
          <a:bodyPr>
            <a:noAutofit/>
          </a:bodyPr>
          <a:lstStyle>
            <a:lvl1pPr marL="0" indent="0" algn="l">
              <a:buNone/>
              <a:defRPr sz="3200" b="0" i="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2" name="TextBox 11">
            <a:extLst>
              <a:ext uri="{FF2B5EF4-FFF2-40B4-BE49-F238E27FC236}">
                <a16:creationId xmlns:a16="http://schemas.microsoft.com/office/drawing/2014/main" id="{E7A06FF0-D8F7-CE48-9579-8FD21B555F7D}"/>
              </a:ext>
            </a:extLst>
          </p:cNvPr>
          <p:cNvSpPr txBox="1"/>
          <p:nvPr/>
        </p:nvSpPr>
        <p:spPr>
          <a:xfrm>
            <a:off x="8905462" y="5879267"/>
            <a:ext cx="2994731" cy="861774"/>
          </a:xfrm>
          <a:prstGeom prst="rect">
            <a:avLst/>
          </a:prstGeom>
          <a:noFill/>
        </p:spPr>
        <p:txBody>
          <a:bodyPr wrap="none" rtlCol="0">
            <a:spAutoFit/>
          </a:bodyPr>
          <a:lstStyle/>
          <a:p>
            <a:r>
              <a:rPr lang="en-GB" sz="50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3272946854"/>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6EDE9A2-F659-734E-80DD-3E9217476162}"/>
              </a:ext>
            </a:extLst>
          </p:cNvPr>
          <p:cNvSpPr/>
          <p:nvPr/>
        </p:nvSpPr>
        <p:spPr>
          <a:xfrm>
            <a:off x="4284570" y="0"/>
            <a:ext cx="7907429"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5E7B1DC-6323-2C4F-9C96-B852C977B893}"/>
              </a:ext>
            </a:extLst>
          </p:cNvPr>
          <p:cNvSpPr>
            <a:spLocks noGrp="1"/>
          </p:cNvSpPr>
          <p:nvPr>
            <p:ph idx="1"/>
          </p:nvPr>
        </p:nvSpPr>
        <p:spPr>
          <a:xfrm>
            <a:off x="4882896" y="440827"/>
            <a:ext cx="6528816" cy="5654241"/>
          </a:xfrm>
        </p:spPr>
        <p:txBody>
          <a:bodyPr lIns="90000" anchor="ctr"/>
          <a:lstStyle>
            <a:lvl1pPr marL="342900" indent="-342900">
              <a:lnSpc>
                <a:spcPct val="110000"/>
              </a:lnSpc>
              <a:spcBef>
                <a:spcPts val="0"/>
              </a:spcBef>
              <a:buSzPct val="100000"/>
              <a:buFont typeface="Arial" panose="020B0604020202020204" pitchFamily="34" charset="0"/>
              <a:buChar char="•"/>
              <a:defRPr sz="2000" b="0" i="0">
                <a:latin typeface="Open Sans Light" panose="020B0306030504020204" pitchFamily="34" charset="0"/>
                <a:ea typeface="Open Sans Light" panose="020B0306030504020204" pitchFamily="34" charset="0"/>
                <a:cs typeface="Open Sans Light" panose="020B0306030504020204" pitchFamily="34" charset="0"/>
              </a:defRPr>
            </a:lvl1pPr>
            <a:lvl2pPr>
              <a:lnSpc>
                <a:spcPct val="110000"/>
              </a:lnSpc>
              <a:spcBef>
                <a:spcPts val="0"/>
              </a:spcBef>
              <a:defRPr sz="2000"/>
            </a:lvl2pPr>
            <a:lvl3pPr>
              <a:lnSpc>
                <a:spcPct val="110000"/>
              </a:lnSpc>
              <a:spcBef>
                <a:spcPts val="0"/>
              </a:spcBef>
              <a:defRPr sz="2000"/>
            </a:lvl3pPr>
            <a:lvl4pPr>
              <a:lnSpc>
                <a:spcPct val="110000"/>
              </a:lnSpc>
              <a:spcBef>
                <a:spcPts val="0"/>
              </a:spcBef>
              <a:defRPr sz="2000"/>
            </a:lvl4pPr>
            <a:lvl5pPr>
              <a:lnSpc>
                <a:spcPct val="110000"/>
              </a:lnSpc>
              <a:spcBef>
                <a:spcPts val="0"/>
              </a:spcBef>
              <a:defRPr sz="20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FC860B29-20B8-5F40-90F6-9F7CD8ADB1E4}"/>
              </a:ext>
            </a:extLst>
          </p:cNvPr>
          <p:cNvSpPr>
            <a:spLocks noGrp="1"/>
          </p:cNvSpPr>
          <p:nvPr>
            <p:ph type="dt" sz="half" idx="10"/>
          </p:nvPr>
        </p:nvSpPr>
        <p:spPr>
          <a:xfrm>
            <a:off x="4882896" y="6105480"/>
            <a:ext cx="2061601" cy="375537"/>
          </a:xfrm>
        </p:spPr>
        <p:txBody>
          <a:bodyPr/>
          <a:lstStyle/>
          <a:p>
            <a:fld id="{B61BEF0D-F0BB-DE4B-95CE-6DB70DBA9567}" type="datetimeFigureOut">
              <a:rPr lang="en-US" smtClean="0"/>
              <a:pPr/>
              <a:t>4/25/23</a:t>
            </a:fld>
            <a:endParaRPr lang="en-US" dirty="0"/>
          </a:p>
        </p:txBody>
      </p:sp>
      <p:sp>
        <p:nvSpPr>
          <p:cNvPr id="5" name="Footer Placeholder 4">
            <a:extLst>
              <a:ext uri="{FF2B5EF4-FFF2-40B4-BE49-F238E27FC236}">
                <a16:creationId xmlns:a16="http://schemas.microsoft.com/office/drawing/2014/main" id="{29E98B9E-187C-0641-86A2-374CB6246200}"/>
              </a:ext>
            </a:extLst>
          </p:cNvPr>
          <p:cNvSpPr>
            <a:spLocks noGrp="1"/>
          </p:cNvSpPr>
          <p:nvPr>
            <p:ph type="ftr" sz="quarter" idx="11"/>
          </p:nvPr>
        </p:nvSpPr>
        <p:spPr>
          <a:xfrm>
            <a:off x="6944497" y="6105480"/>
            <a:ext cx="3993668" cy="365125"/>
          </a:xfrm>
        </p:spPr>
        <p:txBody>
          <a:bodyPr/>
          <a:lstStyle/>
          <a:p>
            <a:endParaRPr lang="en-US" dirty="0"/>
          </a:p>
        </p:txBody>
      </p:sp>
      <p:sp>
        <p:nvSpPr>
          <p:cNvPr id="6" name="Slide Number Placeholder 5">
            <a:extLst>
              <a:ext uri="{FF2B5EF4-FFF2-40B4-BE49-F238E27FC236}">
                <a16:creationId xmlns:a16="http://schemas.microsoft.com/office/drawing/2014/main" id="{05FEDD09-6B66-974C-8395-7A9D9B58C4FB}"/>
              </a:ext>
            </a:extLst>
          </p:cNvPr>
          <p:cNvSpPr>
            <a:spLocks noGrp="1"/>
          </p:cNvSpPr>
          <p:nvPr>
            <p:ph type="sldNum" sz="quarter" idx="12"/>
          </p:nvPr>
        </p:nvSpPr>
        <p:spPr>
          <a:xfrm>
            <a:off x="10938165" y="6105480"/>
            <a:ext cx="947093" cy="365125"/>
          </a:xfrm>
        </p:spPr>
        <p:txBody>
          <a:bodyPr/>
          <a:lstStyle/>
          <a:p>
            <a:fld id="{D57F1E4F-1CFF-5643-939E-217C01CDF565}" type="slidenum">
              <a:rPr lang="en-US" smtClean="0"/>
              <a:pPr/>
              <a:t>‹#›</a:t>
            </a:fld>
            <a:endParaRPr lang="en-US" dirty="0"/>
          </a:p>
        </p:txBody>
      </p:sp>
      <p:sp>
        <p:nvSpPr>
          <p:cNvPr id="12" name="Rectangle 11">
            <a:extLst>
              <a:ext uri="{FF2B5EF4-FFF2-40B4-BE49-F238E27FC236}">
                <a16:creationId xmlns:a16="http://schemas.microsoft.com/office/drawing/2014/main" id="{C0F6A9EA-C2A7-7643-BEFA-B69BDBBB7604}"/>
              </a:ext>
            </a:extLst>
          </p:cNvPr>
          <p:cNvSpPr/>
          <p:nvPr/>
        </p:nvSpPr>
        <p:spPr>
          <a:xfrm>
            <a:off x="-8461" y="0"/>
            <a:ext cx="4293031" cy="6858000"/>
          </a:xfrm>
          <a:prstGeom prst="rect">
            <a:avLst/>
          </a:prstGeom>
          <a:solidFill>
            <a:schemeClr val="bg1"/>
          </a:solidFill>
          <a:ln>
            <a:noFill/>
          </a:ln>
          <a:effectLst>
            <a:outerShdw blurRad="203200" dist="38100" dir="2700000" sx="102000" sy="102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dirty="0"/>
          </a:p>
        </p:txBody>
      </p:sp>
      <p:sp>
        <p:nvSpPr>
          <p:cNvPr id="2" name="Title 1">
            <a:extLst>
              <a:ext uri="{FF2B5EF4-FFF2-40B4-BE49-F238E27FC236}">
                <a16:creationId xmlns:a16="http://schemas.microsoft.com/office/drawing/2014/main" id="{AD4A3F56-6D27-1E48-8A26-B8A29496C759}"/>
              </a:ext>
            </a:extLst>
          </p:cNvPr>
          <p:cNvSpPr>
            <a:spLocks noGrp="1"/>
          </p:cNvSpPr>
          <p:nvPr>
            <p:ph type="title"/>
          </p:nvPr>
        </p:nvSpPr>
        <p:spPr>
          <a:xfrm>
            <a:off x="248478" y="440827"/>
            <a:ext cx="3576792" cy="5287670"/>
          </a:xfrm>
        </p:spPr>
        <p:txBody>
          <a:bodyPr lIns="90000" tIns="46800" anchor="ctr" anchorCtr="0">
            <a:normAutofit/>
          </a:bodyPr>
          <a:lstStyle>
            <a:lvl1pPr algn="r">
              <a:defRPr sz="4400">
                <a:solidFill>
                  <a:schemeClr val="tx1"/>
                </a:solidFill>
              </a:defRPr>
            </a:lvl1pPr>
          </a:lstStyle>
          <a:p>
            <a:r>
              <a:rPr lang="en-GB"/>
              <a:t>Click to edit Master title style</a:t>
            </a:r>
            <a:endParaRPr lang="en-US" dirty="0"/>
          </a:p>
        </p:txBody>
      </p:sp>
      <p:sp>
        <p:nvSpPr>
          <p:cNvPr id="10" name="TextBox 9">
            <a:extLst>
              <a:ext uri="{FF2B5EF4-FFF2-40B4-BE49-F238E27FC236}">
                <a16:creationId xmlns:a16="http://schemas.microsoft.com/office/drawing/2014/main" id="{C004DB0E-FA05-1849-9B17-1ADEB1E65A51}"/>
              </a:ext>
            </a:extLst>
          </p:cNvPr>
          <p:cNvSpPr txBox="1"/>
          <p:nvPr/>
        </p:nvSpPr>
        <p:spPr>
          <a:xfrm>
            <a:off x="1794974" y="5981462"/>
            <a:ext cx="1983235" cy="584775"/>
          </a:xfrm>
          <a:prstGeom prst="rect">
            <a:avLst/>
          </a:prstGeom>
          <a:noFill/>
        </p:spPr>
        <p:txBody>
          <a:bodyPr wrap="none" rtlCol="0">
            <a:spAutoFit/>
          </a:bodyPr>
          <a:lstStyle/>
          <a:p>
            <a:r>
              <a:rPr lang="en-GB" sz="32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114492664"/>
      </p:ext>
    </p:extLst>
  </p:cSld>
  <p:clrMapOvr>
    <a:masterClrMapping/>
  </p:clrMapOvr>
  <p:extLst>
    <p:ext uri="{DCECCB84-F9BA-43D5-87BE-67443E8EF086}">
      <p15:sldGuideLst xmlns:p15="http://schemas.microsoft.com/office/powerpoint/2012/main">
        <p15:guide id="1" orient="horz" pos="2160">
          <p15:clr>
            <a:srgbClr val="FBAE40"/>
          </p15:clr>
        </p15:guide>
        <p15:guide id="2" pos="6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Wide/Picture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1A2B92-027D-F549-8DC7-6258F32BA707}"/>
              </a:ext>
            </a:extLst>
          </p:cNvPr>
          <p:cNvSpPr/>
          <p:nvPr/>
        </p:nvSpPr>
        <p:spPr>
          <a:xfrm>
            <a:off x="-8461" y="-12272"/>
            <a:ext cx="12200461" cy="5290877"/>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6C637-2CA2-9949-A9E1-2B55B6953881}"/>
              </a:ext>
            </a:extLst>
          </p:cNvPr>
          <p:cNvSpPr/>
          <p:nvPr/>
        </p:nvSpPr>
        <p:spPr>
          <a:xfrm>
            <a:off x="-8461" y="1236458"/>
            <a:ext cx="12200461" cy="5621541"/>
          </a:xfrm>
          <a:prstGeom prst="rect">
            <a:avLst/>
          </a:prstGeom>
          <a:solidFill>
            <a:schemeClr val="bg1"/>
          </a:solidFill>
          <a:ln>
            <a:noFill/>
          </a:ln>
          <a:effectLst>
            <a:outerShdw blurRad="203200" dist="38100" dir="16740000" sx="102000" sy="102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8F846D6E-F249-794B-9469-535E1F9523E4}"/>
              </a:ext>
            </a:extLst>
          </p:cNvPr>
          <p:cNvSpPr>
            <a:spLocks noGrp="1"/>
          </p:cNvSpPr>
          <p:nvPr>
            <p:ph sz="half" idx="2"/>
          </p:nvPr>
        </p:nvSpPr>
        <p:spPr>
          <a:xfrm>
            <a:off x="551671" y="1582034"/>
            <a:ext cx="11355064"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a:extLst>
              <a:ext uri="{FF2B5EF4-FFF2-40B4-BE49-F238E27FC236}">
                <a16:creationId xmlns:a16="http://schemas.microsoft.com/office/drawing/2014/main" id="{6CB680E4-47F0-B04B-8CFD-4DC7948CCDF5}"/>
              </a:ext>
            </a:extLst>
          </p:cNvPr>
          <p:cNvSpPr>
            <a:spLocks noGrp="1"/>
          </p:cNvSpPr>
          <p:nvPr>
            <p:ph type="dt" sz="half" idx="10"/>
          </p:nvPr>
        </p:nvSpPr>
        <p:spPr>
          <a:xfrm>
            <a:off x="551671" y="6297757"/>
            <a:ext cx="2319338" cy="365125"/>
          </a:xfrm>
        </p:spPr>
        <p:txBody>
          <a:bodyPr anchor="b"/>
          <a:lstStyle/>
          <a:p>
            <a:fld id="{B61BEF0D-F0BB-DE4B-95CE-6DB70DBA9567}" type="datetimeFigureOut">
              <a:rPr lang="en-US" smtClean="0"/>
              <a:pPr/>
              <a:t>4/25/23</a:t>
            </a:fld>
            <a:endParaRPr lang="en-US" dirty="0"/>
          </a:p>
        </p:txBody>
      </p:sp>
      <p:sp>
        <p:nvSpPr>
          <p:cNvPr id="6" name="Footer Placeholder 5">
            <a:extLst>
              <a:ext uri="{FF2B5EF4-FFF2-40B4-BE49-F238E27FC236}">
                <a16:creationId xmlns:a16="http://schemas.microsoft.com/office/drawing/2014/main" id="{1F799D2B-89B6-394F-87B5-671C3DF96D4D}"/>
              </a:ext>
            </a:extLst>
          </p:cNvPr>
          <p:cNvSpPr>
            <a:spLocks noGrp="1"/>
          </p:cNvSpPr>
          <p:nvPr>
            <p:ph type="ftr" sz="quarter" idx="11"/>
          </p:nvPr>
        </p:nvSpPr>
        <p:spPr>
          <a:xfrm>
            <a:off x="3312607" y="6297757"/>
            <a:ext cx="3479007" cy="365125"/>
          </a:xfrm>
        </p:spPr>
        <p:txBody>
          <a:bodyPr anchor="b"/>
          <a:lstStyle/>
          <a:p>
            <a:endParaRPr lang="en-US" dirty="0"/>
          </a:p>
        </p:txBody>
      </p:sp>
      <p:sp>
        <p:nvSpPr>
          <p:cNvPr id="7" name="Slide Number Placeholder 6">
            <a:extLst>
              <a:ext uri="{FF2B5EF4-FFF2-40B4-BE49-F238E27FC236}">
                <a16:creationId xmlns:a16="http://schemas.microsoft.com/office/drawing/2014/main" id="{714B2DE6-CD2C-0E43-BF69-7B8CF8E92D84}"/>
              </a:ext>
            </a:extLst>
          </p:cNvPr>
          <p:cNvSpPr>
            <a:spLocks noGrp="1"/>
          </p:cNvSpPr>
          <p:nvPr>
            <p:ph type="sldNum" sz="quarter" idx="12"/>
          </p:nvPr>
        </p:nvSpPr>
        <p:spPr>
          <a:xfrm>
            <a:off x="7233213" y="6297757"/>
            <a:ext cx="2319338" cy="365125"/>
          </a:xfrm>
        </p:spPr>
        <p:txBody>
          <a:bodyPr anchor="b"/>
          <a:lstStyle/>
          <a:p>
            <a:fld id="{D57F1E4F-1CFF-5643-939E-217C01CDF565}" type="slidenum">
              <a:rPr lang="en-US" smtClean="0"/>
              <a:pPr/>
              <a:t>‹#›</a:t>
            </a:fld>
            <a:endParaRPr lang="en-US" dirty="0"/>
          </a:p>
        </p:txBody>
      </p:sp>
      <p:sp>
        <p:nvSpPr>
          <p:cNvPr id="2" name="Title 1">
            <a:extLst>
              <a:ext uri="{FF2B5EF4-FFF2-40B4-BE49-F238E27FC236}">
                <a16:creationId xmlns:a16="http://schemas.microsoft.com/office/drawing/2014/main" id="{B496D1C9-5344-7049-9AB9-81143B5805D9}"/>
              </a:ext>
            </a:extLst>
          </p:cNvPr>
          <p:cNvSpPr>
            <a:spLocks noGrp="1"/>
          </p:cNvSpPr>
          <p:nvPr>
            <p:ph type="title"/>
          </p:nvPr>
        </p:nvSpPr>
        <p:spPr>
          <a:xfrm>
            <a:off x="551670" y="131133"/>
            <a:ext cx="11355063" cy="1105325"/>
          </a:xfrm>
        </p:spPr>
        <p:txBody>
          <a:bodyPr>
            <a:normAutofit/>
          </a:bodyPr>
          <a:lstStyle>
            <a:lvl1pPr>
              <a:defRPr sz="4800"/>
            </a:lvl1pPr>
          </a:lstStyle>
          <a:p>
            <a:r>
              <a:rPr lang="en-GB"/>
              <a:t>Click to edit Master title style</a:t>
            </a:r>
            <a:endParaRPr lang="en-US" dirty="0"/>
          </a:p>
        </p:txBody>
      </p:sp>
      <p:sp>
        <p:nvSpPr>
          <p:cNvPr id="10" name="TextBox 9">
            <a:extLst>
              <a:ext uri="{FF2B5EF4-FFF2-40B4-BE49-F238E27FC236}">
                <a16:creationId xmlns:a16="http://schemas.microsoft.com/office/drawing/2014/main" id="{FDAD5118-030E-3B47-8E35-A2FD36F48A18}"/>
              </a:ext>
            </a:extLst>
          </p:cNvPr>
          <p:cNvSpPr txBox="1"/>
          <p:nvPr/>
        </p:nvSpPr>
        <p:spPr>
          <a:xfrm>
            <a:off x="10386298" y="6252845"/>
            <a:ext cx="1646605" cy="492443"/>
          </a:xfrm>
          <a:prstGeom prst="rect">
            <a:avLst/>
          </a:prstGeom>
          <a:noFill/>
        </p:spPr>
        <p:txBody>
          <a:bodyPr wrap="none" rtlCol="0">
            <a:spAutoFit/>
          </a:bodyPr>
          <a:lstStyle/>
          <a:p>
            <a:r>
              <a:rPr lang="en-GB" sz="26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746844005"/>
      </p:ext>
    </p:extLst>
  </p:cSld>
  <p:clrMapOvr>
    <a:masterClrMapping/>
  </p:clrMapOvr>
  <p:extLst>
    <p:ext uri="{DCECCB84-F9BA-43D5-87BE-67443E8EF086}">
      <p15:sldGuideLst xmlns:p15="http://schemas.microsoft.com/office/powerpoint/2012/main">
        <p15:guide id="1" orient="horz" pos="2160">
          <p15:clr>
            <a:srgbClr val="FBAE40"/>
          </p15:clr>
        </p15:guide>
        <p15:guide id="2" pos="46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1A2B92-027D-F549-8DC7-6258F32BA707}"/>
              </a:ext>
            </a:extLst>
          </p:cNvPr>
          <p:cNvSpPr/>
          <p:nvPr/>
        </p:nvSpPr>
        <p:spPr>
          <a:xfrm>
            <a:off x="-8461" y="-12272"/>
            <a:ext cx="12200461" cy="5290877"/>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6C637-2CA2-9949-A9E1-2B55B6953881}"/>
              </a:ext>
            </a:extLst>
          </p:cNvPr>
          <p:cNvSpPr/>
          <p:nvPr/>
        </p:nvSpPr>
        <p:spPr>
          <a:xfrm>
            <a:off x="-8461" y="1236458"/>
            <a:ext cx="12200461" cy="5621541"/>
          </a:xfrm>
          <a:prstGeom prst="rect">
            <a:avLst/>
          </a:prstGeom>
          <a:solidFill>
            <a:schemeClr val="bg1"/>
          </a:solidFill>
          <a:ln>
            <a:noFill/>
          </a:ln>
          <a:effectLst>
            <a:outerShdw blurRad="203200" dist="38100" dir="16740000" sx="102000" sy="102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8F846D6E-F249-794B-9469-535E1F9523E4}"/>
              </a:ext>
            </a:extLst>
          </p:cNvPr>
          <p:cNvSpPr>
            <a:spLocks noGrp="1"/>
          </p:cNvSpPr>
          <p:nvPr>
            <p:ph sz="half" idx="2"/>
          </p:nvPr>
        </p:nvSpPr>
        <p:spPr>
          <a:xfrm>
            <a:off x="551670" y="1588651"/>
            <a:ext cx="5508000"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a:extLst>
              <a:ext uri="{FF2B5EF4-FFF2-40B4-BE49-F238E27FC236}">
                <a16:creationId xmlns:a16="http://schemas.microsoft.com/office/drawing/2014/main" id="{6CB680E4-47F0-B04B-8CFD-4DC7948CCDF5}"/>
              </a:ext>
            </a:extLst>
          </p:cNvPr>
          <p:cNvSpPr>
            <a:spLocks noGrp="1"/>
          </p:cNvSpPr>
          <p:nvPr>
            <p:ph type="dt" sz="half" idx="10"/>
          </p:nvPr>
        </p:nvSpPr>
        <p:spPr>
          <a:xfrm>
            <a:off x="551671" y="6297757"/>
            <a:ext cx="2319338" cy="365125"/>
          </a:xfrm>
        </p:spPr>
        <p:txBody>
          <a:bodyPr anchor="b"/>
          <a:lstStyle/>
          <a:p>
            <a:fld id="{B61BEF0D-F0BB-DE4B-95CE-6DB70DBA9567}" type="datetimeFigureOut">
              <a:rPr lang="en-US" smtClean="0"/>
              <a:pPr/>
              <a:t>4/25/23</a:t>
            </a:fld>
            <a:endParaRPr lang="en-US" dirty="0"/>
          </a:p>
        </p:txBody>
      </p:sp>
      <p:sp>
        <p:nvSpPr>
          <p:cNvPr id="6" name="Footer Placeholder 5">
            <a:extLst>
              <a:ext uri="{FF2B5EF4-FFF2-40B4-BE49-F238E27FC236}">
                <a16:creationId xmlns:a16="http://schemas.microsoft.com/office/drawing/2014/main" id="{1F799D2B-89B6-394F-87B5-671C3DF96D4D}"/>
              </a:ext>
            </a:extLst>
          </p:cNvPr>
          <p:cNvSpPr>
            <a:spLocks noGrp="1"/>
          </p:cNvSpPr>
          <p:nvPr>
            <p:ph type="ftr" sz="quarter" idx="11"/>
          </p:nvPr>
        </p:nvSpPr>
        <p:spPr>
          <a:xfrm>
            <a:off x="3312607" y="6297757"/>
            <a:ext cx="3479007" cy="365125"/>
          </a:xfrm>
        </p:spPr>
        <p:txBody>
          <a:bodyPr anchor="b"/>
          <a:lstStyle/>
          <a:p>
            <a:endParaRPr lang="en-US" dirty="0"/>
          </a:p>
        </p:txBody>
      </p:sp>
      <p:sp>
        <p:nvSpPr>
          <p:cNvPr id="7" name="Slide Number Placeholder 6">
            <a:extLst>
              <a:ext uri="{FF2B5EF4-FFF2-40B4-BE49-F238E27FC236}">
                <a16:creationId xmlns:a16="http://schemas.microsoft.com/office/drawing/2014/main" id="{714B2DE6-CD2C-0E43-BF69-7B8CF8E92D84}"/>
              </a:ext>
            </a:extLst>
          </p:cNvPr>
          <p:cNvSpPr>
            <a:spLocks noGrp="1"/>
          </p:cNvSpPr>
          <p:nvPr>
            <p:ph type="sldNum" sz="quarter" idx="12"/>
          </p:nvPr>
        </p:nvSpPr>
        <p:spPr>
          <a:xfrm>
            <a:off x="7233213" y="6297757"/>
            <a:ext cx="2319338" cy="365125"/>
          </a:xfrm>
        </p:spPr>
        <p:txBody>
          <a:bodyPr anchor="b"/>
          <a:lstStyle/>
          <a:p>
            <a:fld id="{D57F1E4F-1CFF-5643-939E-217C01CDF565}" type="slidenum">
              <a:rPr lang="en-US" smtClean="0"/>
              <a:pPr/>
              <a:t>‹#›</a:t>
            </a:fld>
            <a:endParaRPr lang="en-US" dirty="0"/>
          </a:p>
        </p:txBody>
      </p:sp>
      <p:sp>
        <p:nvSpPr>
          <p:cNvPr id="2" name="Title 1">
            <a:extLst>
              <a:ext uri="{FF2B5EF4-FFF2-40B4-BE49-F238E27FC236}">
                <a16:creationId xmlns:a16="http://schemas.microsoft.com/office/drawing/2014/main" id="{B496D1C9-5344-7049-9AB9-81143B5805D9}"/>
              </a:ext>
            </a:extLst>
          </p:cNvPr>
          <p:cNvSpPr>
            <a:spLocks noGrp="1"/>
          </p:cNvSpPr>
          <p:nvPr>
            <p:ph type="title"/>
          </p:nvPr>
        </p:nvSpPr>
        <p:spPr>
          <a:xfrm>
            <a:off x="551670" y="131133"/>
            <a:ext cx="11355063" cy="1105325"/>
          </a:xfrm>
        </p:spPr>
        <p:txBody>
          <a:bodyPr>
            <a:normAutofit/>
          </a:bodyPr>
          <a:lstStyle>
            <a:lvl1pPr>
              <a:defRPr sz="4800"/>
            </a:lvl1pPr>
          </a:lstStyle>
          <a:p>
            <a:r>
              <a:rPr lang="en-GB"/>
              <a:t>Click to edit Master title style</a:t>
            </a:r>
            <a:endParaRPr lang="en-US" dirty="0"/>
          </a:p>
        </p:txBody>
      </p:sp>
      <p:sp>
        <p:nvSpPr>
          <p:cNvPr id="10" name="Content Placeholder 3">
            <a:extLst>
              <a:ext uri="{FF2B5EF4-FFF2-40B4-BE49-F238E27FC236}">
                <a16:creationId xmlns:a16="http://schemas.microsoft.com/office/drawing/2014/main" id="{44901950-5B56-9B4B-9196-414187BDEB97}"/>
              </a:ext>
            </a:extLst>
          </p:cNvPr>
          <p:cNvSpPr>
            <a:spLocks noGrp="1"/>
          </p:cNvSpPr>
          <p:nvPr>
            <p:ph sz="half" idx="13"/>
          </p:nvPr>
        </p:nvSpPr>
        <p:spPr>
          <a:xfrm>
            <a:off x="6371835" y="1588651"/>
            <a:ext cx="5508000"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2" name="TextBox 11">
            <a:extLst>
              <a:ext uri="{FF2B5EF4-FFF2-40B4-BE49-F238E27FC236}">
                <a16:creationId xmlns:a16="http://schemas.microsoft.com/office/drawing/2014/main" id="{B72842E2-371D-1F4B-9B94-400F9A7D55C1}"/>
              </a:ext>
            </a:extLst>
          </p:cNvPr>
          <p:cNvSpPr txBox="1"/>
          <p:nvPr/>
        </p:nvSpPr>
        <p:spPr>
          <a:xfrm>
            <a:off x="10386298" y="6252845"/>
            <a:ext cx="1646605" cy="492443"/>
          </a:xfrm>
          <a:prstGeom prst="rect">
            <a:avLst/>
          </a:prstGeom>
          <a:noFill/>
        </p:spPr>
        <p:txBody>
          <a:bodyPr wrap="none" rtlCol="0">
            <a:spAutoFit/>
          </a:bodyPr>
          <a:lstStyle/>
          <a:p>
            <a:r>
              <a:rPr lang="en-GB" sz="26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4257599925"/>
      </p:ext>
    </p:extLst>
  </p:cSld>
  <p:clrMapOvr>
    <a:masterClrMapping/>
  </p:clrMapOvr>
  <p:extLst>
    <p:ext uri="{DCECCB84-F9BA-43D5-87BE-67443E8EF086}">
      <p15:sldGuideLst xmlns:p15="http://schemas.microsoft.com/office/powerpoint/2012/main">
        <p15:guide id="1" orient="horz" pos="2160">
          <p15:clr>
            <a:srgbClr val="FBAE40"/>
          </p15:clr>
        </p15:guide>
        <p15:guide id="2" pos="46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4D7538-5F79-6244-8BAE-06CD970E45AE}"/>
              </a:ext>
            </a:extLst>
          </p:cNvPr>
          <p:cNvSpPr>
            <a:spLocks noGrp="1"/>
          </p:cNvSpPr>
          <p:nvPr>
            <p:ph type="dt" sz="half" idx="10"/>
          </p:nvPr>
        </p:nvSpPr>
        <p:spPr/>
        <p:txBody>
          <a:bodyPr/>
          <a:lstStyle/>
          <a:p>
            <a:fld id="{B61BEF0D-F0BB-DE4B-95CE-6DB70DBA9567}" type="datetimeFigureOut">
              <a:rPr lang="en-US" smtClean="0"/>
              <a:pPr/>
              <a:t>4/25/23</a:t>
            </a:fld>
            <a:endParaRPr lang="en-US" dirty="0"/>
          </a:p>
        </p:txBody>
      </p:sp>
      <p:sp>
        <p:nvSpPr>
          <p:cNvPr id="3" name="Footer Placeholder 2">
            <a:extLst>
              <a:ext uri="{FF2B5EF4-FFF2-40B4-BE49-F238E27FC236}">
                <a16:creationId xmlns:a16="http://schemas.microsoft.com/office/drawing/2014/main" id="{3CEB099F-84DD-7741-A646-247138C6ED6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634FB99-1B8A-2B4E-A2D8-95910992C24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7324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Webinar info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9F98486-DCCD-FF44-8EF3-D2182B79B1CF}"/>
              </a:ext>
            </a:extLst>
          </p:cNvPr>
          <p:cNvSpPr/>
          <p:nvPr/>
        </p:nvSpPr>
        <p:spPr>
          <a:xfrm>
            <a:off x="0" y="5596856"/>
            <a:ext cx="12192000" cy="1261143"/>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10D0ED8-F780-E94A-80A3-42700BC94782}"/>
              </a:ext>
            </a:extLst>
          </p:cNvPr>
          <p:cNvSpPr txBox="1"/>
          <p:nvPr/>
        </p:nvSpPr>
        <p:spPr>
          <a:xfrm>
            <a:off x="7715522" y="6288723"/>
            <a:ext cx="4221412" cy="276999"/>
          </a:xfrm>
          <a:prstGeom prst="rect">
            <a:avLst/>
          </a:prstGeom>
          <a:noFill/>
        </p:spPr>
        <p:txBody>
          <a:bodyPr wrap="square" rtlCol="0">
            <a:spAutoFit/>
          </a:bodyPr>
          <a:lstStyle/>
          <a:p>
            <a:r>
              <a:rPr lang="en-GB" sz="1200" u="sng"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hlinkClick r:id="rId2">
                  <a:extLst>
                    <a:ext uri="{A12FA001-AC4F-418D-AE19-62706E023703}">
                      <ahyp:hlinkClr xmlns:ahyp="http://schemas.microsoft.com/office/drawing/2018/hyperlinkcolor" val="tx"/>
                    </a:ext>
                  </a:extLst>
                </a:hlinkClick>
              </a:rPr>
              <a:t>Creative Commons Attribution-ShareAlike 4.0 International</a:t>
            </a:r>
            <a:endPar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4" name="Date Placeholder 3">
            <a:extLst>
              <a:ext uri="{FF2B5EF4-FFF2-40B4-BE49-F238E27FC236}">
                <a16:creationId xmlns:a16="http://schemas.microsoft.com/office/drawing/2014/main" id="{BD42AF42-10B0-9A48-9571-3C829913E97D}"/>
              </a:ext>
            </a:extLst>
          </p:cNvPr>
          <p:cNvSpPr>
            <a:spLocks noGrp="1"/>
          </p:cNvSpPr>
          <p:nvPr>
            <p:ph type="dt" sz="half" idx="10"/>
          </p:nvPr>
        </p:nvSpPr>
        <p:spPr>
          <a:xfrm>
            <a:off x="5497863" y="6244659"/>
            <a:ext cx="2090738" cy="365125"/>
          </a:xfrm>
        </p:spPr>
        <p:txBody>
          <a:bodyPr/>
          <a:lstStyle/>
          <a:p>
            <a:fld id="{B61BEF0D-F0BB-DE4B-95CE-6DB70DBA9567}" type="datetimeFigureOut">
              <a:rPr lang="en-US" smtClean="0"/>
              <a:pPr/>
              <a:t>4/25/23</a:t>
            </a:fld>
            <a:endParaRPr lang="en-US" dirty="0"/>
          </a:p>
        </p:txBody>
      </p:sp>
      <p:sp>
        <p:nvSpPr>
          <p:cNvPr id="13" name="Title 1">
            <a:extLst>
              <a:ext uri="{FF2B5EF4-FFF2-40B4-BE49-F238E27FC236}">
                <a16:creationId xmlns:a16="http://schemas.microsoft.com/office/drawing/2014/main" id="{1A1FD96B-0733-A745-B2F3-D83FFA10E757}"/>
              </a:ext>
            </a:extLst>
          </p:cNvPr>
          <p:cNvSpPr>
            <a:spLocks noGrp="1"/>
          </p:cNvSpPr>
          <p:nvPr>
            <p:ph type="title"/>
          </p:nvPr>
        </p:nvSpPr>
        <p:spPr>
          <a:xfrm>
            <a:off x="1966363" y="1231184"/>
            <a:ext cx="7334800" cy="2141463"/>
          </a:xfrm>
          <a:ln>
            <a:noFill/>
          </a:ln>
        </p:spPr>
        <p:txBody>
          <a:bodyPr anchor="b" anchorCtr="0">
            <a:normAutofit/>
          </a:bodyPr>
          <a:lstStyle>
            <a:lvl1pPr>
              <a:defRPr lang="en-US" sz="6600" dirty="0">
                <a:solidFill>
                  <a:schemeClr val="bg1"/>
                </a:solidFill>
              </a:defRPr>
            </a:lvl1pPr>
          </a:lstStyle>
          <a:p>
            <a:pPr marL="0" lvl="0"/>
            <a:r>
              <a:rPr lang="en-GB"/>
              <a:t>Click to edit Master title style</a:t>
            </a:r>
            <a:endParaRPr lang="en-US" dirty="0"/>
          </a:p>
        </p:txBody>
      </p:sp>
      <p:sp>
        <p:nvSpPr>
          <p:cNvPr id="18" name="Subtitle 2">
            <a:extLst>
              <a:ext uri="{FF2B5EF4-FFF2-40B4-BE49-F238E27FC236}">
                <a16:creationId xmlns:a16="http://schemas.microsoft.com/office/drawing/2014/main" id="{6BC9B6C1-E06A-CF4D-86E9-868F84120AC3}"/>
              </a:ext>
            </a:extLst>
          </p:cNvPr>
          <p:cNvSpPr>
            <a:spLocks noGrp="1"/>
          </p:cNvSpPr>
          <p:nvPr>
            <p:ph type="subTitle" idx="1"/>
          </p:nvPr>
        </p:nvSpPr>
        <p:spPr>
          <a:xfrm>
            <a:off x="1945343" y="3589573"/>
            <a:ext cx="7355820" cy="569067"/>
          </a:xfrm>
        </p:spPr>
        <p:txBody>
          <a:bodyPr>
            <a:noAutofit/>
          </a:bodyPr>
          <a:lstStyle>
            <a:lvl1pPr marL="0" indent="0" algn="l">
              <a:buNone/>
              <a:defRPr sz="32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10" name="TextBox 9">
            <a:extLst>
              <a:ext uri="{FF2B5EF4-FFF2-40B4-BE49-F238E27FC236}">
                <a16:creationId xmlns:a16="http://schemas.microsoft.com/office/drawing/2014/main" id="{AC9833F7-2487-1A47-A42E-8AC5BA1A9912}"/>
              </a:ext>
            </a:extLst>
          </p:cNvPr>
          <p:cNvSpPr txBox="1"/>
          <p:nvPr/>
        </p:nvSpPr>
        <p:spPr>
          <a:xfrm>
            <a:off x="1312150" y="6018967"/>
            <a:ext cx="2432076" cy="707886"/>
          </a:xfrm>
          <a:prstGeom prst="rect">
            <a:avLst/>
          </a:prstGeom>
          <a:noFill/>
        </p:spPr>
        <p:txBody>
          <a:bodyPr wrap="none" rtlCol="0">
            <a:spAutoFit/>
          </a:bodyPr>
          <a:lstStyle/>
          <a:p>
            <a:r>
              <a:rPr lang="en-GB" sz="40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3577404915"/>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Webinar info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9F98486-DCCD-FF44-8EF3-D2182B79B1CF}"/>
              </a:ext>
            </a:extLst>
          </p:cNvPr>
          <p:cNvSpPr/>
          <p:nvPr/>
        </p:nvSpPr>
        <p:spPr>
          <a:xfrm>
            <a:off x="0" y="5596856"/>
            <a:ext cx="12192000" cy="1261143"/>
          </a:xfrm>
          <a:prstGeom prst="rect">
            <a:avLst/>
          </a:prstGeom>
          <a:solidFill>
            <a:schemeClr val="bg1">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10D0ED8-F780-E94A-80A3-42700BC94782}"/>
              </a:ext>
            </a:extLst>
          </p:cNvPr>
          <p:cNvSpPr txBox="1"/>
          <p:nvPr/>
        </p:nvSpPr>
        <p:spPr>
          <a:xfrm>
            <a:off x="7715522" y="6288723"/>
            <a:ext cx="4221412" cy="276999"/>
          </a:xfrm>
          <a:prstGeom prst="rect">
            <a:avLst/>
          </a:prstGeom>
          <a:noFill/>
        </p:spPr>
        <p:txBody>
          <a:bodyPr wrap="square" rtlCol="0">
            <a:spAutoFit/>
          </a:bodyPr>
          <a:lstStyle/>
          <a:p>
            <a:r>
              <a:rPr lang="en-GB" sz="1200" u="sng"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hlinkClick r:id="rId2">
                  <a:extLst>
                    <a:ext uri="{A12FA001-AC4F-418D-AE19-62706E023703}">
                      <ahyp:hlinkClr xmlns:ahyp="http://schemas.microsoft.com/office/drawing/2018/hyperlinkcolor" val="tx"/>
                    </a:ext>
                  </a:extLst>
                </a:hlinkClick>
              </a:rPr>
              <a:t>Creative Commons Attribution-ShareAlike 4.0 International</a:t>
            </a:r>
            <a:endPar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cxnSp>
        <p:nvCxnSpPr>
          <p:cNvPr id="21" name="Straight Connector 20">
            <a:extLst>
              <a:ext uri="{FF2B5EF4-FFF2-40B4-BE49-F238E27FC236}">
                <a16:creationId xmlns:a16="http://schemas.microsoft.com/office/drawing/2014/main" id="{216B3B19-201F-7348-A518-8545BF991447}"/>
              </a:ext>
            </a:extLst>
          </p:cNvPr>
          <p:cNvCxnSpPr>
            <a:cxnSpLocks/>
          </p:cNvCxnSpPr>
          <p:nvPr/>
        </p:nvCxnSpPr>
        <p:spPr>
          <a:xfrm>
            <a:off x="1436317" y="1415086"/>
            <a:ext cx="0" cy="3256806"/>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BD42AF42-10B0-9A48-9571-3C829913E97D}"/>
              </a:ext>
            </a:extLst>
          </p:cNvPr>
          <p:cNvSpPr>
            <a:spLocks noGrp="1"/>
          </p:cNvSpPr>
          <p:nvPr>
            <p:ph type="dt" sz="half" idx="10"/>
          </p:nvPr>
        </p:nvSpPr>
        <p:spPr>
          <a:xfrm>
            <a:off x="5497863" y="6244659"/>
            <a:ext cx="2090738" cy="365125"/>
          </a:xfrm>
        </p:spPr>
        <p:txBody>
          <a:bodyPr/>
          <a:lstStyle/>
          <a:p>
            <a:fld id="{B61BEF0D-F0BB-DE4B-95CE-6DB70DBA9567}" type="datetimeFigureOut">
              <a:rPr lang="en-US" smtClean="0"/>
              <a:pPr/>
              <a:t>4/25/23</a:t>
            </a:fld>
            <a:endParaRPr lang="en-US" dirty="0"/>
          </a:p>
        </p:txBody>
      </p:sp>
      <p:sp>
        <p:nvSpPr>
          <p:cNvPr id="13" name="Title 1">
            <a:extLst>
              <a:ext uri="{FF2B5EF4-FFF2-40B4-BE49-F238E27FC236}">
                <a16:creationId xmlns:a16="http://schemas.microsoft.com/office/drawing/2014/main" id="{1A1FD96B-0733-A745-B2F3-D83FFA10E757}"/>
              </a:ext>
            </a:extLst>
          </p:cNvPr>
          <p:cNvSpPr>
            <a:spLocks noGrp="1"/>
          </p:cNvSpPr>
          <p:nvPr>
            <p:ph type="title"/>
          </p:nvPr>
        </p:nvSpPr>
        <p:spPr>
          <a:xfrm>
            <a:off x="1966363" y="1082900"/>
            <a:ext cx="7334800" cy="2141463"/>
          </a:xfrm>
          <a:ln>
            <a:noFill/>
          </a:ln>
        </p:spPr>
        <p:txBody>
          <a:bodyPr anchor="b" anchorCtr="0">
            <a:normAutofit/>
          </a:bodyPr>
          <a:lstStyle>
            <a:lvl1pPr>
              <a:defRPr lang="en-US" sz="6600" dirty="0">
                <a:solidFill>
                  <a:schemeClr val="bg1"/>
                </a:solidFill>
              </a:defRPr>
            </a:lvl1pPr>
          </a:lstStyle>
          <a:p>
            <a:pPr marL="0" lvl="0"/>
            <a:r>
              <a:rPr lang="en-GB"/>
              <a:t>Click to edit Master title style</a:t>
            </a:r>
            <a:endParaRPr lang="en-US" dirty="0"/>
          </a:p>
        </p:txBody>
      </p:sp>
      <p:sp>
        <p:nvSpPr>
          <p:cNvPr id="18" name="Subtitle 2">
            <a:extLst>
              <a:ext uri="{FF2B5EF4-FFF2-40B4-BE49-F238E27FC236}">
                <a16:creationId xmlns:a16="http://schemas.microsoft.com/office/drawing/2014/main" id="{6BC9B6C1-E06A-CF4D-86E9-868F84120AC3}"/>
              </a:ext>
            </a:extLst>
          </p:cNvPr>
          <p:cNvSpPr>
            <a:spLocks noGrp="1"/>
          </p:cNvSpPr>
          <p:nvPr>
            <p:ph type="subTitle" idx="1"/>
          </p:nvPr>
        </p:nvSpPr>
        <p:spPr>
          <a:xfrm>
            <a:off x="1945343" y="3441289"/>
            <a:ext cx="7355820" cy="569067"/>
          </a:xfrm>
        </p:spPr>
        <p:txBody>
          <a:bodyPr>
            <a:noAutofit/>
          </a:bodyPr>
          <a:lstStyle>
            <a:lvl1pPr marL="0" indent="0" algn="l">
              <a:buNone/>
              <a:defRPr sz="3200" b="0" i="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5" name="Text Placeholder 4">
            <a:extLst>
              <a:ext uri="{FF2B5EF4-FFF2-40B4-BE49-F238E27FC236}">
                <a16:creationId xmlns:a16="http://schemas.microsoft.com/office/drawing/2014/main" id="{47FD64E2-89D0-4642-B183-0B59063B4DED}"/>
              </a:ext>
            </a:extLst>
          </p:cNvPr>
          <p:cNvSpPr>
            <a:spLocks noGrp="1"/>
          </p:cNvSpPr>
          <p:nvPr>
            <p:ph type="body" sz="quarter" idx="11"/>
          </p:nvPr>
        </p:nvSpPr>
        <p:spPr>
          <a:xfrm>
            <a:off x="1966913" y="4192487"/>
            <a:ext cx="7334250" cy="569912"/>
          </a:xfrm>
        </p:spPr>
        <p:txBody>
          <a:bodyPr vert="horz" lIns="91440" tIns="45720" rIns="91440" bIns="45720" rtlCol="0">
            <a:noAutofit/>
          </a:bodyPr>
          <a:lstStyle>
            <a:lvl1pPr marL="0" indent="0">
              <a:buNone/>
              <a:defRPr lang="en-GB" sz="3200" dirty="0">
                <a:solidFill>
                  <a:schemeClr val="bg1"/>
                </a:solidFill>
              </a:defRPr>
            </a:lvl1pPr>
          </a:lstStyle>
          <a:p>
            <a:pPr marL="228600" lvl="0" indent="-228600"/>
            <a:r>
              <a:rPr lang="en-GB"/>
              <a:t>Click to edit Master text styles</a:t>
            </a:r>
          </a:p>
        </p:txBody>
      </p:sp>
      <p:sp>
        <p:nvSpPr>
          <p:cNvPr id="11" name="TextBox 10">
            <a:extLst>
              <a:ext uri="{FF2B5EF4-FFF2-40B4-BE49-F238E27FC236}">
                <a16:creationId xmlns:a16="http://schemas.microsoft.com/office/drawing/2014/main" id="{73AE5F96-E694-C044-90F3-FB3FEC110F9D}"/>
              </a:ext>
            </a:extLst>
          </p:cNvPr>
          <p:cNvSpPr txBox="1"/>
          <p:nvPr userDrawn="1"/>
        </p:nvSpPr>
        <p:spPr>
          <a:xfrm>
            <a:off x="1312150" y="6018967"/>
            <a:ext cx="2432076" cy="707886"/>
          </a:xfrm>
          <a:prstGeom prst="rect">
            <a:avLst/>
          </a:prstGeom>
          <a:noFill/>
        </p:spPr>
        <p:txBody>
          <a:bodyPr wrap="none" rtlCol="0">
            <a:spAutoFit/>
          </a:bodyPr>
          <a:lstStyle/>
          <a:p>
            <a:r>
              <a:rPr lang="en-GB" sz="40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Tree>
    <p:extLst>
      <p:ext uri="{BB962C8B-B14F-4D97-AF65-F5344CB8AC3E}">
        <p14:creationId xmlns:p14="http://schemas.microsoft.com/office/powerpoint/2010/main" val="3270778446"/>
      </p:ext>
    </p:extLst>
  </p:cSld>
  <p:clrMapOvr>
    <a:masterClrMapping/>
  </p:clrMapOvr>
  <p:extLst>
    <p:ext uri="{DCECCB84-F9BA-43D5-87BE-67443E8EF086}">
      <p15:sldGuideLst xmlns:p15="http://schemas.microsoft.com/office/powerpoint/2012/main">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41A2B92-027D-F549-8DC7-6258F32BA707}"/>
              </a:ext>
            </a:extLst>
          </p:cNvPr>
          <p:cNvSpPr/>
          <p:nvPr/>
        </p:nvSpPr>
        <p:spPr>
          <a:xfrm>
            <a:off x="-8461" y="-12272"/>
            <a:ext cx="12200461" cy="5290877"/>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E26C637-2CA2-9949-A9E1-2B55B6953881}"/>
              </a:ext>
            </a:extLst>
          </p:cNvPr>
          <p:cNvSpPr/>
          <p:nvPr/>
        </p:nvSpPr>
        <p:spPr>
          <a:xfrm>
            <a:off x="-8461" y="1236458"/>
            <a:ext cx="12200461" cy="5621541"/>
          </a:xfrm>
          <a:prstGeom prst="rect">
            <a:avLst/>
          </a:prstGeom>
          <a:solidFill>
            <a:schemeClr val="bg1"/>
          </a:solidFill>
          <a:ln>
            <a:noFill/>
          </a:ln>
          <a:effectLst>
            <a:outerShdw blurRad="203200" dist="38100" dir="16740000" sx="102000" sy="102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C88E63C-7146-544E-B0BE-791D359D539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0477914" y="6363164"/>
            <a:ext cx="1428821" cy="250731"/>
          </a:xfrm>
          <a:prstGeom prst="rect">
            <a:avLst/>
          </a:prstGeom>
        </p:spPr>
      </p:pic>
      <p:sp>
        <p:nvSpPr>
          <p:cNvPr id="4" name="Content Placeholder 3">
            <a:extLst>
              <a:ext uri="{FF2B5EF4-FFF2-40B4-BE49-F238E27FC236}">
                <a16:creationId xmlns:a16="http://schemas.microsoft.com/office/drawing/2014/main" id="{8F846D6E-F249-794B-9469-535E1F9523E4}"/>
              </a:ext>
            </a:extLst>
          </p:cNvPr>
          <p:cNvSpPr>
            <a:spLocks noGrp="1"/>
          </p:cNvSpPr>
          <p:nvPr>
            <p:ph sz="half" idx="2"/>
          </p:nvPr>
        </p:nvSpPr>
        <p:spPr>
          <a:xfrm>
            <a:off x="551670" y="1588651"/>
            <a:ext cx="5508000"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a:extLst>
              <a:ext uri="{FF2B5EF4-FFF2-40B4-BE49-F238E27FC236}">
                <a16:creationId xmlns:a16="http://schemas.microsoft.com/office/drawing/2014/main" id="{6CB680E4-47F0-B04B-8CFD-4DC7948CCDF5}"/>
              </a:ext>
            </a:extLst>
          </p:cNvPr>
          <p:cNvSpPr>
            <a:spLocks noGrp="1"/>
          </p:cNvSpPr>
          <p:nvPr>
            <p:ph type="dt" sz="half" idx="10"/>
          </p:nvPr>
        </p:nvSpPr>
        <p:spPr>
          <a:xfrm>
            <a:off x="551671" y="6297757"/>
            <a:ext cx="2319338" cy="365125"/>
          </a:xfrm>
        </p:spPr>
        <p:txBody>
          <a:bodyPr anchor="b"/>
          <a:lstStyle/>
          <a:p>
            <a:fld id="{B61BEF0D-F0BB-DE4B-95CE-6DB70DBA9567}" type="datetimeFigureOut">
              <a:rPr lang="en-US" smtClean="0"/>
              <a:pPr/>
              <a:t>4/25/23</a:t>
            </a:fld>
            <a:endParaRPr lang="en-US" dirty="0"/>
          </a:p>
        </p:txBody>
      </p:sp>
      <p:sp>
        <p:nvSpPr>
          <p:cNvPr id="6" name="Footer Placeholder 5">
            <a:extLst>
              <a:ext uri="{FF2B5EF4-FFF2-40B4-BE49-F238E27FC236}">
                <a16:creationId xmlns:a16="http://schemas.microsoft.com/office/drawing/2014/main" id="{1F799D2B-89B6-394F-87B5-671C3DF96D4D}"/>
              </a:ext>
            </a:extLst>
          </p:cNvPr>
          <p:cNvSpPr>
            <a:spLocks noGrp="1"/>
          </p:cNvSpPr>
          <p:nvPr>
            <p:ph type="ftr" sz="quarter" idx="11"/>
          </p:nvPr>
        </p:nvSpPr>
        <p:spPr>
          <a:xfrm>
            <a:off x="3312607" y="6297757"/>
            <a:ext cx="3479007" cy="365125"/>
          </a:xfrm>
        </p:spPr>
        <p:txBody>
          <a:bodyPr anchor="b"/>
          <a:lstStyle/>
          <a:p>
            <a:endParaRPr lang="en-US" dirty="0"/>
          </a:p>
        </p:txBody>
      </p:sp>
      <p:sp>
        <p:nvSpPr>
          <p:cNvPr id="7" name="Slide Number Placeholder 6">
            <a:extLst>
              <a:ext uri="{FF2B5EF4-FFF2-40B4-BE49-F238E27FC236}">
                <a16:creationId xmlns:a16="http://schemas.microsoft.com/office/drawing/2014/main" id="{714B2DE6-CD2C-0E43-BF69-7B8CF8E92D84}"/>
              </a:ext>
            </a:extLst>
          </p:cNvPr>
          <p:cNvSpPr>
            <a:spLocks noGrp="1"/>
          </p:cNvSpPr>
          <p:nvPr>
            <p:ph type="sldNum" sz="quarter" idx="12"/>
          </p:nvPr>
        </p:nvSpPr>
        <p:spPr>
          <a:xfrm>
            <a:off x="7233213" y="6297757"/>
            <a:ext cx="2319338" cy="365125"/>
          </a:xfrm>
        </p:spPr>
        <p:txBody>
          <a:bodyPr anchor="b"/>
          <a:lstStyle/>
          <a:p>
            <a:fld id="{D57F1E4F-1CFF-5643-939E-217C01CDF565}" type="slidenum">
              <a:rPr lang="en-US" smtClean="0"/>
              <a:pPr/>
              <a:t>‹#›</a:t>
            </a:fld>
            <a:endParaRPr lang="en-US" dirty="0"/>
          </a:p>
        </p:txBody>
      </p:sp>
      <p:sp>
        <p:nvSpPr>
          <p:cNvPr id="2" name="Title 1">
            <a:extLst>
              <a:ext uri="{FF2B5EF4-FFF2-40B4-BE49-F238E27FC236}">
                <a16:creationId xmlns:a16="http://schemas.microsoft.com/office/drawing/2014/main" id="{B496D1C9-5344-7049-9AB9-81143B5805D9}"/>
              </a:ext>
            </a:extLst>
          </p:cNvPr>
          <p:cNvSpPr>
            <a:spLocks noGrp="1"/>
          </p:cNvSpPr>
          <p:nvPr>
            <p:ph type="title"/>
          </p:nvPr>
        </p:nvSpPr>
        <p:spPr>
          <a:xfrm>
            <a:off x="551670" y="131133"/>
            <a:ext cx="11355063" cy="1105325"/>
          </a:xfrm>
        </p:spPr>
        <p:txBody>
          <a:bodyPr>
            <a:normAutofit/>
          </a:bodyPr>
          <a:lstStyle>
            <a:lvl1pPr>
              <a:defRPr sz="4800"/>
            </a:lvl1pPr>
          </a:lstStyle>
          <a:p>
            <a:r>
              <a:rPr lang="en-GB"/>
              <a:t>Click to edit Master title style</a:t>
            </a:r>
            <a:endParaRPr lang="en-US" dirty="0"/>
          </a:p>
        </p:txBody>
      </p:sp>
      <p:sp>
        <p:nvSpPr>
          <p:cNvPr id="10" name="Content Placeholder 3">
            <a:extLst>
              <a:ext uri="{FF2B5EF4-FFF2-40B4-BE49-F238E27FC236}">
                <a16:creationId xmlns:a16="http://schemas.microsoft.com/office/drawing/2014/main" id="{44901950-5B56-9B4B-9196-414187BDEB97}"/>
              </a:ext>
            </a:extLst>
          </p:cNvPr>
          <p:cNvSpPr>
            <a:spLocks noGrp="1"/>
          </p:cNvSpPr>
          <p:nvPr>
            <p:ph sz="half" idx="13"/>
          </p:nvPr>
        </p:nvSpPr>
        <p:spPr>
          <a:xfrm>
            <a:off x="6371835" y="1588651"/>
            <a:ext cx="5508000" cy="4556442"/>
          </a:xfrm>
        </p:spPr>
        <p:txBody>
          <a:bodyPr lIns="9000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25031935"/>
      </p:ext>
    </p:extLst>
  </p:cSld>
  <p:clrMapOvr>
    <a:masterClrMapping/>
  </p:clrMapOvr>
  <p:extLst>
    <p:ext uri="{DCECCB84-F9BA-43D5-87BE-67443E8EF086}">
      <p15:sldGuideLst xmlns:p15="http://schemas.microsoft.com/office/powerpoint/2012/main">
        <p15:guide id="1" orient="horz" pos="2160">
          <p15:clr>
            <a:srgbClr val="FBAE40"/>
          </p15:clr>
        </p15:guide>
        <p15:guide id="2" pos="46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sp>
        <p:nvSpPr>
          <p:cNvPr id="19" name="Text Placeholder 18">
            <a:extLst>
              <a:ext uri="{FF2B5EF4-FFF2-40B4-BE49-F238E27FC236}">
                <a16:creationId xmlns:a16="http://schemas.microsoft.com/office/drawing/2014/main" id="{3CC3B39E-BD63-504B-BD1C-16C881EACE9A}"/>
              </a:ext>
            </a:extLst>
          </p:cNvPr>
          <p:cNvSpPr>
            <a:spLocks noGrp="1"/>
          </p:cNvSpPr>
          <p:nvPr>
            <p:ph type="body" sz="quarter" idx="10"/>
          </p:nvPr>
        </p:nvSpPr>
        <p:spPr>
          <a:xfrm>
            <a:off x="3452219" y="1100558"/>
            <a:ext cx="7866062" cy="1444738"/>
          </a:xfrm>
        </p:spPr>
        <p:txBody>
          <a:bodyPr/>
          <a:lstStyle>
            <a:lvl1pPr marL="0" indent="0">
              <a:lnSpc>
                <a:spcPct val="100000"/>
              </a:lnSpc>
              <a:buNone/>
              <a:defRPr lang="en-GB" sz="4400" b="1" kern="1200" dirty="0" smtClean="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nSpc>
                <a:spcPct val="100000"/>
              </a:lnSpc>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2pPr>
            <a:lvl3pPr marL="9144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3pPr>
            <a:lvl4pPr marL="13716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4pPr>
            <a:lvl5pPr marL="1828800" indent="0">
              <a:buNone/>
              <a:defRPr lang="en-GB" sz="4000" kern="1200" dirty="0">
                <a:solidFill>
                  <a:schemeClr val="tx1"/>
                </a:solidFill>
                <a:latin typeface="+mn-lt"/>
                <a:ea typeface="Open Sans Light" panose="020B0306030504020204" pitchFamily="34" charset="0"/>
                <a:cs typeface="Open Sans Light" panose="020B0306030504020204" pitchFamily="34" charset="0"/>
              </a:defRPr>
            </a:lvl5pPr>
          </a:lstStyle>
          <a:p>
            <a:pPr lvl="0"/>
            <a:r>
              <a:rPr lang="en-GB"/>
              <a:t>Click to edit Master text styles</a:t>
            </a:r>
          </a:p>
        </p:txBody>
      </p:sp>
      <p:sp>
        <p:nvSpPr>
          <p:cNvPr id="20" name="Text Placeholder 18">
            <a:extLst>
              <a:ext uri="{FF2B5EF4-FFF2-40B4-BE49-F238E27FC236}">
                <a16:creationId xmlns:a16="http://schemas.microsoft.com/office/drawing/2014/main" id="{48BC4465-C68A-844B-ABA9-61E2C12A3C72}"/>
              </a:ext>
            </a:extLst>
          </p:cNvPr>
          <p:cNvSpPr>
            <a:spLocks noGrp="1"/>
          </p:cNvSpPr>
          <p:nvPr>
            <p:ph type="body" sz="quarter" idx="11"/>
          </p:nvPr>
        </p:nvSpPr>
        <p:spPr>
          <a:xfrm>
            <a:off x="3452219" y="2688186"/>
            <a:ext cx="7866062" cy="1512456"/>
          </a:xfrm>
        </p:spPr>
        <p:txBody>
          <a:bodyPr>
            <a:noAutofit/>
          </a:bodyPr>
          <a:lstStyle>
            <a:lvl1pPr marL="0" indent="0">
              <a:spcAft>
                <a:spcPts val="800"/>
              </a:spcAft>
              <a:buNone/>
              <a:defRPr lang="en-GB" sz="2600" kern="1200" dirty="0" smtClean="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2pPr>
            <a:lvl3pPr marL="9144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3pPr>
            <a:lvl4pPr marL="1371600" indent="0">
              <a:buNone/>
              <a:defRPr lang="en-GB" sz="4000" kern="1200" dirty="0" smtClean="0">
                <a:solidFill>
                  <a:schemeClr val="tx1"/>
                </a:solidFill>
                <a:latin typeface="+mn-lt"/>
                <a:ea typeface="Open Sans Light" panose="020B0306030504020204" pitchFamily="34" charset="0"/>
                <a:cs typeface="Open Sans Light" panose="020B0306030504020204" pitchFamily="34" charset="0"/>
              </a:defRPr>
            </a:lvl4pPr>
            <a:lvl5pPr marL="1828800" indent="0">
              <a:buNone/>
              <a:defRPr lang="en-GB" sz="4000" kern="1200" dirty="0">
                <a:solidFill>
                  <a:schemeClr val="tx1"/>
                </a:solidFill>
                <a:latin typeface="+mn-lt"/>
                <a:ea typeface="Open Sans Light" panose="020B0306030504020204" pitchFamily="34" charset="0"/>
                <a:cs typeface="Open Sans Light" panose="020B0306030504020204" pitchFamily="34" charset="0"/>
              </a:defRPr>
            </a:lvl5pPr>
          </a:lstStyle>
          <a:p>
            <a:pPr marL="0" lvl="0" indent="0" algn="l" defTabSz="914400" rtl="0" eaLnBrk="1" latinLnBrk="0" hangingPunct="1">
              <a:lnSpc>
                <a:spcPct val="110000"/>
              </a:lnSpc>
              <a:spcBef>
                <a:spcPts val="0"/>
              </a:spcBef>
              <a:spcAft>
                <a:spcPts val="1200"/>
              </a:spcAft>
              <a:buFont typeface="Arial" panose="020B0604020202020204" pitchFamily="34" charset="0"/>
              <a:buNone/>
            </a:pPr>
            <a:r>
              <a:rPr lang="en-GB"/>
              <a:t>Click to edit Master text styles</a:t>
            </a:r>
          </a:p>
        </p:txBody>
      </p:sp>
    </p:spTree>
    <p:extLst>
      <p:ext uri="{BB962C8B-B14F-4D97-AF65-F5344CB8AC3E}">
        <p14:creationId xmlns:p14="http://schemas.microsoft.com/office/powerpoint/2010/main" val="2746635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809B01-23F5-F346-B24D-7AA19B8B5E0D}"/>
              </a:ext>
            </a:extLst>
          </p:cNvPr>
          <p:cNvSpPr>
            <a:spLocks noGrp="1"/>
          </p:cNvSpPr>
          <p:nvPr>
            <p:ph type="title"/>
          </p:nvPr>
        </p:nvSpPr>
        <p:spPr>
          <a:xfrm>
            <a:off x="838198" y="540912"/>
            <a:ext cx="10916907" cy="1105325"/>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1EEE05F-F78F-0D48-8887-C53654C39AFB}"/>
              </a:ext>
            </a:extLst>
          </p:cNvPr>
          <p:cNvSpPr>
            <a:spLocks noGrp="1"/>
          </p:cNvSpPr>
          <p:nvPr>
            <p:ph type="body" idx="1"/>
          </p:nvPr>
        </p:nvSpPr>
        <p:spPr>
          <a:xfrm>
            <a:off x="838200" y="1825625"/>
            <a:ext cx="10916906" cy="398140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A073C7B4-2B6E-B649-A283-23AE6B7A4258}"/>
              </a:ext>
            </a:extLst>
          </p:cNvPr>
          <p:cNvSpPr>
            <a:spLocks noGrp="1"/>
          </p:cNvSpPr>
          <p:nvPr>
            <p:ph type="dt" sz="half" idx="2"/>
          </p:nvPr>
        </p:nvSpPr>
        <p:spPr>
          <a:xfrm>
            <a:off x="436894" y="6077516"/>
            <a:ext cx="2319338"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4/25/23</a:t>
            </a:fld>
            <a:endParaRPr lang="en-US" dirty="0"/>
          </a:p>
        </p:txBody>
      </p:sp>
      <p:sp>
        <p:nvSpPr>
          <p:cNvPr id="5" name="Footer Placeholder 4">
            <a:extLst>
              <a:ext uri="{FF2B5EF4-FFF2-40B4-BE49-F238E27FC236}">
                <a16:creationId xmlns:a16="http://schemas.microsoft.com/office/drawing/2014/main" id="{0D972EB5-F374-6B40-BF2A-1423618BFB9A}"/>
              </a:ext>
            </a:extLst>
          </p:cNvPr>
          <p:cNvSpPr>
            <a:spLocks noGrp="1"/>
          </p:cNvSpPr>
          <p:nvPr>
            <p:ph type="ftr" sz="quarter" idx="3"/>
          </p:nvPr>
        </p:nvSpPr>
        <p:spPr>
          <a:xfrm>
            <a:off x="2819834" y="6077516"/>
            <a:ext cx="347900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A54B805-EFE3-3E45-9C7F-69BAA91A2695}"/>
              </a:ext>
            </a:extLst>
          </p:cNvPr>
          <p:cNvSpPr>
            <a:spLocks noGrp="1"/>
          </p:cNvSpPr>
          <p:nvPr>
            <p:ph type="sldNum" sz="quarter" idx="4"/>
          </p:nvPr>
        </p:nvSpPr>
        <p:spPr>
          <a:xfrm>
            <a:off x="6342137" y="6077516"/>
            <a:ext cx="2319338"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pic>
        <p:nvPicPr>
          <p:cNvPr id="7" name="Picture 6">
            <a:extLst>
              <a:ext uri="{FF2B5EF4-FFF2-40B4-BE49-F238E27FC236}">
                <a16:creationId xmlns:a16="http://schemas.microsoft.com/office/drawing/2014/main" id="{75955C24-6FA1-0CC0-F39A-2DA42614DEE9}"/>
              </a:ext>
            </a:extLst>
          </p:cNvPr>
          <p:cNvPicPr>
            <a:picLocks noChangeAspect="1"/>
          </p:cNvPicPr>
          <p:nvPr userDrawn="1"/>
        </p:nvPicPr>
        <p:blipFill rotWithShape="1">
          <a:blip r:embed="rId11" cstate="print">
            <a:alphaModFix amt="97000"/>
            <a:extLst>
              <a:ext uri="{BEBA8EAE-BF5A-486C-A8C5-ECC9F3942E4B}">
                <a14:imgProps xmlns:a14="http://schemas.microsoft.com/office/drawing/2010/main">
                  <a14:imgLayer r:embed="rId12">
                    <a14:imgEffect>
                      <a14:sharpenSoften amount="-43000"/>
                    </a14:imgEffect>
                  </a14:imgLayer>
                </a14:imgProps>
              </a:ext>
              <a:ext uri="{28A0092B-C50C-407E-A947-70E740481C1C}">
                <a14:useLocalDpi xmlns:a14="http://schemas.microsoft.com/office/drawing/2010/main"/>
              </a:ext>
            </a:extLst>
          </a:blip>
          <a:srcRect b="24970"/>
          <a:stretch/>
        </p:blipFill>
        <p:spPr>
          <a:xfrm>
            <a:off x="1" y="0"/>
            <a:ext cx="12192000" cy="6858000"/>
          </a:xfrm>
          <a:prstGeom prst="rect">
            <a:avLst/>
          </a:prstGeom>
        </p:spPr>
      </p:pic>
    </p:spTree>
    <p:extLst>
      <p:ext uri="{BB962C8B-B14F-4D97-AF65-F5344CB8AC3E}">
        <p14:creationId xmlns:p14="http://schemas.microsoft.com/office/powerpoint/2010/main" val="117757166"/>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9" r:id="rId7"/>
    <p:sldLayoutId id="2147483669" r:id="rId8"/>
    <p:sldLayoutId id="2147483670" r:id="rId9"/>
  </p:sldLayoutIdLst>
  <p:txStyles>
    <p:titleStyle>
      <a:lvl1pPr algn="l" defTabSz="914400" rtl="0" eaLnBrk="1" latinLnBrk="0" hangingPunct="1">
        <a:lnSpc>
          <a:spcPct val="90000"/>
        </a:lnSpc>
        <a:spcBef>
          <a:spcPct val="0"/>
        </a:spcBef>
        <a:buNone/>
        <a:defRPr sz="6000" b="1"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110000"/>
        </a:lnSpc>
        <a:spcBef>
          <a:spcPts val="0"/>
        </a:spcBef>
        <a:spcAft>
          <a:spcPts val="1200"/>
        </a:spcAft>
        <a:buFont typeface="Arial" panose="020B0604020202020204" pitchFamily="34" charset="0"/>
        <a:buChar char="•"/>
        <a:defRPr lang="en-US" sz="2000" b="0" i="0" kern="1200" dirty="0" smtClean="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10000"/>
        </a:lnSpc>
        <a:spcBef>
          <a:spcPts val="0"/>
        </a:spcBef>
        <a:spcAft>
          <a:spcPts val="900"/>
        </a:spcAft>
        <a:buFont typeface="Arial" panose="020B0604020202020204" pitchFamily="34" charset="0"/>
        <a:buChar char="•"/>
        <a:defRPr sz="18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10000"/>
        </a:lnSpc>
        <a:spcBef>
          <a:spcPts val="0"/>
        </a:spcBef>
        <a:spcAft>
          <a:spcPts val="6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10000"/>
        </a:lnSpc>
        <a:spcBef>
          <a:spcPts val="0"/>
        </a:spcBef>
        <a:spcAft>
          <a:spcPts val="4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10000"/>
        </a:lnSpc>
        <a:spcBef>
          <a:spcPts val="0"/>
        </a:spcBef>
        <a:spcAft>
          <a:spcPts val="4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mailto:s.dumble@stats4sd.org"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hyperlink" Target="https://creativecommons.org/licenses/by-nc/3.0/" TargetMode="External"/><Relationship Id="rId4" Type="http://schemas.openxmlformats.org/officeDocument/2006/relationships/hyperlink" Target="https://freepngimg.com/png/35819-girl-smile-transparent"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hyperlink" Target="https://creativecommons.org/licenses/by-nc-nd/3.0/" TargetMode="External"/><Relationship Id="rId4" Type="http://schemas.openxmlformats.org/officeDocument/2006/relationships/hyperlink" Target="https://ariesrules.blogspot.com/2011/11/weekend-humor_11.html"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creativecommons.org/licenses/by-sa/4.0/legalcode" TargetMode="External"/><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image" Target="../media/image21.png"/><Relationship Id="rId4" Type="http://schemas.openxmlformats.org/officeDocument/2006/relationships/hyperlink" Target="https://stats4sd.org/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8B939-3F9B-AE44-87B0-FDA2F323F7FC}"/>
              </a:ext>
            </a:extLst>
          </p:cNvPr>
          <p:cNvSpPr>
            <a:spLocks noGrp="1"/>
          </p:cNvSpPr>
          <p:nvPr>
            <p:ph type="title"/>
          </p:nvPr>
        </p:nvSpPr>
        <p:spPr>
          <a:xfrm>
            <a:off x="1966362" y="1082900"/>
            <a:ext cx="9491959" cy="2141463"/>
          </a:xfrm>
        </p:spPr>
        <p:txBody>
          <a:bodyPr>
            <a:normAutofit/>
          </a:bodyPr>
          <a:lstStyle/>
          <a:p>
            <a:r>
              <a:rPr lang="en-US" dirty="0"/>
              <a:t>Research Methods</a:t>
            </a:r>
            <a:br>
              <a:rPr lang="en-US" dirty="0"/>
            </a:br>
            <a:r>
              <a:rPr lang="en-US" dirty="0"/>
              <a:t>Sessions 2023</a:t>
            </a:r>
          </a:p>
        </p:txBody>
      </p:sp>
      <p:sp>
        <p:nvSpPr>
          <p:cNvPr id="3" name="Subtitle 2">
            <a:extLst>
              <a:ext uri="{FF2B5EF4-FFF2-40B4-BE49-F238E27FC236}">
                <a16:creationId xmlns:a16="http://schemas.microsoft.com/office/drawing/2014/main" id="{320FF102-B0BE-BD4E-A451-FAC5AE89EA80}"/>
              </a:ext>
            </a:extLst>
          </p:cNvPr>
          <p:cNvSpPr>
            <a:spLocks noGrp="1"/>
          </p:cNvSpPr>
          <p:nvPr>
            <p:ph type="subTitle" idx="1"/>
          </p:nvPr>
        </p:nvSpPr>
        <p:spPr/>
        <p:txBody>
          <a:bodyPr/>
          <a:lstStyle/>
          <a:p>
            <a:r>
              <a:rPr lang="en-US" b="1" dirty="0">
                <a:latin typeface="Open Sans SemiBold" panose="020B0606030504020204" pitchFamily="34" charset="0"/>
                <a:ea typeface="Open Sans SemiBold" panose="020B0606030504020204" pitchFamily="34" charset="0"/>
                <a:cs typeface="Open Sans SemiBold" panose="020B0606030504020204" pitchFamily="34" charset="0"/>
              </a:rPr>
              <a:t>RMS </a:t>
            </a:r>
            <a:r>
              <a:rPr lang="en-US" dirty="0"/>
              <a:t>– April 2023</a:t>
            </a:r>
          </a:p>
        </p:txBody>
      </p:sp>
      <p:sp>
        <p:nvSpPr>
          <p:cNvPr id="5" name="Text Placeholder 4">
            <a:extLst>
              <a:ext uri="{FF2B5EF4-FFF2-40B4-BE49-F238E27FC236}">
                <a16:creationId xmlns:a16="http://schemas.microsoft.com/office/drawing/2014/main" id="{5983E603-C790-B405-1997-9E383FD07C07}"/>
              </a:ext>
            </a:extLst>
          </p:cNvPr>
          <p:cNvSpPr>
            <a:spLocks noGrp="1"/>
          </p:cNvSpPr>
          <p:nvPr>
            <p:ph type="body" sz="quarter" idx="11"/>
          </p:nvPr>
        </p:nvSpPr>
        <p:spPr>
          <a:xfrm>
            <a:off x="1966912" y="4192487"/>
            <a:ext cx="9259887" cy="569912"/>
          </a:xfrm>
        </p:spPr>
        <p:txBody>
          <a:bodyPr/>
          <a:lstStyle/>
          <a:p>
            <a:r>
              <a:rPr lang="en-GB" sz="2800" dirty="0"/>
              <a:t>Global Collaboration for Resilient Food Systems (CRFS)</a:t>
            </a:r>
          </a:p>
        </p:txBody>
      </p:sp>
      <p:pic>
        <p:nvPicPr>
          <p:cNvPr id="4" name="Picture 3" descr="A red background with white text&#10;&#10;Description automatically generated with medium confidence">
            <a:extLst>
              <a:ext uri="{FF2B5EF4-FFF2-40B4-BE49-F238E27FC236}">
                <a16:creationId xmlns:a16="http://schemas.microsoft.com/office/drawing/2014/main" id="{58ED8151-400D-BCD9-9066-03D5E4D6E42D}"/>
              </a:ext>
            </a:extLst>
          </p:cNvPr>
          <p:cNvPicPr>
            <a:picLocks noChangeAspect="1"/>
          </p:cNvPicPr>
          <p:nvPr/>
        </p:nvPicPr>
        <p:blipFill>
          <a:blip r:embed="rId2"/>
          <a:stretch>
            <a:fillRect/>
          </a:stretch>
        </p:blipFill>
        <p:spPr>
          <a:xfrm>
            <a:off x="4596478" y="6112852"/>
            <a:ext cx="2375822" cy="427648"/>
          </a:xfrm>
          <a:prstGeom prst="rect">
            <a:avLst/>
          </a:prstGeom>
        </p:spPr>
      </p:pic>
    </p:spTree>
    <p:extLst>
      <p:ext uri="{BB962C8B-B14F-4D97-AF65-F5344CB8AC3E}">
        <p14:creationId xmlns:p14="http://schemas.microsoft.com/office/powerpoint/2010/main" val="2060903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7020E-31B3-2F4A-A144-D6AED0783AA0}"/>
              </a:ext>
            </a:extLst>
          </p:cNvPr>
          <p:cNvSpPr>
            <a:spLocks noGrp="1"/>
          </p:cNvSpPr>
          <p:nvPr>
            <p:ph type="title"/>
          </p:nvPr>
        </p:nvSpPr>
        <p:spPr/>
        <p:txBody>
          <a:bodyPr>
            <a:normAutofit fontScale="90000"/>
          </a:bodyPr>
          <a:lstStyle/>
          <a:p>
            <a:r>
              <a:rPr lang="en-US" dirty="0"/>
              <a:t>Statistical Analysis for Agroecology</a:t>
            </a:r>
          </a:p>
        </p:txBody>
      </p:sp>
      <p:sp>
        <p:nvSpPr>
          <p:cNvPr id="3" name="Subtitle 2">
            <a:extLst>
              <a:ext uri="{FF2B5EF4-FFF2-40B4-BE49-F238E27FC236}">
                <a16:creationId xmlns:a16="http://schemas.microsoft.com/office/drawing/2014/main" id="{B85C8D04-D240-6D4B-ACEC-09A59370111B}"/>
              </a:ext>
            </a:extLst>
          </p:cNvPr>
          <p:cNvSpPr>
            <a:spLocks noGrp="1"/>
          </p:cNvSpPr>
          <p:nvPr>
            <p:ph type="subTitle" idx="1"/>
          </p:nvPr>
        </p:nvSpPr>
        <p:spPr/>
        <p:txBody>
          <a:bodyPr/>
          <a:lstStyle/>
          <a:p>
            <a:r>
              <a:rPr lang="en-US" b="1" dirty="0">
                <a:latin typeface="Open Sans SemiBold" panose="020B0606030504020204" pitchFamily="34" charset="0"/>
                <a:ea typeface="Open Sans SemiBold" panose="020B0606030504020204" pitchFamily="34" charset="0"/>
                <a:cs typeface="Open Sans SemiBold" panose="020B0606030504020204" pitchFamily="34" charset="0"/>
              </a:rPr>
              <a:t>Sam Dumble (</a:t>
            </a:r>
            <a:r>
              <a:rPr lang="en-US" b="1" dirty="0">
                <a:latin typeface="Open Sans SemiBold" panose="020B0606030504020204" pitchFamily="34" charset="0"/>
                <a:ea typeface="Open Sans SemiBold" panose="020B0606030504020204" pitchFamily="34" charset="0"/>
                <a:cs typeface="Open Sans SemiBold" panose="020B0606030504020204" pitchFamily="34" charset="0"/>
                <a:hlinkClick r:id="rId2"/>
              </a:rPr>
              <a:t>s.dumble@stats4sd.org</a:t>
            </a:r>
            <a:r>
              <a:rPr lang="en-US" b="1" dirty="0">
                <a:latin typeface="Open Sans SemiBold" panose="020B0606030504020204" pitchFamily="34" charset="0"/>
                <a:ea typeface="Open Sans SemiBold" panose="020B0606030504020204" pitchFamily="34" charset="0"/>
                <a:cs typeface="Open Sans SemiBold" panose="020B0606030504020204" pitchFamily="34" charset="0"/>
              </a:rPr>
              <a:t>)</a:t>
            </a:r>
          </a:p>
          <a:p>
            <a:r>
              <a:rPr lang="en-US" b="1" dirty="0">
                <a:latin typeface="Open Sans SemiBold" panose="020B0606030504020204" pitchFamily="34" charset="0"/>
                <a:ea typeface="Open Sans SemiBold" panose="020B0606030504020204" pitchFamily="34" charset="0"/>
                <a:cs typeface="Open Sans SemiBold" panose="020B0606030504020204" pitchFamily="34" charset="0"/>
              </a:rPr>
              <a:t>27</a:t>
            </a:r>
            <a:r>
              <a:rPr lang="en-US" b="1" baseline="30000" dirty="0">
                <a:latin typeface="Open Sans SemiBold" panose="020B0606030504020204" pitchFamily="34" charset="0"/>
                <a:ea typeface="Open Sans SemiBold" panose="020B0606030504020204" pitchFamily="34" charset="0"/>
                <a:cs typeface="Open Sans SemiBold" panose="020B0606030504020204" pitchFamily="34" charset="0"/>
              </a:rPr>
              <a:t>th</a:t>
            </a:r>
            <a:r>
              <a:rPr lang="en-US" b="1" dirty="0">
                <a:latin typeface="Open Sans SemiBold" panose="020B0606030504020204" pitchFamily="34" charset="0"/>
                <a:ea typeface="Open Sans SemiBold" panose="020B0606030504020204" pitchFamily="34" charset="0"/>
                <a:cs typeface="Open Sans SemiBold" panose="020B0606030504020204" pitchFamily="34" charset="0"/>
              </a:rPr>
              <a:t> April 2023</a:t>
            </a:r>
            <a:endParaRPr lang="en-US" dirty="0"/>
          </a:p>
        </p:txBody>
      </p:sp>
    </p:spTree>
    <p:extLst>
      <p:ext uri="{BB962C8B-B14F-4D97-AF65-F5344CB8AC3E}">
        <p14:creationId xmlns:p14="http://schemas.microsoft.com/office/powerpoint/2010/main" val="1407877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016AA-5620-B6E6-5C17-419278CE83A2}"/>
              </a:ext>
            </a:extLst>
          </p:cNvPr>
          <p:cNvSpPr>
            <a:spLocks noGrp="1"/>
          </p:cNvSpPr>
          <p:nvPr>
            <p:ph type="title"/>
          </p:nvPr>
        </p:nvSpPr>
        <p:spPr/>
        <p:txBody>
          <a:bodyPr/>
          <a:lstStyle/>
          <a:p>
            <a:r>
              <a:rPr lang="en-US" dirty="0"/>
              <a:t>Overview</a:t>
            </a:r>
            <a:endParaRPr lang="en-GB" dirty="0"/>
          </a:p>
        </p:txBody>
      </p:sp>
      <p:sp>
        <p:nvSpPr>
          <p:cNvPr id="3" name="Content Placeholder 2">
            <a:extLst>
              <a:ext uri="{FF2B5EF4-FFF2-40B4-BE49-F238E27FC236}">
                <a16:creationId xmlns:a16="http://schemas.microsoft.com/office/drawing/2014/main" id="{BCDC4EDA-4E9F-148D-FEDD-64B6162C1C24}"/>
              </a:ext>
            </a:extLst>
          </p:cNvPr>
          <p:cNvSpPr>
            <a:spLocks noGrp="1"/>
          </p:cNvSpPr>
          <p:nvPr>
            <p:ph idx="1"/>
          </p:nvPr>
        </p:nvSpPr>
        <p:spPr/>
        <p:txBody>
          <a:bodyPr>
            <a:normAutofit/>
          </a:bodyPr>
          <a:lstStyle/>
          <a:p>
            <a:r>
              <a:rPr lang="en-US" dirty="0"/>
              <a:t>We are the “Research Methods Support for Agroecology” project</a:t>
            </a:r>
          </a:p>
          <a:p>
            <a:r>
              <a:rPr lang="en-US" dirty="0"/>
              <a:t>How and why is this different to “research methods for agriculture”?</a:t>
            </a:r>
          </a:p>
          <a:p>
            <a:r>
              <a:rPr lang="en-US" dirty="0"/>
              <a:t>We will look at a case study on how to develop an analysis framework for agroecology, and how the principles differ from analysis in traditional agriculture.</a:t>
            </a:r>
          </a:p>
        </p:txBody>
      </p:sp>
    </p:spTree>
    <p:extLst>
      <p:ext uri="{BB962C8B-B14F-4D97-AF65-F5344CB8AC3E}">
        <p14:creationId xmlns:p14="http://schemas.microsoft.com/office/powerpoint/2010/main" val="4010658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8CAB76-4AF2-4012-437E-82C24AEDC030}"/>
              </a:ext>
            </a:extLst>
          </p:cNvPr>
          <p:cNvSpPr>
            <a:spLocks noGrp="1"/>
          </p:cNvSpPr>
          <p:nvPr>
            <p:ph type="title"/>
          </p:nvPr>
        </p:nvSpPr>
        <p:spPr>
          <a:xfrm>
            <a:off x="0" y="440827"/>
            <a:ext cx="4016236" cy="5287670"/>
          </a:xfrm>
        </p:spPr>
        <p:txBody>
          <a:bodyPr/>
          <a:lstStyle/>
          <a:p>
            <a:r>
              <a:rPr lang="en-US" dirty="0"/>
              <a:t>Interpreting results</a:t>
            </a:r>
            <a:endParaRPr lang="en-GB" dirty="0"/>
          </a:p>
        </p:txBody>
      </p:sp>
      <p:sp>
        <p:nvSpPr>
          <p:cNvPr id="6" name="Content Placeholder 5">
            <a:extLst>
              <a:ext uri="{FF2B5EF4-FFF2-40B4-BE49-F238E27FC236}">
                <a16:creationId xmlns:a16="http://schemas.microsoft.com/office/drawing/2014/main" id="{8514FD98-EB86-8316-3843-C54FE1E067CF}"/>
              </a:ext>
            </a:extLst>
          </p:cNvPr>
          <p:cNvSpPr>
            <a:spLocks noGrp="1"/>
          </p:cNvSpPr>
          <p:nvPr>
            <p:ph idx="1"/>
          </p:nvPr>
        </p:nvSpPr>
        <p:spPr>
          <a:xfrm>
            <a:off x="4882896" y="440828"/>
            <a:ext cx="6982270" cy="5287670"/>
          </a:xfrm>
        </p:spPr>
        <p:txBody>
          <a:bodyPr>
            <a:normAutofit fontScale="92500" lnSpcReduction="10000"/>
          </a:bodyPr>
          <a:lstStyle/>
          <a:p>
            <a:pPr marL="0" indent="0">
              <a:buNone/>
            </a:pPr>
            <a:r>
              <a:rPr lang="en-US" b="1" dirty="0">
                <a:latin typeface="Open Sans SemiBold" pitchFamily="2" charset="0"/>
                <a:ea typeface="Open Sans SemiBold" pitchFamily="2" charset="0"/>
                <a:cs typeface="Open Sans SemiBold" pitchFamily="2" charset="0"/>
              </a:rPr>
              <a:t>Let’s consider a case study:</a:t>
            </a:r>
          </a:p>
          <a:p>
            <a:r>
              <a:rPr lang="en-US" dirty="0"/>
              <a:t>The intention was to understand the impact of a program’s activities on a wide and complicated system.</a:t>
            </a:r>
          </a:p>
          <a:p>
            <a:r>
              <a:rPr lang="en-US" sz="2000" dirty="0"/>
              <a:t>A program helped farmers in 2 different regions convert to organic farming. </a:t>
            </a:r>
          </a:p>
          <a:p>
            <a:r>
              <a:rPr lang="en-US" sz="2000" dirty="0"/>
              <a:t>Aim was to provide a viable market for organic produce - offsetting any yield reductions through increased prices obtained from organic product sales. They hoped removing chemical </a:t>
            </a:r>
            <a:r>
              <a:rPr lang="en-US" sz="2000" dirty="0" err="1"/>
              <a:t>fertilisers</a:t>
            </a:r>
            <a:r>
              <a:rPr lang="en-US" sz="2000" dirty="0"/>
              <a:t> and pesticides would have positive impacts on both environmental and human health.</a:t>
            </a:r>
          </a:p>
          <a:p>
            <a:r>
              <a:rPr lang="en-US" sz="2000" dirty="0"/>
              <a:t>Data was collected before, during and after conversion process from some farmers involved in organic conversion program and some farmers not involved in organic conversion program. </a:t>
            </a:r>
          </a:p>
          <a:p>
            <a:r>
              <a:rPr lang="en-US" sz="2000" dirty="0"/>
              <a:t>Total process took around 5 years.</a:t>
            </a:r>
            <a:endParaRPr lang="en-GB" sz="2000" dirty="0"/>
          </a:p>
        </p:txBody>
      </p:sp>
    </p:spTree>
    <p:extLst>
      <p:ext uri="{BB962C8B-B14F-4D97-AF65-F5344CB8AC3E}">
        <p14:creationId xmlns:p14="http://schemas.microsoft.com/office/powerpoint/2010/main" val="1982358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smiling and holding up the middle finger&#10;&#10;Description automatically generated with low confidence">
            <a:extLst>
              <a:ext uri="{FF2B5EF4-FFF2-40B4-BE49-F238E27FC236}">
                <a16:creationId xmlns:a16="http://schemas.microsoft.com/office/drawing/2014/main" id="{37828D74-FB76-6B66-A11D-D32A0E9399D8}"/>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845620" y="3128447"/>
            <a:ext cx="2418241" cy="1998961"/>
          </a:xfrm>
          <a:prstGeom prst="rect">
            <a:avLst/>
          </a:prstGeom>
        </p:spPr>
      </p:pic>
      <p:sp>
        <p:nvSpPr>
          <p:cNvPr id="9" name="TextBox 8">
            <a:extLst>
              <a:ext uri="{FF2B5EF4-FFF2-40B4-BE49-F238E27FC236}">
                <a16:creationId xmlns:a16="http://schemas.microsoft.com/office/drawing/2014/main" id="{0F54F973-FC95-5917-8B8A-EF5338C3E800}"/>
              </a:ext>
            </a:extLst>
          </p:cNvPr>
          <p:cNvSpPr txBox="1"/>
          <p:nvPr/>
        </p:nvSpPr>
        <p:spPr>
          <a:xfrm>
            <a:off x="437819" y="6494746"/>
            <a:ext cx="3486436" cy="230832"/>
          </a:xfrm>
          <a:prstGeom prst="rect">
            <a:avLst/>
          </a:prstGeom>
          <a:noFill/>
        </p:spPr>
        <p:txBody>
          <a:bodyPr wrap="square" rtlCol="0">
            <a:spAutoFit/>
          </a:bodyPr>
          <a:lstStyle/>
          <a:p>
            <a:r>
              <a:rPr lang="en-GB" sz="900" dirty="0">
                <a:hlinkClick r:id="rId4" tooltip="https://freepngimg.com/png/35819-girl-smile-transparent"/>
              </a:rPr>
              <a:t>This Photo</a:t>
            </a:r>
            <a:r>
              <a:rPr lang="en-GB" sz="900" dirty="0"/>
              <a:t> by Unknown Author is licensed under </a:t>
            </a:r>
            <a:r>
              <a:rPr lang="en-GB" sz="900" dirty="0">
                <a:hlinkClick r:id="rId5" tooltip="https://creativecommons.org/licenses/by-nc/3.0/"/>
              </a:rPr>
              <a:t>CC BY-NC</a:t>
            </a:r>
            <a:endParaRPr lang="en-GB" sz="900" dirty="0"/>
          </a:p>
        </p:txBody>
      </p:sp>
      <p:sp>
        <p:nvSpPr>
          <p:cNvPr id="11" name="TextBox 10">
            <a:extLst>
              <a:ext uri="{FF2B5EF4-FFF2-40B4-BE49-F238E27FC236}">
                <a16:creationId xmlns:a16="http://schemas.microsoft.com/office/drawing/2014/main" id="{F08EE676-E490-4055-4B1B-E3E19AA02A5D}"/>
              </a:ext>
            </a:extLst>
          </p:cNvPr>
          <p:cNvSpPr txBox="1"/>
          <p:nvPr/>
        </p:nvSpPr>
        <p:spPr>
          <a:xfrm>
            <a:off x="868109" y="2509773"/>
            <a:ext cx="3486437" cy="1415772"/>
          </a:xfrm>
          <a:prstGeom prst="rect">
            <a:avLst/>
          </a:prstGeom>
          <a:noFill/>
        </p:spPr>
        <p:txBody>
          <a:bodyPr wrap="square" rtlCol="0">
            <a:spAutoFit/>
          </a:bodyPr>
          <a:lstStyle/>
          <a:p>
            <a:pPr algn="ctr">
              <a:spcAft>
                <a:spcPts val="1200"/>
              </a:spcAft>
            </a:pPr>
            <a:r>
              <a:rPr lang="en-US" sz="2000" b="1" dirty="0">
                <a:solidFill>
                  <a:schemeClr val="accent1"/>
                </a:solidFill>
                <a:latin typeface="Open Sans" pitchFamily="2" charset="0"/>
                <a:ea typeface="Open Sans" pitchFamily="2" charset="0"/>
                <a:cs typeface="Open Sans" pitchFamily="2" charset="0"/>
              </a:rPr>
              <a:t>Region 1: p&lt;0.001 </a:t>
            </a:r>
          </a:p>
          <a:p>
            <a:r>
              <a:rPr lang="en-US" sz="1400" dirty="0"/>
              <a:t>Yes! Average profit of farmers enrolled in organic conversion scheme was 10.2% more than that of farmers who did not enroll</a:t>
            </a:r>
            <a:endParaRPr lang="en-GB" sz="1400" dirty="0"/>
          </a:p>
        </p:txBody>
      </p:sp>
      <p:sp>
        <p:nvSpPr>
          <p:cNvPr id="7" name="TextBox 6">
            <a:extLst>
              <a:ext uri="{FF2B5EF4-FFF2-40B4-BE49-F238E27FC236}">
                <a16:creationId xmlns:a16="http://schemas.microsoft.com/office/drawing/2014/main" id="{55CBC18D-893C-EA37-881D-C2764F22ABF2}"/>
              </a:ext>
            </a:extLst>
          </p:cNvPr>
          <p:cNvSpPr txBox="1"/>
          <p:nvPr/>
        </p:nvSpPr>
        <p:spPr>
          <a:xfrm>
            <a:off x="2906761" y="5164290"/>
            <a:ext cx="6094562" cy="369332"/>
          </a:xfrm>
          <a:prstGeom prst="rect">
            <a:avLst/>
          </a:prstGeom>
          <a:noFill/>
        </p:spPr>
        <p:txBody>
          <a:bodyPr wrap="square">
            <a:spAutoFit/>
          </a:bodyPr>
          <a:lstStyle/>
          <a:p>
            <a:pPr algn="ctr"/>
            <a:r>
              <a:rPr lang="en-US" dirty="0"/>
              <a:t>Project donor</a:t>
            </a:r>
            <a:endParaRPr lang="en-GB" dirty="0"/>
          </a:p>
        </p:txBody>
      </p:sp>
      <p:sp>
        <p:nvSpPr>
          <p:cNvPr id="13" name="TextBox 12">
            <a:extLst>
              <a:ext uri="{FF2B5EF4-FFF2-40B4-BE49-F238E27FC236}">
                <a16:creationId xmlns:a16="http://schemas.microsoft.com/office/drawing/2014/main" id="{8CB1A4BB-6EE5-34DF-29BC-8BA937E34A85}"/>
              </a:ext>
            </a:extLst>
          </p:cNvPr>
          <p:cNvSpPr txBox="1"/>
          <p:nvPr/>
        </p:nvSpPr>
        <p:spPr>
          <a:xfrm>
            <a:off x="7837454" y="2622523"/>
            <a:ext cx="3386696" cy="1415772"/>
          </a:xfrm>
          <a:prstGeom prst="rect">
            <a:avLst/>
          </a:prstGeom>
          <a:noFill/>
        </p:spPr>
        <p:txBody>
          <a:bodyPr wrap="square" rtlCol="0">
            <a:spAutoFit/>
          </a:bodyPr>
          <a:lstStyle/>
          <a:p>
            <a:pPr algn="ctr">
              <a:spcAft>
                <a:spcPts val="1200"/>
              </a:spcAft>
            </a:pPr>
            <a:r>
              <a:rPr lang="en-US" sz="2000" b="1" dirty="0">
                <a:solidFill>
                  <a:schemeClr val="accent1"/>
                </a:solidFill>
                <a:latin typeface="Open Sans" pitchFamily="2" charset="0"/>
                <a:ea typeface="Open Sans" pitchFamily="2" charset="0"/>
                <a:cs typeface="Open Sans" pitchFamily="2" charset="0"/>
              </a:rPr>
              <a:t>Region 2: p&lt;0.001 </a:t>
            </a:r>
          </a:p>
          <a:p>
            <a:r>
              <a:rPr lang="en-US" sz="1400" dirty="0"/>
              <a:t>Yes! Average profit of farmers enrolled in organic conversion scheme was 7.7% more than that of farmers who did not enroll</a:t>
            </a:r>
          </a:p>
        </p:txBody>
      </p:sp>
      <p:sp>
        <p:nvSpPr>
          <p:cNvPr id="15" name="Rounded Rectangle 14">
            <a:extLst>
              <a:ext uri="{FF2B5EF4-FFF2-40B4-BE49-F238E27FC236}">
                <a16:creationId xmlns:a16="http://schemas.microsoft.com/office/drawing/2014/main" id="{463850FC-B59D-C303-B51B-0E5D6C0E444E}"/>
              </a:ext>
            </a:extLst>
          </p:cNvPr>
          <p:cNvSpPr/>
          <p:nvPr/>
        </p:nvSpPr>
        <p:spPr>
          <a:xfrm>
            <a:off x="562997" y="307898"/>
            <a:ext cx="8759458" cy="118189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Did conversion from conventional to organic farming for cotton have positive outcome on the profits made for farmers involved? </a:t>
            </a:r>
            <a:endParaRPr lang="en-GB" sz="2000" dirty="0"/>
          </a:p>
        </p:txBody>
      </p:sp>
    </p:spTree>
    <p:extLst>
      <p:ext uri="{BB962C8B-B14F-4D97-AF65-F5344CB8AC3E}">
        <p14:creationId xmlns:p14="http://schemas.microsoft.com/office/powerpoint/2010/main" val="3665142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7"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1C445A-69F2-70C3-06F5-FEB4B01BF077}"/>
              </a:ext>
            </a:extLst>
          </p:cNvPr>
          <p:cNvSpPr txBox="1"/>
          <p:nvPr/>
        </p:nvSpPr>
        <p:spPr>
          <a:xfrm>
            <a:off x="377952" y="2005992"/>
            <a:ext cx="4654110" cy="4004663"/>
          </a:xfrm>
          <a:prstGeom prst="rect">
            <a:avLst/>
          </a:prstGeom>
          <a:noFill/>
        </p:spPr>
        <p:txBody>
          <a:bodyPr wrap="square" rtlCol="0">
            <a:noAutofit/>
          </a:bodyPr>
          <a:lstStyle/>
          <a:p>
            <a:pPr algn="ctr">
              <a:spcAft>
                <a:spcPts val="1200"/>
              </a:spcAft>
            </a:pPr>
            <a:r>
              <a:rPr lang="en-US" b="1" dirty="0">
                <a:solidFill>
                  <a:schemeClr val="accent1"/>
                </a:solidFill>
                <a:latin typeface="Open Sans" pitchFamily="2" charset="0"/>
                <a:ea typeface="Open Sans" pitchFamily="2" charset="0"/>
                <a:cs typeface="Open Sans" pitchFamily="2" charset="0"/>
              </a:rPr>
              <a:t>Region 1</a:t>
            </a:r>
            <a:endParaRPr lang="en-US" sz="1600" b="1" dirty="0">
              <a:solidFill>
                <a:schemeClr val="accent1"/>
              </a:solidFill>
              <a:latin typeface="Open Sans" pitchFamily="2" charset="0"/>
              <a:ea typeface="Open Sans" pitchFamily="2" charset="0"/>
              <a:cs typeface="Open Sans" pitchFamily="2" charset="0"/>
            </a:endParaRPr>
          </a:p>
          <a:p>
            <a:pPr marL="285750" indent="-285750">
              <a:lnSpc>
                <a:spcPct val="110000"/>
              </a:lnSpc>
              <a:spcAft>
                <a:spcPts val="300"/>
              </a:spcAft>
              <a:buFont typeface="Arial" panose="020B0604020202020204" pitchFamily="34" charset="0"/>
              <a:buChar char="•"/>
            </a:pPr>
            <a:r>
              <a:rPr lang="en-US" sz="1300" dirty="0"/>
              <a:t>There was a strong market for the organic crop – the increased sale price was much larger than the reduction in yield.</a:t>
            </a:r>
          </a:p>
          <a:p>
            <a:pPr marL="285750" indent="-285750">
              <a:lnSpc>
                <a:spcPct val="110000"/>
              </a:lnSpc>
              <a:spcAft>
                <a:spcPts val="300"/>
              </a:spcAft>
              <a:buFont typeface="Arial" panose="020B0604020202020204" pitchFamily="34" charset="0"/>
              <a:buChar char="•"/>
            </a:pPr>
            <a:r>
              <a:rPr lang="en-US" sz="1300" dirty="0"/>
              <a:t>About half of the farmers still used chemicals anyway… while selling their crop for the organic premium prices!</a:t>
            </a:r>
          </a:p>
          <a:p>
            <a:pPr marL="285750" indent="-285750">
              <a:lnSpc>
                <a:spcPct val="110000"/>
              </a:lnSpc>
              <a:spcAft>
                <a:spcPts val="300"/>
              </a:spcAft>
              <a:buFont typeface="Arial" panose="020B0604020202020204" pitchFamily="34" charset="0"/>
              <a:buChar char="•"/>
            </a:pPr>
            <a:r>
              <a:rPr lang="en-US" sz="1300" dirty="0"/>
              <a:t>The other half of farmers saw large increases in the amount of </a:t>
            </a:r>
            <a:r>
              <a:rPr lang="en-US" sz="1300" dirty="0" err="1"/>
              <a:t>labour</a:t>
            </a:r>
            <a:r>
              <a:rPr lang="en-US" sz="1300" dirty="0"/>
              <a:t> needed to farm, but hiring </a:t>
            </a:r>
            <a:r>
              <a:rPr lang="en-US" sz="1300" dirty="0" err="1"/>
              <a:t>labour</a:t>
            </a:r>
            <a:r>
              <a:rPr lang="en-US" sz="1300" dirty="0"/>
              <a:t> was difficult and expensive. Total expenditure on </a:t>
            </a:r>
            <a:r>
              <a:rPr lang="en-US" sz="1300" dirty="0" err="1"/>
              <a:t>labour</a:t>
            </a:r>
            <a:r>
              <a:rPr lang="en-US" sz="1300" dirty="0"/>
              <a:t> decreased, whilst household members were working much longer hours in fields.</a:t>
            </a:r>
          </a:p>
          <a:p>
            <a:pPr marL="742950" lvl="1" indent="-285750">
              <a:lnSpc>
                <a:spcPct val="110000"/>
              </a:lnSpc>
              <a:spcAft>
                <a:spcPts val="300"/>
              </a:spcAft>
              <a:buFont typeface="Arial" panose="020B0604020202020204" pitchFamily="34" charset="0"/>
              <a:buChar char="•"/>
            </a:pPr>
            <a:r>
              <a:rPr lang="en-US" sz="1300" dirty="0"/>
              <a:t>There was lower school attendance for children aged 14-16, as a result of these children being required to do more work on the farms.</a:t>
            </a:r>
            <a:endParaRPr lang="en-GB" sz="1300" dirty="0"/>
          </a:p>
        </p:txBody>
      </p:sp>
      <p:sp>
        <p:nvSpPr>
          <p:cNvPr id="3" name="TextBox 2">
            <a:extLst>
              <a:ext uri="{FF2B5EF4-FFF2-40B4-BE49-F238E27FC236}">
                <a16:creationId xmlns:a16="http://schemas.microsoft.com/office/drawing/2014/main" id="{B4101B51-FF41-09B2-02B4-8A6534DCF7C7}"/>
              </a:ext>
            </a:extLst>
          </p:cNvPr>
          <p:cNvSpPr txBox="1"/>
          <p:nvPr/>
        </p:nvSpPr>
        <p:spPr>
          <a:xfrm>
            <a:off x="7238668" y="2005992"/>
            <a:ext cx="4654110" cy="3790012"/>
          </a:xfrm>
          <a:prstGeom prst="rect">
            <a:avLst/>
          </a:prstGeom>
          <a:noFill/>
        </p:spPr>
        <p:txBody>
          <a:bodyPr wrap="square" rtlCol="0">
            <a:noAutofit/>
          </a:bodyPr>
          <a:lstStyle/>
          <a:p>
            <a:pPr lvl="0" algn="ctr">
              <a:spcAft>
                <a:spcPts val="1200"/>
              </a:spcAft>
            </a:pPr>
            <a:r>
              <a:rPr lang="en-US" b="1" dirty="0">
                <a:solidFill>
                  <a:srgbClr val="D32229"/>
                </a:solidFill>
                <a:latin typeface="Open Sans" pitchFamily="2" charset="0"/>
                <a:ea typeface="Open Sans" pitchFamily="2" charset="0"/>
                <a:cs typeface="Open Sans" pitchFamily="2" charset="0"/>
              </a:rPr>
              <a:t>Region 2</a:t>
            </a:r>
            <a:endParaRPr lang="en-US" sz="1300" dirty="0"/>
          </a:p>
          <a:p>
            <a:pPr marL="285750" indent="-285750">
              <a:lnSpc>
                <a:spcPct val="110000"/>
              </a:lnSpc>
              <a:spcAft>
                <a:spcPts val="300"/>
              </a:spcAft>
              <a:buFont typeface="Arial" panose="020B0604020202020204" pitchFamily="34" charset="0"/>
              <a:buChar char="•"/>
            </a:pPr>
            <a:r>
              <a:rPr lang="en-US" sz="1300" dirty="0"/>
              <a:t>There </a:t>
            </a:r>
            <a:r>
              <a:rPr lang="en-US" sz="1300" dirty="0">
                <a:latin typeface="Open Sans" pitchFamily="2" charset="0"/>
                <a:ea typeface="Open Sans" pitchFamily="2" charset="0"/>
                <a:cs typeface="Open Sans" pitchFamily="2" charset="0"/>
              </a:rPr>
              <a:t>was no premium price </a:t>
            </a:r>
            <a:r>
              <a:rPr lang="en-US" sz="1300" dirty="0"/>
              <a:t>obtained for organic produce at point of sale.</a:t>
            </a:r>
          </a:p>
          <a:p>
            <a:pPr marL="285750" indent="-285750">
              <a:lnSpc>
                <a:spcPct val="110000"/>
              </a:lnSpc>
              <a:spcAft>
                <a:spcPts val="300"/>
              </a:spcAft>
              <a:buFont typeface="Arial" panose="020B0604020202020204" pitchFamily="34" charset="0"/>
              <a:buChar char="•"/>
            </a:pPr>
            <a:r>
              <a:rPr lang="en-US" sz="1300" dirty="0"/>
              <a:t>Many organic farmers reduced cotton production. </a:t>
            </a:r>
          </a:p>
          <a:p>
            <a:pPr marL="742950" lvl="1" indent="-285750">
              <a:lnSpc>
                <a:spcPct val="110000"/>
              </a:lnSpc>
              <a:spcAft>
                <a:spcPts val="300"/>
              </a:spcAft>
              <a:buFont typeface="Arial" panose="020B0604020202020204" pitchFamily="34" charset="0"/>
              <a:buChar char="•"/>
            </a:pPr>
            <a:r>
              <a:rPr lang="en-US" sz="1300" dirty="0"/>
              <a:t>Some moved to other work (construction)</a:t>
            </a:r>
          </a:p>
          <a:p>
            <a:pPr marL="742950" lvl="1" indent="-285750">
              <a:lnSpc>
                <a:spcPct val="110000"/>
              </a:lnSpc>
              <a:spcAft>
                <a:spcPts val="300"/>
              </a:spcAft>
              <a:buFont typeface="Arial" panose="020B0604020202020204" pitchFamily="34" charset="0"/>
              <a:buChar char="•"/>
            </a:pPr>
            <a:r>
              <a:rPr lang="en-US" sz="1300" dirty="0"/>
              <a:t>Others increased the diversity of crops grown.</a:t>
            </a:r>
          </a:p>
          <a:p>
            <a:pPr marL="285750" indent="-285750">
              <a:lnSpc>
                <a:spcPct val="110000"/>
              </a:lnSpc>
              <a:spcAft>
                <a:spcPts val="300"/>
              </a:spcAft>
              <a:buFont typeface="Arial" panose="020B0604020202020204" pitchFamily="34" charset="0"/>
              <a:buChar char="•"/>
            </a:pPr>
            <a:r>
              <a:rPr lang="en-US" sz="1300" dirty="0"/>
              <a:t>There was widespread flooding in the final year; 25% of farmers had total crop loss of cotton. Everyone else suffered from lower than average yields.</a:t>
            </a:r>
          </a:p>
          <a:p>
            <a:pPr marL="742950" lvl="1" indent="-285750">
              <a:lnSpc>
                <a:spcPct val="110000"/>
              </a:lnSpc>
              <a:spcAft>
                <a:spcPts val="300"/>
              </a:spcAft>
              <a:buFont typeface="Arial" panose="020B0604020202020204" pitchFamily="34" charset="0"/>
              <a:buChar char="•"/>
            </a:pPr>
            <a:r>
              <a:rPr lang="en-US" sz="1300" dirty="0"/>
              <a:t>The farmers who had diversified crops were less impacted financially.</a:t>
            </a:r>
          </a:p>
          <a:p>
            <a:pPr marL="742950" lvl="1" indent="-285750">
              <a:lnSpc>
                <a:spcPct val="110000"/>
              </a:lnSpc>
              <a:spcAft>
                <a:spcPts val="300"/>
              </a:spcAft>
              <a:buFont typeface="Arial" panose="020B0604020202020204" pitchFamily="34" charset="0"/>
              <a:buChar char="•"/>
            </a:pPr>
            <a:r>
              <a:rPr lang="en-US" sz="1300" dirty="0"/>
              <a:t>Those who were working in construction were also largely economically unaffected by flooding. </a:t>
            </a:r>
            <a:endParaRPr lang="en-GB" sz="1300" dirty="0"/>
          </a:p>
        </p:txBody>
      </p:sp>
      <p:pic>
        <p:nvPicPr>
          <p:cNvPr id="10" name="Picture 9" descr="A person with the hand on the face&#10;&#10;Description automatically generated with medium confidence">
            <a:extLst>
              <a:ext uri="{FF2B5EF4-FFF2-40B4-BE49-F238E27FC236}">
                <a16:creationId xmlns:a16="http://schemas.microsoft.com/office/drawing/2014/main" id="{9397D079-111D-6DDA-95AF-3168FB7F1914}"/>
              </a:ext>
            </a:extLst>
          </p:cNvPr>
          <p:cNvPicPr>
            <a:picLocks noChangeAspect="1"/>
          </p:cNvPicPr>
          <p:nvPr/>
        </p:nvPicPr>
        <p:blipFill rotWithShape="1">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5930"/>
          <a:stretch/>
        </p:blipFill>
        <p:spPr>
          <a:xfrm>
            <a:off x="5032062" y="3209694"/>
            <a:ext cx="1932804" cy="1924471"/>
          </a:xfrm>
          <a:prstGeom prst="ellipse">
            <a:avLst/>
          </a:prstGeom>
          <a:effectLst>
            <a:outerShdw blurRad="141767" dist="38100" dir="2700000" algn="tl" rotWithShape="0">
              <a:prstClr val="black">
                <a:alpha val="23881"/>
              </a:prstClr>
            </a:outerShdw>
          </a:effectLst>
        </p:spPr>
      </p:pic>
      <p:sp>
        <p:nvSpPr>
          <p:cNvPr id="11" name="TextBox 10">
            <a:extLst>
              <a:ext uri="{FF2B5EF4-FFF2-40B4-BE49-F238E27FC236}">
                <a16:creationId xmlns:a16="http://schemas.microsoft.com/office/drawing/2014/main" id="{D8673467-5BDD-AE48-7BC0-DC685B2BAF11}"/>
              </a:ext>
            </a:extLst>
          </p:cNvPr>
          <p:cNvSpPr txBox="1"/>
          <p:nvPr/>
        </p:nvSpPr>
        <p:spPr>
          <a:xfrm>
            <a:off x="0" y="6526937"/>
            <a:ext cx="3246037" cy="230832"/>
          </a:xfrm>
          <a:prstGeom prst="rect">
            <a:avLst/>
          </a:prstGeom>
          <a:noFill/>
        </p:spPr>
        <p:txBody>
          <a:bodyPr wrap="square" rtlCol="0">
            <a:spAutoFit/>
          </a:bodyPr>
          <a:lstStyle/>
          <a:p>
            <a:r>
              <a:rPr lang="en-GB" sz="900" dirty="0">
                <a:hlinkClick r:id="rId4" tooltip="https://ariesrules.blogspot.com/2011/11/weekend-humor_11.html"/>
              </a:rPr>
              <a:t>This Photo</a:t>
            </a:r>
            <a:r>
              <a:rPr lang="en-GB" sz="900" dirty="0"/>
              <a:t> by Unknown Author is licensed under </a:t>
            </a:r>
            <a:r>
              <a:rPr lang="en-GB" sz="900" dirty="0">
                <a:hlinkClick r:id="rId5" tooltip="https://creativecommons.org/licenses/by-nc-nd/3.0/"/>
              </a:rPr>
              <a:t>CC BY-NC-ND</a:t>
            </a:r>
            <a:endParaRPr lang="en-GB" sz="900" dirty="0"/>
          </a:p>
        </p:txBody>
      </p:sp>
      <p:sp>
        <p:nvSpPr>
          <p:cNvPr id="14" name="Rounded Rectangle 13">
            <a:extLst>
              <a:ext uri="{FF2B5EF4-FFF2-40B4-BE49-F238E27FC236}">
                <a16:creationId xmlns:a16="http://schemas.microsoft.com/office/drawing/2014/main" id="{B09EE53E-F6EA-2EE2-872E-A1CFB2FCC9FC}"/>
              </a:ext>
            </a:extLst>
          </p:cNvPr>
          <p:cNvSpPr/>
          <p:nvPr/>
        </p:nvSpPr>
        <p:spPr>
          <a:xfrm>
            <a:off x="562997" y="307898"/>
            <a:ext cx="8759458" cy="1181891"/>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t>Did conversion from conventional to organic farming for cotton have positive outcome on the profits made for farmers involved? </a:t>
            </a:r>
            <a:endParaRPr lang="en-GB" sz="2000" dirty="0"/>
          </a:p>
        </p:txBody>
      </p:sp>
      <p:sp>
        <p:nvSpPr>
          <p:cNvPr id="15" name="TextBox 14">
            <a:extLst>
              <a:ext uri="{FF2B5EF4-FFF2-40B4-BE49-F238E27FC236}">
                <a16:creationId xmlns:a16="http://schemas.microsoft.com/office/drawing/2014/main" id="{2C4CF55F-F46A-F9FC-CE05-7F405DC1E4B5}"/>
              </a:ext>
            </a:extLst>
          </p:cNvPr>
          <p:cNvSpPr txBox="1"/>
          <p:nvPr/>
        </p:nvSpPr>
        <p:spPr>
          <a:xfrm>
            <a:off x="4942726" y="1661857"/>
            <a:ext cx="2111475" cy="461665"/>
          </a:xfrm>
          <a:prstGeom prst="rect">
            <a:avLst/>
          </a:prstGeom>
          <a:noFill/>
        </p:spPr>
        <p:txBody>
          <a:bodyPr wrap="none" rtlCol="0">
            <a:spAutoFit/>
          </a:bodyPr>
          <a:lstStyle/>
          <a:p>
            <a:r>
              <a:rPr lang="en-US" sz="2400" dirty="0">
                <a:solidFill>
                  <a:schemeClr val="accent1"/>
                </a:solidFill>
              </a:rPr>
              <a:t>OK, but </a:t>
            </a:r>
            <a:r>
              <a:rPr lang="en-US" sz="2400" b="1" dirty="0">
                <a:solidFill>
                  <a:schemeClr val="accent1"/>
                </a:solidFill>
                <a:latin typeface="Open Sans" pitchFamily="2" charset="0"/>
                <a:ea typeface="Open Sans" pitchFamily="2" charset="0"/>
                <a:cs typeface="Open Sans" pitchFamily="2" charset="0"/>
              </a:rPr>
              <a:t>why</a:t>
            </a:r>
            <a:r>
              <a:rPr lang="en-US" sz="2400" dirty="0">
                <a:solidFill>
                  <a:schemeClr val="accent1"/>
                </a:solidFill>
              </a:rPr>
              <a:t>?</a:t>
            </a:r>
          </a:p>
        </p:txBody>
      </p:sp>
    </p:spTree>
    <p:extLst>
      <p:ext uri="{BB962C8B-B14F-4D97-AF65-F5344CB8AC3E}">
        <p14:creationId xmlns:p14="http://schemas.microsoft.com/office/powerpoint/2010/main" val="490284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24B4A-A26E-0085-C773-13BA171F3A85}"/>
              </a:ext>
            </a:extLst>
          </p:cNvPr>
          <p:cNvSpPr>
            <a:spLocks noGrp="1"/>
          </p:cNvSpPr>
          <p:nvPr>
            <p:ph type="title"/>
          </p:nvPr>
        </p:nvSpPr>
        <p:spPr/>
        <p:txBody>
          <a:bodyPr/>
          <a:lstStyle/>
          <a:p>
            <a:r>
              <a:rPr lang="en-US" dirty="0"/>
              <a:t>Headlines are not the real story</a:t>
            </a:r>
            <a:endParaRPr lang="en-GB" dirty="0"/>
          </a:p>
        </p:txBody>
      </p:sp>
      <p:sp>
        <p:nvSpPr>
          <p:cNvPr id="3" name="Content Placeholder 2">
            <a:extLst>
              <a:ext uri="{FF2B5EF4-FFF2-40B4-BE49-F238E27FC236}">
                <a16:creationId xmlns:a16="http://schemas.microsoft.com/office/drawing/2014/main" id="{0B4120A2-5DFA-162D-56DE-31976A223951}"/>
              </a:ext>
            </a:extLst>
          </p:cNvPr>
          <p:cNvSpPr>
            <a:spLocks noGrp="1"/>
          </p:cNvSpPr>
          <p:nvPr>
            <p:ph idx="1"/>
          </p:nvPr>
        </p:nvSpPr>
        <p:spPr>
          <a:xfrm>
            <a:off x="4882896" y="179570"/>
            <a:ext cx="7060626" cy="6498816"/>
          </a:xfrm>
        </p:spPr>
        <p:txBody>
          <a:bodyPr>
            <a:noAutofit/>
          </a:bodyPr>
          <a:lstStyle/>
          <a:p>
            <a:pPr marL="0" indent="0">
              <a:spcAft>
                <a:spcPts val="600"/>
              </a:spcAft>
              <a:buNone/>
            </a:pPr>
            <a:r>
              <a:rPr lang="en-US" sz="1650" b="1" dirty="0">
                <a:latin typeface="Open Sans SemiBold" pitchFamily="2" charset="0"/>
                <a:ea typeface="Open Sans SemiBold" pitchFamily="2" charset="0"/>
                <a:cs typeface="Open Sans SemiBold" pitchFamily="2" charset="0"/>
              </a:rPr>
              <a:t>The story is much more interesting than the headlines!</a:t>
            </a:r>
            <a:endParaRPr lang="en-GB" sz="1650" b="1" dirty="0">
              <a:latin typeface="Open Sans SemiBold" pitchFamily="2" charset="0"/>
              <a:ea typeface="Open Sans SemiBold" pitchFamily="2" charset="0"/>
              <a:cs typeface="Open Sans SemiBold" pitchFamily="2" charset="0"/>
            </a:endParaRPr>
          </a:p>
          <a:p>
            <a:pPr marL="0" indent="0">
              <a:spcAft>
                <a:spcPts val="600"/>
              </a:spcAft>
              <a:buNone/>
            </a:pPr>
            <a:r>
              <a:rPr lang="en-GB" sz="1650" dirty="0"/>
              <a:t>Some of the story was considered in the original design and analysis:</a:t>
            </a:r>
          </a:p>
          <a:p>
            <a:pPr>
              <a:spcAft>
                <a:spcPts val="200"/>
              </a:spcAft>
            </a:pPr>
            <a:r>
              <a:rPr lang="en-GB" sz="1650" dirty="0"/>
              <a:t>Surveys captured multiple income sources; it was expected that farmers may take different strategies to counter lower yields</a:t>
            </a:r>
          </a:p>
          <a:p>
            <a:pPr>
              <a:spcAft>
                <a:spcPts val="600"/>
              </a:spcAft>
            </a:pPr>
            <a:r>
              <a:rPr lang="en-GB" sz="1650" dirty="0"/>
              <a:t>Region 2 was intentionally chosen as part of the study because of its susceptibility to flooding</a:t>
            </a:r>
          </a:p>
          <a:p>
            <a:pPr marL="0" indent="0">
              <a:spcAft>
                <a:spcPts val="600"/>
              </a:spcAft>
              <a:buNone/>
            </a:pPr>
            <a:r>
              <a:rPr lang="en-GB" sz="1650" dirty="0"/>
              <a:t>Other aspects were unexpected, and led to changes to the research design to better study and understand them:</a:t>
            </a:r>
          </a:p>
          <a:p>
            <a:pPr>
              <a:spcAft>
                <a:spcPts val="200"/>
              </a:spcAft>
            </a:pPr>
            <a:r>
              <a:rPr lang="en-GB" sz="1650" dirty="0"/>
              <a:t>The unexpected impacts of covid on the labour market led to additional market-level research being undertaken to better understand this</a:t>
            </a:r>
          </a:p>
          <a:p>
            <a:pPr>
              <a:spcAft>
                <a:spcPts val="600"/>
              </a:spcAft>
            </a:pPr>
            <a:r>
              <a:rPr lang="en-GB" sz="1650" dirty="0"/>
              <a:t>The reports that farmers using chemicals could still sell their product for ‘organic’ prices led to further research with the organisations who buy the crops, and specific interviews with farmers about this topic</a:t>
            </a:r>
          </a:p>
          <a:p>
            <a:pPr marL="0" indent="0">
              <a:spcAft>
                <a:spcPts val="600"/>
              </a:spcAft>
              <a:buNone/>
            </a:pPr>
            <a:r>
              <a:rPr lang="en-GB" sz="1650" dirty="0"/>
              <a:t>Adapting from the original protocol and breaking everything down into components for analysis meant we could better understand the results.</a:t>
            </a:r>
          </a:p>
        </p:txBody>
      </p:sp>
    </p:spTree>
    <p:extLst>
      <p:ext uri="{BB962C8B-B14F-4D97-AF65-F5344CB8AC3E}">
        <p14:creationId xmlns:p14="http://schemas.microsoft.com/office/powerpoint/2010/main" val="719905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B3E2DBC-E0DC-9734-A4F8-B73C50AB22E2}"/>
              </a:ext>
            </a:extLst>
          </p:cNvPr>
          <p:cNvSpPr>
            <a:spLocks noGrp="1"/>
          </p:cNvSpPr>
          <p:nvPr>
            <p:ph sz="half" idx="2"/>
          </p:nvPr>
        </p:nvSpPr>
        <p:spPr>
          <a:xfrm>
            <a:off x="551670" y="1588651"/>
            <a:ext cx="6189452" cy="4556442"/>
          </a:xfrm>
        </p:spPr>
        <p:txBody>
          <a:bodyPr>
            <a:noAutofit/>
          </a:bodyPr>
          <a:lstStyle/>
          <a:p>
            <a:pPr>
              <a:spcAft>
                <a:spcPts val="600"/>
              </a:spcAft>
            </a:pPr>
            <a:r>
              <a:rPr lang="en-US" sz="1800" dirty="0"/>
              <a:t>I want to know about fertilizer effectiveness in relation to </a:t>
            </a:r>
            <a:r>
              <a:rPr lang="en-US" sz="1800" dirty="0" err="1"/>
              <a:t>sugarbeet</a:t>
            </a:r>
            <a:r>
              <a:rPr lang="en-US" sz="1800" dirty="0"/>
              <a:t> yields.</a:t>
            </a:r>
          </a:p>
          <a:p>
            <a:pPr>
              <a:spcAft>
                <a:spcPts val="600"/>
              </a:spcAft>
            </a:pPr>
            <a:r>
              <a:rPr lang="en-US" sz="1800" dirty="0"/>
              <a:t>I am not sure what combinations of N, P and K are going to </a:t>
            </a:r>
            <a:r>
              <a:rPr lang="en-US" sz="1800" dirty="0" err="1"/>
              <a:t>maximise</a:t>
            </a:r>
            <a:r>
              <a:rPr lang="en-US" sz="1800" dirty="0"/>
              <a:t> my yields.</a:t>
            </a:r>
          </a:p>
          <a:p>
            <a:pPr>
              <a:spcAft>
                <a:spcPts val="600"/>
              </a:spcAft>
            </a:pPr>
            <a:r>
              <a:rPr lang="en-US" sz="1800" dirty="0"/>
              <a:t>So, I go to my research station and make a trial according to some principles I know are important:</a:t>
            </a:r>
          </a:p>
          <a:p>
            <a:pPr marL="742950" lvl="1" indent="-285750">
              <a:spcAft>
                <a:spcPts val="300"/>
              </a:spcAft>
            </a:pPr>
            <a:r>
              <a:rPr lang="en-US" sz="1600" dirty="0"/>
              <a:t>Replicated across blocks (n=3)</a:t>
            </a:r>
          </a:p>
          <a:p>
            <a:pPr marL="742950" lvl="1" indent="-285750">
              <a:spcAft>
                <a:spcPts val="300"/>
              </a:spcAft>
            </a:pPr>
            <a:r>
              <a:rPr lang="en-US" sz="1600" dirty="0" err="1"/>
              <a:t>Randomised</a:t>
            </a:r>
            <a:r>
              <a:rPr lang="en-US" sz="1600" dirty="0"/>
              <a:t> treatments to each plot</a:t>
            </a:r>
          </a:p>
          <a:p>
            <a:pPr marL="742950" lvl="1" indent="-285750">
              <a:spcAft>
                <a:spcPts val="300"/>
              </a:spcAft>
            </a:pPr>
            <a:r>
              <a:rPr lang="en-US" sz="1600" dirty="0"/>
              <a:t>A ‘control’ treatment with no N, P or K </a:t>
            </a:r>
          </a:p>
          <a:p>
            <a:pPr marL="742950" lvl="1" indent="-285750">
              <a:spcAft>
                <a:spcPts val="300"/>
              </a:spcAft>
            </a:pPr>
            <a:r>
              <a:rPr lang="en-US" sz="1600" dirty="0"/>
              <a:t>Controlling potential sources of variability or confounding by applying uniform management across all plots</a:t>
            </a:r>
            <a:endParaRPr lang="en-GB" sz="1600" dirty="0"/>
          </a:p>
        </p:txBody>
      </p:sp>
      <p:sp>
        <p:nvSpPr>
          <p:cNvPr id="2" name="Title 1">
            <a:extLst>
              <a:ext uri="{FF2B5EF4-FFF2-40B4-BE49-F238E27FC236}">
                <a16:creationId xmlns:a16="http://schemas.microsoft.com/office/drawing/2014/main" id="{C0FB5A3F-7705-E555-784C-1CEE60CD7E47}"/>
              </a:ext>
            </a:extLst>
          </p:cNvPr>
          <p:cNvSpPr>
            <a:spLocks noGrp="1"/>
          </p:cNvSpPr>
          <p:nvPr>
            <p:ph type="title"/>
          </p:nvPr>
        </p:nvSpPr>
        <p:spPr/>
        <p:txBody>
          <a:bodyPr>
            <a:noAutofit/>
          </a:bodyPr>
          <a:lstStyle/>
          <a:p>
            <a:r>
              <a:rPr lang="en-US" sz="2800" dirty="0"/>
              <a:t>A classic example of ‘statistics for agriculture’</a:t>
            </a:r>
            <a:endParaRPr lang="en-GB" sz="2800" dirty="0"/>
          </a:p>
        </p:txBody>
      </p:sp>
      <p:graphicFrame>
        <p:nvGraphicFramePr>
          <p:cNvPr id="7" name="Table 7">
            <a:extLst>
              <a:ext uri="{FF2B5EF4-FFF2-40B4-BE49-F238E27FC236}">
                <a16:creationId xmlns:a16="http://schemas.microsoft.com/office/drawing/2014/main" id="{92E4EA01-88F3-F3D4-8EE5-F4D90E4A5D3C}"/>
              </a:ext>
            </a:extLst>
          </p:cNvPr>
          <p:cNvGraphicFramePr>
            <a:graphicFrameLocks noGrp="1"/>
          </p:cNvGraphicFramePr>
          <p:nvPr>
            <p:ph sz="half" idx="13"/>
            <p:extLst>
              <p:ext uri="{D42A27DB-BD31-4B8C-83A1-F6EECF244321}">
                <p14:modId xmlns:p14="http://schemas.microsoft.com/office/powerpoint/2010/main" val="3435879828"/>
              </p:ext>
            </p:extLst>
          </p:nvPr>
        </p:nvGraphicFramePr>
        <p:xfrm>
          <a:off x="7094642" y="1701455"/>
          <a:ext cx="4716000" cy="3960705"/>
        </p:xfrm>
        <a:graphic>
          <a:graphicData uri="http://schemas.openxmlformats.org/drawingml/2006/table">
            <a:tbl>
              <a:tblPr firstRow="1" bandRow="1">
                <a:tableStyleId>{5C22544A-7EE6-4342-B048-85BDC9FD1C3A}</a:tableStyleId>
              </a:tblPr>
              <a:tblGrid>
                <a:gridCol w="1218062">
                  <a:extLst>
                    <a:ext uri="{9D8B030D-6E8A-4147-A177-3AD203B41FA5}">
                      <a16:colId xmlns:a16="http://schemas.microsoft.com/office/drawing/2014/main" val="2155878415"/>
                    </a:ext>
                  </a:extLst>
                </a:gridCol>
                <a:gridCol w="668338">
                  <a:extLst>
                    <a:ext uri="{9D8B030D-6E8A-4147-A177-3AD203B41FA5}">
                      <a16:colId xmlns:a16="http://schemas.microsoft.com/office/drawing/2014/main" val="1530674417"/>
                    </a:ext>
                  </a:extLst>
                </a:gridCol>
                <a:gridCol w="1141054">
                  <a:extLst>
                    <a:ext uri="{9D8B030D-6E8A-4147-A177-3AD203B41FA5}">
                      <a16:colId xmlns:a16="http://schemas.microsoft.com/office/drawing/2014/main" val="285692576"/>
                    </a:ext>
                  </a:extLst>
                </a:gridCol>
                <a:gridCol w="745346">
                  <a:extLst>
                    <a:ext uri="{9D8B030D-6E8A-4147-A177-3AD203B41FA5}">
                      <a16:colId xmlns:a16="http://schemas.microsoft.com/office/drawing/2014/main" val="96423563"/>
                    </a:ext>
                  </a:extLst>
                </a:gridCol>
                <a:gridCol w="943200">
                  <a:extLst>
                    <a:ext uri="{9D8B030D-6E8A-4147-A177-3AD203B41FA5}">
                      <a16:colId xmlns:a16="http://schemas.microsoft.com/office/drawing/2014/main" val="3529287923"/>
                    </a:ext>
                  </a:extLst>
                </a:gridCol>
              </a:tblGrid>
              <a:tr h="610627">
                <a:tc>
                  <a:txBody>
                    <a:bodyPr/>
                    <a:lstStyle/>
                    <a:p>
                      <a:pPr algn="ctr"/>
                      <a:r>
                        <a:rPr lang="en-US" dirty="0"/>
                        <a:t>Block 1</a:t>
                      </a:r>
                      <a:endParaRPr lang="en-GB" dirty="0"/>
                    </a:p>
                  </a:txBody>
                  <a:tcPr/>
                </a:tc>
                <a:tc>
                  <a:txBody>
                    <a:bodyPr/>
                    <a:lstStyle/>
                    <a:p>
                      <a:pPr algn="ctr"/>
                      <a:endParaRPr lang="en-GB" dirty="0"/>
                    </a:p>
                  </a:txBody>
                  <a:tcPr>
                    <a:solidFill>
                      <a:schemeClr val="bg1"/>
                    </a:solidFill>
                  </a:tcPr>
                </a:tc>
                <a:tc>
                  <a:txBody>
                    <a:bodyPr/>
                    <a:lstStyle/>
                    <a:p>
                      <a:pPr algn="ctr"/>
                      <a:r>
                        <a:rPr lang="en-US" dirty="0"/>
                        <a:t>Block 2</a:t>
                      </a:r>
                      <a:endParaRPr lang="en-GB" dirty="0"/>
                    </a:p>
                  </a:txBody>
                  <a:tcPr/>
                </a:tc>
                <a:tc>
                  <a:txBody>
                    <a:bodyPr/>
                    <a:lstStyle/>
                    <a:p>
                      <a:pPr algn="ctr"/>
                      <a:endParaRPr lang="en-GB" dirty="0"/>
                    </a:p>
                  </a:txBody>
                  <a:tcPr>
                    <a:solidFill>
                      <a:schemeClr val="bg1"/>
                    </a:solidFill>
                  </a:tcPr>
                </a:tc>
                <a:tc>
                  <a:txBody>
                    <a:bodyPr/>
                    <a:lstStyle/>
                    <a:p>
                      <a:pPr algn="ctr"/>
                      <a:r>
                        <a:rPr lang="en-US" dirty="0"/>
                        <a:t>Block 3</a:t>
                      </a:r>
                      <a:endParaRPr lang="en-GB" dirty="0"/>
                    </a:p>
                  </a:txBody>
                  <a:tcPr/>
                </a:tc>
                <a:extLst>
                  <a:ext uri="{0D108BD9-81ED-4DB2-BD59-A6C34878D82A}">
                    <a16:rowId xmlns:a16="http://schemas.microsoft.com/office/drawing/2014/main" val="2549363933"/>
                  </a:ext>
                </a:extLst>
              </a:tr>
              <a:tr h="474375">
                <a:tc>
                  <a:txBody>
                    <a:bodyPr/>
                    <a:lstStyle/>
                    <a:p>
                      <a:pPr algn="ctr"/>
                      <a:r>
                        <a:rPr lang="en-US" dirty="0"/>
                        <a:t>None</a:t>
                      </a:r>
                      <a:endParaRPr lang="en-GB" dirty="0"/>
                    </a:p>
                  </a:txBody>
                  <a:tcPr/>
                </a:tc>
                <a:tc>
                  <a:txBody>
                    <a:bodyPr/>
                    <a:lstStyle/>
                    <a:p>
                      <a:pPr algn="ctr"/>
                      <a:endParaRPr lang="en-GB" dirty="0"/>
                    </a:p>
                  </a:txBody>
                  <a:tcPr>
                    <a:solidFill>
                      <a:schemeClr val="bg1"/>
                    </a:solidFill>
                  </a:tcPr>
                </a:tc>
                <a:tc>
                  <a:txBody>
                    <a:bodyPr/>
                    <a:lstStyle/>
                    <a:p>
                      <a:pPr algn="ctr"/>
                      <a:r>
                        <a:rPr lang="en-US" dirty="0"/>
                        <a:t>NPK</a:t>
                      </a:r>
                      <a:endParaRPr lang="en-GB" dirty="0"/>
                    </a:p>
                  </a:txBody>
                  <a:tcPr/>
                </a:tc>
                <a:tc>
                  <a:txBody>
                    <a:bodyPr/>
                    <a:lstStyle/>
                    <a:p>
                      <a:pPr algn="ctr"/>
                      <a:endParaRPr lang="en-GB" dirty="0"/>
                    </a:p>
                  </a:txBody>
                  <a:tcPr>
                    <a:solidFill>
                      <a:schemeClr val="bg1"/>
                    </a:solidFill>
                  </a:tcPr>
                </a:tc>
                <a:tc>
                  <a:txBody>
                    <a:bodyPr/>
                    <a:lstStyle/>
                    <a:p>
                      <a:pPr algn="ctr"/>
                      <a:r>
                        <a:rPr lang="en-US" dirty="0"/>
                        <a:t>NK</a:t>
                      </a:r>
                      <a:endParaRPr lang="en-GB" dirty="0"/>
                    </a:p>
                  </a:txBody>
                  <a:tcPr/>
                </a:tc>
                <a:extLst>
                  <a:ext uri="{0D108BD9-81ED-4DB2-BD59-A6C34878D82A}">
                    <a16:rowId xmlns:a16="http://schemas.microsoft.com/office/drawing/2014/main" val="1683196057"/>
                  </a:ext>
                </a:extLst>
              </a:tr>
              <a:tr h="474375">
                <a:tc>
                  <a:txBody>
                    <a:bodyPr/>
                    <a:lstStyle/>
                    <a:p>
                      <a:pPr algn="ctr"/>
                      <a:r>
                        <a:rPr lang="en-US" dirty="0"/>
                        <a:t>P</a:t>
                      </a:r>
                      <a:endParaRPr lang="en-GB" dirty="0"/>
                    </a:p>
                  </a:txBody>
                  <a:tcPr/>
                </a:tc>
                <a:tc>
                  <a:txBody>
                    <a:bodyPr/>
                    <a:lstStyle/>
                    <a:p>
                      <a:pPr algn="ctr"/>
                      <a:endParaRPr lang="en-GB" dirty="0"/>
                    </a:p>
                  </a:txBody>
                  <a:tcPr>
                    <a:solidFill>
                      <a:schemeClr val="bg1"/>
                    </a:solidFill>
                  </a:tcPr>
                </a:tc>
                <a:tc>
                  <a:txBody>
                    <a:bodyPr/>
                    <a:lstStyle/>
                    <a:p>
                      <a:pPr algn="ctr"/>
                      <a:r>
                        <a:rPr lang="en-US" dirty="0"/>
                        <a:t>K</a:t>
                      </a:r>
                      <a:endParaRPr lang="en-GB" dirty="0"/>
                    </a:p>
                  </a:txBody>
                  <a:tcPr/>
                </a:tc>
                <a:tc>
                  <a:txBody>
                    <a:bodyPr/>
                    <a:lstStyle/>
                    <a:p>
                      <a:pPr algn="ctr"/>
                      <a:endParaRPr lang="en-GB" dirty="0"/>
                    </a:p>
                  </a:txBody>
                  <a:tcPr>
                    <a:solidFill>
                      <a:schemeClr val="bg1"/>
                    </a:solidFill>
                  </a:tcPr>
                </a:tc>
                <a:tc>
                  <a:txBody>
                    <a:bodyPr/>
                    <a:lstStyle/>
                    <a:p>
                      <a:pPr algn="ctr"/>
                      <a:r>
                        <a:rPr lang="en-US" dirty="0"/>
                        <a:t>PK</a:t>
                      </a:r>
                      <a:endParaRPr lang="en-GB" dirty="0"/>
                    </a:p>
                  </a:txBody>
                  <a:tcPr/>
                </a:tc>
                <a:extLst>
                  <a:ext uri="{0D108BD9-81ED-4DB2-BD59-A6C34878D82A}">
                    <a16:rowId xmlns:a16="http://schemas.microsoft.com/office/drawing/2014/main" val="1690242358"/>
                  </a:ext>
                </a:extLst>
              </a:tr>
              <a:tr h="474375">
                <a:tc>
                  <a:txBody>
                    <a:bodyPr/>
                    <a:lstStyle/>
                    <a:p>
                      <a:pPr algn="ctr"/>
                      <a:r>
                        <a:rPr lang="en-US" dirty="0"/>
                        <a:t>NP</a:t>
                      </a:r>
                      <a:endParaRPr lang="en-GB" dirty="0"/>
                    </a:p>
                  </a:txBody>
                  <a:tcPr/>
                </a:tc>
                <a:tc>
                  <a:txBody>
                    <a:bodyPr/>
                    <a:lstStyle/>
                    <a:p>
                      <a:pPr algn="ctr"/>
                      <a:endParaRPr lang="en-GB" dirty="0"/>
                    </a:p>
                  </a:txBody>
                  <a:tcPr>
                    <a:solidFill>
                      <a:schemeClr val="bg1"/>
                    </a:solidFill>
                  </a:tcPr>
                </a:tc>
                <a:tc>
                  <a:txBody>
                    <a:bodyPr/>
                    <a:lstStyle/>
                    <a:p>
                      <a:pPr algn="ctr"/>
                      <a:r>
                        <a:rPr lang="en-US" dirty="0"/>
                        <a:t>NK</a:t>
                      </a:r>
                      <a:endParaRPr lang="en-GB" dirty="0"/>
                    </a:p>
                  </a:txBody>
                  <a:tcPr/>
                </a:tc>
                <a:tc>
                  <a:txBody>
                    <a:bodyPr/>
                    <a:lstStyle/>
                    <a:p>
                      <a:pPr algn="ctr"/>
                      <a:endParaRPr lang="en-GB" dirty="0"/>
                    </a:p>
                  </a:txBody>
                  <a:tcPr>
                    <a:solidFill>
                      <a:schemeClr val="bg1"/>
                    </a:solidFill>
                  </a:tcPr>
                </a:tc>
                <a:tc>
                  <a:txBody>
                    <a:bodyPr/>
                    <a:lstStyle/>
                    <a:p>
                      <a:pPr algn="ctr"/>
                      <a:r>
                        <a:rPr lang="en-US" dirty="0"/>
                        <a:t>P</a:t>
                      </a:r>
                      <a:endParaRPr lang="en-GB" dirty="0"/>
                    </a:p>
                  </a:txBody>
                  <a:tcPr/>
                </a:tc>
                <a:extLst>
                  <a:ext uri="{0D108BD9-81ED-4DB2-BD59-A6C34878D82A}">
                    <a16:rowId xmlns:a16="http://schemas.microsoft.com/office/drawing/2014/main" val="465428295"/>
                  </a:ext>
                </a:extLst>
              </a:tr>
              <a:tr h="474375">
                <a:tc>
                  <a:txBody>
                    <a:bodyPr/>
                    <a:lstStyle/>
                    <a:p>
                      <a:pPr algn="ctr"/>
                      <a:r>
                        <a:rPr lang="en-US" dirty="0"/>
                        <a:t>K</a:t>
                      </a:r>
                      <a:endParaRPr lang="en-GB" dirty="0"/>
                    </a:p>
                  </a:txBody>
                  <a:tcPr/>
                </a:tc>
                <a:tc>
                  <a:txBody>
                    <a:bodyPr/>
                    <a:lstStyle/>
                    <a:p>
                      <a:pPr algn="ctr"/>
                      <a:endParaRPr lang="en-GB" dirty="0"/>
                    </a:p>
                  </a:txBody>
                  <a:tcPr>
                    <a:solidFill>
                      <a:schemeClr val="bg1"/>
                    </a:solidFill>
                  </a:tcPr>
                </a:tc>
                <a:tc>
                  <a:txBody>
                    <a:bodyPr/>
                    <a:lstStyle/>
                    <a:p>
                      <a:pPr algn="ctr"/>
                      <a:r>
                        <a:rPr lang="en-US" dirty="0"/>
                        <a:t>P</a:t>
                      </a:r>
                      <a:endParaRPr lang="en-GB" dirty="0"/>
                    </a:p>
                  </a:txBody>
                  <a:tcPr/>
                </a:tc>
                <a:tc>
                  <a:txBody>
                    <a:bodyPr/>
                    <a:lstStyle/>
                    <a:p>
                      <a:pPr algn="ctr"/>
                      <a:endParaRPr lang="en-GB" dirty="0"/>
                    </a:p>
                  </a:txBody>
                  <a:tcPr>
                    <a:solidFill>
                      <a:schemeClr val="bg1"/>
                    </a:solidFill>
                  </a:tcPr>
                </a:tc>
                <a:tc>
                  <a:txBody>
                    <a:bodyPr/>
                    <a:lstStyle/>
                    <a:p>
                      <a:pPr algn="ctr"/>
                      <a:r>
                        <a:rPr lang="en-US" dirty="0"/>
                        <a:t>K</a:t>
                      </a:r>
                      <a:endParaRPr lang="en-GB" dirty="0"/>
                    </a:p>
                  </a:txBody>
                  <a:tcPr/>
                </a:tc>
                <a:extLst>
                  <a:ext uri="{0D108BD9-81ED-4DB2-BD59-A6C34878D82A}">
                    <a16:rowId xmlns:a16="http://schemas.microsoft.com/office/drawing/2014/main" val="1640672086"/>
                  </a:ext>
                </a:extLst>
              </a:tr>
              <a:tr h="474375">
                <a:tc>
                  <a:txBody>
                    <a:bodyPr/>
                    <a:lstStyle/>
                    <a:p>
                      <a:pPr algn="ctr"/>
                      <a:r>
                        <a:rPr lang="en-US" dirty="0"/>
                        <a:t>NPK</a:t>
                      </a:r>
                      <a:endParaRPr lang="en-GB" dirty="0"/>
                    </a:p>
                  </a:txBody>
                  <a:tcPr/>
                </a:tc>
                <a:tc>
                  <a:txBody>
                    <a:bodyPr/>
                    <a:lstStyle/>
                    <a:p>
                      <a:pPr algn="ctr"/>
                      <a:endParaRPr lang="en-GB" dirty="0"/>
                    </a:p>
                  </a:txBody>
                  <a:tcPr>
                    <a:solidFill>
                      <a:schemeClr val="bg1"/>
                    </a:solidFill>
                  </a:tcPr>
                </a:tc>
                <a:tc>
                  <a:txBody>
                    <a:bodyPr/>
                    <a:lstStyle/>
                    <a:p>
                      <a:pPr algn="ctr"/>
                      <a:r>
                        <a:rPr lang="en-US" dirty="0"/>
                        <a:t>None</a:t>
                      </a:r>
                      <a:endParaRPr lang="en-GB" dirty="0"/>
                    </a:p>
                  </a:txBody>
                  <a:tcPr/>
                </a:tc>
                <a:tc>
                  <a:txBody>
                    <a:bodyPr/>
                    <a:lstStyle/>
                    <a:p>
                      <a:pPr algn="ctr"/>
                      <a:endParaRPr lang="en-GB" dirty="0"/>
                    </a:p>
                  </a:txBody>
                  <a:tcPr>
                    <a:solidFill>
                      <a:schemeClr val="bg1"/>
                    </a:solidFill>
                  </a:tcPr>
                </a:tc>
                <a:tc>
                  <a:txBody>
                    <a:bodyPr/>
                    <a:lstStyle/>
                    <a:p>
                      <a:pPr algn="ctr"/>
                      <a:r>
                        <a:rPr lang="en-US" dirty="0"/>
                        <a:t>NK</a:t>
                      </a:r>
                      <a:endParaRPr lang="en-GB" dirty="0"/>
                    </a:p>
                  </a:txBody>
                  <a:tcPr/>
                </a:tc>
                <a:extLst>
                  <a:ext uri="{0D108BD9-81ED-4DB2-BD59-A6C34878D82A}">
                    <a16:rowId xmlns:a16="http://schemas.microsoft.com/office/drawing/2014/main" val="1657531626"/>
                  </a:ext>
                </a:extLst>
              </a:tr>
              <a:tr h="474375">
                <a:tc>
                  <a:txBody>
                    <a:bodyPr/>
                    <a:lstStyle/>
                    <a:p>
                      <a:pPr algn="ctr"/>
                      <a:r>
                        <a:rPr lang="en-US" dirty="0"/>
                        <a:t>PK</a:t>
                      </a:r>
                      <a:endParaRPr lang="en-GB" dirty="0"/>
                    </a:p>
                  </a:txBody>
                  <a:tcPr/>
                </a:tc>
                <a:tc>
                  <a:txBody>
                    <a:bodyPr/>
                    <a:lstStyle/>
                    <a:p>
                      <a:pPr algn="ctr"/>
                      <a:endParaRPr lang="en-GB" dirty="0"/>
                    </a:p>
                  </a:txBody>
                  <a:tcPr>
                    <a:solidFill>
                      <a:schemeClr val="bg1"/>
                    </a:solidFill>
                  </a:tcPr>
                </a:tc>
                <a:tc>
                  <a:txBody>
                    <a:bodyPr/>
                    <a:lstStyle/>
                    <a:p>
                      <a:pPr algn="ctr"/>
                      <a:r>
                        <a:rPr lang="en-US" dirty="0"/>
                        <a:t>PK</a:t>
                      </a:r>
                      <a:endParaRPr lang="en-GB" dirty="0"/>
                    </a:p>
                  </a:txBody>
                  <a:tcPr/>
                </a:tc>
                <a:tc>
                  <a:txBody>
                    <a:bodyPr/>
                    <a:lstStyle/>
                    <a:p>
                      <a:pPr algn="ctr"/>
                      <a:endParaRPr lang="en-GB" dirty="0"/>
                    </a:p>
                  </a:txBody>
                  <a:tcPr>
                    <a:solidFill>
                      <a:schemeClr val="bg1"/>
                    </a:solidFill>
                  </a:tcPr>
                </a:tc>
                <a:tc>
                  <a:txBody>
                    <a:bodyPr/>
                    <a:lstStyle/>
                    <a:p>
                      <a:pPr algn="ctr"/>
                      <a:r>
                        <a:rPr lang="en-US" dirty="0"/>
                        <a:t>NK</a:t>
                      </a:r>
                      <a:endParaRPr lang="en-GB" dirty="0"/>
                    </a:p>
                  </a:txBody>
                  <a:tcPr/>
                </a:tc>
                <a:extLst>
                  <a:ext uri="{0D108BD9-81ED-4DB2-BD59-A6C34878D82A}">
                    <a16:rowId xmlns:a16="http://schemas.microsoft.com/office/drawing/2014/main" val="67859396"/>
                  </a:ext>
                </a:extLst>
              </a:tr>
              <a:tr h="474375">
                <a:tc>
                  <a:txBody>
                    <a:bodyPr/>
                    <a:lstStyle/>
                    <a:p>
                      <a:pPr algn="ctr"/>
                      <a:r>
                        <a:rPr lang="en-US" dirty="0"/>
                        <a:t>NK</a:t>
                      </a:r>
                      <a:endParaRPr lang="en-GB" dirty="0"/>
                    </a:p>
                  </a:txBody>
                  <a:tcPr/>
                </a:tc>
                <a:tc>
                  <a:txBody>
                    <a:bodyPr/>
                    <a:lstStyle/>
                    <a:p>
                      <a:pPr algn="ctr"/>
                      <a:endParaRPr lang="en-GB" dirty="0"/>
                    </a:p>
                  </a:txBody>
                  <a:tcPr>
                    <a:solidFill>
                      <a:schemeClr val="bg1"/>
                    </a:solidFill>
                  </a:tcPr>
                </a:tc>
                <a:tc>
                  <a:txBody>
                    <a:bodyPr/>
                    <a:lstStyle/>
                    <a:p>
                      <a:pPr algn="ctr"/>
                      <a:r>
                        <a:rPr lang="en-US" dirty="0"/>
                        <a:t>NP</a:t>
                      </a:r>
                      <a:endParaRPr lang="en-GB" dirty="0"/>
                    </a:p>
                  </a:txBody>
                  <a:tcPr/>
                </a:tc>
                <a:tc>
                  <a:txBody>
                    <a:bodyPr/>
                    <a:lstStyle/>
                    <a:p>
                      <a:pPr algn="ctr"/>
                      <a:endParaRPr lang="en-GB" dirty="0"/>
                    </a:p>
                  </a:txBody>
                  <a:tcPr>
                    <a:solidFill>
                      <a:schemeClr val="bg1"/>
                    </a:solidFill>
                  </a:tcPr>
                </a:tc>
                <a:tc>
                  <a:txBody>
                    <a:bodyPr/>
                    <a:lstStyle/>
                    <a:p>
                      <a:pPr algn="ctr"/>
                      <a:r>
                        <a:rPr lang="en-US" dirty="0"/>
                        <a:t>None</a:t>
                      </a:r>
                      <a:endParaRPr lang="en-GB" dirty="0"/>
                    </a:p>
                  </a:txBody>
                  <a:tcPr/>
                </a:tc>
                <a:extLst>
                  <a:ext uri="{0D108BD9-81ED-4DB2-BD59-A6C34878D82A}">
                    <a16:rowId xmlns:a16="http://schemas.microsoft.com/office/drawing/2014/main" val="2379313181"/>
                  </a:ext>
                </a:extLst>
              </a:tr>
            </a:tbl>
          </a:graphicData>
        </a:graphic>
      </p:graphicFrame>
      <p:sp>
        <p:nvSpPr>
          <p:cNvPr id="3" name="TextBox 2">
            <a:extLst>
              <a:ext uri="{FF2B5EF4-FFF2-40B4-BE49-F238E27FC236}">
                <a16:creationId xmlns:a16="http://schemas.microsoft.com/office/drawing/2014/main" id="{D6D05568-D6DD-AC25-C6FC-3BF0B1B92C6C}"/>
              </a:ext>
            </a:extLst>
          </p:cNvPr>
          <p:cNvSpPr txBox="1"/>
          <p:nvPr/>
        </p:nvSpPr>
        <p:spPr>
          <a:xfrm>
            <a:off x="345460" y="6465257"/>
            <a:ext cx="6189452" cy="261610"/>
          </a:xfrm>
          <a:prstGeom prst="rect">
            <a:avLst/>
          </a:prstGeom>
          <a:noFill/>
        </p:spPr>
        <p:txBody>
          <a:bodyPr wrap="square">
            <a:spAutoFit/>
          </a:bodyPr>
          <a:lstStyle/>
          <a:p>
            <a:r>
              <a:rPr lang="en-US" sz="1100" b="0" i="0" dirty="0">
                <a:solidFill>
                  <a:srgbClr val="000000"/>
                </a:solidFill>
                <a:effectLst/>
                <a:latin typeface="Arial" panose="020B0604020202020204" pitchFamily="34" charset="0"/>
              </a:rPr>
              <a:t>Data: George </a:t>
            </a:r>
            <a:r>
              <a:rPr lang="en-US" sz="1100" b="0" i="0" dirty="0" err="1">
                <a:solidFill>
                  <a:srgbClr val="000000"/>
                </a:solidFill>
                <a:effectLst/>
                <a:latin typeface="Arial" panose="020B0604020202020204" pitchFamily="34" charset="0"/>
              </a:rPr>
              <a:t>Snedecor</a:t>
            </a:r>
            <a:r>
              <a:rPr lang="en-US" sz="1100" b="0" i="0" dirty="0">
                <a:solidFill>
                  <a:srgbClr val="000000"/>
                </a:solidFill>
                <a:effectLst/>
                <a:latin typeface="Arial" panose="020B0604020202020204" pitchFamily="34" charset="0"/>
              </a:rPr>
              <a:t> (1946). </a:t>
            </a:r>
            <a:r>
              <a:rPr lang="en-US" sz="1100" b="0" i="1" dirty="0">
                <a:solidFill>
                  <a:srgbClr val="000000"/>
                </a:solidFill>
                <a:effectLst/>
                <a:latin typeface="Arial" panose="020B0604020202020204" pitchFamily="34" charset="0"/>
              </a:rPr>
              <a:t>Statistical Methods</a:t>
            </a:r>
            <a:r>
              <a:rPr lang="en-US" sz="1100" b="0" i="0" dirty="0">
                <a:solidFill>
                  <a:srgbClr val="000000"/>
                </a:solidFill>
                <a:effectLst/>
                <a:latin typeface="Arial" panose="020B0604020202020204" pitchFamily="34" charset="0"/>
              </a:rPr>
              <a:t>, 4th ed. Table 12.13, p. 332</a:t>
            </a:r>
            <a:endParaRPr lang="en-GB" sz="1100" dirty="0"/>
          </a:p>
        </p:txBody>
      </p:sp>
    </p:spTree>
    <p:extLst>
      <p:ext uri="{BB962C8B-B14F-4D97-AF65-F5344CB8AC3E}">
        <p14:creationId xmlns:p14="http://schemas.microsoft.com/office/powerpoint/2010/main" val="3434436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B5A3F-7705-E555-784C-1CEE60CD7E47}"/>
              </a:ext>
            </a:extLst>
          </p:cNvPr>
          <p:cNvSpPr>
            <a:spLocks noGrp="1"/>
          </p:cNvSpPr>
          <p:nvPr>
            <p:ph type="title"/>
          </p:nvPr>
        </p:nvSpPr>
        <p:spPr/>
        <p:txBody>
          <a:bodyPr>
            <a:normAutofit/>
          </a:bodyPr>
          <a:lstStyle/>
          <a:p>
            <a:r>
              <a:rPr lang="en-US" dirty="0"/>
              <a:t>Statistics for Agriculture</a:t>
            </a:r>
            <a:endParaRPr lang="en-GB" dirty="0"/>
          </a:p>
        </p:txBody>
      </p:sp>
      <p:pic>
        <p:nvPicPr>
          <p:cNvPr id="3" name="Picture 2">
            <a:extLst>
              <a:ext uri="{FF2B5EF4-FFF2-40B4-BE49-F238E27FC236}">
                <a16:creationId xmlns:a16="http://schemas.microsoft.com/office/drawing/2014/main" id="{E996BB8B-B777-07A5-1F6F-A277A0C86F3D}"/>
              </a:ext>
            </a:extLst>
          </p:cNvPr>
          <p:cNvPicPr>
            <a:picLocks noChangeAspect="1"/>
          </p:cNvPicPr>
          <p:nvPr/>
        </p:nvPicPr>
        <p:blipFill>
          <a:blip r:embed="rId3"/>
          <a:stretch>
            <a:fillRect/>
          </a:stretch>
        </p:blipFill>
        <p:spPr>
          <a:xfrm>
            <a:off x="375665" y="1693896"/>
            <a:ext cx="3305614" cy="2670840"/>
          </a:xfrm>
          <a:prstGeom prst="rect">
            <a:avLst/>
          </a:prstGeom>
        </p:spPr>
      </p:pic>
      <p:pic>
        <p:nvPicPr>
          <p:cNvPr id="11" name="Picture 10">
            <a:extLst>
              <a:ext uri="{FF2B5EF4-FFF2-40B4-BE49-F238E27FC236}">
                <a16:creationId xmlns:a16="http://schemas.microsoft.com/office/drawing/2014/main" id="{BB279D67-7C2C-2A11-A337-841FC0709BD5}"/>
              </a:ext>
            </a:extLst>
          </p:cNvPr>
          <p:cNvPicPr>
            <a:picLocks noChangeAspect="1"/>
          </p:cNvPicPr>
          <p:nvPr/>
        </p:nvPicPr>
        <p:blipFill>
          <a:blip r:embed="rId4"/>
          <a:stretch>
            <a:fillRect/>
          </a:stretch>
        </p:blipFill>
        <p:spPr>
          <a:xfrm>
            <a:off x="3983730" y="2370552"/>
            <a:ext cx="3952582" cy="1317528"/>
          </a:xfrm>
          <a:prstGeom prst="rect">
            <a:avLst/>
          </a:prstGeom>
        </p:spPr>
      </p:pic>
      <p:sp>
        <p:nvSpPr>
          <p:cNvPr id="8" name="TextBox 7">
            <a:extLst>
              <a:ext uri="{FF2B5EF4-FFF2-40B4-BE49-F238E27FC236}">
                <a16:creationId xmlns:a16="http://schemas.microsoft.com/office/drawing/2014/main" id="{3073EF65-575F-4668-F9A4-E4BA13D517D3}"/>
              </a:ext>
            </a:extLst>
          </p:cNvPr>
          <p:cNvSpPr txBox="1"/>
          <p:nvPr/>
        </p:nvSpPr>
        <p:spPr>
          <a:xfrm>
            <a:off x="-93452" y="6623304"/>
            <a:ext cx="6189452" cy="261610"/>
          </a:xfrm>
          <a:prstGeom prst="rect">
            <a:avLst/>
          </a:prstGeom>
          <a:noFill/>
        </p:spPr>
        <p:txBody>
          <a:bodyPr wrap="square">
            <a:spAutoFit/>
          </a:bodyPr>
          <a:lstStyle/>
          <a:p>
            <a:r>
              <a:rPr lang="en-US" sz="1100" b="0" i="0" dirty="0">
                <a:solidFill>
                  <a:srgbClr val="000000"/>
                </a:solidFill>
                <a:effectLst/>
                <a:latin typeface="Arial" panose="020B0604020202020204" pitchFamily="34" charset="0"/>
              </a:rPr>
              <a:t>Data: George </a:t>
            </a:r>
            <a:r>
              <a:rPr lang="en-US" sz="1100" b="0" i="0" dirty="0" err="1">
                <a:solidFill>
                  <a:srgbClr val="000000"/>
                </a:solidFill>
                <a:effectLst/>
                <a:latin typeface="Arial" panose="020B0604020202020204" pitchFamily="34" charset="0"/>
              </a:rPr>
              <a:t>Snedecor</a:t>
            </a:r>
            <a:r>
              <a:rPr lang="en-US" sz="1100" b="0" i="0" dirty="0">
                <a:solidFill>
                  <a:srgbClr val="000000"/>
                </a:solidFill>
                <a:effectLst/>
                <a:latin typeface="Arial" panose="020B0604020202020204" pitchFamily="34" charset="0"/>
              </a:rPr>
              <a:t> (1946). </a:t>
            </a:r>
            <a:r>
              <a:rPr lang="en-US" sz="1100" b="0" i="1" dirty="0">
                <a:solidFill>
                  <a:srgbClr val="000000"/>
                </a:solidFill>
                <a:effectLst/>
                <a:latin typeface="Arial" panose="020B0604020202020204" pitchFamily="34" charset="0"/>
              </a:rPr>
              <a:t>Statistical Methods</a:t>
            </a:r>
            <a:r>
              <a:rPr lang="en-US" sz="1100" b="0" i="0" dirty="0">
                <a:solidFill>
                  <a:srgbClr val="000000"/>
                </a:solidFill>
                <a:effectLst/>
                <a:latin typeface="Arial" panose="020B0604020202020204" pitchFamily="34" charset="0"/>
              </a:rPr>
              <a:t>, 4th ed. Table 12.13, p. 332</a:t>
            </a:r>
            <a:endParaRPr lang="en-GB" sz="1100" dirty="0"/>
          </a:p>
        </p:txBody>
      </p:sp>
      <p:pic>
        <p:nvPicPr>
          <p:cNvPr id="6" name="Picture 5">
            <a:extLst>
              <a:ext uri="{FF2B5EF4-FFF2-40B4-BE49-F238E27FC236}">
                <a16:creationId xmlns:a16="http://schemas.microsoft.com/office/drawing/2014/main" id="{A17FBDF1-99AF-EA70-E48C-EECAF291312E}"/>
              </a:ext>
            </a:extLst>
          </p:cNvPr>
          <p:cNvPicPr>
            <a:picLocks noChangeAspect="1"/>
          </p:cNvPicPr>
          <p:nvPr/>
        </p:nvPicPr>
        <p:blipFill>
          <a:blip r:embed="rId5"/>
          <a:stretch>
            <a:fillRect/>
          </a:stretch>
        </p:blipFill>
        <p:spPr>
          <a:xfrm>
            <a:off x="7960696" y="1512970"/>
            <a:ext cx="3728811" cy="3012772"/>
          </a:xfrm>
          <a:prstGeom prst="rect">
            <a:avLst/>
          </a:prstGeom>
        </p:spPr>
      </p:pic>
    </p:spTree>
    <p:extLst>
      <p:ext uri="{BB962C8B-B14F-4D97-AF65-F5344CB8AC3E}">
        <p14:creationId xmlns:p14="http://schemas.microsoft.com/office/powerpoint/2010/main" val="1351714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91A5A3-FD86-9E3E-3661-FA1DD7C09107}"/>
              </a:ext>
            </a:extLst>
          </p:cNvPr>
          <p:cNvSpPr>
            <a:spLocks noGrp="1"/>
          </p:cNvSpPr>
          <p:nvPr>
            <p:ph sz="half" idx="2"/>
          </p:nvPr>
        </p:nvSpPr>
        <p:spPr>
          <a:xfrm>
            <a:off x="551670" y="1433816"/>
            <a:ext cx="11529840" cy="590056"/>
          </a:xfrm>
        </p:spPr>
        <p:txBody>
          <a:bodyPr/>
          <a:lstStyle/>
          <a:p>
            <a:pPr marL="0" indent="0">
              <a:buNone/>
            </a:pPr>
            <a:r>
              <a:rPr lang="en-US" b="1" dirty="0">
                <a:latin typeface="Open Sans SemiBold" pitchFamily="2" charset="0"/>
                <a:ea typeface="Open Sans SemiBold" pitchFamily="2" charset="0"/>
                <a:cs typeface="Open Sans SemiBold" pitchFamily="2" charset="0"/>
              </a:rPr>
              <a:t>Let’s try the same approach again on a different problem:</a:t>
            </a:r>
            <a:endParaRPr lang="en-GB" b="1" dirty="0">
              <a:latin typeface="Open Sans SemiBold" pitchFamily="2" charset="0"/>
              <a:ea typeface="Open Sans SemiBold" pitchFamily="2" charset="0"/>
              <a:cs typeface="Open Sans SemiBold" pitchFamily="2" charset="0"/>
            </a:endParaRPr>
          </a:p>
        </p:txBody>
      </p:sp>
      <p:sp>
        <p:nvSpPr>
          <p:cNvPr id="4" name="Title 1">
            <a:extLst>
              <a:ext uri="{FF2B5EF4-FFF2-40B4-BE49-F238E27FC236}">
                <a16:creationId xmlns:a16="http://schemas.microsoft.com/office/drawing/2014/main" id="{FE3EDC11-0093-7FFA-FBEA-48CF38500D11}"/>
              </a:ext>
            </a:extLst>
          </p:cNvPr>
          <p:cNvSpPr>
            <a:spLocks noGrp="1"/>
          </p:cNvSpPr>
          <p:nvPr>
            <p:ph type="title"/>
          </p:nvPr>
        </p:nvSpPr>
        <p:spPr/>
        <p:txBody>
          <a:bodyPr>
            <a:normAutofit/>
          </a:bodyPr>
          <a:lstStyle/>
          <a:p>
            <a:r>
              <a:rPr lang="en-US" dirty="0"/>
              <a:t>Statistics for Agroecology?</a:t>
            </a:r>
            <a:endParaRPr lang="en-GB" dirty="0"/>
          </a:p>
        </p:txBody>
      </p:sp>
      <p:graphicFrame>
        <p:nvGraphicFramePr>
          <p:cNvPr id="6" name="Table 5">
            <a:extLst>
              <a:ext uri="{FF2B5EF4-FFF2-40B4-BE49-F238E27FC236}">
                <a16:creationId xmlns:a16="http://schemas.microsoft.com/office/drawing/2014/main" id="{A65A44FD-DAD4-549F-7616-7CB109FBC1AC}"/>
              </a:ext>
            </a:extLst>
          </p:cNvPr>
          <p:cNvGraphicFramePr>
            <a:graphicFrameLocks noGrp="1"/>
          </p:cNvGraphicFramePr>
          <p:nvPr>
            <p:extLst>
              <p:ext uri="{D42A27DB-BD31-4B8C-83A1-F6EECF244321}">
                <p14:modId xmlns:p14="http://schemas.microsoft.com/office/powerpoint/2010/main" val="642926698"/>
              </p:ext>
            </p:extLst>
          </p:nvPr>
        </p:nvGraphicFramePr>
        <p:xfrm>
          <a:off x="6619287" y="2674792"/>
          <a:ext cx="4902606" cy="2208105"/>
        </p:xfrm>
        <a:graphic>
          <a:graphicData uri="http://schemas.openxmlformats.org/drawingml/2006/table">
            <a:tbl>
              <a:tblPr firstRow="1" bandRow="1">
                <a:tableStyleId>{5C22544A-7EE6-4342-B048-85BDC9FD1C3A}</a:tableStyleId>
              </a:tblPr>
              <a:tblGrid>
                <a:gridCol w="1266256">
                  <a:extLst>
                    <a:ext uri="{9D8B030D-6E8A-4147-A177-3AD203B41FA5}">
                      <a16:colId xmlns:a16="http://schemas.microsoft.com/office/drawing/2014/main" val="1123691929"/>
                    </a:ext>
                  </a:extLst>
                </a:gridCol>
                <a:gridCol w="694786">
                  <a:extLst>
                    <a:ext uri="{9D8B030D-6E8A-4147-A177-3AD203B41FA5}">
                      <a16:colId xmlns:a16="http://schemas.microsoft.com/office/drawing/2014/main" val="4222046970"/>
                    </a:ext>
                  </a:extLst>
                </a:gridCol>
                <a:gridCol w="1186198">
                  <a:extLst>
                    <a:ext uri="{9D8B030D-6E8A-4147-A177-3AD203B41FA5}">
                      <a16:colId xmlns:a16="http://schemas.microsoft.com/office/drawing/2014/main" val="1761333070"/>
                    </a:ext>
                  </a:extLst>
                </a:gridCol>
                <a:gridCol w="774844">
                  <a:extLst>
                    <a:ext uri="{9D8B030D-6E8A-4147-A177-3AD203B41FA5}">
                      <a16:colId xmlns:a16="http://schemas.microsoft.com/office/drawing/2014/main" val="83241161"/>
                    </a:ext>
                  </a:extLst>
                </a:gridCol>
                <a:gridCol w="980522">
                  <a:extLst>
                    <a:ext uri="{9D8B030D-6E8A-4147-A177-3AD203B41FA5}">
                      <a16:colId xmlns:a16="http://schemas.microsoft.com/office/drawing/2014/main" val="2113405822"/>
                    </a:ext>
                  </a:extLst>
                </a:gridCol>
              </a:tblGrid>
              <a:tr h="522675">
                <a:tc>
                  <a:txBody>
                    <a:bodyPr/>
                    <a:lstStyle/>
                    <a:p>
                      <a:pPr algn="ctr"/>
                      <a:r>
                        <a:rPr lang="en-US" dirty="0"/>
                        <a:t>Farm 1</a:t>
                      </a:r>
                      <a:endParaRPr lang="en-GB" dirty="0"/>
                    </a:p>
                  </a:txBody>
                  <a:tcPr/>
                </a:tc>
                <a:tc>
                  <a:txBody>
                    <a:bodyPr/>
                    <a:lstStyle/>
                    <a:p>
                      <a:pPr algn="ctr"/>
                      <a:endParaRPr lang="en-GB" dirty="0"/>
                    </a:p>
                  </a:txBody>
                  <a:tcPr>
                    <a:solidFill>
                      <a:schemeClr val="bg1"/>
                    </a:solidFill>
                  </a:tcPr>
                </a:tc>
                <a:tc>
                  <a:txBody>
                    <a:bodyPr/>
                    <a:lstStyle/>
                    <a:p>
                      <a:pPr algn="ctr"/>
                      <a:r>
                        <a:rPr lang="en-US" dirty="0"/>
                        <a:t>Farm 2</a:t>
                      </a:r>
                      <a:endParaRPr lang="en-GB" dirty="0"/>
                    </a:p>
                  </a:txBody>
                  <a:tcPr/>
                </a:tc>
                <a:tc>
                  <a:txBody>
                    <a:bodyPr/>
                    <a:lstStyle/>
                    <a:p>
                      <a:pPr algn="ctr"/>
                      <a:endParaRPr lang="en-GB" dirty="0"/>
                    </a:p>
                  </a:txBody>
                  <a:tcPr>
                    <a:solidFill>
                      <a:schemeClr val="bg1"/>
                    </a:solidFill>
                  </a:tcPr>
                </a:tc>
                <a:tc>
                  <a:txBody>
                    <a:bodyPr/>
                    <a:lstStyle/>
                    <a:p>
                      <a:pPr algn="ctr"/>
                      <a:r>
                        <a:rPr lang="en-US" dirty="0"/>
                        <a:t>Farm 3</a:t>
                      </a:r>
                      <a:endParaRPr lang="en-GB" dirty="0"/>
                    </a:p>
                  </a:txBody>
                  <a:tcPr/>
                </a:tc>
                <a:extLst>
                  <a:ext uri="{0D108BD9-81ED-4DB2-BD59-A6C34878D82A}">
                    <a16:rowId xmlns:a16="http://schemas.microsoft.com/office/drawing/2014/main" val="4285189465"/>
                  </a:ext>
                </a:extLst>
              </a:tr>
              <a:tr h="522675">
                <a:tc>
                  <a:txBody>
                    <a:bodyPr/>
                    <a:lstStyle/>
                    <a:p>
                      <a:pPr algn="ctr"/>
                      <a:r>
                        <a:rPr lang="en-US" dirty="0"/>
                        <a:t>Soy</a:t>
                      </a:r>
                      <a:endParaRPr lang="en-GB" dirty="0"/>
                    </a:p>
                  </a:txBody>
                  <a:tcPr/>
                </a:tc>
                <a:tc>
                  <a:txBody>
                    <a:bodyPr/>
                    <a:lstStyle/>
                    <a:p>
                      <a:pPr algn="ctr"/>
                      <a:endParaRPr lang="en-GB" dirty="0"/>
                    </a:p>
                  </a:txBody>
                  <a:tcPr>
                    <a:solidFill>
                      <a:schemeClr val="bg1"/>
                    </a:solidFill>
                  </a:tcPr>
                </a:tc>
                <a:tc>
                  <a:txBody>
                    <a:bodyPr/>
                    <a:lstStyle/>
                    <a:p>
                      <a:pPr algn="ctr"/>
                      <a:r>
                        <a:rPr lang="en-US" dirty="0"/>
                        <a:t>Soy + PP</a:t>
                      </a:r>
                      <a:endParaRPr lang="en-GB" dirty="0"/>
                    </a:p>
                  </a:txBody>
                  <a:tcPr/>
                </a:tc>
                <a:tc>
                  <a:txBody>
                    <a:bodyPr/>
                    <a:lstStyle/>
                    <a:p>
                      <a:pPr algn="ctr"/>
                      <a:endParaRPr lang="en-GB" dirty="0"/>
                    </a:p>
                  </a:txBody>
                  <a:tcPr>
                    <a:solidFill>
                      <a:schemeClr val="bg1"/>
                    </a:solidFill>
                  </a:tcPr>
                </a:tc>
                <a:tc>
                  <a:txBody>
                    <a:bodyPr/>
                    <a:lstStyle/>
                    <a:p>
                      <a:pPr algn="ctr"/>
                      <a:r>
                        <a:rPr lang="en-US" dirty="0"/>
                        <a:t>PP</a:t>
                      </a:r>
                      <a:endParaRPr lang="en-GB" dirty="0"/>
                    </a:p>
                  </a:txBody>
                  <a:tcPr/>
                </a:tc>
                <a:extLst>
                  <a:ext uri="{0D108BD9-81ED-4DB2-BD59-A6C34878D82A}">
                    <a16:rowId xmlns:a16="http://schemas.microsoft.com/office/drawing/2014/main" val="59866216"/>
                  </a:ext>
                </a:extLst>
              </a:tr>
              <a:tr h="522675">
                <a:tc>
                  <a:txBody>
                    <a:bodyPr/>
                    <a:lstStyle/>
                    <a:p>
                      <a:pPr algn="ctr"/>
                      <a:r>
                        <a:rPr lang="en-US" dirty="0"/>
                        <a:t>Soy + PP</a:t>
                      </a:r>
                      <a:endParaRPr lang="en-GB" dirty="0"/>
                    </a:p>
                  </a:txBody>
                  <a:tcPr/>
                </a:tc>
                <a:tc>
                  <a:txBody>
                    <a:bodyPr/>
                    <a:lstStyle/>
                    <a:p>
                      <a:pPr algn="ctr"/>
                      <a:endParaRPr lang="en-GB" dirty="0"/>
                    </a:p>
                  </a:txBody>
                  <a:tcPr>
                    <a:solidFill>
                      <a:schemeClr val="bg1"/>
                    </a:solidFill>
                  </a:tcPr>
                </a:tc>
                <a:tc>
                  <a:txBody>
                    <a:bodyPr/>
                    <a:lstStyle/>
                    <a:p>
                      <a:pPr algn="ctr"/>
                      <a:r>
                        <a:rPr lang="en-US" dirty="0"/>
                        <a:t>PP</a:t>
                      </a:r>
                      <a:endParaRPr lang="en-GB" dirty="0"/>
                    </a:p>
                  </a:txBody>
                  <a:tcPr/>
                </a:tc>
                <a:tc>
                  <a:txBody>
                    <a:bodyPr/>
                    <a:lstStyle/>
                    <a:p>
                      <a:pPr algn="ctr"/>
                      <a:endParaRPr lang="en-GB" dirty="0"/>
                    </a:p>
                  </a:txBody>
                  <a:tcPr>
                    <a:solidFill>
                      <a:schemeClr val="bg1"/>
                    </a:solidFill>
                  </a:tcPr>
                </a:tc>
                <a:tc>
                  <a:txBody>
                    <a:bodyPr/>
                    <a:lstStyle/>
                    <a:p>
                      <a:pPr algn="ctr"/>
                      <a:r>
                        <a:rPr lang="en-US" dirty="0"/>
                        <a:t>Soy</a:t>
                      </a:r>
                      <a:endParaRPr lang="en-GB" dirty="0"/>
                    </a:p>
                  </a:txBody>
                  <a:tcPr/>
                </a:tc>
                <a:extLst>
                  <a:ext uri="{0D108BD9-81ED-4DB2-BD59-A6C34878D82A}">
                    <a16:rowId xmlns:a16="http://schemas.microsoft.com/office/drawing/2014/main" val="3090507293"/>
                  </a:ext>
                </a:extLst>
              </a:tr>
              <a:tr h="522675">
                <a:tc>
                  <a:txBody>
                    <a:bodyPr/>
                    <a:lstStyle/>
                    <a:p>
                      <a:pPr algn="ctr"/>
                      <a:r>
                        <a:rPr lang="en-US" dirty="0"/>
                        <a:t>PP</a:t>
                      </a:r>
                      <a:endParaRPr lang="en-GB" dirty="0"/>
                    </a:p>
                  </a:txBody>
                  <a:tcPr/>
                </a:tc>
                <a:tc>
                  <a:txBody>
                    <a:bodyPr/>
                    <a:lstStyle/>
                    <a:p>
                      <a:pPr algn="ctr"/>
                      <a:endParaRPr lang="en-GB" dirty="0"/>
                    </a:p>
                  </a:txBody>
                  <a:tcPr>
                    <a:solidFill>
                      <a:schemeClr val="bg1"/>
                    </a:solidFill>
                  </a:tcPr>
                </a:tc>
                <a:tc>
                  <a:txBody>
                    <a:bodyPr/>
                    <a:lstStyle/>
                    <a:p>
                      <a:pPr algn="ctr"/>
                      <a:r>
                        <a:rPr lang="en-US" dirty="0"/>
                        <a:t>Soy</a:t>
                      </a:r>
                      <a:endParaRPr lang="en-GB" dirty="0"/>
                    </a:p>
                  </a:txBody>
                  <a:tcPr/>
                </a:tc>
                <a:tc>
                  <a:txBody>
                    <a:bodyPr/>
                    <a:lstStyle/>
                    <a:p>
                      <a:pPr algn="ctr"/>
                      <a:endParaRPr lang="en-GB" dirty="0"/>
                    </a:p>
                  </a:txBody>
                  <a:tcPr>
                    <a:solidFill>
                      <a:schemeClr val="bg1"/>
                    </a:solidFill>
                  </a:tcPr>
                </a:tc>
                <a:tc>
                  <a:txBody>
                    <a:bodyPr/>
                    <a:lstStyle/>
                    <a:p>
                      <a:pPr algn="ctr"/>
                      <a:r>
                        <a:rPr lang="en-US" dirty="0"/>
                        <a:t>Soy + PP</a:t>
                      </a:r>
                      <a:endParaRPr lang="en-GB" dirty="0"/>
                    </a:p>
                  </a:txBody>
                  <a:tcPr/>
                </a:tc>
                <a:extLst>
                  <a:ext uri="{0D108BD9-81ED-4DB2-BD59-A6C34878D82A}">
                    <a16:rowId xmlns:a16="http://schemas.microsoft.com/office/drawing/2014/main" val="2977762116"/>
                  </a:ext>
                </a:extLst>
              </a:tr>
            </a:tbl>
          </a:graphicData>
        </a:graphic>
      </p:graphicFrame>
      <p:sp>
        <p:nvSpPr>
          <p:cNvPr id="7" name="Content Placeholder 4">
            <a:extLst>
              <a:ext uri="{FF2B5EF4-FFF2-40B4-BE49-F238E27FC236}">
                <a16:creationId xmlns:a16="http://schemas.microsoft.com/office/drawing/2014/main" id="{6421DB65-2D9D-868E-EBC5-F78E9E117FB7}"/>
              </a:ext>
            </a:extLst>
          </p:cNvPr>
          <p:cNvSpPr txBox="1">
            <a:spLocks/>
          </p:cNvSpPr>
          <p:nvPr/>
        </p:nvSpPr>
        <p:spPr>
          <a:xfrm>
            <a:off x="551670" y="2062734"/>
            <a:ext cx="5508000" cy="4556442"/>
          </a:xfrm>
          <a:prstGeom prst="rect">
            <a:avLst/>
          </a:prstGeom>
        </p:spPr>
        <p:txBody>
          <a:bodyPr vert="horz" lIns="90000" tIns="45720" rIns="91440" bIns="45720" rtlCol="0">
            <a:noAutofit/>
          </a:bodyPr>
          <a:lstStyle>
            <a:lvl1pPr marL="228600" indent="-228600" algn="l" defTabSz="914400" rtl="0" eaLnBrk="1" latinLnBrk="0" hangingPunct="1">
              <a:lnSpc>
                <a:spcPct val="110000"/>
              </a:lnSpc>
              <a:spcBef>
                <a:spcPts val="0"/>
              </a:spcBef>
              <a:spcAft>
                <a:spcPts val="1200"/>
              </a:spcAft>
              <a:buFont typeface="Arial" panose="020B0604020202020204" pitchFamily="34" charset="0"/>
              <a:buChar char="•"/>
              <a:defRPr lang="en-US" sz="2000" b="0" i="0" kern="1200" dirty="0" smtClean="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1pPr>
            <a:lvl2pPr marL="685800" indent="-228600" algn="l" defTabSz="914400" rtl="0" eaLnBrk="1" latinLnBrk="0" hangingPunct="1">
              <a:lnSpc>
                <a:spcPct val="110000"/>
              </a:lnSpc>
              <a:spcBef>
                <a:spcPts val="0"/>
              </a:spcBef>
              <a:spcAft>
                <a:spcPts val="900"/>
              </a:spcAft>
              <a:buFont typeface="Arial" panose="020B0604020202020204" pitchFamily="34" charset="0"/>
              <a:buChar char="•"/>
              <a:defRPr sz="18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2pPr>
            <a:lvl3pPr marL="1143000" indent="-228600" algn="l" defTabSz="914400" rtl="0" eaLnBrk="1" latinLnBrk="0" hangingPunct="1">
              <a:lnSpc>
                <a:spcPct val="110000"/>
              </a:lnSpc>
              <a:spcBef>
                <a:spcPts val="0"/>
              </a:spcBef>
              <a:spcAft>
                <a:spcPts val="6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3pPr>
            <a:lvl4pPr marL="1600200" indent="-228600" algn="l" defTabSz="914400" rtl="0" eaLnBrk="1" latinLnBrk="0" hangingPunct="1">
              <a:lnSpc>
                <a:spcPct val="110000"/>
              </a:lnSpc>
              <a:spcBef>
                <a:spcPts val="0"/>
              </a:spcBef>
              <a:spcAft>
                <a:spcPts val="4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4pPr>
            <a:lvl5pPr marL="2057400" indent="-228600" algn="l" defTabSz="914400" rtl="0" eaLnBrk="1" latinLnBrk="0" hangingPunct="1">
              <a:lnSpc>
                <a:spcPct val="110000"/>
              </a:lnSpc>
              <a:spcBef>
                <a:spcPts val="0"/>
              </a:spcBef>
              <a:spcAft>
                <a:spcPts val="400"/>
              </a:spcAft>
              <a:buFont typeface="Arial" panose="020B0604020202020204" pitchFamily="34" charset="0"/>
              <a:buChar char="•"/>
              <a:defRPr sz="1600" b="0" i="0" kern="120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sz="1600" dirty="0"/>
              <a:t>I want to know about production for farmers when they plant soy and pigeon peas as sole crops or as intercrops with each other. I want to test this in real-world on-farm conditions</a:t>
            </a:r>
          </a:p>
          <a:p>
            <a:pPr>
              <a:spcAft>
                <a:spcPts val="600"/>
              </a:spcAft>
            </a:pPr>
            <a:r>
              <a:rPr lang="en-US" sz="1600" dirty="0"/>
              <a:t>I recruit 3 farmers to take part in these trials and randomize treatments to 3 plots within their farms</a:t>
            </a:r>
          </a:p>
          <a:p>
            <a:pPr>
              <a:spcAft>
                <a:spcPts val="600"/>
              </a:spcAft>
            </a:pPr>
            <a:r>
              <a:rPr lang="en-US" sz="1600" dirty="0"/>
              <a:t>So, I make a trial according to some principles I know are important:</a:t>
            </a:r>
          </a:p>
          <a:p>
            <a:pPr marL="742950" lvl="1" indent="-285750">
              <a:spcAft>
                <a:spcPts val="300"/>
              </a:spcAft>
            </a:pPr>
            <a:r>
              <a:rPr lang="en-US" sz="1400" dirty="0"/>
              <a:t>Replicated across farmers (n=3)</a:t>
            </a:r>
          </a:p>
          <a:p>
            <a:pPr marL="742950" lvl="1" indent="-285750">
              <a:spcAft>
                <a:spcPts val="300"/>
              </a:spcAft>
            </a:pPr>
            <a:r>
              <a:rPr lang="en-US" sz="1400" dirty="0" err="1"/>
              <a:t>Randomised</a:t>
            </a:r>
            <a:r>
              <a:rPr lang="en-US" sz="1400" dirty="0"/>
              <a:t> treatments to each plot</a:t>
            </a:r>
          </a:p>
          <a:p>
            <a:pPr marL="742950" lvl="1" indent="-285750">
              <a:spcAft>
                <a:spcPts val="300"/>
              </a:spcAft>
            </a:pPr>
            <a:r>
              <a:rPr lang="en-US" sz="1400" dirty="0"/>
              <a:t>Important to test in real world conditions, so I allow farmers to manage plots but provide recommendations on plot management.</a:t>
            </a:r>
          </a:p>
        </p:txBody>
      </p:sp>
    </p:spTree>
    <p:extLst>
      <p:ext uri="{BB962C8B-B14F-4D97-AF65-F5344CB8AC3E}">
        <p14:creationId xmlns:p14="http://schemas.microsoft.com/office/powerpoint/2010/main" val="1549533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3EDC11-0093-7FFA-FBEA-48CF38500D11}"/>
              </a:ext>
            </a:extLst>
          </p:cNvPr>
          <p:cNvSpPr>
            <a:spLocks noGrp="1"/>
          </p:cNvSpPr>
          <p:nvPr>
            <p:ph type="title"/>
          </p:nvPr>
        </p:nvSpPr>
        <p:spPr/>
        <p:txBody>
          <a:bodyPr>
            <a:normAutofit/>
          </a:bodyPr>
          <a:lstStyle/>
          <a:p>
            <a:r>
              <a:rPr lang="en-US" dirty="0"/>
              <a:t>Statistics for Agroecology ?</a:t>
            </a:r>
            <a:endParaRPr lang="en-GB" dirty="0"/>
          </a:p>
        </p:txBody>
      </p:sp>
      <p:pic>
        <p:nvPicPr>
          <p:cNvPr id="15" name="Picture 14">
            <a:extLst>
              <a:ext uri="{FF2B5EF4-FFF2-40B4-BE49-F238E27FC236}">
                <a16:creationId xmlns:a16="http://schemas.microsoft.com/office/drawing/2014/main" id="{C27D18DD-A847-2D84-5FA6-C12ABC0EDAA5}"/>
              </a:ext>
            </a:extLst>
          </p:cNvPr>
          <p:cNvPicPr>
            <a:picLocks noChangeAspect="1"/>
          </p:cNvPicPr>
          <p:nvPr/>
        </p:nvPicPr>
        <p:blipFill>
          <a:blip r:embed="rId3"/>
          <a:stretch>
            <a:fillRect/>
          </a:stretch>
        </p:blipFill>
        <p:spPr>
          <a:xfrm>
            <a:off x="551670" y="3040277"/>
            <a:ext cx="2832453" cy="998323"/>
          </a:xfrm>
          <a:prstGeom prst="rect">
            <a:avLst/>
          </a:prstGeom>
        </p:spPr>
      </p:pic>
      <p:pic>
        <p:nvPicPr>
          <p:cNvPr id="16" name="Picture 15">
            <a:extLst>
              <a:ext uri="{FF2B5EF4-FFF2-40B4-BE49-F238E27FC236}">
                <a16:creationId xmlns:a16="http://schemas.microsoft.com/office/drawing/2014/main" id="{0B98D39E-5A4D-7F20-5299-FAF9C00F3B72}"/>
              </a:ext>
            </a:extLst>
          </p:cNvPr>
          <p:cNvPicPr>
            <a:picLocks noChangeAspect="1"/>
          </p:cNvPicPr>
          <p:nvPr/>
        </p:nvPicPr>
        <p:blipFill>
          <a:blip r:embed="rId4"/>
          <a:stretch>
            <a:fillRect/>
          </a:stretch>
        </p:blipFill>
        <p:spPr>
          <a:xfrm>
            <a:off x="3553798" y="2119690"/>
            <a:ext cx="3791588" cy="3063493"/>
          </a:xfrm>
          <a:prstGeom prst="rect">
            <a:avLst/>
          </a:prstGeom>
        </p:spPr>
      </p:pic>
      <p:pic>
        <p:nvPicPr>
          <p:cNvPr id="3" name="Picture 2">
            <a:extLst>
              <a:ext uri="{FF2B5EF4-FFF2-40B4-BE49-F238E27FC236}">
                <a16:creationId xmlns:a16="http://schemas.microsoft.com/office/drawing/2014/main" id="{201D6C80-41EF-F298-1472-A36EB301BD30}"/>
              </a:ext>
            </a:extLst>
          </p:cNvPr>
          <p:cNvPicPr>
            <a:picLocks noChangeAspect="1"/>
          </p:cNvPicPr>
          <p:nvPr/>
        </p:nvPicPr>
        <p:blipFill>
          <a:blip r:embed="rId5"/>
          <a:stretch>
            <a:fillRect/>
          </a:stretch>
        </p:blipFill>
        <p:spPr>
          <a:xfrm>
            <a:off x="7662378" y="2197268"/>
            <a:ext cx="4100062" cy="2985915"/>
          </a:xfrm>
          <a:prstGeom prst="rect">
            <a:avLst/>
          </a:prstGeom>
        </p:spPr>
      </p:pic>
    </p:spTree>
    <p:extLst>
      <p:ext uri="{BB962C8B-B14F-4D97-AF65-F5344CB8AC3E}">
        <p14:creationId xmlns:p14="http://schemas.microsoft.com/office/powerpoint/2010/main" val="4163194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B970590-BFBF-1F3F-9F33-50CE2B8ECE27}"/>
              </a:ext>
            </a:extLst>
          </p:cNvPr>
          <p:cNvSpPr>
            <a:spLocks noGrp="1"/>
          </p:cNvSpPr>
          <p:nvPr>
            <p:ph sz="half" idx="2"/>
          </p:nvPr>
        </p:nvSpPr>
        <p:spPr>
          <a:xfrm>
            <a:off x="4836948" y="1845885"/>
            <a:ext cx="6803382" cy="3166229"/>
          </a:xfrm>
        </p:spPr>
        <p:txBody>
          <a:bodyPr>
            <a:noAutofit/>
          </a:bodyPr>
          <a:lstStyle/>
          <a:p>
            <a:pPr>
              <a:spcAft>
                <a:spcPts val="600"/>
              </a:spcAft>
            </a:pPr>
            <a:r>
              <a:rPr lang="en-US" sz="1800" dirty="0"/>
              <a:t>Farmer B consistently achieved double the yields of Farmer C!</a:t>
            </a:r>
          </a:p>
          <a:p>
            <a:pPr>
              <a:spcAft>
                <a:spcPts val="600"/>
              </a:spcAft>
            </a:pPr>
            <a:r>
              <a:rPr lang="en-US" sz="1800" dirty="0"/>
              <a:t>Some things </a:t>
            </a:r>
            <a:r>
              <a:rPr lang="en-US" sz="1800" i="1" dirty="0"/>
              <a:t>could</a:t>
            </a:r>
            <a:r>
              <a:rPr lang="en-US" sz="1800" dirty="0"/>
              <a:t> have been controlled for – enforcing same management practices rather than recommending them… but then this is not the real world any more!</a:t>
            </a:r>
            <a:endParaRPr lang="en-US" sz="1800" i="1" dirty="0"/>
          </a:p>
          <a:p>
            <a:pPr>
              <a:spcAft>
                <a:spcPts val="600"/>
              </a:spcAft>
            </a:pPr>
            <a:r>
              <a:rPr lang="en-US" sz="1800" dirty="0"/>
              <a:t>There will be many other agronomic, environmental, ecological, socio-economic, demographic factors different between the farmers. </a:t>
            </a:r>
          </a:p>
          <a:p>
            <a:pPr>
              <a:spcAft>
                <a:spcPts val="600"/>
              </a:spcAft>
            </a:pPr>
            <a:r>
              <a:rPr lang="en-US" sz="1800" dirty="0"/>
              <a:t>We wanted to test in real-world conditions – so we should expect real world variation.</a:t>
            </a:r>
          </a:p>
        </p:txBody>
      </p:sp>
      <p:sp>
        <p:nvSpPr>
          <p:cNvPr id="2" name="Title 1">
            <a:extLst>
              <a:ext uri="{FF2B5EF4-FFF2-40B4-BE49-F238E27FC236}">
                <a16:creationId xmlns:a16="http://schemas.microsoft.com/office/drawing/2014/main" id="{B836E619-7F0C-F74C-F82C-4B9F040FF6E4}"/>
              </a:ext>
            </a:extLst>
          </p:cNvPr>
          <p:cNvSpPr>
            <a:spLocks noGrp="1"/>
          </p:cNvSpPr>
          <p:nvPr>
            <p:ph type="title"/>
          </p:nvPr>
        </p:nvSpPr>
        <p:spPr/>
        <p:txBody>
          <a:bodyPr>
            <a:normAutofit/>
          </a:bodyPr>
          <a:lstStyle/>
          <a:p>
            <a:r>
              <a:rPr lang="en-US" sz="4800" dirty="0"/>
              <a:t>Farmers are not replicates!</a:t>
            </a:r>
            <a:endParaRPr lang="en-US" dirty="0"/>
          </a:p>
        </p:txBody>
      </p:sp>
      <p:sp>
        <p:nvSpPr>
          <p:cNvPr id="6" name="Content Placeholder 2">
            <a:extLst>
              <a:ext uri="{FF2B5EF4-FFF2-40B4-BE49-F238E27FC236}">
                <a16:creationId xmlns:a16="http://schemas.microsoft.com/office/drawing/2014/main" id="{B77370A3-CD70-A318-BC69-D0A0323F234C}"/>
              </a:ext>
            </a:extLst>
          </p:cNvPr>
          <p:cNvSpPr txBox="1">
            <a:spLocks/>
          </p:cNvSpPr>
          <p:nvPr/>
        </p:nvSpPr>
        <p:spPr>
          <a:xfrm>
            <a:off x="5732585" y="4343399"/>
            <a:ext cx="5454162" cy="15199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pic>
        <p:nvPicPr>
          <p:cNvPr id="9" name="Picture 8">
            <a:extLst>
              <a:ext uri="{FF2B5EF4-FFF2-40B4-BE49-F238E27FC236}">
                <a16:creationId xmlns:a16="http://schemas.microsoft.com/office/drawing/2014/main" id="{96BFCBB7-7DC1-1829-4F24-5F83C29F3626}"/>
              </a:ext>
            </a:extLst>
          </p:cNvPr>
          <p:cNvPicPr>
            <a:picLocks noChangeAspect="1"/>
          </p:cNvPicPr>
          <p:nvPr/>
        </p:nvPicPr>
        <p:blipFill>
          <a:blip r:embed="rId3"/>
          <a:stretch>
            <a:fillRect/>
          </a:stretch>
        </p:blipFill>
        <p:spPr>
          <a:xfrm>
            <a:off x="551670" y="1538114"/>
            <a:ext cx="3898410" cy="4603441"/>
          </a:xfrm>
          <a:prstGeom prst="rect">
            <a:avLst/>
          </a:prstGeom>
        </p:spPr>
      </p:pic>
    </p:spTree>
    <p:extLst>
      <p:ext uri="{BB962C8B-B14F-4D97-AF65-F5344CB8AC3E}">
        <p14:creationId xmlns:p14="http://schemas.microsoft.com/office/powerpoint/2010/main" val="41739798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5E5D34C-EA4F-6E2F-084A-D217FE8A8B9F}"/>
              </a:ext>
            </a:extLst>
          </p:cNvPr>
          <p:cNvSpPr>
            <a:spLocks noGrp="1"/>
          </p:cNvSpPr>
          <p:nvPr>
            <p:ph idx="1"/>
          </p:nvPr>
        </p:nvSpPr>
        <p:spPr>
          <a:xfrm>
            <a:off x="4882896" y="440827"/>
            <a:ext cx="6736080" cy="5654241"/>
          </a:xfrm>
        </p:spPr>
        <p:txBody>
          <a:bodyPr>
            <a:normAutofit/>
          </a:bodyPr>
          <a:lstStyle/>
          <a:p>
            <a:pPr>
              <a:spcAft>
                <a:spcPts val="600"/>
              </a:spcAft>
            </a:pPr>
            <a:r>
              <a:rPr lang="en-US" sz="1600" b="1" dirty="0">
                <a:latin typeface="Open Sans SemiBold" pitchFamily="2" charset="0"/>
                <a:ea typeface="Open Sans SemiBold" pitchFamily="2" charset="0"/>
                <a:cs typeface="Open Sans SemiBold" pitchFamily="2" charset="0"/>
              </a:rPr>
              <a:t>Variability is a reality </a:t>
            </a:r>
            <a:r>
              <a:rPr lang="en-US" sz="1600" dirty="0"/>
              <a:t>when dealing with research in agroecology.</a:t>
            </a:r>
          </a:p>
          <a:p>
            <a:pPr>
              <a:spcAft>
                <a:spcPts val="600"/>
              </a:spcAft>
            </a:pPr>
            <a:r>
              <a:rPr lang="en-US" sz="1600" dirty="0"/>
              <a:t>‘Classic’ agricultural statistical analysis is based on assessing the biological response:</a:t>
            </a:r>
            <a:br>
              <a:rPr lang="en-US" sz="1600" dirty="0"/>
            </a:br>
            <a:r>
              <a:rPr lang="en-US" sz="1600" dirty="0"/>
              <a:t>	</a:t>
            </a:r>
            <a:r>
              <a:rPr lang="en-US" sz="1600" i="1" dirty="0"/>
              <a:t>Control for [everything else] to understand if x does y</a:t>
            </a:r>
            <a:br>
              <a:rPr lang="en-US" sz="1600" i="1" dirty="0"/>
            </a:br>
            <a:r>
              <a:rPr lang="en-US" sz="1600" dirty="0"/>
              <a:t>N=3 might be enough to deal with this</a:t>
            </a:r>
            <a:endParaRPr lang="en-US" sz="1600" i="1" dirty="0"/>
          </a:p>
          <a:p>
            <a:pPr>
              <a:spcAft>
                <a:spcPts val="600"/>
              </a:spcAft>
            </a:pPr>
            <a:r>
              <a:rPr lang="en-US" sz="1600" dirty="0"/>
              <a:t>‘Agroecological’ statistical analysis needs to be based on understanding real-world systems and the impact of changes on these systems. </a:t>
            </a:r>
            <a:br>
              <a:rPr lang="en-US" sz="1600" dirty="0"/>
            </a:br>
            <a:r>
              <a:rPr lang="en-US" sz="1600" dirty="0"/>
              <a:t>	</a:t>
            </a:r>
            <a:r>
              <a:rPr lang="en-US" sz="1600" i="1" dirty="0"/>
              <a:t>Understand the relationship that x has on y and how </a:t>
            </a:r>
            <a:br>
              <a:rPr lang="en-US" sz="1600" i="1" dirty="0"/>
            </a:br>
            <a:r>
              <a:rPr lang="en-US" sz="1600" i="1" dirty="0"/>
              <a:t>           [everything else] relates to this</a:t>
            </a:r>
            <a:br>
              <a:rPr lang="en-US" sz="1600" i="1" dirty="0"/>
            </a:br>
            <a:r>
              <a:rPr lang="en-US" sz="1600" dirty="0"/>
              <a:t>N=3 is </a:t>
            </a:r>
            <a:r>
              <a:rPr lang="en-US" sz="1600" b="1" dirty="0">
                <a:latin typeface="Open Sans SemiBold" pitchFamily="2" charset="0"/>
                <a:ea typeface="Open Sans SemiBold" pitchFamily="2" charset="0"/>
                <a:cs typeface="Open Sans SemiBold" pitchFamily="2" charset="0"/>
              </a:rPr>
              <a:t>not enough </a:t>
            </a:r>
            <a:r>
              <a:rPr lang="en-US" sz="1600" dirty="0"/>
              <a:t>for this!</a:t>
            </a:r>
          </a:p>
          <a:p>
            <a:pPr>
              <a:spcAft>
                <a:spcPts val="600"/>
              </a:spcAft>
            </a:pPr>
            <a:r>
              <a:rPr lang="en-US" sz="1600" dirty="0"/>
              <a:t>Generally, in classic agriculture, our only end goal is maximizing yield – a biological outcome.  Our goals in agroecology will include the biological (i.e. yield), but will also be social, environmental, ecological…</a:t>
            </a:r>
          </a:p>
        </p:txBody>
      </p:sp>
      <p:sp>
        <p:nvSpPr>
          <p:cNvPr id="2" name="Title 1">
            <a:extLst>
              <a:ext uri="{FF2B5EF4-FFF2-40B4-BE49-F238E27FC236}">
                <a16:creationId xmlns:a16="http://schemas.microsoft.com/office/drawing/2014/main" id="{5A9B6A4B-F6DE-583E-BE86-AB001559387F}"/>
              </a:ext>
            </a:extLst>
          </p:cNvPr>
          <p:cNvSpPr>
            <a:spLocks noGrp="1"/>
          </p:cNvSpPr>
          <p:nvPr>
            <p:ph type="title"/>
          </p:nvPr>
        </p:nvSpPr>
        <p:spPr/>
        <p:txBody>
          <a:bodyPr>
            <a:normAutofit/>
          </a:bodyPr>
          <a:lstStyle/>
          <a:p>
            <a:r>
              <a:rPr lang="en-US" sz="3600" dirty="0"/>
              <a:t>Sample sizes in research for agroecology</a:t>
            </a:r>
          </a:p>
        </p:txBody>
      </p:sp>
    </p:spTree>
    <p:extLst>
      <p:ext uri="{BB962C8B-B14F-4D97-AF65-F5344CB8AC3E}">
        <p14:creationId xmlns:p14="http://schemas.microsoft.com/office/powerpoint/2010/main" val="54999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5AC47-F6BF-B48F-3B7F-04A6528956F6}"/>
              </a:ext>
            </a:extLst>
          </p:cNvPr>
          <p:cNvSpPr>
            <a:spLocks noGrp="1"/>
          </p:cNvSpPr>
          <p:nvPr>
            <p:ph type="title"/>
          </p:nvPr>
        </p:nvSpPr>
        <p:spPr>
          <a:xfrm>
            <a:off x="2944263" y="1727200"/>
            <a:ext cx="7334800" cy="1099347"/>
          </a:xfrm>
        </p:spPr>
        <p:txBody>
          <a:bodyPr>
            <a:normAutofit/>
          </a:bodyPr>
          <a:lstStyle/>
          <a:p>
            <a:r>
              <a:rPr lang="en-US" dirty="0"/>
              <a:t>End of part 1</a:t>
            </a:r>
          </a:p>
        </p:txBody>
      </p:sp>
      <p:sp>
        <p:nvSpPr>
          <p:cNvPr id="3" name="Subtitle 2">
            <a:extLst>
              <a:ext uri="{FF2B5EF4-FFF2-40B4-BE49-F238E27FC236}">
                <a16:creationId xmlns:a16="http://schemas.microsoft.com/office/drawing/2014/main" id="{9EC652A3-1DCB-4E25-E963-3662DB5EB219}"/>
              </a:ext>
            </a:extLst>
          </p:cNvPr>
          <p:cNvSpPr>
            <a:spLocks noGrp="1"/>
          </p:cNvSpPr>
          <p:nvPr>
            <p:ph type="subTitle" idx="1"/>
          </p:nvPr>
        </p:nvSpPr>
        <p:spPr>
          <a:xfrm>
            <a:off x="2923243" y="2859933"/>
            <a:ext cx="7355820" cy="569067"/>
          </a:xfrm>
        </p:spPr>
        <p:txBody>
          <a:bodyPr/>
          <a:lstStyle/>
          <a:p>
            <a:r>
              <a:rPr lang="en-US" sz="4000" dirty="0"/>
              <a:t>Any questions so far?</a:t>
            </a:r>
          </a:p>
        </p:txBody>
      </p:sp>
      <p:cxnSp>
        <p:nvCxnSpPr>
          <p:cNvPr id="4" name="Straight Connector 3">
            <a:extLst>
              <a:ext uri="{FF2B5EF4-FFF2-40B4-BE49-F238E27FC236}">
                <a16:creationId xmlns:a16="http://schemas.microsoft.com/office/drawing/2014/main" id="{8AAA9617-27A5-F8C2-137D-E8EEBBE9382F}"/>
              </a:ext>
            </a:extLst>
          </p:cNvPr>
          <p:cNvCxnSpPr>
            <a:cxnSpLocks/>
          </p:cNvCxnSpPr>
          <p:nvPr/>
        </p:nvCxnSpPr>
        <p:spPr>
          <a:xfrm>
            <a:off x="2477717" y="1849066"/>
            <a:ext cx="0" cy="1668834"/>
          </a:xfrm>
          <a:prstGeom prst="line">
            <a:avLst/>
          </a:prstGeom>
          <a:ln w="1016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003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7BDC3-0871-242D-AA4D-74D3B2B12129}"/>
              </a:ext>
            </a:extLst>
          </p:cNvPr>
          <p:cNvSpPr>
            <a:spLocks noGrp="1"/>
          </p:cNvSpPr>
          <p:nvPr>
            <p:ph type="title"/>
          </p:nvPr>
        </p:nvSpPr>
        <p:spPr>
          <a:xfrm>
            <a:off x="551671" y="103423"/>
            <a:ext cx="9007965" cy="1105325"/>
          </a:xfrm>
        </p:spPr>
        <p:txBody>
          <a:bodyPr>
            <a:noAutofit/>
          </a:bodyPr>
          <a:lstStyle/>
          <a:p>
            <a:r>
              <a:rPr lang="en-US" sz="3100" dirty="0"/>
              <a:t>Actually, there were a lot more farmers in the trial…</a:t>
            </a:r>
            <a:endParaRPr lang="en-GB" sz="3100" dirty="0"/>
          </a:p>
        </p:txBody>
      </p:sp>
      <p:pic>
        <p:nvPicPr>
          <p:cNvPr id="4" name="Picture 3">
            <a:extLst>
              <a:ext uri="{FF2B5EF4-FFF2-40B4-BE49-F238E27FC236}">
                <a16:creationId xmlns:a16="http://schemas.microsoft.com/office/drawing/2014/main" id="{88409B9C-A8D4-D0DC-D104-7AB76516D7A7}"/>
              </a:ext>
            </a:extLst>
          </p:cNvPr>
          <p:cNvPicPr>
            <a:picLocks noChangeAspect="1"/>
          </p:cNvPicPr>
          <p:nvPr/>
        </p:nvPicPr>
        <p:blipFill>
          <a:blip r:embed="rId3"/>
          <a:stretch>
            <a:fillRect/>
          </a:stretch>
        </p:blipFill>
        <p:spPr>
          <a:xfrm>
            <a:off x="332086" y="1512165"/>
            <a:ext cx="3924300" cy="3505200"/>
          </a:xfrm>
          <a:prstGeom prst="rect">
            <a:avLst/>
          </a:prstGeom>
        </p:spPr>
      </p:pic>
      <p:sp>
        <p:nvSpPr>
          <p:cNvPr id="5" name="TextBox 4">
            <a:extLst>
              <a:ext uri="{FF2B5EF4-FFF2-40B4-BE49-F238E27FC236}">
                <a16:creationId xmlns:a16="http://schemas.microsoft.com/office/drawing/2014/main" id="{A7CD7927-0DBB-8791-C97B-B1ED3C88D97D}"/>
              </a:ext>
            </a:extLst>
          </p:cNvPr>
          <p:cNvSpPr txBox="1"/>
          <p:nvPr/>
        </p:nvSpPr>
        <p:spPr>
          <a:xfrm>
            <a:off x="4640724" y="1512165"/>
            <a:ext cx="6094562" cy="646331"/>
          </a:xfrm>
          <a:prstGeom prst="rect">
            <a:avLst/>
          </a:prstGeom>
          <a:noFill/>
        </p:spPr>
        <p:txBody>
          <a:bodyPr wrap="square">
            <a:spAutoFit/>
          </a:bodyPr>
          <a:lstStyle/>
          <a:p>
            <a:pPr marL="0" indent="0">
              <a:buNone/>
            </a:pPr>
            <a:r>
              <a:rPr lang="en-US" dirty="0"/>
              <a:t>On </a:t>
            </a:r>
            <a:r>
              <a:rPr lang="en-US" b="1" dirty="0"/>
              <a:t>average</a:t>
            </a:r>
            <a:r>
              <a:rPr lang="en-US" dirty="0"/>
              <a:t>, that intercrop treatment does look pretty good when we bring in all the other farmers! </a:t>
            </a:r>
          </a:p>
        </p:txBody>
      </p:sp>
      <p:sp>
        <p:nvSpPr>
          <p:cNvPr id="6" name="TextBox 5">
            <a:extLst>
              <a:ext uri="{FF2B5EF4-FFF2-40B4-BE49-F238E27FC236}">
                <a16:creationId xmlns:a16="http://schemas.microsoft.com/office/drawing/2014/main" id="{52460F05-6B10-CBD6-A77F-72D0B5839749}"/>
              </a:ext>
            </a:extLst>
          </p:cNvPr>
          <p:cNvSpPr txBox="1"/>
          <p:nvPr/>
        </p:nvSpPr>
        <p:spPr>
          <a:xfrm>
            <a:off x="4640723" y="2204838"/>
            <a:ext cx="6447977" cy="646331"/>
          </a:xfrm>
          <a:prstGeom prst="rect">
            <a:avLst/>
          </a:prstGeom>
          <a:noFill/>
        </p:spPr>
        <p:txBody>
          <a:bodyPr wrap="square">
            <a:spAutoFit/>
          </a:bodyPr>
          <a:lstStyle/>
          <a:p>
            <a:pPr marL="0" indent="0">
              <a:buNone/>
            </a:pPr>
            <a:r>
              <a:rPr lang="en-US" dirty="0"/>
              <a:t>The analysis of the data could include an </a:t>
            </a:r>
            <a:r>
              <a:rPr lang="en-US" b="1" dirty="0"/>
              <a:t>identical</a:t>
            </a:r>
            <a:r>
              <a:rPr lang="en-US" dirty="0"/>
              <a:t> set of statistical procedures to that fitted with just 3 farmers:</a:t>
            </a:r>
          </a:p>
        </p:txBody>
      </p:sp>
      <p:pic>
        <p:nvPicPr>
          <p:cNvPr id="11" name="Picture 10">
            <a:extLst>
              <a:ext uri="{FF2B5EF4-FFF2-40B4-BE49-F238E27FC236}">
                <a16:creationId xmlns:a16="http://schemas.microsoft.com/office/drawing/2014/main" id="{B6718E8F-398E-861F-F04D-7EAE09BF1BD1}"/>
              </a:ext>
            </a:extLst>
          </p:cNvPr>
          <p:cNvPicPr>
            <a:picLocks noChangeAspect="1"/>
          </p:cNvPicPr>
          <p:nvPr/>
        </p:nvPicPr>
        <p:blipFill>
          <a:blip r:embed="rId4"/>
          <a:stretch>
            <a:fillRect/>
          </a:stretch>
        </p:blipFill>
        <p:spPr>
          <a:xfrm>
            <a:off x="4572360" y="3991822"/>
            <a:ext cx="3537424" cy="1153508"/>
          </a:xfrm>
          <a:prstGeom prst="rect">
            <a:avLst/>
          </a:prstGeom>
        </p:spPr>
      </p:pic>
      <p:sp>
        <p:nvSpPr>
          <p:cNvPr id="7" name="TextBox 6">
            <a:extLst>
              <a:ext uri="{FF2B5EF4-FFF2-40B4-BE49-F238E27FC236}">
                <a16:creationId xmlns:a16="http://schemas.microsoft.com/office/drawing/2014/main" id="{0696E4F4-4A9A-A1FD-0410-AE30BAD6AD4E}"/>
              </a:ext>
            </a:extLst>
          </p:cNvPr>
          <p:cNvSpPr txBox="1"/>
          <p:nvPr/>
        </p:nvSpPr>
        <p:spPr>
          <a:xfrm>
            <a:off x="332086" y="6449868"/>
            <a:ext cx="6435090" cy="276999"/>
          </a:xfrm>
          <a:prstGeom prst="rect">
            <a:avLst/>
          </a:prstGeom>
          <a:noFill/>
        </p:spPr>
        <p:txBody>
          <a:bodyPr wrap="square">
            <a:spAutoFit/>
          </a:bodyPr>
          <a:lstStyle/>
          <a:p>
            <a:r>
              <a:rPr lang="en-GB" sz="1200" dirty="0">
                <a:effectLst/>
                <a:latin typeface="Helvetica" panose="020B0604020202020204" pitchFamily="34" charset="0"/>
                <a:ea typeface="Times New Roman" panose="02020603050405020304" pitchFamily="18" charset="0"/>
              </a:rPr>
              <a:t>Kareem Longwe and Wezi  Mhango, Best Bets project-Malawi,.  Mc Knight CCRP</a:t>
            </a:r>
            <a:endParaRPr lang="en-GB" sz="1200" dirty="0"/>
          </a:p>
        </p:txBody>
      </p:sp>
      <p:pic>
        <p:nvPicPr>
          <p:cNvPr id="9" name="Picture 8">
            <a:extLst>
              <a:ext uri="{FF2B5EF4-FFF2-40B4-BE49-F238E27FC236}">
                <a16:creationId xmlns:a16="http://schemas.microsoft.com/office/drawing/2014/main" id="{E974E83F-5D7C-6D20-9CD3-902373E6863C}"/>
              </a:ext>
            </a:extLst>
          </p:cNvPr>
          <p:cNvPicPr>
            <a:picLocks noChangeAspect="1"/>
          </p:cNvPicPr>
          <p:nvPr/>
        </p:nvPicPr>
        <p:blipFill>
          <a:blip r:embed="rId5"/>
          <a:stretch>
            <a:fillRect/>
          </a:stretch>
        </p:blipFill>
        <p:spPr>
          <a:xfrm>
            <a:off x="8102813" y="3264765"/>
            <a:ext cx="3757101" cy="2866619"/>
          </a:xfrm>
          <a:prstGeom prst="rect">
            <a:avLst/>
          </a:prstGeom>
        </p:spPr>
      </p:pic>
    </p:spTree>
    <p:extLst>
      <p:ext uri="{BB962C8B-B14F-4D97-AF65-F5344CB8AC3E}">
        <p14:creationId xmlns:p14="http://schemas.microsoft.com/office/powerpoint/2010/main" val="2843992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1B970590-BFBF-1F3F-9F33-50CE2B8ECE27}"/>
              </a:ext>
            </a:extLst>
          </p:cNvPr>
          <p:cNvSpPr>
            <a:spLocks noGrp="1"/>
          </p:cNvSpPr>
          <p:nvPr>
            <p:ph sz="half" idx="2"/>
          </p:nvPr>
        </p:nvSpPr>
        <p:spPr>
          <a:xfrm>
            <a:off x="5509431" y="1643988"/>
            <a:ext cx="5900467" cy="4556442"/>
          </a:xfrm>
        </p:spPr>
        <p:txBody>
          <a:bodyPr>
            <a:normAutofit/>
          </a:bodyPr>
          <a:lstStyle/>
          <a:p>
            <a:pPr marL="0" indent="0">
              <a:buNone/>
            </a:pPr>
            <a:r>
              <a:rPr lang="en-US" dirty="0"/>
              <a:t>Let’s look more closely at just those 3 farmers we saw before:</a:t>
            </a:r>
          </a:p>
          <a:p>
            <a:r>
              <a:rPr lang="en-US" dirty="0"/>
              <a:t>Farmer B has consistent high yields</a:t>
            </a:r>
          </a:p>
          <a:p>
            <a:r>
              <a:rPr lang="en-US" dirty="0"/>
              <a:t>Farmer C has consistent low yields</a:t>
            </a:r>
          </a:p>
          <a:p>
            <a:pPr marL="0" indent="0">
              <a:buNone/>
            </a:pPr>
            <a:r>
              <a:rPr lang="en-US" dirty="0"/>
              <a:t>Farmer A has a very high yield for the intercrop treatment and low yield for the sole treatments.</a:t>
            </a:r>
            <a:endParaRPr lang="en-GB" dirty="0"/>
          </a:p>
        </p:txBody>
      </p:sp>
      <p:sp>
        <p:nvSpPr>
          <p:cNvPr id="2" name="Title 1">
            <a:extLst>
              <a:ext uri="{FF2B5EF4-FFF2-40B4-BE49-F238E27FC236}">
                <a16:creationId xmlns:a16="http://schemas.microsoft.com/office/drawing/2014/main" id="{0DA9EF7D-0D24-C9F4-163F-561E9068435C}"/>
              </a:ext>
            </a:extLst>
          </p:cNvPr>
          <p:cNvSpPr>
            <a:spLocks noGrp="1"/>
          </p:cNvSpPr>
          <p:nvPr>
            <p:ph type="title"/>
          </p:nvPr>
        </p:nvSpPr>
        <p:spPr>
          <a:xfrm>
            <a:off x="551671" y="131133"/>
            <a:ext cx="8083043" cy="1105325"/>
          </a:xfrm>
        </p:spPr>
        <p:txBody>
          <a:bodyPr>
            <a:noAutofit/>
          </a:bodyPr>
          <a:lstStyle/>
          <a:p>
            <a:r>
              <a:rPr lang="en-US" sz="2800" dirty="0"/>
              <a:t>The averages don’t really tell us the interesting story</a:t>
            </a:r>
            <a:endParaRPr lang="en-GB" sz="2800" dirty="0"/>
          </a:p>
        </p:txBody>
      </p:sp>
      <p:sp>
        <p:nvSpPr>
          <p:cNvPr id="6" name="Content Placeholder 2">
            <a:extLst>
              <a:ext uri="{FF2B5EF4-FFF2-40B4-BE49-F238E27FC236}">
                <a16:creationId xmlns:a16="http://schemas.microsoft.com/office/drawing/2014/main" id="{B77370A3-CD70-A318-BC69-D0A0323F234C}"/>
              </a:ext>
            </a:extLst>
          </p:cNvPr>
          <p:cNvSpPr txBox="1">
            <a:spLocks/>
          </p:cNvSpPr>
          <p:nvPr/>
        </p:nvSpPr>
        <p:spPr>
          <a:xfrm>
            <a:off x="5732585" y="4343399"/>
            <a:ext cx="5454162" cy="15199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3" name="Content Placeholder 2">
            <a:extLst>
              <a:ext uri="{FF2B5EF4-FFF2-40B4-BE49-F238E27FC236}">
                <a16:creationId xmlns:a16="http://schemas.microsoft.com/office/drawing/2014/main" id="{3B4FBB09-DC51-E9B7-04AA-C2DFB265D3CE}"/>
              </a:ext>
            </a:extLst>
          </p:cNvPr>
          <p:cNvSpPr txBox="1">
            <a:spLocks/>
          </p:cNvSpPr>
          <p:nvPr/>
        </p:nvSpPr>
        <p:spPr>
          <a:xfrm>
            <a:off x="5509432" y="4667706"/>
            <a:ext cx="5900467" cy="23913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7" name="TextBox 6">
            <a:extLst>
              <a:ext uri="{FF2B5EF4-FFF2-40B4-BE49-F238E27FC236}">
                <a16:creationId xmlns:a16="http://schemas.microsoft.com/office/drawing/2014/main" id="{F0DBEFA2-20BA-17CF-00FC-27CC21890A9D}"/>
              </a:ext>
            </a:extLst>
          </p:cNvPr>
          <p:cNvSpPr txBox="1"/>
          <p:nvPr/>
        </p:nvSpPr>
        <p:spPr>
          <a:xfrm>
            <a:off x="0" y="6537490"/>
            <a:ext cx="6435090" cy="276999"/>
          </a:xfrm>
          <a:prstGeom prst="rect">
            <a:avLst/>
          </a:prstGeom>
          <a:noFill/>
        </p:spPr>
        <p:txBody>
          <a:bodyPr wrap="square">
            <a:spAutoFit/>
          </a:bodyPr>
          <a:lstStyle/>
          <a:p>
            <a:r>
              <a:rPr lang="en-GB" sz="1200" dirty="0">
                <a:effectLst/>
                <a:latin typeface="Helvetica" panose="020B0604020202020204" pitchFamily="34" charset="0"/>
                <a:ea typeface="Times New Roman" panose="02020603050405020304" pitchFamily="18" charset="0"/>
              </a:rPr>
              <a:t>Kareem Longwe and Wezi  Mhango, Best Bets project-Malawi,.  Mc Knight CCRP</a:t>
            </a:r>
            <a:endParaRPr lang="en-GB" sz="1200" dirty="0"/>
          </a:p>
        </p:txBody>
      </p:sp>
      <p:pic>
        <p:nvPicPr>
          <p:cNvPr id="8" name="Picture 7">
            <a:extLst>
              <a:ext uri="{FF2B5EF4-FFF2-40B4-BE49-F238E27FC236}">
                <a16:creationId xmlns:a16="http://schemas.microsoft.com/office/drawing/2014/main" id="{89C1AB7C-130E-EF42-7C7A-E91CB3488732}"/>
              </a:ext>
            </a:extLst>
          </p:cNvPr>
          <p:cNvPicPr>
            <a:picLocks noChangeAspect="1"/>
          </p:cNvPicPr>
          <p:nvPr/>
        </p:nvPicPr>
        <p:blipFill>
          <a:blip r:embed="rId3"/>
          <a:stretch>
            <a:fillRect/>
          </a:stretch>
        </p:blipFill>
        <p:spPr>
          <a:xfrm>
            <a:off x="825412" y="1459578"/>
            <a:ext cx="3858609" cy="4556442"/>
          </a:xfrm>
          <a:prstGeom prst="rect">
            <a:avLst/>
          </a:prstGeom>
        </p:spPr>
      </p:pic>
    </p:spTree>
    <p:extLst>
      <p:ext uri="{BB962C8B-B14F-4D97-AF65-F5344CB8AC3E}">
        <p14:creationId xmlns:p14="http://schemas.microsoft.com/office/powerpoint/2010/main" val="2657566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E27711-AB87-F43D-B9DF-BF81AC8CB29C}"/>
              </a:ext>
            </a:extLst>
          </p:cNvPr>
          <p:cNvSpPr>
            <a:spLocks noGrp="1"/>
          </p:cNvSpPr>
          <p:nvPr>
            <p:ph sz="half" idx="2"/>
          </p:nvPr>
        </p:nvSpPr>
        <p:spPr>
          <a:xfrm>
            <a:off x="551671" y="1582034"/>
            <a:ext cx="10372361" cy="4556442"/>
          </a:xfrm>
        </p:spPr>
        <p:txBody>
          <a:bodyPr>
            <a:normAutofit/>
          </a:bodyPr>
          <a:lstStyle/>
          <a:p>
            <a:pPr marL="0" indent="0">
              <a:spcAft>
                <a:spcPts val="600"/>
              </a:spcAft>
              <a:buNone/>
            </a:pPr>
            <a:r>
              <a:rPr lang="en-US" dirty="0"/>
              <a:t>What factors might be associated with why some farmers have a better performance from an intercropping treatment?</a:t>
            </a:r>
          </a:p>
          <a:p>
            <a:pPr marL="0" indent="0">
              <a:buNone/>
            </a:pPr>
            <a:r>
              <a:rPr lang="en-US" dirty="0"/>
              <a:t>Maybe let’s consider where they came from first and look at results by location:</a:t>
            </a:r>
          </a:p>
          <a:p>
            <a:pPr marL="0" indent="0">
              <a:buNone/>
            </a:pPr>
            <a:endParaRPr lang="en-GB" dirty="0"/>
          </a:p>
        </p:txBody>
      </p:sp>
      <p:sp>
        <p:nvSpPr>
          <p:cNvPr id="2" name="Title 1">
            <a:extLst>
              <a:ext uri="{FF2B5EF4-FFF2-40B4-BE49-F238E27FC236}">
                <a16:creationId xmlns:a16="http://schemas.microsoft.com/office/drawing/2014/main" id="{2EA17FAF-DD21-0167-9EC4-8B8D0E85865E}"/>
              </a:ext>
            </a:extLst>
          </p:cNvPr>
          <p:cNvSpPr>
            <a:spLocks noGrp="1"/>
          </p:cNvSpPr>
          <p:nvPr>
            <p:ph type="title"/>
          </p:nvPr>
        </p:nvSpPr>
        <p:spPr/>
        <p:txBody>
          <a:bodyPr/>
          <a:lstStyle/>
          <a:p>
            <a:r>
              <a:rPr lang="en-US" dirty="0"/>
              <a:t>So let’s look at it a bit more…</a:t>
            </a:r>
            <a:endParaRPr lang="en-GB" dirty="0"/>
          </a:p>
        </p:txBody>
      </p:sp>
      <p:pic>
        <p:nvPicPr>
          <p:cNvPr id="4" name="Picture 3">
            <a:extLst>
              <a:ext uri="{FF2B5EF4-FFF2-40B4-BE49-F238E27FC236}">
                <a16:creationId xmlns:a16="http://schemas.microsoft.com/office/drawing/2014/main" id="{01967D33-A842-735F-B0C8-255BB9AA7374}"/>
              </a:ext>
            </a:extLst>
          </p:cNvPr>
          <p:cNvPicPr>
            <a:picLocks noChangeAspect="1"/>
          </p:cNvPicPr>
          <p:nvPr/>
        </p:nvPicPr>
        <p:blipFill>
          <a:blip r:embed="rId3"/>
          <a:stretch>
            <a:fillRect/>
          </a:stretch>
        </p:blipFill>
        <p:spPr>
          <a:xfrm>
            <a:off x="326912" y="2968720"/>
            <a:ext cx="7715983" cy="2666497"/>
          </a:xfrm>
          <a:prstGeom prst="rect">
            <a:avLst/>
          </a:prstGeom>
        </p:spPr>
      </p:pic>
      <p:sp>
        <p:nvSpPr>
          <p:cNvPr id="5" name="Content Placeholder 2">
            <a:extLst>
              <a:ext uri="{FF2B5EF4-FFF2-40B4-BE49-F238E27FC236}">
                <a16:creationId xmlns:a16="http://schemas.microsoft.com/office/drawing/2014/main" id="{228C1B87-B769-2D2E-F1E7-19E460837330}"/>
              </a:ext>
            </a:extLst>
          </p:cNvPr>
          <p:cNvSpPr txBox="1">
            <a:spLocks/>
          </p:cNvSpPr>
          <p:nvPr/>
        </p:nvSpPr>
        <p:spPr>
          <a:xfrm>
            <a:off x="8369295" y="3128196"/>
            <a:ext cx="3371601" cy="266649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600"/>
              </a:spcAft>
              <a:buFont typeface="Arial" panose="020B0604020202020204" pitchFamily="34" charset="0"/>
              <a:buNone/>
            </a:pPr>
            <a:r>
              <a:rPr lang="en-US" sz="2000" b="1" dirty="0">
                <a:latin typeface="Open Sans SemiBold" pitchFamily="2" charset="0"/>
                <a:ea typeface="Open Sans SemiBold" pitchFamily="2" charset="0"/>
                <a:cs typeface="Open Sans SemiBold" pitchFamily="2" charset="0"/>
              </a:rPr>
              <a:t>Location 2 really stands out! A big “</a:t>
            </a:r>
            <a:r>
              <a:rPr lang="en-US" sz="2000" b="1" dirty="0" err="1">
                <a:latin typeface="Open Sans SemiBold" pitchFamily="2" charset="0"/>
                <a:ea typeface="Open Sans SemiBold" pitchFamily="2" charset="0"/>
                <a:cs typeface="Open Sans SemiBold" pitchFamily="2" charset="0"/>
              </a:rPr>
              <a:t>GxE</a:t>
            </a:r>
            <a:r>
              <a:rPr lang="en-US" sz="2000" b="1" dirty="0">
                <a:latin typeface="Open Sans SemiBold" pitchFamily="2" charset="0"/>
                <a:ea typeface="Open Sans SemiBold" pitchFamily="2" charset="0"/>
                <a:cs typeface="Open Sans SemiBold" pitchFamily="2" charset="0"/>
              </a:rPr>
              <a:t>” interaction.</a:t>
            </a:r>
          </a:p>
          <a:p>
            <a:pPr marL="0" indent="0">
              <a:lnSpc>
                <a:spcPct val="100000"/>
              </a:lnSpc>
              <a:spcBef>
                <a:spcPts val="0"/>
              </a:spcBef>
              <a:spcAft>
                <a:spcPts val="600"/>
              </a:spcAft>
              <a:buFont typeface="Arial" panose="020B0604020202020204" pitchFamily="34" charset="0"/>
              <a:buNone/>
            </a:pPr>
            <a:r>
              <a:rPr lang="en-US" sz="2000" b="1" dirty="0">
                <a:latin typeface="Open Sans SemiBold" pitchFamily="2" charset="0"/>
                <a:ea typeface="Open Sans SemiBold" pitchFamily="2" charset="0"/>
                <a:cs typeface="Open Sans SemiBold" pitchFamily="2" charset="0"/>
              </a:rPr>
              <a:t>We do see a little evidence of improved performance for intercrop in all locations.</a:t>
            </a:r>
          </a:p>
        </p:txBody>
      </p:sp>
      <p:sp>
        <p:nvSpPr>
          <p:cNvPr id="6" name="TextBox 5">
            <a:extLst>
              <a:ext uri="{FF2B5EF4-FFF2-40B4-BE49-F238E27FC236}">
                <a16:creationId xmlns:a16="http://schemas.microsoft.com/office/drawing/2014/main" id="{39BD4BA0-FCE1-F632-A132-CDC2FD9A4BC7}"/>
              </a:ext>
            </a:extLst>
          </p:cNvPr>
          <p:cNvSpPr txBox="1"/>
          <p:nvPr/>
        </p:nvSpPr>
        <p:spPr>
          <a:xfrm>
            <a:off x="0" y="6537490"/>
            <a:ext cx="6435090" cy="276999"/>
          </a:xfrm>
          <a:prstGeom prst="rect">
            <a:avLst/>
          </a:prstGeom>
          <a:noFill/>
        </p:spPr>
        <p:txBody>
          <a:bodyPr wrap="square">
            <a:spAutoFit/>
          </a:bodyPr>
          <a:lstStyle/>
          <a:p>
            <a:r>
              <a:rPr lang="en-GB" sz="1200" dirty="0">
                <a:effectLst/>
                <a:latin typeface="Helvetica" panose="020B0604020202020204" pitchFamily="34" charset="0"/>
                <a:ea typeface="Times New Roman" panose="02020603050405020304" pitchFamily="18" charset="0"/>
              </a:rPr>
              <a:t>Kareem Longwe and Wezi  Mhango, Best Bets project-Malawi,.  Mc Knight CCRP</a:t>
            </a:r>
            <a:endParaRPr lang="en-GB" sz="1200" dirty="0"/>
          </a:p>
        </p:txBody>
      </p:sp>
    </p:spTree>
    <p:extLst>
      <p:ext uri="{BB962C8B-B14F-4D97-AF65-F5344CB8AC3E}">
        <p14:creationId xmlns:p14="http://schemas.microsoft.com/office/powerpoint/2010/main" val="108794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DB87BC-3DF7-FB4F-BD67-82ADFEB4CC94}"/>
              </a:ext>
            </a:extLst>
          </p:cNvPr>
          <p:cNvPicPr>
            <a:picLocks noChangeAspect="1"/>
          </p:cNvPicPr>
          <p:nvPr/>
        </p:nvPicPr>
        <p:blipFill>
          <a:blip r:embed="rId3"/>
          <a:stretch>
            <a:fillRect/>
          </a:stretch>
        </p:blipFill>
        <p:spPr>
          <a:xfrm>
            <a:off x="1039351" y="2558945"/>
            <a:ext cx="4158610" cy="3049648"/>
          </a:xfrm>
          <a:prstGeom prst="rect">
            <a:avLst/>
          </a:prstGeom>
        </p:spPr>
      </p:pic>
      <p:sp>
        <p:nvSpPr>
          <p:cNvPr id="6" name="Content Placeholder 2">
            <a:extLst>
              <a:ext uri="{FF2B5EF4-FFF2-40B4-BE49-F238E27FC236}">
                <a16:creationId xmlns:a16="http://schemas.microsoft.com/office/drawing/2014/main" id="{FF64A6EE-087C-96EA-1B81-F9FA9E6FD665}"/>
              </a:ext>
            </a:extLst>
          </p:cNvPr>
          <p:cNvSpPr>
            <a:spLocks noGrp="1"/>
          </p:cNvSpPr>
          <p:nvPr>
            <p:ph sz="half" idx="2"/>
          </p:nvPr>
        </p:nvSpPr>
        <p:spPr>
          <a:xfrm>
            <a:off x="1356343" y="1579253"/>
            <a:ext cx="4158610" cy="2477902"/>
          </a:xfrm>
        </p:spPr>
        <p:txBody>
          <a:bodyPr>
            <a:noAutofit/>
          </a:bodyPr>
          <a:lstStyle/>
          <a:p>
            <a:pPr marL="0" indent="0">
              <a:buNone/>
            </a:pPr>
            <a:r>
              <a:rPr lang="en-US" sz="1800" dirty="0"/>
              <a:t>Location 2 has much higher clay content than locations 1 and 3:</a:t>
            </a:r>
          </a:p>
          <a:p>
            <a:pPr marL="0" indent="0">
              <a:buNone/>
            </a:pPr>
            <a:endParaRPr lang="en-US" sz="1800" dirty="0"/>
          </a:p>
        </p:txBody>
      </p:sp>
      <p:sp>
        <p:nvSpPr>
          <p:cNvPr id="2" name="Title 1">
            <a:extLst>
              <a:ext uri="{FF2B5EF4-FFF2-40B4-BE49-F238E27FC236}">
                <a16:creationId xmlns:a16="http://schemas.microsoft.com/office/drawing/2014/main" id="{C26F19AC-8BD1-35F2-B5BB-3C8D08FA5A0D}"/>
              </a:ext>
            </a:extLst>
          </p:cNvPr>
          <p:cNvSpPr>
            <a:spLocks noGrp="1"/>
          </p:cNvSpPr>
          <p:nvPr>
            <p:ph type="title"/>
          </p:nvPr>
        </p:nvSpPr>
        <p:spPr/>
        <p:txBody>
          <a:bodyPr/>
          <a:lstStyle/>
          <a:p>
            <a:r>
              <a:rPr lang="en-US" dirty="0"/>
              <a:t>So let’s look at it a bit more…</a:t>
            </a:r>
          </a:p>
        </p:txBody>
      </p:sp>
      <p:pic>
        <p:nvPicPr>
          <p:cNvPr id="11" name="Picture 10">
            <a:extLst>
              <a:ext uri="{FF2B5EF4-FFF2-40B4-BE49-F238E27FC236}">
                <a16:creationId xmlns:a16="http://schemas.microsoft.com/office/drawing/2014/main" id="{7D1D9974-B07D-B42E-5817-3896EC35ED8A}"/>
              </a:ext>
            </a:extLst>
          </p:cNvPr>
          <p:cNvPicPr>
            <a:picLocks noChangeAspect="1"/>
          </p:cNvPicPr>
          <p:nvPr/>
        </p:nvPicPr>
        <p:blipFill>
          <a:blip r:embed="rId4"/>
          <a:stretch>
            <a:fillRect/>
          </a:stretch>
        </p:blipFill>
        <p:spPr>
          <a:xfrm>
            <a:off x="6291072" y="2532331"/>
            <a:ext cx="4803648" cy="3522676"/>
          </a:xfrm>
          <a:prstGeom prst="rect">
            <a:avLst/>
          </a:prstGeom>
        </p:spPr>
      </p:pic>
      <p:sp>
        <p:nvSpPr>
          <p:cNvPr id="12" name="Content Placeholder 2">
            <a:extLst>
              <a:ext uri="{FF2B5EF4-FFF2-40B4-BE49-F238E27FC236}">
                <a16:creationId xmlns:a16="http://schemas.microsoft.com/office/drawing/2014/main" id="{BE7671A3-9DAA-C435-DC54-CF3E543548C6}"/>
              </a:ext>
            </a:extLst>
          </p:cNvPr>
          <p:cNvSpPr txBox="1">
            <a:spLocks/>
          </p:cNvSpPr>
          <p:nvPr/>
        </p:nvSpPr>
        <p:spPr>
          <a:xfrm>
            <a:off x="6433725" y="1579253"/>
            <a:ext cx="5221827" cy="86996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a:solidFill>
                  <a:srgbClr val="2B2B2B"/>
                </a:solidFill>
                <a:latin typeface="Open Sans Light" panose="020B0306030504020204" pitchFamily="34" charset="0"/>
                <a:ea typeface="Open Sans Light" panose="020B0306030504020204" pitchFamily="34" charset="0"/>
                <a:cs typeface="Open Sans Light" panose="020B0306030504020204" pitchFamily="34" charset="0"/>
              </a:rPr>
              <a:t>In locations 1 and 3 we can see that increase in clay -&gt; increase in effectiveness of the intercropping… but not in location 2.</a:t>
            </a:r>
          </a:p>
        </p:txBody>
      </p:sp>
      <p:sp>
        <p:nvSpPr>
          <p:cNvPr id="7" name="TextBox 6">
            <a:extLst>
              <a:ext uri="{FF2B5EF4-FFF2-40B4-BE49-F238E27FC236}">
                <a16:creationId xmlns:a16="http://schemas.microsoft.com/office/drawing/2014/main" id="{0DFD0887-341F-A207-22B7-4EE92B1554B9}"/>
              </a:ext>
            </a:extLst>
          </p:cNvPr>
          <p:cNvSpPr txBox="1"/>
          <p:nvPr/>
        </p:nvSpPr>
        <p:spPr>
          <a:xfrm>
            <a:off x="0" y="6537490"/>
            <a:ext cx="6435090" cy="276999"/>
          </a:xfrm>
          <a:prstGeom prst="rect">
            <a:avLst/>
          </a:prstGeom>
          <a:noFill/>
        </p:spPr>
        <p:txBody>
          <a:bodyPr wrap="square">
            <a:spAutoFit/>
          </a:bodyPr>
          <a:lstStyle/>
          <a:p>
            <a:r>
              <a:rPr lang="en-GB" sz="1200" dirty="0">
                <a:effectLst/>
                <a:latin typeface="Helvetica" panose="020B0604020202020204" pitchFamily="34" charset="0"/>
                <a:ea typeface="Times New Roman" panose="02020603050405020304" pitchFamily="18" charset="0"/>
              </a:rPr>
              <a:t>Kareem Longwe and Wezi  Mhango, Best Bets project-Malawi,.  Mc Knight CCRP</a:t>
            </a:r>
            <a:endParaRPr lang="en-GB" sz="1200" dirty="0"/>
          </a:p>
        </p:txBody>
      </p:sp>
    </p:spTree>
    <p:extLst>
      <p:ext uri="{BB962C8B-B14F-4D97-AF65-F5344CB8AC3E}">
        <p14:creationId xmlns:p14="http://schemas.microsoft.com/office/powerpoint/2010/main" val="487945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B736B67F-9C17-FF3B-793A-F81F58CB7D23}"/>
              </a:ext>
            </a:extLst>
          </p:cNvPr>
          <p:cNvCxnSpPr>
            <a:cxnSpLocks/>
            <a:endCxn id="4" idx="1"/>
          </p:cNvCxnSpPr>
          <p:nvPr/>
        </p:nvCxnSpPr>
        <p:spPr>
          <a:xfrm>
            <a:off x="7956520" y="3140167"/>
            <a:ext cx="1342296" cy="100289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5504117" y="4843094"/>
            <a:ext cx="3504735" cy="0"/>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a:endCxn id="5" idx="3"/>
          </p:cNvCxnSpPr>
          <p:nvPr/>
        </p:nvCxnSpPr>
        <p:spPr>
          <a:xfrm flipV="1">
            <a:off x="5343896" y="3156598"/>
            <a:ext cx="1212553" cy="1413584"/>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5"/>
            <a:endCxn id="6" idx="1"/>
          </p:cNvCxnSpPr>
          <p:nvPr/>
        </p:nvCxnSpPr>
        <p:spPr>
          <a:xfrm>
            <a:off x="2471785" y="3145006"/>
            <a:ext cx="1342296" cy="998052"/>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a:endCxn id="5" idx="2"/>
          </p:cNvCxnSpPr>
          <p:nvPr/>
        </p:nvCxnSpPr>
        <p:spPr>
          <a:xfrm>
            <a:off x="2761749" y="2444970"/>
            <a:ext cx="3504736" cy="11592"/>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E164277C-847F-17E6-7119-642C05A5F5DE}"/>
              </a:ext>
            </a:extLst>
          </p:cNvPr>
          <p:cNvSpPr txBox="1"/>
          <p:nvPr/>
        </p:nvSpPr>
        <p:spPr>
          <a:xfrm>
            <a:off x="8033218" y="3246982"/>
            <a:ext cx="1797744" cy="646331"/>
          </a:xfrm>
          <a:prstGeom prst="rect">
            <a:avLst/>
          </a:prstGeom>
          <a:solidFill>
            <a:schemeClr val="bg1"/>
          </a:solidFill>
        </p:spPr>
        <p:txBody>
          <a:bodyPr wrap="square" rtlCol="0">
            <a:spAutoFit/>
          </a:bodyPr>
          <a:lstStyle/>
          <a:p>
            <a:r>
              <a:rPr lang="en-US" sz="1200" dirty="0"/>
              <a:t>Intercropping may be better suited to certain soil properties</a:t>
            </a:r>
            <a:endParaRPr lang="en-GB" sz="1200" dirty="0"/>
          </a:p>
        </p:txBody>
      </p:sp>
      <p:sp>
        <p:nvSpPr>
          <p:cNvPr id="35" name="TextBox 34">
            <a:extLst>
              <a:ext uri="{FF2B5EF4-FFF2-40B4-BE49-F238E27FC236}">
                <a16:creationId xmlns:a16="http://schemas.microsoft.com/office/drawing/2014/main" id="{9EB89074-31D9-D5BB-3024-55A703B9403F}"/>
              </a:ext>
            </a:extLst>
          </p:cNvPr>
          <p:cNvSpPr txBox="1"/>
          <p:nvPr/>
        </p:nvSpPr>
        <p:spPr>
          <a:xfrm>
            <a:off x="6229201" y="4425350"/>
            <a:ext cx="2098255" cy="656926"/>
          </a:xfrm>
          <a:prstGeom prst="rect">
            <a:avLst/>
          </a:prstGeom>
          <a:solidFill>
            <a:schemeClr val="bg1"/>
          </a:solidFill>
        </p:spPr>
        <p:txBody>
          <a:bodyPr wrap="square" rtlCol="0">
            <a:spAutoFit/>
          </a:bodyPr>
          <a:lstStyle/>
          <a:p>
            <a:r>
              <a:rPr lang="en-US" sz="1200" dirty="0"/>
              <a:t>Regular weeding and timely planting may provide better conditions</a:t>
            </a:r>
            <a:endParaRPr lang="en-GB" sz="1200" dirty="0"/>
          </a:p>
        </p:txBody>
      </p:sp>
      <p:sp>
        <p:nvSpPr>
          <p:cNvPr id="36" name="TextBox 35">
            <a:extLst>
              <a:ext uri="{FF2B5EF4-FFF2-40B4-BE49-F238E27FC236}">
                <a16:creationId xmlns:a16="http://schemas.microsoft.com/office/drawing/2014/main" id="{296300BF-B2AD-D5DC-888D-E28C81063FF2}"/>
              </a:ext>
            </a:extLst>
          </p:cNvPr>
          <p:cNvSpPr txBox="1"/>
          <p:nvPr/>
        </p:nvSpPr>
        <p:spPr>
          <a:xfrm>
            <a:off x="5324305" y="3523580"/>
            <a:ext cx="1759696" cy="646331"/>
          </a:xfrm>
          <a:prstGeom prst="rect">
            <a:avLst/>
          </a:prstGeom>
          <a:solidFill>
            <a:schemeClr val="bg1"/>
          </a:solidFill>
        </p:spPr>
        <p:txBody>
          <a:bodyPr wrap="square" rtlCol="0">
            <a:spAutoFit/>
          </a:bodyPr>
          <a:lstStyle/>
          <a:p>
            <a:r>
              <a:rPr lang="en-US" sz="1200" dirty="0"/>
              <a:t>Better management practices may improve soil health</a:t>
            </a:r>
            <a:endParaRPr lang="en-GB" sz="1200" dirty="0"/>
          </a:p>
        </p:txBody>
      </p:sp>
      <p:sp>
        <p:nvSpPr>
          <p:cNvPr id="37" name="TextBox 36">
            <a:extLst>
              <a:ext uri="{FF2B5EF4-FFF2-40B4-BE49-F238E27FC236}">
                <a16:creationId xmlns:a16="http://schemas.microsoft.com/office/drawing/2014/main" id="{F04D2C2A-473F-1621-4153-02D8756C7BA9}"/>
              </a:ext>
            </a:extLst>
          </p:cNvPr>
          <p:cNvSpPr txBox="1"/>
          <p:nvPr/>
        </p:nvSpPr>
        <p:spPr>
          <a:xfrm>
            <a:off x="3549715" y="2133396"/>
            <a:ext cx="1794181" cy="646331"/>
          </a:xfrm>
          <a:prstGeom prst="rect">
            <a:avLst/>
          </a:prstGeom>
          <a:solidFill>
            <a:schemeClr val="bg1"/>
          </a:solidFill>
        </p:spPr>
        <p:txBody>
          <a:bodyPr wrap="square" rtlCol="0">
            <a:spAutoFit/>
          </a:bodyPr>
          <a:lstStyle/>
          <a:p>
            <a:r>
              <a:rPr lang="en-US" sz="1200" dirty="0"/>
              <a:t>Wealthier households may have access to better quality land</a:t>
            </a:r>
            <a:endParaRPr lang="en-GB" sz="1200" dirty="0"/>
          </a:p>
        </p:txBody>
      </p:sp>
      <p:sp>
        <p:nvSpPr>
          <p:cNvPr id="38" name="TextBox 37">
            <a:extLst>
              <a:ext uri="{FF2B5EF4-FFF2-40B4-BE49-F238E27FC236}">
                <a16:creationId xmlns:a16="http://schemas.microsoft.com/office/drawing/2014/main" id="{23889BF3-355C-365C-33ED-01F40F2BB9E0}"/>
              </a:ext>
            </a:extLst>
          </p:cNvPr>
          <p:cNvSpPr txBox="1"/>
          <p:nvPr/>
        </p:nvSpPr>
        <p:spPr>
          <a:xfrm>
            <a:off x="2177146" y="3384017"/>
            <a:ext cx="2300758" cy="461665"/>
          </a:xfrm>
          <a:prstGeom prst="rect">
            <a:avLst/>
          </a:prstGeom>
          <a:solidFill>
            <a:schemeClr val="bg1"/>
          </a:solidFill>
        </p:spPr>
        <p:txBody>
          <a:bodyPr wrap="none" rtlCol="0">
            <a:spAutoFit/>
          </a:bodyPr>
          <a:lstStyle/>
          <a:p>
            <a:r>
              <a:rPr lang="en-US" sz="1200" dirty="0"/>
              <a:t>Female farmers may have </a:t>
            </a:r>
          </a:p>
          <a:p>
            <a:r>
              <a:rPr lang="en-US" sz="1200" dirty="0"/>
              <a:t>less time available for </a:t>
            </a:r>
            <a:r>
              <a:rPr lang="en-US" sz="1200" dirty="0" err="1"/>
              <a:t>labour</a:t>
            </a:r>
            <a:endParaRPr lang="en-GB" sz="1200" dirty="0"/>
          </a:p>
        </p:txBody>
      </p:sp>
      <p:sp>
        <p:nvSpPr>
          <p:cNvPr id="42" name="Title 1">
            <a:extLst>
              <a:ext uri="{FF2B5EF4-FFF2-40B4-BE49-F238E27FC236}">
                <a16:creationId xmlns:a16="http://schemas.microsoft.com/office/drawing/2014/main" id="{81F64C73-3B66-43C5-E67A-E73999BD2D9B}"/>
              </a:ext>
            </a:extLst>
          </p:cNvPr>
          <p:cNvSpPr>
            <a:spLocks noGrp="1"/>
          </p:cNvSpPr>
          <p:nvPr>
            <p:ph type="title"/>
          </p:nvPr>
        </p:nvSpPr>
        <p:spPr/>
        <p:txBody>
          <a:bodyPr>
            <a:noAutofit/>
          </a:bodyPr>
          <a:lstStyle/>
          <a:p>
            <a:r>
              <a:rPr lang="en-US" sz="3200" dirty="0"/>
              <a:t>We can make a theoretical framework</a:t>
            </a:r>
            <a:endParaRPr lang="en-GB" sz="3200" dirty="0"/>
          </a:p>
        </p:txBody>
      </p:sp>
      <p:sp>
        <p:nvSpPr>
          <p:cNvPr id="4" name="Oval 3">
            <a:extLst>
              <a:ext uri="{FF2B5EF4-FFF2-40B4-BE49-F238E27FC236}">
                <a16:creationId xmlns:a16="http://schemas.microsoft.com/office/drawing/2014/main" id="{984C2236-4C7D-B83F-EE6F-E987625E97AB}"/>
              </a:ext>
            </a:extLst>
          </p:cNvPr>
          <p:cNvSpPr/>
          <p:nvPr/>
        </p:nvSpPr>
        <p:spPr>
          <a:xfrm>
            <a:off x="9008852" y="3853094"/>
            <a:ext cx="1980000" cy="1980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lIns="0" rIns="0" rtlCol="0" anchor="ctr"/>
          <a:lstStyle/>
          <a:p>
            <a:pPr algn="ctr"/>
            <a:r>
              <a:rPr lang="en-US" sz="1600" dirty="0"/>
              <a:t>Higher yields from Intercropping</a:t>
            </a:r>
            <a:endParaRPr lang="en-GB" sz="1600" dirty="0"/>
          </a:p>
        </p:txBody>
      </p:sp>
      <p:sp>
        <p:nvSpPr>
          <p:cNvPr id="5" name="Oval 4">
            <a:extLst>
              <a:ext uri="{FF2B5EF4-FFF2-40B4-BE49-F238E27FC236}">
                <a16:creationId xmlns:a16="http://schemas.microsoft.com/office/drawing/2014/main" id="{D5450C1F-6472-EF1F-32D5-9A059D81B943}"/>
              </a:ext>
            </a:extLst>
          </p:cNvPr>
          <p:cNvSpPr/>
          <p:nvPr/>
        </p:nvSpPr>
        <p:spPr>
          <a:xfrm>
            <a:off x="6266485" y="1466562"/>
            <a:ext cx="1980000" cy="19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t>Soil characteristics </a:t>
            </a:r>
            <a:endParaRPr lang="en-GB" sz="1600" dirty="0"/>
          </a:p>
        </p:txBody>
      </p:sp>
      <p:sp>
        <p:nvSpPr>
          <p:cNvPr id="6" name="Oval 5">
            <a:extLst>
              <a:ext uri="{FF2B5EF4-FFF2-40B4-BE49-F238E27FC236}">
                <a16:creationId xmlns:a16="http://schemas.microsoft.com/office/drawing/2014/main" id="{925458F0-FB21-FD43-7DF2-74D6B82A2A61}"/>
              </a:ext>
            </a:extLst>
          </p:cNvPr>
          <p:cNvSpPr/>
          <p:nvPr/>
        </p:nvSpPr>
        <p:spPr>
          <a:xfrm>
            <a:off x="3524117" y="3853094"/>
            <a:ext cx="1980000" cy="19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600" dirty="0"/>
              <a:t>Land management</a:t>
            </a:r>
            <a:endParaRPr lang="en-GB" sz="1600" dirty="0"/>
          </a:p>
        </p:txBody>
      </p:sp>
      <p:sp>
        <p:nvSpPr>
          <p:cNvPr id="7" name="Oval 6">
            <a:extLst>
              <a:ext uri="{FF2B5EF4-FFF2-40B4-BE49-F238E27FC236}">
                <a16:creationId xmlns:a16="http://schemas.microsoft.com/office/drawing/2014/main" id="{329670F4-1240-9501-FAC5-CB7FF7A5449B}"/>
              </a:ext>
            </a:extLst>
          </p:cNvPr>
          <p:cNvSpPr/>
          <p:nvPr/>
        </p:nvSpPr>
        <p:spPr>
          <a:xfrm>
            <a:off x="781749" y="1454970"/>
            <a:ext cx="1980000" cy="198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46800" rIns="0" rtlCol="0" anchor="ctr"/>
          <a:lstStyle/>
          <a:p>
            <a:pPr algn="ctr"/>
            <a:r>
              <a:rPr lang="en-US" sz="1600" dirty="0"/>
              <a:t>Household composition &amp; demographics</a:t>
            </a:r>
            <a:endParaRPr lang="en-GB" sz="1600" dirty="0"/>
          </a:p>
        </p:txBody>
      </p:sp>
    </p:spTree>
    <p:extLst>
      <p:ext uri="{BB962C8B-B14F-4D97-AF65-F5344CB8AC3E}">
        <p14:creationId xmlns:p14="http://schemas.microsoft.com/office/powerpoint/2010/main" val="288865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925458F0-FB21-FD43-7DF2-74D6B82A2A61}"/>
              </a:ext>
            </a:extLst>
          </p:cNvPr>
          <p:cNvSpPr/>
          <p:nvPr/>
        </p:nvSpPr>
        <p:spPr>
          <a:xfrm>
            <a:off x="2334122" y="4010675"/>
            <a:ext cx="1692000" cy="169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a:t>Land management</a:t>
            </a:r>
            <a:endParaRPr lang="en-GB" sz="1400" dirty="0"/>
          </a:p>
        </p:txBody>
      </p:sp>
      <p:sp>
        <p:nvSpPr>
          <p:cNvPr id="7" name="Oval 6">
            <a:extLst>
              <a:ext uri="{FF2B5EF4-FFF2-40B4-BE49-F238E27FC236}">
                <a16:creationId xmlns:a16="http://schemas.microsoft.com/office/drawing/2014/main" id="{329670F4-1240-9501-FAC5-CB7FF7A5449B}"/>
              </a:ext>
            </a:extLst>
          </p:cNvPr>
          <p:cNvSpPr/>
          <p:nvPr/>
        </p:nvSpPr>
        <p:spPr>
          <a:xfrm>
            <a:off x="529963" y="1424090"/>
            <a:ext cx="1692000" cy="169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a:t>Household composition &amp; demographics</a:t>
            </a:r>
            <a:endParaRPr lang="en-GB" sz="1400" dirty="0"/>
          </a:p>
        </p:txBody>
      </p: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4026122" y="4856675"/>
            <a:ext cx="2266318" cy="9253"/>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p:cNvCxnSpPr>
          <p:nvPr/>
        </p:nvCxnSpPr>
        <p:spPr>
          <a:xfrm flipV="1">
            <a:off x="3637083" y="3046567"/>
            <a:ext cx="886173" cy="1103155"/>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5"/>
            <a:endCxn id="6" idx="1"/>
          </p:cNvCxnSpPr>
          <p:nvPr/>
        </p:nvCxnSpPr>
        <p:spPr>
          <a:xfrm>
            <a:off x="1974175" y="2868302"/>
            <a:ext cx="607735" cy="139016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a:endCxn id="5" idx="2"/>
          </p:cNvCxnSpPr>
          <p:nvPr/>
        </p:nvCxnSpPr>
        <p:spPr>
          <a:xfrm>
            <a:off x="2221963" y="2270090"/>
            <a:ext cx="1859198" cy="0"/>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296300BF-B2AD-D5DC-888D-E28C81063FF2}"/>
              </a:ext>
            </a:extLst>
          </p:cNvPr>
          <p:cNvSpPr txBox="1"/>
          <p:nvPr/>
        </p:nvSpPr>
        <p:spPr>
          <a:xfrm>
            <a:off x="3217553" y="3354343"/>
            <a:ext cx="1527528" cy="600164"/>
          </a:xfrm>
          <a:prstGeom prst="rect">
            <a:avLst/>
          </a:prstGeom>
          <a:solidFill>
            <a:schemeClr val="bg1"/>
          </a:solidFill>
        </p:spPr>
        <p:txBody>
          <a:bodyPr wrap="square" rtlCol="0">
            <a:spAutoFit/>
          </a:bodyPr>
          <a:lstStyle>
            <a:defPPr>
              <a:defRPr lang="en-US"/>
            </a:defPPr>
            <a:lvl1pPr>
              <a:defRPr sz="1200"/>
            </a:lvl1pPr>
          </a:lstStyle>
          <a:p>
            <a:r>
              <a:rPr lang="en-US" sz="1100" dirty="0"/>
              <a:t>Better management practices may improve soil health</a:t>
            </a:r>
            <a:endParaRPr lang="en-GB" sz="1100" dirty="0"/>
          </a:p>
        </p:txBody>
      </p:sp>
      <p:sp>
        <p:nvSpPr>
          <p:cNvPr id="38" name="TextBox 37">
            <a:extLst>
              <a:ext uri="{FF2B5EF4-FFF2-40B4-BE49-F238E27FC236}">
                <a16:creationId xmlns:a16="http://schemas.microsoft.com/office/drawing/2014/main" id="{23889BF3-355C-365C-33ED-01F40F2BB9E0}"/>
              </a:ext>
            </a:extLst>
          </p:cNvPr>
          <p:cNvSpPr txBox="1"/>
          <p:nvPr/>
        </p:nvSpPr>
        <p:spPr>
          <a:xfrm>
            <a:off x="1077955" y="3219267"/>
            <a:ext cx="1932510" cy="620694"/>
          </a:xfrm>
          <a:prstGeom prst="rect">
            <a:avLst/>
          </a:prstGeom>
          <a:solidFill>
            <a:schemeClr val="bg1"/>
          </a:solidFill>
        </p:spPr>
        <p:txBody>
          <a:bodyPr wrap="square" rtlCol="0">
            <a:spAutoFit/>
          </a:bodyPr>
          <a:lstStyle>
            <a:defPPr>
              <a:defRPr lang="en-US"/>
            </a:defPPr>
            <a:lvl1pPr>
              <a:defRPr sz="1200"/>
            </a:lvl1pPr>
          </a:lstStyle>
          <a:p>
            <a:r>
              <a:rPr lang="en-US" sz="1100" dirty="0"/>
              <a:t>Female headed households may have less time available for </a:t>
            </a:r>
            <a:r>
              <a:rPr lang="en-US" sz="1100" dirty="0" err="1"/>
              <a:t>labour</a:t>
            </a:r>
            <a:endParaRPr lang="en-GB" sz="1100" dirty="0"/>
          </a:p>
        </p:txBody>
      </p:sp>
      <p:cxnSp>
        <p:nvCxnSpPr>
          <p:cNvPr id="2" name="Straight Arrow Connector 1">
            <a:extLst>
              <a:ext uri="{FF2B5EF4-FFF2-40B4-BE49-F238E27FC236}">
                <a16:creationId xmlns:a16="http://schemas.microsoft.com/office/drawing/2014/main" id="{53CD39F6-1BBD-5774-87C5-489A19694637}"/>
              </a:ext>
            </a:extLst>
          </p:cNvPr>
          <p:cNvCxnSpPr>
            <a:cxnSpLocks/>
          </p:cNvCxnSpPr>
          <p:nvPr/>
        </p:nvCxnSpPr>
        <p:spPr>
          <a:xfrm flipV="1">
            <a:off x="7537683" y="3116090"/>
            <a:ext cx="552221" cy="1069120"/>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3130D4B2-930D-B264-C211-8A50BB45D7E1}"/>
              </a:ext>
            </a:extLst>
          </p:cNvPr>
          <p:cNvSpPr/>
          <p:nvPr/>
        </p:nvSpPr>
        <p:spPr>
          <a:xfrm>
            <a:off x="10101604" y="4019928"/>
            <a:ext cx="1692000" cy="1692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Nutrition</a:t>
            </a:r>
            <a:endParaRPr lang="en-GB" sz="1400" dirty="0"/>
          </a:p>
        </p:txBody>
      </p:sp>
      <p:cxnSp>
        <p:nvCxnSpPr>
          <p:cNvPr id="18" name="Straight Arrow Connector 17">
            <a:extLst>
              <a:ext uri="{FF2B5EF4-FFF2-40B4-BE49-F238E27FC236}">
                <a16:creationId xmlns:a16="http://schemas.microsoft.com/office/drawing/2014/main" id="{F559134E-A601-F76F-D69C-571FC2D8062A}"/>
              </a:ext>
            </a:extLst>
          </p:cNvPr>
          <p:cNvCxnSpPr>
            <a:cxnSpLocks/>
            <a:endCxn id="15" idx="2"/>
          </p:cNvCxnSpPr>
          <p:nvPr/>
        </p:nvCxnSpPr>
        <p:spPr>
          <a:xfrm flipV="1">
            <a:off x="7813793" y="4865928"/>
            <a:ext cx="2287811" cy="2333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6A27624-5B57-35F4-D5D3-4645F53C3683}"/>
              </a:ext>
            </a:extLst>
          </p:cNvPr>
          <p:cNvSpPr txBox="1"/>
          <p:nvPr/>
        </p:nvSpPr>
        <p:spPr>
          <a:xfrm>
            <a:off x="7239940" y="3467339"/>
            <a:ext cx="1736629" cy="261610"/>
          </a:xfrm>
          <a:prstGeom prst="rect">
            <a:avLst/>
          </a:prstGeom>
          <a:solidFill>
            <a:schemeClr val="bg1"/>
          </a:solidFill>
        </p:spPr>
        <p:txBody>
          <a:bodyPr wrap="square" rtlCol="0">
            <a:spAutoFit/>
          </a:bodyPr>
          <a:lstStyle>
            <a:defPPr>
              <a:defRPr lang="en-US"/>
            </a:defPPr>
            <a:lvl1pPr>
              <a:defRPr sz="1200"/>
            </a:lvl1pPr>
          </a:lstStyle>
          <a:p>
            <a:r>
              <a:rPr lang="en-US" sz="1100" dirty="0"/>
              <a:t>Increased food stores</a:t>
            </a:r>
            <a:endParaRPr lang="en-GB" sz="1100" dirty="0"/>
          </a:p>
        </p:txBody>
      </p:sp>
      <p:cxnSp>
        <p:nvCxnSpPr>
          <p:cNvPr id="23" name="Straight Arrow Connector 22">
            <a:extLst>
              <a:ext uri="{FF2B5EF4-FFF2-40B4-BE49-F238E27FC236}">
                <a16:creationId xmlns:a16="http://schemas.microsoft.com/office/drawing/2014/main" id="{DE8A7031-9EB9-8216-F84D-6287DC8434C2}"/>
              </a:ext>
            </a:extLst>
          </p:cNvPr>
          <p:cNvCxnSpPr>
            <a:cxnSpLocks/>
            <a:endCxn id="15" idx="1"/>
          </p:cNvCxnSpPr>
          <p:nvPr/>
        </p:nvCxnSpPr>
        <p:spPr>
          <a:xfrm>
            <a:off x="8955936" y="2862475"/>
            <a:ext cx="1393456" cy="140524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8C8BAE2D-25B0-07E0-1D88-08AAB665473D}"/>
              </a:ext>
            </a:extLst>
          </p:cNvPr>
          <p:cNvSpPr txBox="1"/>
          <p:nvPr/>
        </p:nvSpPr>
        <p:spPr>
          <a:xfrm>
            <a:off x="9218167" y="3176851"/>
            <a:ext cx="1225367" cy="600164"/>
          </a:xfrm>
          <a:prstGeom prst="rect">
            <a:avLst/>
          </a:prstGeom>
          <a:solidFill>
            <a:schemeClr val="bg1"/>
          </a:solidFill>
        </p:spPr>
        <p:txBody>
          <a:bodyPr wrap="square" rtlCol="0">
            <a:spAutoFit/>
          </a:bodyPr>
          <a:lstStyle>
            <a:defPPr>
              <a:defRPr lang="en-US"/>
            </a:defPPr>
            <a:lvl1pPr>
              <a:defRPr sz="1200"/>
            </a:lvl1pPr>
          </a:lstStyle>
          <a:p>
            <a:r>
              <a:rPr lang="en-US" sz="1100" dirty="0"/>
              <a:t>Increased food available for consumption</a:t>
            </a:r>
            <a:endParaRPr lang="en-GB" sz="1100" dirty="0"/>
          </a:p>
        </p:txBody>
      </p:sp>
      <p:cxnSp>
        <p:nvCxnSpPr>
          <p:cNvPr id="28" name="Straight Arrow Connector 27">
            <a:extLst>
              <a:ext uri="{FF2B5EF4-FFF2-40B4-BE49-F238E27FC236}">
                <a16:creationId xmlns:a16="http://schemas.microsoft.com/office/drawing/2014/main" id="{BC2CD98F-10E8-47C8-3584-80A34FBD9754}"/>
              </a:ext>
            </a:extLst>
          </p:cNvPr>
          <p:cNvCxnSpPr>
            <a:cxnSpLocks/>
          </p:cNvCxnSpPr>
          <p:nvPr/>
        </p:nvCxnSpPr>
        <p:spPr>
          <a:xfrm flipH="1" flipV="1">
            <a:off x="5730374" y="2571056"/>
            <a:ext cx="1289380" cy="152543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29" name="Title 28">
            <a:extLst>
              <a:ext uri="{FF2B5EF4-FFF2-40B4-BE49-F238E27FC236}">
                <a16:creationId xmlns:a16="http://schemas.microsoft.com/office/drawing/2014/main" id="{FB78179B-625E-359A-EC5B-DB36D642204C}"/>
              </a:ext>
            </a:extLst>
          </p:cNvPr>
          <p:cNvSpPr>
            <a:spLocks noGrp="1"/>
          </p:cNvSpPr>
          <p:nvPr>
            <p:ph type="title"/>
          </p:nvPr>
        </p:nvSpPr>
        <p:spPr>
          <a:xfrm>
            <a:off x="551670" y="131133"/>
            <a:ext cx="6817137" cy="1105325"/>
          </a:xfrm>
        </p:spPr>
        <p:txBody>
          <a:bodyPr>
            <a:noAutofit/>
          </a:bodyPr>
          <a:lstStyle/>
          <a:p>
            <a:r>
              <a:rPr lang="en-US" sz="3200" dirty="0"/>
              <a:t>Agroecology will have multiple inter-related outcomes</a:t>
            </a:r>
          </a:p>
        </p:txBody>
      </p:sp>
      <p:sp>
        <p:nvSpPr>
          <p:cNvPr id="35" name="TextBox 34">
            <a:extLst>
              <a:ext uri="{FF2B5EF4-FFF2-40B4-BE49-F238E27FC236}">
                <a16:creationId xmlns:a16="http://schemas.microsoft.com/office/drawing/2014/main" id="{9EB89074-31D9-D5BB-3024-55A703B9403F}"/>
              </a:ext>
            </a:extLst>
          </p:cNvPr>
          <p:cNvSpPr txBox="1"/>
          <p:nvPr/>
        </p:nvSpPr>
        <p:spPr>
          <a:xfrm>
            <a:off x="4272180" y="4618422"/>
            <a:ext cx="1500981" cy="769441"/>
          </a:xfrm>
          <a:prstGeom prst="rect">
            <a:avLst/>
          </a:prstGeom>
          <a:solidFill>
            <a:schemeClr val="bg1"/>
          </a:solidFill>
        </p:spPr>
        <p:txBody>
          <a:bodyPr wrap="square" rtlCol="0">
            <a:spAutoFit/>
          </a:bodyPr>
          <a:lstStyle>
            <a:defPPr>
              <a:defRPr lang="en-US"/>
            </a:defPPr>
            <a:lvl1pPr>
              <a:defRPr sz="1200"/>
            </a:lvl1pPr>
          </a:lstStyle>
          <a:p>
            <a:r>
              <a:rPr lang="en-US" sz="1100" dirty="0"/>
              <a:t>Regular weeding and timely planting may provide better conditions</a:t>
            </a:r>
            <a:endParaRPr lang="en-GB" sz="1100" dirty="0"/>
          </a:p>
        </p:txBody>
      </p:sp>
      <p:sp>
        <p:nvSpPr>
          <p:cNvPr id="37" name="TextBox 36">
            <a:extLst>
              <a:ext uri="{FF2B5EF4-FFF2-40B4-BE49-F238E27FC236}">
                <a16:creationId xmlns:a16="http://schemas.microsoft.com/office/drawing/2014/main" id="{F04D2C2A-473F-1621-4153-02D8756C7BA9}"/>
              </a:ext>
            </a:extLst>
          </p:cNvPr>
          <p:cNvSpPr txBox="1"/>
          <p:nvPr/>
        </p:nvSpPr>
        <p:spPr>
          <a:xfrm>
            <a:off x="2468350" y="1758503"/>
            <a:ext cx="1218638" cy="938719"/>
          </a:xfrm>
          <a:prstGeom prst="rect">
            <a:avLst/>
          </a:prstGeom>
          <a:solidFill>
            <a:schemeClr val="bg1"/>
          </a:solidFill>
        </p:spPr>
        <p:txBody>
          <a:bodyPr wrap="square" rtlCol="0">
            <a:spAutoFit/>
          </a:bodyPr>
          <a:lstStyle>
            <a:defPPr>
              <a:defRPr lang="en-US"/>
            </a:defPPr>
            <a:lvl1pPr>
              <a:defRPr sz="1200"/>
            </a:lvl1pPr>
          </a:lstStyle>
          <a:p>
            <a:r>
              <a:rPr lang="en-US" sz="1100" dirty="0"/>
              <a:t>Wealthier households may have access to better quality land</a:t>
            </a:r>
            <a:endParaRPr lang="en-GB" sz="1100" dirty="0"/>
          </a:p>
        </p:txBody>
      </p:sp>
      <p:sp>
        <p:nvSpPr>
          <p:cNvPr id="11" name="TextBox 10">
            <a:extLst>
              <a:ext uri="{FF2B5EF4-FFF2-40B4-BE49-F238E27FC236}">
                <a16:creationId xmlns:a16="http://schemas.microsoft.com/office/drawing/2014/main" id="{1D7AC001-5335-6D4A-2F55-71182D6D7F42}"/>
              </a:ext>
            </a:extLst>
          </p:cNvPr>
          <p:cNvSpPr txBox="1"/>
          <p:nvPr/>
        </p:nvSpPr>
        <p:spPr>
          <a:xfrm>
            <a:off x="8204626" y="4637868"/>
            <a:ext cx="1543885" cy="600164"/>
          </a:xfrm>
          <a:prstGeom prst="rect">
            <a:avLst/>
          </a:prstGeom>
          <a:solidFill>
            <a:schemeClr val="bg1"/>
          </a:solidFill>
        </p:spPr>
        <p:txBody>
          <a:bodyPr wrap="square" rtlCol="0">
            <a:spAutoFit/>
          </a:bodyPr>
          <a:lstStyle>
            <a:defPPr>
              <a:defRPr lang="en-US"/>
            </a:defPPr>
            <a:lvl1pPr>
              <a:defRPr sz="1200"/>
            </a:lvl1pPr>
          </a:lstStyle>
          <a:p>
            <a:r>
              <a:rPr lang="en-US" sz="1100" dirty="0"/>
              <a:t>More nutritionally diverse crops used in cooking</a:t>
            </a:r>
            <a:endParaRPr lang="en-GB" sz="1100" dirty="0"/>
          </a:p>
        </p:txBody>
      </p:sp>
      <p:cxnSp>
        <p:nvCxnSpPr>
          <p:cNvPr id="9" name="Straight Arrow Connector 8">
            <a:extLst>
              <a:ext uri="{FF2B5EF4-FFF2-40B4-BE49-F238E27FC236}">
                <a16:creationId xmlns:a16="http://schemas.microsoft.com/office/drawing/2014/main" id="{B736B67F-9C17-FF3B-793A-F81F58CB7D23}"/>
              </a:ext>
            </a:extLst>
          </p:cNvPr>
          <p:cNvCxnSpPr>
            <a:cxnSpLocks/>
          </p:cNvCxnSpPr>
          <p:nvPr/>
        </p:nvCxnSpPr>
        <p:spPr>
          <a:xfrm>
            <a:off x="5113522" y="2883623"/>
            <a:ext cx="1304452" cy="1499051"/>
          </a:xfrm>
          <a:prstGeom prst="straightConnector1">
            <a:avLst/>
          </a:prstGeom>
          <a:ln w="28575">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092C2352-24F6-35E7-3188-682009E6CC8B}"/>
              </a:ext>
            </a:extLst>
          </p:cNvPr>
          <p:cNvSpPr txBox="1"/>
          <p:nvPr/>
        </p:nvSpPr>
        <p:spPr>
          <a:xfrm>
            <a:off x="5778051" y="2894982"/>
            <a:ext cx="1590756" cy="430887"/>
          </a:xfrm>
          <a:prstGeom prst="rect">
            <a:avLst/>
          </a:prstGeom>
          <a:solidFill>
            <a:schemeClr val="bg1"/>
          </a:solidFill>
        </p:spPr>
        <p:txBody>
          <a:bodyPr wrap="square" rtlCol="0">
            <a:spAutoFit/>
          </a:bodyPr>
          <a:lstStyle>
            <a:defPPr>
              <a:defRPr lang="en-US"/>
            </a:defPPr>
            <a:lvl1pPr>
              <a:defRPr sz="1200"/>
            </a:lvl1pPr>
          </a:lstStyle>
          <a:p>
            <a:r>
              <a:rPr lang="en-US" sz="1100" dirty="0"/>
              <a:t>Intercropping may</a:t>
            </a:r>
          </a:p>
          <a:p>
            <a:r>
              <a:rPr lang="en-US" sz="1100" dirty="0"/>
              <a:t>improve soil health</a:t>
            </a:r>
            <a:endParaRPr lang="en-GB" sz="1100" dirty="0"/>
          </a:p>
        </p:txBody>
      </p:sp>
      <p:sp>
        <p:nvSpPr>
          <p:cNvPr id="4" name="Oval 3">
            <a:extLst>
              <a:ext uri="{FF2B5EF4-FFF2-40B4-BE49-F238E27FC236}">
                <a16:creationId xmlns:a16="http://schemas.microsoft.com/office/drawing/2014/main" id="{984C2236-4C7D-B83F-EE6F-E987625E97AB}"/>
              </a:ext>
            </a:extLst>
          </p:cNvPr>
          <p:cNvSpPr/>
          <p:nvPr/>
        </p:nvSpPr>
        <p:spPr>
          <a:xfrm>
            <a:off x="6292440" y="4019928"/>
            <a:ext cx="1692000" cy="1692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1400" dirty="0"/>
              <a:t>Higher yields from Intercropping</a:t>
            </a:r>
            <a:endParaRPr lang="en-GB" sz="1400" dirty="0"/>
          </a:p>
        </p:txBody>
      </p:sp>
      <p:sp>
        <p:nvSpPr>
          <p:cNvPr id="5" name="Oval 4">
            <a:extLst>
              <a:ext uri="{FF2B5EF4-FFF2-40B4-BE49-F238E27FC236}">
                <a16:creationId xmlns:a16="http://schemas.microsoft.com/office/drawing/2014/main" id="{D5450C1F-6472-EF1F-32D5-9A059D81B943}"/>
              </a:ext>
            </a:extLst>
          </p:cNvPr>
          <p:cNvSpPr/>
          <p:nvPr/>
        </p:nvSpPr>
        <p:spPr>
          <a:xfrm>
            <a:off x="4081161" y="1424090"/>
            <a:ext cx="1692000" cy="1692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1400" dirty="0"/>
              <a:t>Soil characteristics </a:t>
            </a:r>
            <a:endParaRPr lang="en-GB" sz="1400" dirty="0"/>
          </a:p>
        </p:txBody>
      </p:sp>
      <p:sp>
        <p:nvSpPr>
          <p:cNvPr id="68" name="Oval 67">
            <a:extLst>
              <a:ext uri="{FF2B5EF4-FFF2-40B4-BE49-F238E27FC236}">
                <a16:creationId xmlns:a16="http://schemas.microsoft.com/office/drawing/2014/main" id="{7994F6E1-4D28-D051-6160-1A3E7A0385CD}"/>
              </a:ext>
            </a:extLst>
          </p:cNvPr>
          <p:cNvSpPr/>
          <p:nvPr/>
        </p:nvSpPr>
        <p:spPr>
          <a:xfrm>
            <a:off x="4081161" y="1424090"/>
            <a:ext cx="1692000" cy="1692000"/>
          </a:xfrm>
          <a:prstGeom prst="ellipse">
            <a:avLst/>
          </a:prstGeom>
          <a:solidFill>
            <a:schemeClr val="tx2"/>
          </a:solidFill>
          <a:ln>
            <a:noFill/>
          </a:ln>
        </p:spPr>
        <p:style>
          <a:lnRef idx="2">
            <a:schemeClr val="accent3">
              <a:shade val="50000"/>
            </a:schemeClr>
          </a:lnRef>
          <a:fillRef idx="1">
            <a:schemeClr val="accent3"/>
          </a:fillRef>
          <a:effectRef idx="0">
            <a:schemeClr val="accent3"/>
          </a:effectRef>
          <a:fontRef idx="minor">
            <a:schemeClr val="lt1"/>
          </a:fontRef>
        </p:style>
        <p:txBody>
          <a:bodyPr lIns="0" tIns="0" rIns="0" bIns="0" rtlCol="0" anchor="ctr"/>
          <a:lstStyle/>
          <a:p>
            <a:pPr algn="ctr"/>
            <a:r>
              <a:rPr lang="en-US" sz="1400" dirty="0"/>
              <a:t>Soil characteristics </a:t>
            </a:r>
            <a:endParaRPr lang="en-GB" sz="1400" dirty="0"/>
          </a:p>
        </p:txBody>
      </p:sp>
      <p:sp>
        <p:nvSpPr>
          <p:cNvPr id="34" name="TextBox 33">
            <a:extLst>
              <a:ext uri="{FF2B5EF4-FFF2-40B4-BE49-F238E27FC236}">
                <a16:creationId xmlns:a16="http://schemas.microsoft.com/office/drawing/2014/main" id="{E164277C-847F-17E6-7119-642C05A5F5DE}"/>
              </a:ext>
            </a:extLst>
          </p:cNvPr>
          <p:cNvSpPr txBox="1"/>
          <p:nvPr/>
        </p:nvSpPr>
        <p:spPr>
          <a:xfrm>
            <a:off x="4857559" y="3357190"/>
            <a:ext cx="1243963" cy="769441"/>
          </a:xfrm>
          <a:prstGeom prst="rect">
            <a:avLst/>
          </a:prstGeom>
          <a:solidFill>
            <a:schemeClr val="bg1"/>
          </a:solidFill>
        </p:spPr>
        <p:txBody>
          <a:bodyPr wrap="square" rtlCol="0">
            <a:spAutoFit/>
          </a:bodyPr>
          <a:lstStyle>
            <a:defPPr>
              <a:defRPr lang="en-US"/>
            </a:defPPr>
            <a:lvl1pPr>
              <a:defRPr sz="1200"/>
            </a:lvl1pPr>
          </a:lstStyle>
          <a:p>
            <a:r>
              <a:rPr lang="en-US" sz="1100" dirty="0"/>
              <a:t>Intercropping may be better suited to certain soil properties</a:t>
            </a:r>
            <a:endParaRPr lang="en-GB" sz="1100" dirty="0"/>
          </a:p>
        </p:txBody>
      </p:sp>
      <p:sp>
        <p:nvSpPr>
          <p:cNvPr id="14" name="Oval 13">
            <a:extLst>
              <a:ext uri="{FF2B5EF4-FFF2-40B4-BE49-F238E27FC236}">
                <a16:creationId xmlns:a16="http://schemas.microsoft.com/office/drawing/2014/main" id="{50B164B7-1A43-5817-DDF1-B7E3A3A87ED4}"/>
              </a:ext>
            </a:extLst>
          </p:cNvPr>
          <p:cNvSpPr/>
          <p:nvPr/>
        </p:nvSpPr>
        <p:spPr>
          <a:xfrm>
            <a:off x="7537683" y="1462068"/>
            <a:ext cx="1692000" cy="1692000"/>
          </a:xfrm>
          <a:prstGeom prst="ellipse">
            <a:avLst/>
          </a:prstGeom>
          <a:solidFill>
            <a:schemeClr val="accent3">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a:t>Food Security</a:t>
            </a:r>
            <a:endParaRPr lang="en-GB" sz="1400" dirty="0"/>
          </a:p>
        </p:txBody>
      </p:sp>
    </p:spTree>
    <p:extLst>
      <p:ext uri="{BB962C8B-B14F-4D97-AF65-F5344CB8AC3E}">
        <p14:creationId xmlns:p14="http://schemas.microsoft.com/office/powerpoint/2010/main" val="412662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xit"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hidden"/>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2" grpId="0" animBg="1"/>
      <p:bldP spid="26" grpId="0" animBg="1"/>
      <p:bldP spid="11" grpId="0" animBg="1"/>
      <p:bldP spid="53" grpId="0" animBg="1"/>
      <p:bldP spid="5" grpId="0" animBg="1"/>
      <p:bldP spid="68"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B736B67F-9C17-FF3B-793A-F81F58CB7D23}"/>
              </a:ext>
            </a:extLst>
          </p:cNvPr>
          <p:cNvCxnSpPr>
            <a:cxnSpLocks/>
            <a:stCxn id="78" idx="4"/>
            <a:endCxn id="4" idx="0"/>
          </p:cNvCxnSpPr>
          <p:nvPr/>
        </p:nvCxnSpPr>
        <p:spPr>
          <a:xfrm>
            <a:off x="5820983" y="4526594"/>
            <a:ext cx="0" cy="28207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4157110" y="5528673"/>
            <a:ext cx="943873"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a:stCxn id="2" idx="2"/>
            <a:endCxn id="78" idx="5"/>
          </p:cNvCxnSpPr>
          <p:nvPr/>
        </p:nvCxnSpPr>
        <p:spPr>
          <a:xfrm flipH="1" flipV="1">
            <a:off x="6330100" y="4315711"/>
            <a:ext cx="1626296" cy="121296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6"/>
            <a:endCxn id="6" idx="1"/>
          </p:cNvCxnSpPr>
          <p:nvPr/>
        </p:nvCxnSpPr>
        <p:spPr>
          <a:xfrm>
            <a:off x="2422727" y="3823575"/>
            <a:ext cx="505266" cy="1195981"/>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p:cNvCxnSpPr>
          <p:nvPr/>
        </p:nvCxnSpPr>
        <p:spPr>
          <a:xfrm>
            <a:off x="2422727" y="3823575"/>
            <a:ext cx="2725922" cy="273855"/>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9F993B0-CF39-7B58-5C17-48D6273332AB}"/>
              </a:ext>
            </a:extLst>
          </p:cNvPr>
          <p:cNvCxnSpPr>
            <a:cxnSpLocks/>
            <a:stCxn id="6" idx="6"/>
            <a:endCxn id="78" idx="3"/>
          </p:cNvCxnSpPr>
          <p:nvPr/>
        </p:nvCxnSpPr>
        <p:spPr>
          <a:xfrm flipV="1">
            <a:off x="4157110" y="4315711"/>
            <a:ext cx="1154756" cy="121296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DB9EB9B-4644-9EF3-7D98-307CE8D0452A}"/>
              </a:ext>
            </a:extLst>
          </p:cNvPr>
          <p:cNvCxnSpPr>
            <a:cxnSpLocks/>
            <a:stCxn id="32" idx="5"/>
            <a:endCxn id="4" idx="1"/>
          </p:cNvCxnSpPr>
          <p:nvPr/>
        </p:nvCxnSpPr>
        <p:spPr>
          <a:xfrm>
            <a:off x="4170100" y="3652785"/>
            <a:ext cx="1141766" cy="1366771"/>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57A1E2EF-4E8C-BE33-0156-809BB35EB921}"/>
              </a:ext>
            </a:extLst>
          </p:cNvPr>
          <p:cNvCxnSpPr>
            <a:cxnSpLocks/>
            <a:stCxn id="2" idx="2"/>
            <a:endCxn id="4" idx="6"/>
          </p:cNvCxnSpPr>
          <p:nvPr/>
        </p:nvCxnSpPr>
        <p:spPr>
          <a:xfrm flipH="1">
            <a:off x="6540983" y="5528673"/>
            <a:ext cx="1415413"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0128D79-B47E-61B2-4DFE-8BA4476A209D}"/>
              </a:ext>
            </a:extLst>
          </p:cNvPr>
          <p:cNvCxnSpPr>
            <a:cxnSpLocks/>
            <a:stCxn id="62" idx="6"/>
            <a:endCxn id="32" idx="1"/>
          </p:cNvCxnSpPr>
          <p:nvPr/>
        </p:nvCxnSpPr>
        <p:spPr>
          <a:xfrm>
            <a:off x="2422727" y="2101653"/>
            <a:ext cx="729139" cy="532898"/>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DE7F07EB-4E2D-B295-D1CA-6377C72A58EA}"/>
              </a:ext>
            </a:extLst>
          </p:cNvPr>
          <p:cNvCxnSpPr>
            <a:cxnSpLocks/>
            <a:stCxn id="62" idx="6"/>
            <a:endCxn id="78" idx="1"/>
          </p:cNvCxnSpPr>
          <p:nvPr/>
        </p:nvCxnSpPr>
        <p:spPr>
          <a:xfrm>
            <a:off x="2422727" y="2101653"/>
            <a:ext cx="2889139" cy="1195824"/>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A1EDD6F5-FDFF-5D2C-7412-0C206E51B136}"/>
              </a:ext>
            </a:extLst>
          </p:cNvPr>
          <p:cNvCxnSpPr>
            <a:cxnSpLocks/>
            <a:stCxn id="7" idx="6"/>
          </p:cNvCxnSpPr>
          <p:nvPr/>
        </p:nvCxnSpPr>
        <p:spPr>
          <a:xfrm flipV="1">
            <a:off x="2422727" y="3341460"/>
            <a:ext cx="532679" cy="482115"/>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77" name="Title 1">
            <a:extLst>
              <a:ext uri="{FF2B5EF4-FFF2-40B4-BE49-F238E27FC236}">
                <a16:creationId xmlns:a16="http://schemas.microsoft.com/office/drawing/2014/main" id="{D67C8676-62DD-0792-F27A-5CC08CDC82BB}"/>
              </a:ext>
            </a:extLst>
          </p:cNvPr>
          <p:cNvSpPr>
            <a:spLocks noGrp="1"/>
          </p:cNvSpPr>
          <p:nvPr>
            <p:ph type="title"/>
          </p:nvPr>
        </p:nvSpPr>
        <p:spPr/>
        <p:txBody>
          <a:bodyPr>
            <a:noAutofit/>
          </a:bodyPr>
          <a:lstStyle/>
          <a:p>
            <a:r>
              <a:rPr lang="en-US" sz="3200" dirty="0"/>
              <a:t>Variables that can be measured and tested</a:t>
            </a:r>
            <a:endParaRPr lang="en-GB" sz="3200" dirty="0"/>
          </a:p>
        </p:txBody>
      </p:sp>
      <p:cxnSp>
        <p:nvCxnSpPr>
          <p:cNvPr id="39" name="Straight Arrow Connector 38">
            <a:extLst>
              <a:ext uri="{FF2B5EF4-FFF2-40B4-BE49-F238E27FC236}">
                <a16:creationId xmlns:a16="http://schemas.microsoft.com/office/drawing/2014/main" id="{E3098ABF-078B-28D1-916D-604120EA3632}"/>
              </a:ext>
            </a:extLst>
          </p:cNvPr>
          <p:cNvCxnSpPr>
            <a:cxnSpLocks/>
            <a:stCxn id="4" idx="7"/>
          </p:cNvCxnSpPr>
          <p:nvPr/>
        </p:nvCxnSpPr>
        <p:spPr>
          <a:xfrm flipV="1">
            <a:off x="6330100" y="4137649"/>
            <a:ext cx="1743383" cy="881907"/>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26A8163-7074-DFC6-CA35-995F84F56565}"/>
              </a:ext>
            </a:extLst>
          </p:cNvPr>
          <p:cNvCxnSpPr>
            <a:cxnSpLocks/>
            <a:stCxn id="37" idx="0"/>
            <a:endCxn id="33" idx="5"/>
          </p:cNvCxnSpPr>
          <p:nvPr/>
        </p:nvCxnSpPr>
        <p:spPr>
          <a:xfrm flipH="1" flipV="1">
            <a:off x="7730254" y="2581612"/>
            <a:ext cx="957730" cy="506684"/>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1841DE6-7497-4D30-5CFE-45378CB34D23}"/>
              </a:ext>
            </a:extLst>
          </p:cNvPr>
          <p:cNvCxnSpPr>
            <a:cxnSpLocks/>
            <a:stCxn id="37" idx="0"/>
            <a:endCxn id="21" idx="3"/>
          </p:cNvCxnSpPr>
          <p:nvPr/>
        </p:nvCxnSpPr>
        <p:spPr>
          <a:xfrm flipV="1">
            <a:off x="8687984" y="2625970"/>
            <a:ext cx="385999" cy="462326"/>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D9ABC64-1C31-577E-9CCD-E86ABE1752E4}"/>
              </a:ext>
            </a:extLst>
          </p:cNvPr>
          <p:cNvCxnSpPr>
            <a:cxnSpLocks/>
            <a:stCxn id="37" idx="6"/>
            <a:endCxn id="22" idx="2"/>
          </p:cNvCxnSpPr>
          <p:nvPr/>
        </p:nvCxnSpPr>
        <p:spPr>
          <a:xfrm flipV="1">
            <a:off x="9407984" y="3806594"/>
            <a:ext cx="628918" cy="170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E47779E6-9013-338D-6F8B-53912332BB83}"/>
              </a:ext>
            </a:extLst>
          </p:cNvPr>
          <p:cNvCxnSpPr>
            <a:cxnSpLocks/>
            <a:stCxn id="33" idx="4"/>
            <a:endCxn id="4" idx="7"/>
          </p:cNvCxnSpPr>
          <p:nvPr/>
        </p:nvCxnSpPr>
        <p:spPr>
          <a:xfrm flipH="1">
            <a:off x="6330100" y="2792495"/>
            <a:ext cx="891037" cy="2227061"/>
          </a:xfrm>
          <a:prstGeom prst="straightConnector1">
            <a:avLst/>
          </a:prstGeom>
          <a:ln w="19050">
            <a:solidFill>
              <a:schemeClr val="tx1"/>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02E1F522-8F81-940F-EE9F-FFCDBD0BD49D}"/>
              </a:ext>
            </a:extLst>
          </p:cNvPr>
          <p:cNvCxnSpPr>
            <a:cxnSpLocks/>
            <a:stCxn id="62" idx="6"/>
            <a:endCxn id="33" idx="2"/>
          </p:cNvCxnSpPr>
          <p:nvPr/>
        </p:nvCxnSpPr>
        <p:spPr>
          <a:xfrm flipV="1">
            <a:off x="2422727" y="2072495"/>
            <a:ext cx="4078410" cy="29158"/>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D2DFF09-4C1C-D71C-184E-F5F167AE4A46}"/>
              </a:ext>
            </a:extLst>
          </p:cNvPr>
          <p:cNvCxnSpPr>
            <a:cxnSpLocks/>
            <a:stCxn id="33" idx="3"/>
          </p:cNvCxnSpPr>
          <p:nvPr/>
        </p:nvCxnSpPr>
        <p:spPr>
          <a:xfrm flipH="1">
            <a:off x="6194738" y="2581612"/>
            <a:ext cx="517282" cy="61234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984C2236-4C7D-B83F-EE6F-E987625E97AB}"/>
              </a:ext>
            </a:extLst>
          </p:cNvPr>
          <p:cNvSpPr/>
          <p:nvPr/>
        </p:nvSpPr>
        <p:spPr>
          <a:xfrm>
            <a:off x="5100983" y="4808673"/>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Intercrop Yield</a:t>
            </a:r>
            <a:endParaRPr lang="en-GB" sz="1400" dirty="0"/>
          </a:p>
        </p:txBody>
      </p:sp>
      <p:sp>
        <p:nvSpPr>
          <p:cNvPr id="6" name="Oval 5">
            <a:extLst>
              <a:ext uri="{FF2B5EF4-FFF2-40B4-BE49-F238E27FC236}">
                <a16:creationId xmlns:a16="http://schemas.microsoft.com/office/drawing/2014/main" id="{925458F0-FB21-FD43-7DF2-74D6B82A2A61}"/>
              </a:ext>
            </a:extLst>
          </p:cNvPr>
          <p:cNvSpPr/>
          <p:nvPr/>
        </p:nvSpPr>
        <p:spPr>
          <a:xfrm>
            <a:off x="2717110"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err="1"/>
              <a:t>Fertiliser</a:t>
            </a:r>
            <a:r>
              <a:rPr lang="en-US" sz="1400" dirty="0"/>
              <a:t> application</a:t>
            </a:r>
          </a:p>
        </p:txBody>
      </p:sp>
      <p:sp>
        <p:nvSpPr>
          <p:cNvPr id="7" name="Oval 6">
            <a:extLst>
              <a:ext uri="{FF2B5EF4-FFF2-40B4-BE49-F238E27FC236}">
                <a16:creationId xmlns:a16="http://schemas.microsoft.com/office/drawing/2014/main" id="{329670F4-1240-9501-FAC5-CB7FF7A5449B}"/>
              </a:ext>
            </a:extLst>
          </p:cNvPr>
          <p:cNvSpPr/>
          <p:nvPr/>
        </p:nvSpPr>
        <p:spPr>
          <a:xfrm>
            <a:off x="982727" y="3103575"/>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Gender of farmer</a:t>
            </a:r>
            <a:endParaRPr lang="en-GB" sz="1400" dirty="0"/>
          </a:p>
        </p:txBody>
      </p:sp>
      <p:sp>
        <p:nvSpPr>
          <p:cNvPr id="2" name="Oval 1">
            <a:extLst>
              <a:ext uri="{FF2B5EF4-FFF2-40B4-BE49-F238E27FC236}">
                <a16:creationId xmlns:a16="http://schemas.microsoft.com/office/drawing/2014/main" id="{D75E9A1F-646F-1C72-B4AD-359A896C9983}"/>
              </a:ext>
            </a:extLst>
          </p:cNvPr>
          <p:cNvSpPr/>
          <p:nvPr/>
        </p:nvSpPr>
        <p:spPr>
          <a:xfrm>
            <a:off x="7956396"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Time of Planting</a:t>
            </a:r>
            <a:endParaRPr lang="en-GB" sz="1400" dirty="0"/>
          </a:p>
        </p:txBody>
      </p:sp>
      <p:sp>
        <p:nvSpPr>
          <p:cNvPr id="32" name="Oval 31">
            <a:extLst>
              <a:ext uri="{FF2B5EF4-FFF2-40B4-BE49-F238E27FC236}">
                <a16:creationId xmlns:a16="http://schemas.microsoft.com/office/drawing/2014/main" id="{31C036FC-87D5-5FB2-52C0-A4CEEEA35E74}"/>
              </a:ext>
            </a:extLst>
          </p:cNvPr>
          <p:cNvSpPr/>
          <p:nvPr/>
        </p:nvSpPr>
        <p:spPr>
          <a:xfrm>
            <a:off x="2940983" y="2423668"/>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Clay content</a:t>
            </a:r>
            <a:endParaRPr lang="en-GB" sz="1400" dirty="0"/>
          </a:p>
        </p:txBody>
      </p:sp>
      <p:sp>
        <p:nvSpPr>
          <p:cNvPr id="62" name="Oval 61">
            <a:extLst>
              <a:ext uri="{FF2B5EF4-FFF2-40B4-BE49-F238E27FC236}">
                <a16:creationId xmlns:a16="http://schemas.microsoft.com/office/drawing/2014/main" id="{801DD33A-6F00-3E7B-0B63-AF1331FB39B0}"/>
              </a:ext>
            </a:extLst>
          </p:cNvPr>
          <p:cNvSpPr/>
          <p:nvPr/>
        </p:nvSpPr>
        <p:spPr>
          <a:xfrm>
            <a:off x="982727" y="138165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Socio economic Status</a:t>
            </a:r>
            <a:endParaRPr lang="en-GB" sz="1400" dirty="0"/>
          </a:p>
        </p:txBody>
      </p:sp>
      <p:sp>
        <p:nvSpPr>
          <p:cNvPr id="78" name="Oval 77">
            <a:extLst>
              <a:ext uri="{FF2B5EF4-FFF2-40B4-BE49-F238E27FC236}">
                <a16:creationId xmlns:a16="http://schemas.microsoft.com/office/drawing/2014/main" id="{ACBCE683-ECF7-3DB3-3BCD-592F7D825C99}"/>
              </a:ext>
            </a:extLst>
          </p:cNvPr>
          <p:cNvSpPr/>
          <p:nvPr/>
        </p:nvSpPr>
        <p:spPr>
          <a:xfrm>
            <a:off x="5100983" y="3086594"/>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a:t>Soil quality assessment</a:t>
            </a:r>
            <a:endParaRPr lang="en-GB" sz="1400" dirty="0"/>
          </a:p>
        </p:txBody>
      </p:sp>
      <p:sp>
        <p:nvSpPr>
          <p:cNvPr id="21" name="Oval 20">
            <a:extLst>
              <a:ext uri="{FF2B5EF4-FFF2-40B4-BE49-F238E27FC236}">
                <a16:creationId xmlns:a16="http://schemas.microsoft.com/office/drawing/2014/main" id="{16023451-D7BE-3AC7-AE1D-8CD216EE2018}"/>
              </a:ext>
            </a:extLst>
          </p:cNvPr>
          <p:cNvSpPr/>
          <p:nvPr/>
        </p:nvSpPr>
        <p:spPr>
          <a:xfrm>
            <a:off x="8863100" y="1396853"/>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 of food gap months</a:t>
            </a:r>
            <a:endParaRPr lang="en-GB" sz="1400" dirty="0"/>
          </a:p>
        </p:txBody>
      </p:sp>
      <p:sp>
        <p:nvSpPr>
          <p:cNvPr id="22" name="Oval 21">
            <a:extLst>
              <a:ext uri="{FF2B5EF4-FFF2-40B4-BE49-F238E27FC236}">
                <a16:creationId xmlns:a16="http://schemas.microsoft.com/office/drawing/2014/main" id="{5AD2FFD9-26D7-B729-950F-D587B971DB38}"/>
              </a:ext>
            </a:extLst>
          </p:cNvPr>
          <p:cNvSpPr/>
          <p:nvPr/>
        </p:nvSpPr>
        <p:spPr>
          <a:xfrm>
            <a:off x="10036902" y="3086594"/>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Dietary diversity index</a:t>
            </a:r>
            <a:endParaRPr lang="en-GB" sz="1400" dirty="0"/>
          </a:p>
        </p:txBody>
      </p:sp>
      <p:sp>
        <p:nvSpPr>
          <p:cNvPr id="33" name="Oval 32">
            <a:extLst>
              <a:ext uri="{FF2B5EF4-FFF2-40B4-BE49-F238E27FC236}">
                <a16:creationId xmlns:a16="http://schemas.microsoft.com/office/drawing/2014/main" id="{006FA869-A509-12D3-5877-A29A7D3F1E8C}"/>
              </a:ext>
            </a:extLst>
          </p:cNvPr>
          <p:cNvSpPr/>
          <p:nvPr/>
        </p:nvSpPr>
        <p:spPr>
          <a:xfrm>
            <a:off x="6501137" y="1352495"/>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Organic Matter</a:t>
            </a:r>
            <a:endParaRPr lang="en-GB" sz="1400" dirty="0"/>
          </a:p>
        </p:txBody>
      </p:sp>
      <p:sp>
        <p:nvSpPr>
          <p:cNvPr id="37" name="Oval 36">
            <a:extLst>
              <a:ext uri="{FF2B5EF4-FFF2-40B4-BE49-F238E27FC236}">
                <a16:creationId xmlns:a16="http://schemas.microsoft.com/office/drawing/2014/main" id="{4CE96E56-74CB-74D6-3697-1771FEA50B2F}"/>
              </a:ext>
            </a:extLst>
          </p:cNvPr>
          <p:cNvSpPr/>
          <p:nvPr/>
        </p:nvSpPr>
        <p:spPr>
          <a:xfrm>
            <a:off x="7967984" y="3088296"/>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Adoption of intercrop</a:t>
            </a:r>
            <a:endParaRPr lang="en-GB" sz="1400" dirty="0"/>
          </a:p>
        </p:txBody>
      </p:sp>
    </p:spTree>
    <p:extLst>
      <p:ext uri="{BB962C8B-B14F-4D97-AF65-F5344CB8AC3E}">
        <p14:creationId xmlns:p14="http://schemas.microsoft.com/office/powerpoint/2010/main" val="1680983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C498E-DE94-4BAB-24D6-91C7ECF329B0}"/>
              </a:ext>
            </a:extLst>
          </p:cNvPr>
          <p:cNvSpPr>
            <a:spLocks noGrp="1"/>
          </p:cNvSpPr>
          <p:nvPr>
            <p:ph type="title"/>
          </p:nvPr>
        </p:nvSpPr>
        <p:spPr/>
        <p:txBody>
          <a:bodyPr/>
          <a:lstStyle/>
          <a:p>
            <a:r>
              <a:rPr lang="en-US" dirty="0"/>
              <a:t>Analysis?</a:t>
            </a:r>
            <a:endParaRPr lang="en-GB" dirty="0"/>
          </a:p>
        </p:txBody>
      </p:sp>
      <p:sp>
        <p:nvSpPr>
          <p:cNvPr id="3" name="Content Placeholder 2">
            <a:extLst>
              <a:ext uri="{FF2B5EF4-FFF2-40B4-BE49-F238E27FC236}">
                <a16:creationId xmlns:a16="http://schemas.microsoft.com/office/drawing/2014/main" id="{3373EEC2-7C42-484F-1934-10107939D70E}"/>
              </a:ext>
            </a:extLst>
          </p:cNvPr>
          <p:cNvSpPr>
            <a:spLocks noGrp="1"/>
          </p:cNvSpPr>
          <p:nvPr>
            <p:ph idx="1"/>
          </p:nvPr>
        </p:nvSpPr>
        <p:spPr>
          <a:xfrm>
            <a:off x="4741229" y="999878"/>
            <a:ext cx="6924294" cy="5115819"/>
          </a:xfrm>
        </p:spPr>
        <p:txBody>
          <a:bodyPr>
            <a:normAutofit fontScale="92500" lnSpcReduction="20000"/>
          </a:bodyPr>
          <a:lstStyle/>
          <a:p>
            <a:r>
              <a:rPr lang="en-US" dirty="0"/>
              <a:t>There are sophisticated techniques for how to build a single model with the multiple pathways (e.g. SEM – structural equation modelling)</a:t>
            </a:r>
          </a:p>
          <a:p>
            <a:r>
              <a:rPr lang="en-GB" dirty="0"/>
              <a:t>Multiple more straightforward models are likely to be easier to construct and interpret than one big model</a:t>
            </a:r>
          </a:p>
          <a:p>
            <a:r>
              <a:rPr lang="en-US" dirty="0"/>
              <a:t>Trying to fit a single model creates challenges</a:t>
            </a:r>
          </a:p>
          <a:p>
            <a:pPr lvl="1"/>
            <a:r>
              <a:rPr lang="en-US" dirty="0"/>
              <a:t>Pathways between variables operate at multiple levels. </a:t>
            </a:r>
          </a:p>
          <a:p>
            <a:pPr lvl="1"/>
            <a:r>
              <a:rPr lang="en-GB" dirty="0"/>
              <a:t>Things may change over time, and over different timeframes.</a:t>
            </a:r>
          </a:p>
          <a:p>
            <a:pPr lvl="1"/>
            <a:r>
              <a:rPr lang="en-GB" dirty="0"/>
              <a:t>Data may have been collected from different research activities that cannot be easily combined. Or we may only have been able to conduct resource intensive activities with a subset of farmers.</a:t>
            </a:r>
          </a:p>
          <a:p>
            <a:pPr lvl="1"/>
            <a:r>
              <a:rPr lang="en-GB" dirty="0"/>
              <a:t>Some key relationships may be better assessed through more qualitative methods</a:t>
            </a:r>
          </a:p>
        </p:txBody>
      </p:sp>
    </p:spTree>
    <p:extLst>
      <p:ext uri="{BB962C8B-B14F-4D97-AF65-F5344CB8AC3E}">
        <p14:creationId xmlns:p14="http://schemas.microsoft.com/office/powerpoint/2010/main" val="2148651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B736B67F-9C17-FF3B-793A-F81F58CB7D23}"/>
              </a:ext>
            </a:extLst>
          </p:cNvPr>
          <p:cNvCxnSpPr>
            <a:cxnSpLocks/>
            <a:stCxn id="78" idx="4"/>
            <a:endCxn id="4" idx="0"/>
          </p:cNvCxnSpPr>
          <p:nvPr/>
        </p:nvCxnSpPr>
        <p:spPr>
          <a:xfrm>
            <a:off x="5820983" y="4526594"/>
            <a:ext cx="0" cy="28207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4157110" y="5528673"/>
            <a:ext cx="943873"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a:stCxn id="2" idx="2"/>
            <a:endCxn id="78" idx="5"/>
          </p:cNvCxnSpPr>
          <p:nvPr/>
        </p:nvCxnSpPr>
        <p:spPr>
          <a:xfrm flipH="1" flipV="1">
            <a:off x="6330100" y="4315711"/>
            <a:ext cx="1626296" cy="1212962"/>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6"/>
            <a:endCxn id="6" idx="1"/>
          </p:cNvCxnSpPr>
          <p:nvPr/>
        </p:nvCxnSpPr>
        <p:spPr>
          <a:xfrm>
            <a:off x="2422727" y="3823575"/>
            <a:ext cx="505266" cy="1195981"/>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p:cNvCxnSpPr>
          <p:nvPr/>
        </p:nvCxnSpPr>
        <p:spPr>
          <a:xfrm>
            <a:off x="2422727" y="3823575"/>
            <a:ext cx="2725922" cy="273855"/>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9F993B0-CF39-7B58-5C17-48D6273332AB}"/>
              </a:ext>
            </a:extLst>
          </p:cNvPr>
          <p:cNvCxnSpPr>
            <a:cxnSpLocks/>
            <a:stCxn id="6" idx="6"/>
            <a:endCxn id="78" idx="3"/>
          </p:cNvCxnSpPr>
          <p:nvPr/>
        </p:nvCxnSpPr>
        <p:spPr>
          <a:xfrm flipV="1">
            <a:off x="4157110" y="4315711"/>
            <a:ext cx="1154756" cy="1212962"/>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DB9EB9B-4644-9EF3-7D98-307CE8D0452A}"/>
              </a:ext>
            </a:extLst>
          </p:cNvPr>
          <p:cNvCxnSpPr>
            <a:cxnSpLocks/>
            <a:stCxn id="32" idx="5"/>
            <a:endCxn id="4" idx="1"/>
          </p:cNvCxnSpPr>
          <p:nvPr/>
        </p:nvCxnSpPr>
        <p:spPr>
          <a:xfrm>
            <a:off x="4170100" y="3652785"/>
            <a:ext cx="1141766" cy="1366771"/>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57A1E2EF-4E8C-BE33-0156-809BB35EB921}"/>
              </a:ext>
            </a:extLst>
          </p:cNvPr>
          <p:cNvCxnSpPr>
            <a:cxnSpLocks/>
            <a:stCxn id="2" idx="2"/>
            <a:endCxn id="4" idx="6"/>
          </p:cNvCxnSpPr>
          <p:nvPr/>
        </p:nvCxnSpPr>
        <p:spPr>
          <a:xfrm flipH="1">
            <a:off x="6540983" y="5528673"/>
            <a:ext cx="1415413" cy="0"/>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0128D79-B47E-61B2-4DFE-8BA4476A209D}"/>
              </a:ext>
            </a:extLst>
          </p:cNvPr>
          <p:cNvCxnSpPr>
            <a:cxnSpLocks/>
            <a:stCxn id="62" idx="6"/>
            <a:endCxn id="32" idx="1"/>
          </p:cNvCxnSpPr>
          <p:nvPr/>
        </p:nvCxnSpPr>
        <p:spPr>
          <a:xfrm>
            <a:off x="2422727" y="2101653"/>
            <a:ext cx="729139" cy="532898"/>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DE7F07EB-4E2D-B295-D1CA-6377C72A58EA}"/>
              </a:ext>
            </a:extLst>
          </p:cNvPr>
          <p:cNvCxnSpPr>
            <a:cxnSpLocks/>
            <a:stCxn id="62" idx="6"/>
            <a:endCxn id="78" idx="1"/>
          </p:cNvCxnSpPr>
          <p:nvPr/>
        </p:nvCxnSpPr>
        <p:spPr>
          <a:xfrm>
            <a:off x="2422727" y="2101653"/>
            <a:ext cx="2889139" cy="1195824"/>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A1EDD6F5-FDFF-5D2C-7412-0C206E51B136}"/>
              </a:ext>
            </a:extLst>
          </p:cNvPr>
          <p:cNvCxnSpPr>
            <a:cxnSpLocks/>
            <a:stCxn id="7" idx="6"/>
          </p:cNvCxnSpPr>
          <p:nvPr/>
        </p:nvCxnSpPr>
        <p:spPr>
          <a:xfrm flipV="1">
            <a:off x="2422727" y="3341460"/>
            <a:ext cx="532679" cy="482115"/>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77" name="Title 1">
            <a:extLst>
              <a:ext uri="{FF2B5EF4-FFF2-40B4-BE49-F238E27FC236}">
                <a16:creationId xmlns:a16="http://schemas.microsoft.com/office/drawing/2014/main" id="{D67C8676-62DD-0792-F27A-5CC08CDC82BB}"/>
              </a:ext>
            </a:extLst>
          </p:cNvPr>
          <p:cNvSpPr>
            <a:spLocks noGrp="1"/>
          </p:cNvSpPr>
          <p:nvPr>
            <p:ph type="title"/>
          </p:nvPr>
        </p:nvSpPr>
        <p:spPr/>
        <p:txBody>
          <a:bodyPr>
            <a:noAutofit/>
          </a:bodyPr>
          <a:lstStyle/>
          <a:p>
            <a:r>
              <a:rPr lang="en-US" sz="2400" dirty="0"/>
              <a:t>We could use our influence diagram as an analysis plan</a:t>
            </a:r>
            <a:endParaRPr lang="en-GB" sz="2400" dirty="0"/>
          </a:p>
        </p:txBody>
      </p:sp>
      <p:cxnSp>
        <p:nvCxnSpPr>
          <p:cNvPr id="39" name="Straight Arrow Connector 38">
            <a:extLst>
              <a:ext uri="{FF2B5EF4-FFF2-40B4-BE49-F238E27FC236}">
                <a16:creationId xmlns:a16="http://schemas.microsoft.com/office/drawing/2014/main" id="{E3098ABF-078B-28D1-916D-604120EA3632}"/>
              </a:ext>
            </a:extLst>
          </p:cNvPr>
          <p:cNvCxnSpPr>
            <a:cxnSpLocks/>
            <a:stCxn id="4" idx="7"/>
          </p:cNvCxnSpPr>
          <p:nvPr/>
        </p:nvCxnSpPr>
        <p:spPr>
          <a:xfrm flipV="1">
            <a:off x="6330100" y="4137649"/>
            <a:ext cx="1743383" cy="881907"/>
          </a:xfrm>
          <a:prstGeom prst="straightConnector1">
            <a:avLst/>
          </a:prstGeom>
          <a:ln w="19050">
            <a:solidFill>
              <a:schemeClr val="tx1">
                <a:alpha val="37219"/>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26A8163-7074-DFC6-CA35-995F84F56565}"/>
              </a:ext>
            </a:extLst>
          </p:cNvPr>
          <p:cNvCxnSpPr>
            <a:cxnSpLocks/>
            <a:stCxn id="37" idx="0"/>
            <a:endCxn id="33" idx="5"/>
          </p:cNvCxnSpPr>
          <p:nvPr/>
        </p:nvCxnSpPr>
        <p:spPr>
          <a:xfrm flipH="1" flipV="1">
            <a:off x="7730254" y="2581612"/>
            <a:ext cx="957730" cy="506684"/>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1841DE6-7497-4D30-5CFE-45378CB34D23}"/>
              </a:ext>
            </a:extLst>
          </p:cNvPr>
          <p:cNvCxnSpPr>
            <a:cxnSpLocks/>
            <a:stCxn id="37" idx="0"/>
            <a:endCxn id="21" idx="3"/>
          </p:cNvCxnSpPr>
          <p:nvPr/>
        </p:nvCxnSpPr>
        <p:spPr>
          <a:xfrm flipV="1">
            <a:off x="8687984" y="2625970"/>
            <a:ext cx="385999" cy="462326"/>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D9ABC64-1C31-577E-9CCD-E86ABE1752E4}"/>
              </a:ext>
            </a:extLst>
          </p:cNvPr>
          <p:cNvCxnSpPr>
            <a:cxnSpLocks/>
            <a:stCxn id="37" idx="6"/>
            <a:endCxn id="22" idx="2"/>
          </p:cNvCxnSpPr>
          <p:nvPr/>
        </p:nvCxnSpPr>
        <p:spPr>
          <a:xfrm flipV="1">
            <a:off x="9407984" y="3806594"/>
            <a:ext cx="628918" cy="1702"/>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E47779E6-9013-338D-6F8B-53912332BB83}"/>
              </a:ext>
            </a:extLst>
          </p:cNvPr>
          <p:cNvCxnSpPr>
            <a:cxnSpLocks/>
            <a:stCxn id="33" idx="4"/>
            <a:endCxn id="4" idx="7"/>
          </p:cNvCxnSpPr>
          <p:nvPr/>
        </p:nvCxnSpPr>
        <p:spPr>
          <a:xfrm flipH="1">
            <a:off x="6330100" y="2792495"/>
            <a:ext cx="891037" cy="2227061"/>
          </a:xfrm>
          <a:prstGeom prst="straightConnector1">
            <a:avLst/>
          </a:prstGeom>
          <a:ln w="19050">
            <a:solidFill>
              <a:schemeClr val="tx1">
                <a:alpha val="37081"/>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02E1F522-8F81-940F-EE9F-FFCDBD0BD49D}"/>
              </a:ext>
            </a:extLst>
          </p:cNvPr>
          <p:cNvCxnSpPr>
            <a:cxnSpLocks/>
            <a:stCxn id="62" idx="6"/>
            <a:endCxn id="33" idx="2"/>
          </p:cNvCxnSpPr>
          <p:nvPr/>
        </p:nvCxnSpPr>
        <p:spPr>
          <a:xfrm flipV="1">
            <a:off x="2422727" y="2072495"/>
            <a:ext cx="4078410" cy="29158"/>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D2DFF09-4C1C-D71C-184E-F5F167AE4A46}"/>
              </a:ext>
            </a:extLst>
          </p:cNvPr>
          <p:cNvCxnSpPr>
            <a:cxnSpLocks/>
            <a:stCxn id="33" idx="3"/>
          </p:cNvCxnSpPr>
          <p:nvPr/>
        </p:nvCxnSpPr>
        <p:spPr>
          <a:xfrm flipH="1">
            <a:off x="6194738" y="2581612"/>
            <a:ext cx="517282" cy="612349"/>
          </a:xfrm>
          <a:prstGeom prst="straightConnector1">
            <a:avLst/>
          </a:prstGeom>
          <a:ln w="19050">
            <a:solidFill>
              <a:schemeClr val="tx1">
                <a:alpha val="37081"/>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984C2236-4C7D-B83F-EE6F-E987625E97AB}"/>
              </a:ext>
            </a:extLst>
          </p:cNvPr>
          <p:cNvSpPr/>
          <p:nvPr/>
        </p:nvSpPr>
        <p:spPr>
          <a:xfrm>
            <a:off x="5100983" y="4808673"/>
            <a:ext cx="1440000" cy="1440000"/>
          </a:xfrm>
          <a:prstGeom prst="ellipse">
            <a:avLst/>
          </a:prstGeom>
          <a:solidFill>
            <a:schemeClr val="accent3">
              <a:lumMod val="50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Intercrop Yield</a:t>
            </a:r>
            <a:endParaRPr lang="en-GB" sz="1400" dirty="0"/>
          </a:p>
        </p:txBody>
      </p:sp>
      <p:sp>
        <p:nvSpPr>
          <p:cNvPr id="6" name="Oval 5">
            <a:extLst>
              <a:ext uri="{FF2B5EF4-FFF2-40B4-BE49-F238E27FC236}">
                <a16:creationId xmlns:a16="http://schemas.microsoft.com/office/drawing/2014/main" id="{925458F0-FB21-FD43-7DF2-74D6B82A2A61}"/>
              </a:ext>
            </a:extLst>
          </p:cNvPr>
          <p:cNvSpPr/>
          <p:nvPr/>
        </p:nvSpPr>
        <p:spPr>
          <a:xfrm>
            <a:off x="2717110"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err="1"/>
              <a:t>Fertiliser</a:t>
            </a:r>
            <a:r>
              <a:rPr lang="en-US" sz="1400" dirty="0"/>
              <a:t> application</a:t>
            </a:r>
          </a:p>
        </p:txBody>
      </p:sp>
      <p:sp>
        <p:nvSpPr>
          <p:cNvPr id="7" name="Oval 6">
            <a:extLst>
              <a:ext uri="{FF2B5EF4-FFF2-40B4-BE49-F238E27FC236}">
                <a16:creationId xmlns:a16="http://schemas.microsoft.com/office/drawing/2014/main" id="{329670F4-1240-9501-FAC5-CB7FF7A5449B}"/>
              </a:ext>
            </a:extLst>
          </p:cNvPr>
          <p:cNvSpPr/>
          <p:nvPr/>
        </p:nvSpPr>
        <p:spPr>
          <a:xfrm>
            <a:off x="982727" y="3103575"/>
            <a:ext cx="1440000" cy="1440000"/>
          </a:xfrm>
          <a:prstGeom prst="ellipse">
            <a:avLst/>
          </a:prstGeom>
          <a:solidFill>
            <a:schemeClr val="accent1">
              <a:alpha val="4081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Gender of farmer</a:t>
            </a:r>
            <a:endParaRPr lang="en-GB" sz="1400" dirty="0"/>
          </a:p>
        </p:txBody>
      </p:sp>
      <p:sp>
        <p:nvSpPr>
          <p:cNvPr id="2" name="Oval 1">
            <a:extLst>
              <a:ext uri="{FF2B5EF4-FFF2-40B4-BE49-F238E27FC236}">
                <a16:creationId xmlns:a16="http://schemas.microsoft.com/office/drawing/2014/main" id="{D75E9A1F-646F-1C72-B4AD-359A896C9983}"/>
              </a:ext>
            </a:extLst>
          </p:cNvPr>
          <p:cNvSpPr/>
          <p:nvPr/>
        </p:nvSpPr>
        <p:spPr>
          <a:xfrm>
            <a:off x="7956396"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Time of Planting</a:t>
            </a:r>
            <a:endParaRPr lang="en-GB" sz="1400" dirty="0"/>
          </a:p>
        </p:txBody>
      </p:sp>
      <p:sp>
        <p:nvSpPr>
          <p:cNvPr id="32" name="Oval 31">
            <a:extLst>
              <a:ext uri="{FF2B5EF4-FFF2-40B4-BE49-F238E27FC236}">
                <a16:creationId xmlns:a16="http://schemas.microsoft.com/office/drawing/2014/main" id="{31C036FC-87D5-5FB2-52C0-A4CEEEA35E74}"/>
              </a:ext>
            </a:extLst>
          </p:cNvPr>
          <p:cNvSpPr/>
          <p:nvPr/>
        </p:nvSpPr>
        <p:spPr>
          <a:xfrm>
            <a:off x="2940983" y="2423668"/>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Clay content</a:t>
            </a:r>
            <a:endParaRPr lang="en-GB" sz="1400" dirty="0"/>
          </a:p>
        </p:txBody>
      </p:sp>
      <p:sp>
        <p:nvSpPr>
          <p:cNvPr id="62" name="Oval 61">
            <a:extLst>
              <a:ext uri="{FF2B5EF4-FFF2-40B4-BE49-F238E27FC236}">
                <a16:creationId xmlns:a16="http://schemas.microsoft.com/office/drawing/2014/main" id="{801DD33A-6F00-3E7B-0B63-AF1331FB39B0}"/>
              </a:ext>
            </a:extLst>
          </p:cNvPr>
          <p:cNvSpPr/>
          <p:nvPr/>
        </p:nvSpPr>
        <p:spPr>
          <a:xfrm>
            <a:off x="982727" y="1381653"/>
            <a:ext cx="1440000" cy="1440000"/>
          </a:xfrm>
          <a:prstGeom prst="ellipse">
            <a:avLst/>
          </a:prstGeom>
          <a:solidFill>
            <a:schemeClr val="accent1">
              <a:alpha val="4081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Socio economic Status</a:t>
            </a:r>
            <a:endParaRPr lang="en-GB" sz="1400" dirty="0"/>
          </a:p>
        </p:txBody>
      </p:sp>
      <p:sp>
        <p:nvSpPr>
          <p:cNvPr id="78" name="Oval 77">
            <a:extLst>
              <a:ext uri="{FF2B5EF4-FFF2-40B4-BE49-F238E27FC236}">
                <a16:creationId xmlns:a16="http://schemas.microsoft.com/office/drawing/2014/main" id="{ACBCE683-ECF7-3DB3-3BCD-592F7D825C99}"/>
              </a:ext>
            </a:extLst>
          </p:cNvPr>
          <p:cNvSpPr/>
          <p:nvPr/>
        </p:nvSpPr>
        <p:spPr>
          <a:xfrm>
            <a:off x="5100983" y="3086594"/>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a:t>Soil quality assessment</a:t>
            </a:r>
            <a:endParaRPr lang="en-GB" sz="1400" dirty="0"/>
          </a:p>
        </p:txBody>
      </p:sp>
      <p:sp>
        <p:nvSpPr>
          <p:cNvPr id="21" name="Oval 20">
            <a:extLst>
              <a:ext uri="{FF2B5EF4-FFF2-40B4-BE49-F238E27FC236}">
                <a16:creationId xmlns:a16="http://schemas.microsoft.com/office/drawing/2014/main" id="{16023451-D7BE-3AC7-AE1D-8CD216EE2018}"/>
              </a:ext>
            </a:extLst>
          </p:cNvPr>
          <p:cNvSpPr/>
          <p:nvPr/>
        </p:nvSpPr>
        <p:spPr>
          <a:xfrm>
            <a:off x="8863100" y="1396853"/>
            <a:ext cx="1440000" cy="1440000"/>
          </a:xfrm>
          <a:prstGeom prst="ellipse">
            <a:avLst/>
          </a:prstGeom>
          <a:solidFill>
            <a:schemeClr val="accent3">
              <a:lumMod val="50000"/>
              <a:alpha val="4081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 of food gap months</a:t>
            </a:r>
            <a:endParaRPr lang="en-GB" sz="1400" dirty="0"/>
          </a:p>
        </p:txBody>
      </p:sp>
      <p:sp>
        <p:nvSpPr>
          <p:cNvPr id="22" name="Oval 21">
            <a:extLst>
              <a:ext uri="{FF2B5EF4-FFF2-40B4-BE49-F238E27FC236}">
                <a16:creationId xmlns:a16="http://schemas.microsoft.com/office/drawing/2014/main" id="{5AD2FFD9-26D7-B729-950F-D587B971DB38}"/>
              </a:ext>
            </a:extLst>
          </p:cNvPr>
          <p:cNvSpPr/>
          <p:nvPr/>
        </p:nvSpPr>
        <p:spPr>
          <a:xfrm>
            <a:off x="10036902" y="3086594"/>
            <a:ext cx="1440000" cy="1440000"/>
          </a:xfrm>
          <a:prstGeom prst="ellipse">
            <a:avLst/>
          </a:prstGeom>
          <a:solidFill>
            <a:schemeClr val="accent3">
              <a:lumMod val="50000"/>
              <a:alpha val="4081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Dietary diversity index</a:t>
            </a:r>
            <a:endParaRPr lang="en-GB" sz="1400" dirty="0"/>
          </a:p>
        </p:txBody>
      </p:sp>
      <p:sp>
        <p:nvSpPr>
          <p:cNvPr id="33" name="Oval 32">
            <a:extLst>
              <a:ext uri="{FF2B5EF4-FFF2-40B4-BE49-F238E27FC236}">
                <a16:creationId xmlns:a16="http://schemas.microsoft.com/office/drawing/2014/main" id="{006FA869-A509-12D3-5877-A29A7D3F1E8C}"/>
              </a:ext>
            </a:extLst>
          </p:cNvPr>
          <p:cNvSpPr/>
          <p:nvPr/>
        </p:nvSpPr>
        <p:spPr>
          <a:xfrm>
            <a:off x="6501137" y="1352495"/>
            <a:ext cx="1440000" cy="1440000"/>
          </a:xfrm>
          <a:prstGeom prst="ellipse">
            <a:avLst/>
          </a:prstGeom>
          <a:solidFill>
            <a:schemeClr val="accent3">
              <a:lumMod val="50000"/>
              <a:alpha val="4081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Soil carbon</a:t>
            </a:r>
            <a:endParaRPr lang="en-GB" sz="1400" dirty="0"/>
          </a:p>
        </p:txBody>
      </p:sp>
      <p:sp>
        <p:nvSpPr>
          <p:cNvPr id="37" name="Oval 36">
            <a:extLst>
              <a:ext uri="{FF2B5EF4-FFF2-40B4-BE49-F238E27FC236}">
                <a16:creationId xmlns:a16="http://schemas.microsoft.com/office/drawing/2014/main" id="{4CE96E56-74CB-74D6-3697-1771FEA50B2F}"/>
              </a:ext>
            </a:extLst>
          </p:cNvPr>
          <p:cNvSpPr/>
          <p:nvPr/>
        </p:nvSpPr>
        <p:spPr>
          <a:xfrm>
            <a:off x="7967984" y="3088296"/>
            <a:ext cx="1440000" cy="1440000"/>
          </a:xfrm>
          <a:prstGeom prst="ellipse">
            <a:avLst/>
          </a:prstGeom>
          <a:solidFill>
            <a:schemeClr val="accent1">
              <a:alpha val="4081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Adoption of intercrop</a:t>
            </a:r>
            <a:endParaRPr lang="en-GB" sz="1400" dirty="0"/>
          </a:p>
        </p:txBody>
      </p:sp>
    </p:spTree>
    <p:extLst>
      <p:ext uri="{BB962C8B-B14F-4D97-AF65-F5344CB8AC3E}">
        <p14:creationId xmlns:p14="http://schemas.microsoft.com/office/powerpoint/2010/main" val="1267602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DECB197-B093-52E4-60F2-6E8685200452}"/>
              </a:ext>
            </a:extLst>
          </p:cNvPr>
          <p:cNvPicPr>
            <a:picLocks noChangeAspect="1"/>
          </p:cNvPicPr>
          <p:nvPr/>
        </p:nvPicPr>
        <p:blipFill>
          <a:blip r:embed="rId3"/>
          <a:stretch>
            <a:fillRect/>
          </a:stretch>
        </p:blipFill>
        <p:spPr>
          <a:xfrm>
            <a:off x="5466120" y="1905854"/>
            <a:ext cx="6309791" cy="3484058"/>
          </a:xfrm>
          <a:prstGeom prst="rect">
            <a:avLst/>
          </a:prstGeom>
        </p:spPr>
      </p:pic>
      <p:sp>
        <p:nvSpPr>
          <p:cNvPr id="6" name="Content Placeholder 2">
            <a:extLst>
              <a:ext uri="{FF2B5EF4-FFF2-40B4-BE49-F238E27FC236}">
                <a16:creationId xmlns:a16="http://schemas.microsoft.com/office/drawing/2014/main" id="{4C0CF5A4-6ECF-CBB7-94C2-03541DB36024}"/>
              </a:ext>
            </a:extLst>
          </p:cNvPr>
          <p:cNvSpPr>
            <a:spLocks noGrp="1"/>
          </p:cNvSpPr>
          <p:nvPr>
            <p:ph sz="half" idx="2"/>
          </p:nvPr>
        </p:nvSpPr>
        <p:spPr>
          <a:xfrm>
            <a:off x="551670" y="1905853"/>
            <a:ext cx="4445333" cy="4239239"/>
          </a:xfrm>
        </p:spPr>
        <p:txBody>
          <a:bodyPr>
            <a:normAutofit/>
          </a:bodyPr>
          <a:lstStyle/>
          <a:p>
            <a:pPr marL="0" indent="0">
              <a:buNone/>
            </a:pPr>
            <a:r>
              <a:rPr lang="en-US" sz="1800" dirty="0"/>
              <a:t>In this dataset, clay soils and early application of fertilizer looked to be linked to the performance of the intercrop treatment vs the sole crop.</a:t>
            </a:r>
          </a:p>
          <a:p>
            <a:pPr marL="0" indent="0">
              <a:buNone/>
            </a:pPr>
            <a:r>
              <a:rPr lang="en-US" sz="1800" dirty="0"/>
              <a:t>There were no significant relationships with the soil quality assessment, or the planting time.</a:t>
            </a:r>
            <a:endParaRPr lang="en-GB" sz="1800" dirty="0"/>
          </a:p>
        </p:txBody>
      </p:sp>
      <p:sp>
        <p:nvSpPr>
          <p:cNvPr id="2" name="Title 1">
            <a:extLst>
              <a:ext uri="{FF2B5EF4-FFF2-40B4-BE49-F238E27FC236}">
                <a16:creationId xmlns:a16="http://schemas.microsoft.com/office/drawing/2014/main" id="{BA0DEB97-F68B-78D1-1112-8B59DF7FC43D}"/>
              </a:ext>
            </a:extLst>
          </p:cNvPr>
          <p:cNvSpPr>
            <a:spLocks noGrp="1"/>
          </p:cNvSpPr>
          <p:nvPr>
            <p:ph type="title"/>
          </p:nvPr>
        </p:nvSpPr>
        <p:spPr/>
        <p:txBody>
          <a:bodyPr>
            <a:noAutofit/>
          </a:bodyPr>
          <a:lstStyle/>
          <a:p>
            <a:r>
              <a:rPr lang="en-GB" sz="3200" dirty="0"/>
              <a:t>Factors affecting change in yield for intercrop treatment vs sole crop</a:t>
            </a:r>
          </a:p>
        </p:txBody>
      </p:sp>
      <p:sp>
        <p:nvSpPr>
          <p:cNvPr id="3" name="TextBox 2">
            <a:extLst>
              <a:ext uri="{FF2B5EF4-FFF2-40B4-BE49-F238E27FC236}">
                <a16:creationId xmlns:a16="http://schemas.microsoft.com/office/drawing/2014/main" id="{3DE52E6D-C5D6-97CA-32B1-B04601DBBE6A}"/>
              </a:ext>
            </a:extLst>
          </p:cNvPr>
          <p:cNvSpPr txBox="1"/>
          <p:nvPr/>
        </p:nvSpPr>
        <p:spPr>
          <a:xfrm>
            <a:off x="0" y="6537490"/>
            <a:ext cx="6435090" cy="276999"/>
          </a:xfrm>
          <a:prstGeom prst="rect">
            <a:avLst/>
          </a:prstGeom>
          <a:noFill/>
        </p:spPr>
        <p:txBody>
          <a:bodyPr wrap="square">
            <a:spAutoFit/>
          </a:bodyPr>
          <a:lstStyle/>
          <a:p>
            <a:r>
              <a:rPr lang="en-GB" sz="1200" dirty="0">
                <a:effectLst/>
                <a:latin typeface="Helvetica" panose="020B0604020202020204" pitchFamily="34" charset="0"/>
                <a:ea typeface="Times New Roman" panose="02020603050405020304" pitchFamily="18" charset="0"/>
              </a:rPr>
              <a:t>Kareem Longwe and Wezi  Mhango, Best Bets project-Malawi,.  Mc Knight CCRP</a:t>
            </a:r>
            <a:endParaRPr lang="en-GB" sz="1200" dirty="0"/>
          </a:p>
        </p:txBody>
      </p:sp>
    </p:spTree>
    <p:extLst>
      <p:ext uri="{BB962C8B-B14F-4D97-AF65-F5344CB8AC3E}">
        <p14:creationId xmlns:p14="http://schemas.microsoft.com/office/powerpoint/2010/main" val="2673093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Arrow Connector 8">
            <a:extLst>
              <a:ext uri="{FF2B5EF4-FFF2-40B4-BE49-F238E27FC236}">
                <a16:creationId xmlns:a16="http://schemas.microsoft.com/office/drawing/2014/main" id="{B736B67F-9C17-FF3B-793A-F81F58CB7D23}"/>
              </a:ext>
            </a:extLst>
          </p:cNvPr>
          <p:cNvCxnSpPr>
            <a:cxnSpLocks/>
            <a:stCxn id="78" idx="4"/>
            <a:endCxn id="4" idx="0"/>
          </p:cNvCxnSpPr>
          <p:nvPr/>
        </p:nvCxnSpPr>
        <p:spPr>
          <a:xfrm>
            <a:off x="5820983" y="4526594"/>
            <a:ext cx="0" cy="282079"/>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7D5AA753-2E28-CFC6-3CC1-3808ED622B1E}"/>
              </a:ext>
            </a:extLst>
          </p:cNvPr>
          <p:cNvCxnSpPr>
            <a:cxnSpLocks/>
            <a:stCxn id="6" idx="6"/>
            <a:endCxn id="4" idx="2"/>
          </p:cNvCxnSpPr>
          <p:nvPr/>
        </p:nvCxnSpPr>
        <p:spPr>
          <a:xfrm>
            <a:off x="4157110" y="5528673"/>
            <a:ext cx="943873" cy="0"/>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ED03EF5-3CE8-9B0F-E807-58B1125EDB07}"/>
              </a:ext>
            </a:extLst>
          </p:cNvPr>
          <p:cNvCxnSpPr>
            <a:cxnSpLocks/>
            <a:stCxn id="2" idx="2"/>
            <a:endCxn id="78" idx="5"/>
          </p:cNvCxnSpPr>
          <p:nvPr/>
        </p:nvCxnSpPr>
        <p:spPr>
          <a:xfrm flipH="1" flipV="1">
            <a:off x="6330100" y="4315711"/>
            <a:ext cx="1626296" cy="121296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FAF5222B-3DEA-C48A-B533-8B19537B5FBE}"/>
              </a:ext>
            </a:extLst>
          </p:cNvPr>
          <p:cNvCxnSpPr>
            <a:cxnSpLocks/>
            <a:stCxn id="7" idx="6"/>
            <a:endCxn id="6" idx="1"/>
          </p:cNvCxnSpPr>
          <p:nvPr/>
        </p:nvCxnSpPr>
        <p:spPr>
          <a:xfrm>
            <a:off x="2422727" y="3823575"/>
            <a:ext cx="505266" cy="1195981"/>
          </a:xfrm>
          <a:prstGeom prst="straightConnector1">
            <a:avLst/>
          </a:prstGeom>
          <a:ln w="19050">
            <a:solidFill>
              <a:schemeClr val="tx1">
                <a:alpha val="29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A27D5F8-23FF-3E0A-A341-7E8282A06685}"/>
              </a:ext>
            </a:extLst>
          </p:cNvPr>
          <p:cNvCxnSpPr>
            <a:cxnSpLocks/>
            <a:stCxn id="7" idx="6"/>
          </p:cNvCxnSpPr>
          <p:nvPr/>
        </p:nvCxnSpPr>
        <p:spPr>
          <a:xfrm>
            <a:off x="2422727" y="3823575"/>
            <a:ext cx="2725922" cy="273855"/>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E9F993B0-CF39-7B58-5C17-48D6273332AB}"/>
              </a:ext>
            </a:extLst>
          </p:cNvPr>
          <p:cNvCxnSpPr>
            <a:cxnSpLocks/>
            <a:stCxn id="6" idx="6"/>
            <a:endCxn id="78" idx="3"/>
          </p:cNvCxnSpPr>
          <p:nvPr/>
        </p:nvCxnSpPr>
        <p:spPr>
          <a:xfrm flipV="1">
            <a:off x="4157110" y="4315711"/>
            <a:ext cx="1154756" cy="1212962"/>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DB9EB9B-4644-9EF3-7D98-307CE8D0452A}"/>
              </a:ext>
            </a:extLst>
          </p:cNvPr>
          <p:cNvCxnSpPr>
            <a:cxnSpLocks/>
            <a:stCxn id="32" idx="5"/>
            <a:endCxn id="4" idx="1"/>
          </p:cNvCxnSpPr>
          <p:nvPr/>
        </p:nvCxnSpPr>
        <p:spPr>
          <a:xfrm>
            <a:off x="4170100" y="3652785"/>
            <a:ext cx="1141766" cy="1366771"/>
          </a:xfrm>
          <a:prstGeom prst="straightConnector1">
            <a:avLst/>
          </a:prstGeom>
          <a:ln w="19050">
            <a:solidFill>
              <a:schemeClr val="tx1">
                <a:alpha val="29969"/>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57A1E2EF-4E8C-BE33-0156-809BB35EB921}"/>
              </a:ext>
            </a:extLst>
          </p:cNvPr>
          <p:cNvCxnSpPr>
            <a:cxnSpLocks/>
            <a:stCxn id="2" idx="2"/>
            <a:endCxn id="4" idx="6"/>
          </p:cNvCxnSpPr>
          <p:nvPr/>
        </p:nvCxnSpPr>
        <p:spPr>
          <a:xfrm flipH="1">
            <a:off x="6540983" y="5528673"/>
            <a:ext cx="1415413" cy="0"/>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0128D79-B47E-61B2-4DFE-8BA4476A209D}"/>
              </a:ext>
            </a:extLst>
          </p:cNvPr>
          <p:cNvCxnSpPr>
            <a:cxnSpLocks/>
            <a:stCxn id="62" idx="6"/>
            <a:endCxn id="32" idx="1"/>
          </p:cNvCxnSpPr>
          <p:nvPr/>
        </p:nvCxnSpPr>
        <p:spPr>
          <a:xfrm>
            <a:off x="2422727" y="2101653"/>
            <a:ext cx="729139" cy="532898"/>
          </a:xfrm>
          <a:prstGeom prst="straightConnector1">
            <a:avLst/>
          </a:prstGeom>
          <a:ln w="19050">
            <a:solidFill>
              <a:schemeClr val="tx1">
                <a:alpha val="29969"/>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DE7F07EB-4E2D-B295-D1CA-6377C72A58EA}"/>
              </a:ext>
            </a:extLst>
          </p:cNvPr>
          <p:cNvCxnSpPr>
            <a:cxnSpLocks/>
            <a:stCxn id="62" idx="6"/>
            <a:endCxn id="78" idx="1"/>
          </p:cNvCxnSpPr>
          <p:nvPr/>
        </p:nvCxnSpPr>
        <p:spPr>
          <a:xfrm>
            <a:off x="2422727" y="2101653"/>
            <a:ext cx="2889139" cy="1195824"/>
          </a:xfrm>
          <a:prstGeom prst="straightConnector1">
            <a:avLst/>
          </a:prstGeom>
          <a:ln w="1905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A1EDD6F5-FDFF-5D2C-7412-0C206E51B136}"/>
              </a:ext>
            </a:extLst>
          </p:cNvPr>
          <p:cNvCxnSpPr>
            <a:cxnSpLocks/>
            <a:stCxn id="7" idx="6"/>
          </p:cNvCxnSpPr>
          <p:nvPr/>
        </p:nvCxnSpPr>
        <p:spPr>
          <a:xfrm flipV="1">
            <a:off x="2422727" y="3341460"/>
            <a:ext cx="532679" cy="482115"/>
          </a:xfrm>
          <a:prstGeom prst="straightConnector1">
            <a:avLst/>
          </a:prstGeom>
          <a:ln w="19050">
            <a:solidFill>
              <a:schemeClr val="tx1">
                <a:alpha val="29969"/>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77" name="Title 1">
            <a:extLst>
              <a:ext uri="{FF2B5EF4-FFF2-40B4-BE49-F238E27FC236}">
                <a16:creationId xmlns:a16="http://schemas.microsoft.com/office/drawing/2014/main" id="{D67C8676-62DD-0792-F27A-5CC08CDC82BB}"/>
              </a:ext>
            </a:extLst>
          </p:cNvPr>
          <p:cNvSpPr>
            <a:spLocks noGrp="1"/>
          </p:cNvSpPr>
          <p:nvPr>
            <p:ph type="title"/>
          </p:nvPr>
        </p:nvSpPr>
        <p:spPr/>
        <p:txBody>
          <a:bodyPr>
            <a:noAutofit/>
          </a:bodyPr>
          <a:lstStyle/>
          <a:p>
            <a:r>
              <a:rPr lang="en-US" sz="3200" dirty="0"/>
              <a:t>And then looking at a different component</a:t>
            </a:r>
            <a:endParaRPr lang="en-GB" sz="3200" dirty="0"/>
          </a:p>
        </p:txBody>
      </p:sp>
      <p:cxnSp>
        <p:nvCxnSpPr>
          <p:cNvPr id="39" name="Straight Arrow Connector 38">
            <a:extLst>
              <a:ext uri="{FF2B5EF4-FFF2-40B4-BE49-F238E27FC236}">
                <a16:creationId xmlns:a16="http://schemas.microsoft.com/office/drawing/2014/main" id="{E3098ABF-078B-28D1-916D-604120EA3632}"/>
              </a:ext>
            </a:extLst>
          </p:cNvPr>
          <p:cNvCxnSpPr>
            <a:cxnSpLocks/>
            <a:stCxn id="4" idx="7"/>
          </p:cNvCxnSpPr>
          <p:nvPr/>
        </p:nvCxnSpPr>
        <p:spPr>
          <a:xfrm flipV="1">
            <a:off x="6330100" y="4137649"/>
            <a:ext cx="1743383" cy="881907"/>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726A8163-7074-DFC6-CA35-995F84F56565}"/>
              </a:ext>
            </a:extLst>
          </p:cNvPr>
          <p:cNvCxnSpPr>
            <a:cxnSpLocks/>
            <a:stCxn id="37" idx="0"/>
            <a:endCxn id="33" idx="5"/>
          </p:cNvCxnSpPr>
          <p:nvPr/>
        </p:nvCxnSpPr>
        <p:spPr>
          <a:xfrm flipH="1" flipV="1">
            <a:off x="7730254" y="2581612"/>
            <a:ext cx="957730" cy="506684"/>
          </a:xfrm>
          <a:prstGeom prst="straightConnector1">
            <a:avLst/>
          </a:prstGeom>
          <a:ln w="19050">
            <a:solidFill>
              <a:schemeClr val="tx1">
                <a:alpha val="30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1841DE6-7497-4D30-5CFE-45378CB34D23}"/>
              </a:ext>
            </a:extLst>
          </p:cNvPr>
          <p:cNvCxnSpPr>
            <a:cxnSpLocks/>
            <a:stCxn id="37" idx="0"/>
            <a:endCxn id="21" idx="3"/>
          </p:cNvCxnSpPr>
          <p:nvPr/>
        </p:nvCxnSpPr>
        <p:spPr>
          <a:xfrm flipV="1">
            <a:off x="8687984" y="2625970"/>
            <a:ext cx="385999" cy="462326"/>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7D9ABC64-1C31-577E-9CCD-E86ABE1752E4}"/>
              </a:ext>
            </a:extLst>
          </p:cNvPr>
          <p:cNvCxnSpPr>
            <a:cxnSpLocks/>
            <a:stCxn id="37" idx="6"/>
            <a:endCxn id="22" idx="2"/>
          </p:cNvCxnSpPr>
          <p:nvPr/>
        </p:nvCxnSpPr>
        <p:spPr>
          <a:xfrm flipV="1">
            <a:off x="9407984" y="3806594"/>
            <a:ext cx="628918" cy="1702"/>
          </a:xfrm>
          <a:prstGeom prst="straightConnector1">
            <a:avLst/>
          </a:prstGeom>
          <a:ln w="19050">
            <a:solidFill>
              <a:schemeClr val="tx1">
                <a:alpha val="28636"/>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E47779E6-9013-338D-6F8B-53912332BB83}"/>
              </a:ext>
            </a:extLst>
          </p:cNvPr>
          <p:cNvCxnSpPr>
            <a:cxnSpLocks/>
            <a:stCxn id="33" idx="4"/>
            <a:endCxn id="4" idx="7"/>
          </p:cNvCxnSpPr>
          <p:nvPr/>
        </p:nvCxnSpPr>
        <p:spPr>
          <a:xfrm flipH="1">
            <a:off x="6330100" y="2792495"/>
            <a:ext cx="891037" cy="2227061"/>
          </a:xfrm>
          <a:prstGeom prst="straightConnector1">
            <a:avLst/>
          </a:prstGeom>
          <a:ln w="19050">
            <a:solidFill>
              <a:schemeClr val="tx1">
                <a:alpha val="30000"/>
              </a:schemeClr>
            </a:solidFill>
            <a:headEnd type="triangle" w="lg" len="lg"/>
            <a:tailEnd type="none" w="lg" len="lg"/>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02E1F522-8F81-940F-EE9F-FFCDBD0BD49D}"/>
              </a:ext>
            </a:extLst>
          </p:cNvPr>
          <p:cNvCxnSpPr>
            <a:cxnSpLocks/>
            <a:stCxn id="62" idx="6"/>
            <a:endCxn id="33" idx="2"/>
          </p:cNvCxnSpPr>
          <p:nvPr/>
        </p:nvCxnSpPr>
        <p:spPr>
          <a:xfrm flipV="1">
            <a:off x="2422727" y="2072495"/>
            <a:ext cx="4078410" cy="29158"/>
          </a:xfrm>
          <a:prstGeom prst="straightConnector1">
            <a:avLst/>
          </a:prstGeom>
          <a:ln w="19050">
            <a:solidFill>
              <a:schemeClr val="tx1">
                <a:alpha val="30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9D2DFF09-4C1C-D71C-184E-F5F167AE4A46}"/>
              </a:ext>
            </a:extLst>
          </p:cNvPr>
          <p:cNvCxnSpPr>
            <a:cxnSpLocks/>
            <a:stCxn id="33" idx="3"/>
          </p:cNvCxnSpPr>
          <p:nvPr/>
        </p:nvCxnSpPr>
        <p:spPr>
          <a:xfrm flipH="1">
            <a:off x="6194738" y="2581612"/>
            <a:ext cx="517282" cy="612349"/>
          </a:xfrm>
          <a:prstGeom prst="straightConnector1">
            <a:avLst/>
          </a:prstGeom>
          <a:ln w="19050">
            <a:solidFill>
              <a:schemeClr val="tx1">
                <a:alpha val="30000"/>
              </a:schemeClr>
            </a:solidFill>
            <a:headEnd w="lg" len="lg"/>
            <a:tailEnd type="triangle" w="lg" len="lg"/>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984C2236-4C7D-B83F-EE6F-E987625E97AB}"/>
              </a:ext>
            </a:extLst>
          </p:cNvPr>
          <p:cNvSpPr/>
          <p:nvPr/>
        </p:nvSpPr>
        <p:spPr>
          <a:xfrm>
            <a:off x="5100983" y="4808673"/>
            <a:ext cx="1440000" cy="1440000"/>
          </a:xfrm>
          <a:prstGeom prst="ellipse">
            <a:avLst/>
          </a:prstGeom>
          <a:solidFill>
            <a:schemeClr val="accent3">
              <a:lumMod val="50000"/>
              <a:alpha val="3511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Intercrop Yield</a:t>
            </a:r>
            <a:endParaRPr lang="en-GB" sz="1400" dirty="0"/>
          </a:p>
        </p:txBody>
      </p:sp>
      <p:sp>
        <p:nvSpPr>
          <p:cNvPr id="6" name="Oval 5">
            <a:extLst>
              <a:ext uri="{FF2B5EF4-FFF2-40B4-BE49-F238E27FC236}">
                <a16:creationId xmlns:a16="http://schemas.microsoft.com/office/drawing/2014/main" id="{925458F0-FB21-FD43-7DF2-74D6B82A2A61}"/>
              </a:ext>
            </a:extLst>
          </p:cNvPr>
          <p:cNvSpPr/>
          <p:nvPr/>
        </p:nvSpPr>
        <p:spPr>
          <a:xfrm>
            <a:off x="2717110"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err="1"/>
              <a:t>Fertiliser</a:t>
            </a:r>
            <a:r>
              <a:rPr lang="en-US" sz="1400" dirty="0"/>
              <a:t> application</a:t>
            </a:r>
          </a:p>
        </p:txBody>
      </p:sp>
      <p:sp>
        <p:nvSpPr>
          <p:cNvPr id="7" name="Oval 6">
            <a:extLst>
              <a:ext uri="{FF2B5EF4-FFF2-40B4-BE49-F238E27FC236}">
                <a16:creationId xmlns:a16="http://schemas.microsoft.com/office/drawing/2014/main" id="{329670F4-1240-9501-FAC5-CB7FF7A5449B}"/>
              </a:ext>
            </a:extLst>
          </p:cNvPr>
          <p:cNvSpPr/>
          <p:nvPr/>
        </p:nvSpPr>
        <p:spPr>
          <a:xfrm>
            <a:off x="982727" y="3103575"/>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Gender of farmer</a:t>
            </a:r>
            <a:endParaRPr lang="en-GB" sz="1400" dirty="0"/>
          </a:p>
        </p:txBody>
      </p:sp>
      <p:sp>
        <p:nvSpPr>
          <p:cNvPr id="2" name="Oval 1">
            <a:extLst>
              <a:ext uri="{FF2B5EF4-FFF2-40B4-BE49-F238E27FC236}">
                <a16:creationId xmlns:a16="http://schemas.microsoft.com/office/drawing/2014/main" id="{D75E9A1F-646F-1C72-B4AD-359A896C9983}"/>
              </a:ext>
            </a:extLst>
          </p:cNvPr>
          <p:cNvSpPr/>
          <p:nvPr/>
        </p:nvSpPr>
        <p:spPr>
          <a:xfrm>
            <a:off x="7956396" y="480867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Time of Planting</a:t>
            </a:r>
            <a:endParaRPr lang="en-GB" sz="1400" dirty="0"/>
          </a:p>
        </p:txBody>
      </p:sp>
      <p:sp>
        <p:nvSpPr>
          <p:cNvPr id="32" name="Oval 31">
            <a:extLst>
              <a:ext uri="{FF2B5EF4-FFF2-40B4-BE49-F238E27FC236}">
                <a16:creationId xmlns:a16="http://schemas.microsoft.com/office/drawing/2014/main" id="{31C036FC-87D5-5FB2-52C0-A4CEEEA35E74}"/>
              </a:ext>
            </a:extLst>
          </p:cNvPr>
          <p:cNvSpPr/>
          <p:nvPr/>
        </p:nvSpPr>
        <p:spPr>
          <a:xfrm>
            <a:off x="2940983" y="2423668"/>
            <a:ext cx="1440000" cy="1440000"/>
          </a:xfrm>
          <a:prstGeom prst="ellipse">
            <a:avLst/>
          </a:prstGeom>
          <a:solidFill>
            <a:schemeClr val="accent1">
              <a:alpha val="3532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Clay content</a:t>
            </a:r>
            <a:endParaRPr lang="en-GB" sz="1400" dirty="0"/>
          </a:p>
        </p:txBody>
      </p:sp>
      <p:sp>
        <p:nvSpPr>
          <p:cNvPr id="62" name="Oval 61">
            <a:extLst>
              <a:ext uri="{FF2B5EF4-FFF2-40B4-BE49-F238E27FC236}">
                <a16:creationId xmlns:a16="http://schemas.microsoft.com/office/drawing/2014/main" id="{801DD33A-6F00-3E7B-0B63-AF1331FB39B0}"/>
              </a:ext>
            </a:extLst>
          </p:cNvPr>
          <p:cNvSpPr/>
          <p:nvPr/>
        </p:nvSpPr>
        <p:spPr>
          <a:xfrm>
            <a:off x="982727" y="1381653"/>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Socio economic Status</a:t>
            </a:r>
            <a:endParaRPr lang="en-GB" sz="1400" dirty="0"/>
          </a:p>
        </p:txBody>
      </p:sp>
      <p:sp>
        <p:nvSpPr>
          <p:cNvPr id="78" name="Oval 77">
            <a:extLst>
              <a:ext uri="{FF2B5EF4-FFF2-40B4-BE49-F238E27FC236}">
                <a16:creationId xmlns:a16="http://schemas.microsoft.com/office/drawing/2014/main" id="{ACBCE683-ECF7-3DB3-3BCD-592F7D825C99}"/>
              </a:ext>
            </a:extLst>
          </p:cNvPr>
          <p:cNvSpPr/>
          <p:nvPr/>
        </p:nvSpPr>
        <p:spPr>
          <a:xfrm>
            <a:off x="5100983" y="3086594"/>
            <a:ext cx="1440000" cy="1440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dirty="0"/>
              <a:t>Soil quality assessment</a:t>
            </a:r>
            <a:endParaRPr lang="en-GB" sz="1400" dirty="0"/>
          </a:p>
        </p:txBody>
      </p:sp>
      <p:sp>
        <p:nvSpPr>
          <p:cNvPr id="21" name="Oval 20">
            <a:extLst>
              <a:ext uri="{FF2B5EF4-FFF2-40B4-BE49-F238E27FC236}">
                <a16:creationId xmlns:a16="http://schemas.microsoft.com/office/drawing/2014/main" id="{16023451-D7BE-3AC7-AE1D-8CD216EE2018}"/>
              </a:ext>
            </a:extLst>
          </p:cNvPr>
          <p:cNvSpPr/>
          <p:nvPr/>
        </p:nvSpPr>
        <p:spPr>
          <a:xfrm>
            <a:off x="8863100" y="1396853"/>
            <a:ext cx="1440000" cy="1440000"/>
          </a:xfrm>
          <a:prstGeom prst="ellipse">
            <a:avLst/>
          </a:prstGeom>
          <a:solidFill>
            <a:schemeClr val="accent3">
              <a:lumMod val="50000"/>
              <a:alpha val="3511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 of food gap months</a:t>
            </a:r>
            <a:endParaRPr lang="en-GB" sz="1400" dirty="0"/>
          </a:p>
        </p:txBody>
      </p:sp>
      <p:sp>
        <p:nvSpPr>
          <p:cNvPr id="22" name="Oval 21">
            <a:extLst>
              <a:ext uri="{FF2B5EF4-FFF2-40B4-BE49-F238E27FC236}">
                <a16:creationId xmlns:a16="http://schemas.microsoft.com/office/drawing/2014/main" id="{5AD2FFD9-26D7-B729-950F-D587B971DB38}"/>
              </a:ext>
            </a:extLst>
          </p:cNvPr>
          <p:cNvSpPr/>
          <p:nvPr/>
        </p:nvSpPr>
        <p:spPr>
          <a:xfrm>
            <a:off x="10036902" y="3086594"/>
            <a:ext cx="1440000" cy="1440000"/>
          </a:xfrm>
          <a:prstGeom prst="ellipse">
            <a:avLst/>
          </a:prstGeom>
          <a:solidFill>
            <a:schemeClr val="accent3">
              <a:lumMod val="50000"/>
              <a:alpha val="35116"/>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Dietary diversity index</a:t>
            </a:r>
            <a:endParaRPr lang="en-GB" sz="1400" dirty="0"/>
          </a:p>
        </p:txBody>
      </p:sp>
      <p:sp>
        <p:nvSpPr>
          <p:cNvPr id="33" name="Oval 32">
            <a:extLst>
              <a:ext uri="{FF2B5EF4-FFF2-40B4-BE49-F238E27FC236}">
                <a16:creationId xmlns:a16="http://schemas.microsoft.com/office/drawing/2014/main" id="{006FA869-A509-12D3-5877-A29A7D3F1E8C}"/>
              </a:ext>
            </a:extLst>
          </p:cNvPr>
          <p:cNvSpPr/>
          <p:nvPr/>
        </p:nvSpPr>
        <p:spPr>
          <a:xfrm>
            <a:off x="6501137" y="1352495"/>
            <a:ext cx="1440000" cy="1440000"/>
          </a:xfrm>
          <a:prstGeom prst="ellipse">
            <a:avLst/>
          </a:prstGeom>
          <a:solidFill>
            <a:schemeClr val="accent3">
              <a:lumMod val="50000"/>
              <a:alpha val="36133"/>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400" dirty="0"/>
              <a:t>Soil Carbon</a:t>
            </a:r>
            <a:endParaRPr lang="en-GB" sz="1400" dirty="0"/>
          </a:p>
        </p:txBody>
      </p:sp>
      <p:sp>
        <p:nvSpPr>
          <p:cNvPr id="37" name="Oval 36">
            <a:extLst>
              <a:ext uri="{FF2B5EF4-FFF2-40B4-BE49-F238E27FC236}">
                <a16:creationId xmlns:a16="http://schemas.microsoft.com/office/drawing/2014/main" id="{4CE96E56-74CB-74D6-3697-1771FEA50B2F}"/>
              </a:ext>
            </a:extLst>
          </p:cNvPr>
          <p:cNvSpPr/>
          <p:nvPr/>
        </p:nvSpPr>
        <p:spPr>
          <a:xfrm>
            <a:off x="7967984" y="3088296"/>
            <a:ext cx="1440000" cy="1440000"/>
          </a:xfrm>
          <a:prstGeom prst="ellipse">
            <a:avLst/>
          </a:prstGeom>
          <a:solidFill>
            <a:schemeClr val="accent1">
              <a:alpha val="3511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Adoption of intercrop</a:t>
            </a:r>
            <a:endParaRPr lang="en-GB" sz="1400" dirty="0"/>
          </a:p>
        </p:txBody>
      </p:sp>
    </p:spTree>
    <p:extLst>
      <p:ext uri="{BB962C8B-B14F-4D97-AF65-F5344CB8AC3E}">
        <p14:creationId xmlns:p14="http://schemas.microsoft.com/office/powerpoint/2010/main" val="264028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3D7004-C101-E419-E985-1BC3DFB3C3CB}"/>
              </a:ext>
            </a:extLst>
          </p:cNvPr>
          <p:cNvSpPr>
            <a:spLocks noGrp="1"/>
          </p:cNvSpPr>
          <p:nvPr>
            <p:ph sz="half" idx="2"/>
          </p:nvPr>
        </p:nvSpPr>
        <p:spPr>
          <a:xfrm>
            <a:off x="551670" y="1588650"/>
            <a:ext cx="5903766" cy="4674989"/>
          </a:xfrm>
        </p:spPr>
        <p:txBody>
          <a:bodyPr>
            <a:normAutofit/>
          </a:bodyPr>
          <a:lstStyle/>
          <a:p>
            <a:r>
              <a:rPr lang="en-US" dirty="0"/>
              <a:t>Analysis showed education, weeding and planting did not have a clear relationship on soil quality. But gender </a:t>
            </a:r>
            <a:r>
              <a:rPr lang="en-US" b="1" dirty="0"/>
              <a:t>did</a:t>
            </a:r>
            <a:r>
              <a:rPr lang="en-US" dirty="0"/>
              <a:t>.</a:t>
            </a:r>
          </a:p>
          <a:p>
            <a:r>
              <a:rPr lang="en-US" dirty="0"/>
              <a:t>It is very unlikely the sole reason why soil quality is bad is because the farmer is a woman! There will be other factors related to this that we need to understand. </a:t>
            </a:r>
          </a:p>
          <a:p>
            <a:r>
              <a:rPr lang="en-US" dirty="0"/>
              <a:t>A more qualitative approach would be helpful to understand what these factors are.</a:t>
            </a:r>
            <a:endParaRPr lang="en-GB" dirty="0"/>
          </a:p>
          <a:p>
            <a:pPr marL="0" indent="0">
              <a:buNone/>
            </a:pPr>
            <a:endParaRPr lang="en-US" dirty="0"/>
          </a:p>
          <a:p>
            <a:pPr marL="0" indent="0">
              <a:buNone/>
            </a:pPr>
            <a:endParaRPr lang="en-GB" dirty="0"/>
          </a:p>
        </p:txBody>
      </p:sp>
      <p:sp>
        <p:nvSpPr>
          <p:cNvPr id="2" name="Title 1">
            <a:extLst>
              <a:ext uri="{FF2B5EF4-FFF2-40B4-BE49-F238E27FC236}">
                <a16:creationId xmlns:a16="http://schemas.microsoft.com/office/drawing/2014/main" id="{FBBCA17A-157F-6127-C21B-EEACDA89AB0D}"/>
              </a:ext>
            </a:extLst>
          </p:cNvPr>
          <p:cNvSpPr>
            <a:spLocks noGrp="1"/>
          </p:cNvSpPr>
          <p:nvPr>
            <p:ph type="title"/>
          </p:nvPr>
        </p:nvSpPr>
        <p:spPr/>
        <p:txBody>
          <a:bodyPr>
            <a:normAutofit/>
          </a:bodyPr>
          <a:lstStyle/>
          <a:p>
            <a:r>
              <a:rPr lang="en-GB" sz="3600" dirty="0"/>
              <a:t>Factors affecting soil quality assessment</a:t>
            </a:r>
          </a:p>
        </p:txBody>
      </p:sp>
      <p:pic>
        <p:nvPicPr>
          <p:cNvPr id="4" name="Picture 3">
            <a:extLst>
              <a:ext uri="{FF2B5EF4-FFF2-40B4-BE49-F238E27FC236}">
                <a16:creationId xmlns:a16="http://schemas.microsoft.com/office/drawing/2014/main" id="{70C86C36-84FD-955B-4EF4-95C90C5410BF}"/>
              </a:ext>
            </a:extLst>
          </p:cNvPr>
          <p:cNvPicPr>
            <a:picLocks noChangeAspect="1"/>
          </p:cNvPicPr>
          <p:nvPr/>
        </p:nvPicPr>
        <p:blipFill>
          <a:blip r:embed="rId3"/>
          <a:stretch>
            <a:fillRect/>
          </a:stretch>
        </p:blipFill>
        <p:spPr>
          <a:xfrm>
            <a:off x="7113790" y="1977673"/>
            <a:ext cx="4526540" cy="3319463"/>
          </a:xfrm>
          <a:prstGeom prst="rect">
            <a:avLst/>
          </a:prstGeom>
        </p:spPr>
      </p:pic>
      <p:sp>
        <p:nvSpPr>
          <p:cNvPr id="6" name="Content Placeholder 2">
            <a:extLst>
              <a:ext uri="{FF2B5EF4-FFF2-40B4-BE49-F238E27FC236}">
                <a16:creationId xmlns:a16="http://schemas.microsoft.com/office/drawing/2014/main" id="{C12BD3E9-4693-192B-D0D1-E80AA388F0D7}"/>
              </a:ext>
            </a:extLst>
          </p:cNvPr>
          <p:cNvSpPr txBox="1">
            <a:spLocks/>
          </p:cNvSpPr>
          <p:nvPr/>
        </p:nvSpPr>
        <p:spPr>
          <a:xfrm>
            <a:off x="379230" y="5572665"/>
            <a:ext cx="5357336" cy="11190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GB" dirty="0"/>
          </a:p>
        </p:txBody>
      </p:sp>
      <p:sp>
        <p:nvSpPr>
          <p:cNvPr id="5" name="TextBox 4">
            <a:extLst>
              <a:ext uri="{FF2B5EF4-FFF2-40B4-BE49-F238E27FC236}">
                <a16:creationId xmlns:a16="http://schemas.microsoft.com/office/drawing/2014/main" id="{C9989180-A00D-DEF4-C071-61EE4803101B}"/>
              </a:ext>
            </a:extLst>
          </p:cNvPr>
          <p:cNvSpPr txBox="1"/>
          <p:nvPr/>
        </p:nvSpPr>
        <p:spPr>
          <a:xfrm>
            <a:off x="0" y="6537490"/>
            <a:ext cx="6435090" cy="276999"/>
          </a:xfrm>
          <a:prstGeom prst="rect">
            <a:avLst/>
          </a:prstGeom>
          <a:noFill/>
        </p:spPr>
        <p:txBody>
          <a:bodyPr wrap="square">
            <a:spAutoFit/>
          </a:bodyPr>
          <a:lstStyle/>
          <a:p>
            <a:r>
              <a:rPr lang="en-GB" sz="1200" dirty="0">
                <a:effectLst/>
                <a:latin typeface="Helvetica" panose="020B0604020202020204" pitchFamily="34" charset="0"/>
                <a:ea typeface="Times New Roman" panose="02020603050405020304" pitchFamily="18" charset="0"/>
              </a:rPr>
              <a:t>Kareem Longwe and Wezi  Mhango, Best Bets project-Malawi,.  Mc Knight CCRP</a:t>
            </a:r>
            <a:endParaRPr lang="en-GB" sz="1200" dirty="0"/>
          </a:p>
        </p:txBody>
      </p:sp>
    </p:spTree>
    <p:extLst>
      <p:ext uri="{BB962C8B-B14F-4D97-AF65-F5344CB8AC3E}">
        <p14:creationId xmlns:p14="http://schemas.microsoft.com/office/powerpoint/2010/main" val="12667383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2B9ED-27BC-3E2D-42AD-2BC8459B4435}"/>
              </a:ext>
            </a:extLst>
          </p:cNvPr>
          <p:cNvSpPr>
            <a:spLocks noGrp="1"/>
          </p:cNvSpPr>
          <p:nvPr>
            <p:ph type="title"/>
          </p:nvPr>
        </p:nvSpPr>
        <p:spPr/>
        <p:txBody>
          <a:bodyPr/>
          <a:lstStyle/>
          <a:p>
            <a:r>
              <a:rPr lang="en-US" dirty="0"/>
              <a:t>Summary</a:t>
            </a:r>
            <a:endParaRPr lang="en-GB" dirty="0"/>
          </a:p>
        </p:txBody>
      </p:sp>
      <p:sp>
        <p:nvSpPr>
          <p:cNvPr id="3" name="Content Placeholder 2">
            <a:extLst>
              <a:ext uri="{FF2B5EF4-FFF2-40B4-BE49-F238E27FC236}">
                <a16:creationId xmlns:a16="http://schemas.microsoft.com/office/drawing/2014/main" id="{30D3E88D-BC86-1CE9-CF28-1B6FFD9DBF10}"/>
              </a:ext>
            </a:extLst>
          </p:cNvPr>
          <p:cNvSpPr>
            <a:spLocks noGrp="1"/>
          </p:cNvSpPr>
          <p:nvPr>
            <p:ph idx="1"/>
          </p:nvPr>
        </p:nvSpPr>
        <p:spPr>
          <a:xfrm>
            <a:off x="4882896" y="440827"/>
            <a:ext cx="6699504" cy="5654241"/>
          </a:xfrm>
        </p:spPr>
        <p:txBody>
          <a:bodyPr>
            <a:normAutofit/>
          </a:bodyPr>
          <a:lstStyle/>
          <a:p>
            <a:r>
              <a:rPr lang="en-US" dirty="0"/>
              <a:t>Within the classic agriculture analysis we can </a:t>
            </a:r>
            <a:r>
              <a:rPr lang="en-US" i="1" dirty="0"/>
              <a:t>only </a:t>
            </a:r>
            <a:r>
              <a:rPr lang="en-US" dirty="0"/>
              <a:t>really see the headlines</a:t>
            </a:r>
            <a:endParaRPr lang="en-US" i="1" dirty="0"/>
          </a:p>
          <a:p>
            <a:r>
              <a:rPr lang="en-US" dirty="0"/>
              <a:t>Taking an agroecological approach we </a:t>
            </a:r>
            <a:r>
              <a:rPr lang="en-US" i="1" dirty="0"/>
              <a:t>should </a:t>
            </a:r>
            <a:r>
              <a:rPr lang="en-US" dirty="0"/>
              <a:t>focus on the story, by trying to understand the whole system and how the different components link together</a:t>
            </a:r>
            <a:endParaRPr lang="en-US" i="1" dirty="0"/>
          </a:p>
          <a:p>
            <a:r>
              <a:rPr lang="en-US" dirty="0"/>
              <a:t>The ‘statistical methods’ may only end up being very slightly different –  but we need to think about how we apply them.</a:t>
            </a:r>
          </a:p>
          <a:p>
            <a:r>
              <a:rPr lang="en-US" dirty="0"/>
              <a:t>We need careful thought and planning at every stage. Insightful analysis and interpretations can only really come from iterative and collaborative process.  </a:t>
            </a:r>
            <a:endParaRPr lang="en-GB" dirty="0"/>
          </a:p>
        </p:txBody>
      </p:sp>
    </p:spTree>
    <p:extLst>
      <p:ext uri="{BB962C8B-B14F-4D97-AF65-F5344CB8AC3E}">
        <p14:creationId xmlns:p14="http://schemas.microsoft.com/office/powerpoint/2010/main" val="3560236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5C6311C-6654-6FF8-9022-B85F29EA57FF}"/>
              </a:ext>
            </a:extLst>
          </p:cNvPr>
          <p:cNvSpPr/>
          <p:nvPr/>
        </p:nvSpPr>
        <p:spPr>
          <a:xfrm>
            <a:off x="4711700" y="0"/>
            <a:ext cx="7480299" cy="6857999"/>
          </a:xfrm>
          <a:prstGeom prst="rect">
            <a:avLst/>
          </a:prstGeom>
          <a:solidFill>
            <a:schemeClr val="bg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057915A4-38AC-600A-6FC6-EB9C9DDE4719}"/>
              </a:ext>
            </a:extLst>
          </p:cNvPr>
          <p:cNvSpPr txBox="1"/>
          <p:nvPr/>
        </p:nvSpPr>
        <p:spPr>
          <a:xfrm>
            <a:off x="5559553" y="6127558"/>
            <a:ext cx="5874900" cy="458762"/>
          </a:xfrm>
          <a:prstGeom prst="rect">
            <a:avLst/>
          </a:prstGeom>
          <a:noFill/>
        </p:spPr>
        <p:txBody>
          <a:bodyPr wrap="square" rtlCol="0">
            <a:spAutoFit/>
          </a:bodyPr>
          <a:lstStyle/>
          <a:p>
            <a:pPr>
              <a:spcBef>
                <a:spcPts val="0"/>
              </a:spcBef>
              <a:spcAft>
                <a:spcPts val="400"/>
              </a:spcAft>
            </a:pPr>
            <a:r>
              <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a:t>
            </a:r>
            <a:fld id="{EE89269B-7EA9-BA4D-9995-048642ABEEF8}" type="datetimeyyyy">
              <a:rPr lang="en-GB" sz="1200" smtClean="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2023</a:t>
            </a:fld>
            <a:r>
              <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rPr>
              <a:t> Statistics for Sustainable Development  </a:t>
            </a:r>
            <a:r>
              <a:rPr lang="en-GB" sz="1200" u="sng"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hlinkClick r:id="rId3">
                  <a:extLst>
                    <a:ext uri="{A12FA001-AC4F-418D-AE19-62706E023703}">
                      <ahyp:hlinkClr xmlns:ahyp="http://schemas.microsoft.com/office/drawing/2018/hyperlinkcolor" val="tx"/>
                    </a:ext>
                  </a:extLst>
                </a:hlinkClick>
              </a:rPr>
              <a:t>Creative Commons Attribution-ShareAlike 4.0 International</a:t>
            </a:r>
            <a:endParaRPr lang="en-GB" sz="1200" dirty="0">
              <a:solidFill>
                <a:schemeClr val="tx1">
                  <a:lumMod val="75000"/>
                  <a:lumOff val="2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8" name="TextBox 7">
            <a:extLst>
              <a:ext uri="{FF2B5EF4-FFF2-40B4-BE49-F238E27FC236}">
                <a16:creationId xmlns:a16="http://schemas.microsoft.com/office/drawing/2014/main" id="{A91332DE-6A9A-F661-67D0-323C011C9A63}"/>
              </a:ext>
            </a:extLst>
          </p:cNvPr>
          <p:cNvSpPr txBox="1"/>
          <p:nvPr/>
        </p:nvSpPr>
        <p:spPr>
          <a:xfrm>
            <a:off x="6550512" y="4865524"/>
            <a:ext cx="4944754" cy="750975"/>
          </a:xfrm>
          <a:prstGeom prst="rect">
            <a:avLst/>
          </a:prstGeom>
          <a:noFill/>
        </p:spPr>
        <p:txBody>
          <a:bodyPr wrap="square" rtlCol="0">
            <a:spAutoFit/>
          </a:bodyPr>
          <a:lstStyle/>
          <a:p>
            <a:pPr>
              <a:lnSpc>
                <a:spcPct val="110000"/>
              </a:lnSpc>
              <a:spcAft>
                <a:spcPts val="2700"/>
              </a:spcAft>
            </a:pPr>
            <a:r>
              <a:rPr lang="en-GB" sz="2000" dirty="0">
                <a:latin typeface="Open Sans Light" panose="020B0306030504020204" pitchFamily="34" charset="0"/>
                <a:ea typeface="Open Sans Light" panose="020B0306030504020204" pitchFamily="34" charset="0"/>
                <a:cs typeface="Open Sans Light" panose="020B0306030504020204" pitchFamily="34" charset="0"/>
              </a:rPr>
              <a:t>Find more guides and materials at </a:t>
            </a:r>
            <a:r>
              <a:rPr lang="en-GB" sz="2000" b="1" dirty="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hlinkClick r:id="rId4">
                  <a:extLst>
                    <a:ext uri="{A12FA001-AC4F-418D-AE19-62706E023703}">
                      <ahyp:hlinkClr xmlns:ahyp="http://schemas.microsoft.com/office/drawing/2018/hyperlinkcolor" val="tx"/>
                    </a:ext>
                  </a:extLst>
                </a:hlinkClick>
              </a:rPr>
              <a:t>stats4sd.org/resources</a:t>
            </a:r>
            <a:endParaRPr lang="en-GB" sz="2000" b="1" dirty="0">
              <a:solidFill>
                <a:schemeClr val="tx2"/>
              </a:solidFill>
              <a:latin typeface="Open Sans SemiBold" panose="020B0606030504020204" pitchFamily="34" charset="0"/>
              <a:ea typeface="Open Sans SemiBold" panose="020B0606030504020204" pitchFamily="34" charset="0"/>
              <a:cs typeface="Open Sans SemiBold" panose="020B0606030504020204" pitchFamily="34" charset="0"/>
            </a:endParaRPr>
          </a:p>
        </p:txBody>
      </p:sp>
      <p:pic>
        <p:nvPicPr>
          <p:cNvPr id="9" name="Picture 8" descr="A picture containing black, night&#10;&#10;Description automatically generated">
            <a:extLst>
              <a:ext uri="{FF2B5EF4-FFF2-40B4-BE49-F238E27FC236}">
                <a16:creationId xmlns:a16="http://schemas.microsoft.com/office/drawing/2014/main" id="{96125CC2-E032-6EB0-3BBF-87FD7BA34C3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559553" y="4896513"/>
            <a:ext cx="719986" cy="719986"/>
          </a:xfrm>
          <a:prstGeom prst="rect">
            <a:avLst/>
          </a:prstGeom>
        </p:spPr>
      </p:pic>
      <p:sp>
        <p:nvSpPr>
          <p:cNvPr id="10" name="TextBox 9">
            <a:extLst>
              <a:ext uri="{FF2B5EF4-FFF2-40B4-BE49-F238E27FC236}">
                <a16:creationId xmlns:a16="http://schemas.microsoft.com/office/drawing/2014/main" id="{C6A787C7-8480-9523-FA54-0FA190A395D3}"/>
              </a:ext>
            </a:extLst>
          </p:cNvPr>
          <p:cNvSpPr txBox="1"/>
          <p:nvPr/>
        </p:nvSpPr>
        <p:spPr>
          <a:xfrm>
            <a:off x="10108505" y="265889"/>
            <a:ext cx="1869423" cy="553998"/>
          </a:xfrm>
          <a:prstGeom prst="rect">
            <a:avLst/>
          </a:prstGeom>
          <a:noFill/>
        </p:spPr>
        <p:txBody>
          <a:bodyPr wrap="none" rtlCol="0">
            <a:spAutoFit/>
          </a:bodyPr>
          <a:lstStyle/>
          <a:p>
            <a:r>
              <a:rPr lang="en-GB" sz="3000" b="1" i="0" dirty="0">
                <a:solidFill>
                  <a:srgbClr val="D2222A"/>
                </a:solidFill>
                <a:latin typeface="Open Sans" panose="020B0606030504020204" pitchFamily="34" charset="0"/>
                <a:ea typeface="Open Sans" panose="020B0606030504020204" pitchFamily="34" charset="0"/>
                <a:cs typeface="Open Sans" panose="020B0606030504020204" pitchFamily="34" charset="0"/>
              </a:rPr>
              <a:t>Stats4SD</a:t>
            </a:r>
          </a:p>
        </p:txBody>
      </p:sp>
      <p:sp>
        <p:nvSpPr>
          <p:cNvPr id="6" name="Text Placeholder 5">
            <a:extLst>
              <a:ext uri="{FF2B5EF4-FFF2-40B4-BE49-F238E27FC236}">
                <a16:creationId xmlns:a16="http://schemas.microsoft.com/office/drawing/2014/main" id="{9AAADC98-361E-D348-9854-08FD463970F7}"/>
              </a:ext>
            </a:extLst>
          </p:cNvPr>
          <p:cNvSpPr>
            <a:spLocks noGrp="1"/>
          </p:cNvSpPr>
          <p:nvPr>
            <p:ph type="body" sz="quarter" idx="10"/>
          </p:nvPr>
        </p:nvSpPr>
        <p:spPr>
          <a:xfrm>
            <a:off x="5499099" y="1315257"/>
            <a:ext cx="6200181" cy="1444738"/>
          </a:xfrm>
        </p:spPr>
        <p:txBody>
          <a:bodyPr>
            <a:normAutofit fontScale="77500" lnSpcReduction="20000"/>
          </a:bodyPr>
          <a:lstStyle/>
          <a:p>
            <a:r>
              <a:rPr lang="en-GB" dirty="0"/>
              <a:t>From the series: </a:t>
            </a:r>
            <a:br>
              <a:rPr lang="en-GB" dirty="0"/>
            </a:br>
            <a:r>
              <a:rPr lang="en-US" dirty="0"/>
              <a:t>CCRP Research Methods Sessions 2023</a:t>
            </a:r>
            <a:endParaRPr lang="en-GB" dirty="0"/>
          </a:p>
        </p:txBody>
      </p:sp>
      <p:sp>
        <p:nvSpPr>
          <p:cNvPr id="7" name="Text Placeholder 6">
            <a:extLst>
              <a:ext uri="{FF2B5EF4-FFF2-40B4-BE49-F238E27FC236}">
                <a16:creationId xmlns:a16="http://schemas.microsoft.com/office/drawing/2014/main" id="{D01D29D9-EAB0-2549-988E-62281C3880AB}"/>
              </a:ext>
            </a:extLst>
          </p:cNvPr>
          <p:cNvSpPr>
            <a:spLocks noGrp="1"/>
          </p:cNvSpPr>
          <p:nvPr>
            <p:ph type="body" sz="quarter" idx="11"/>
          </p:nvPr>
        </p:nvSpPr>
        <p:spPr>
          <a:xfrm>
            <a:off x="5499099" y="3056531"/>
            <a:ext cx="6200182" cy="1512456"/>
          </a:xfrm>
        </p:spPr>
        <p:txBody>
          <a:bodyPr>
            <a:normAutofit fontScale="70000" lnSpcReduction="20000"/>
          </a:bodyPr>
          <a:lstStyle/>
          <a:p>
            <a:pPr>
              <a:spcAft>
                <a:spcPts val="1400"/>
              </a:spcAft>
            </a:pPr>
            <a:r>
              <a:rPr lang="en-GB" b="1" dirty="0">
                <a:latin typeface="Open Sans SemiBold" pitchFamily="2" charset="0"/>
                <a:ea typeface="Open Sans SemiBold" pitchFamily="2" charset="0"/>
                <a:cs typeface="Open Sans SemiBold" pitchFamily="2" charset="0"/>
              </a:rPr>
              <a:t>Created and presented by Sam Dumble</a:t>
            </a:r>
            <a:r>
              <a:rPr lang="en-GB" dirty="0"/>
              <a:t> (s.dumble@stats4sd.org)</a:t>
            </a:r>
            <a:endParaRPr lang="en-GB" b="1" dirty="0">
              <a:latin typeface="Open Sans SemiBold" panose="020B0606030504020204" pitchFamily="34" charset="0"/>
              <a:ea typeface="Open Sans SemiBold" panose="020B0606030504020204" pitchFamily="34" charset="0"/>
              <a:cs typeface="Open Sans SemiBold" panose="020B0606030504020204" pitchFamily="34" charset="0"/>
            </a:endParaRPr>
          </a:p>
          <a:p>
            <a:r>
              <a:rPr lang="en-GB" dirty="0"/>
              <a:t>Global Collaboration for Resilient Food Systems (CRFS)</a:t>
            </a:r>
          </a:p>
          <a:p>
            <a:r>
              <a:rPr lang="en-GB" dirty="0"/>
              <a:t>April 2023</a:t>
            </a:r>
          </a:p>
        </p:txBody>
      </p:sp>
      <p:pic>
        <p:nvPicPr>
          <p:cNvPr id="3" name="Picture 2" descr="A red background with white text&#10;&#10;Description automatically generated with medium confidence">
            <a:extLst>
              <a:ext uri="{FF2B5EF4-FFF2-40B4-BE49-F238E27FC236}">
                <a16:creationId xmlns:a16="http://schemas.microsoft.com/office/drawing/2014/main" id="{16EC64AE-5AA6-9FCD-F50B-AE4E131A0E43}"/>
              </a:ext>
            </a:extLst>
          </p:cNvPr>
          <p:cNvPicPr>
            <a:picLocks noChangeAspect="1"/>
          </p:cNvPicPr>
          <p:nvPr/>
        </p:nvPicPr>
        <p:blipFill>
          <a:blip r:embed="rId6"/>
          <a:stretch>
            <a:fillRect/>
          </a:stretch>
        </p:blipFill>
        <p:spPr>
          <a:xfrm>
            <a:off x="7453978" y="347052"/>
            <a:ext cx="2375822" cy="427648"/>
          </a:xfrm>
          <a:prstGeom prst="rect">
            <a:avLst/>
          </a:prstGeom>
        </p:spPr>
      </p:pic>
    </p:spTree>
    <p:extLst>
      <p:ext uri="{BB962C8B-B14F-4D97-AF65-F5344CB8AC3E}">
        <p14:creationId xmlns:p14="http://schemas.microsoft.com/office/powerpoint/2010/main" val="1435070187"/>
      </p:ext>
    </p:extLst>
  </p:cSld>
  <p:clrMapOvr>
    <a:masterClrMapping/>
  </p:clrMapOvr>
</p:sld>
</file>

<file path=ppt/theme/theme1.xml><?xml version="1.0" encoding="utf-8"?>
<a:theme xmlns:a="http://schemas.openxmlformats.org/drawingml/2006/main" name="ssdwebinar">
  <a:themeElements>
    <a:clrScheme name="Custom 1">
      <a:dk1>
        <a:srgbClr val="000000"/>
      </a:dk1>
      <a:lt1>
        <a:srgbClr val="FFFFFF"/>
      </a:lt1>
      <a:dk2>
        <a:srgbClr val="D32229"/>
      </a:dk2>
      <a:lt2>
        <a:srgbClr val="B4DCFA"/>
      </a:lt2>
      <a:accent1>
        <a:srgbClr val="D32229"/>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tats4SD">
      <a:majorFont>
        <a:latin typeface="Open Sans 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tx2"/>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2" id="{0DE8F829-A366-AD4A-9666-4D4F2B5F7C76}" vid="{E0B2EDA8-83ED-F04C-91DF-6DD160786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491</TotalTime>
  <Words>3203</Words>
  <Application>Microsoft Macintosh PowerPoint</Application>
  <PresentationFormat>Widescreen</PresentationFormat>
  <Paragraphs>312</Paragraphs>
  <Slides>28</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28</vt:i4>
      </vt:variant>
    </vt:vector>
  </HeadingPairs>
  <TitlesOfParts>
    <vt:vector size="35" baseType="lpstr">
      <vt:lpstr>Open Sans SemiBold</vt:lpstr>
      <vt:lpstr>Helvetica</vt:lpstr>
      <vt:lpstr>Open Sans</vt:lpstr>
      <vt:lpstr>Arial</vt:lpstr>
      <vt:lpstr>Open Sans Light</vt:lpstr>
      <vt:lpstr>Calibri</vt:lpstr>
      <vt:lpstr>ssdwebinar</vt:lpstr>
      <vt:lpstr>Research Methods Sessions 2023</vt:lpstr>
      <vt:lpstr>Statistical Analysis for Agroecology</vt:lpstr>
      <vt:lpstr>Overview</vt:lpstr>
      <vt:lpstr>Interpreting results</vt:lpstr>
      <vt:lpstr>PowerPoint Presentation</vt:lpstr>
      <vt:lpstr>PowerPoint Presentation</vt:lpstr>
      <vt:lpstr>Headlines are not the real story</vt:lpstr>
      <vt:lpstr>A classic example of ‘statistics for agriculture’</vt:lpstr>
      <vt:lpstr>Statistics for Agriculture</vt:lpstr>
      <vt:lpstr>Statistics for Agroecology?</vt:lpstr>
      <vt:lpstr>Statistics for Agroecology ?</vt:lpstr>
      <vt:lpstr>Farmers are not replicates!</vt:lpstr>
      <vt:lpstr>Sample sizes in research for agroecology</vt:lpstr>
      <vt:lpstr>End of part 1</vt:lpstr>
      <vt:lpstr>Actually, there were a lot more farmers in the trial…</vt:lpstr>
      <vt:lpstr>The averages don’t really tell us the interesting story</vt:lpstr>
      <vt:lpstr>So let’s look at it a bit more…</vt:lpstr>
      <vt:lpstr>So let’s look at it a bit more…</vt:lpstr>
      <vt:lpstr>We can make a theoretical framework</vt:lpstr>
      <vt:lpstr>Agroecology will have multiple inter-related outcomes</vt:lpstr>
      <vt:lpstr>Variables that can be measured and tested</vt:lpstr>
      <vt:lpstr>Analysis?</vt:lpstr>
      <vt:lpstr>We could use our influence diagram as an analysis plan</vt:lpstr>
      <vt:lpstr>Factors affecting change in yield for intercrop treatment vs sole crop</vt:lpstr>
      <vt:lpstr>And then looking at a different component</vt:lpstr>
      <vt:lpstr>Factors affecting soil quality assessment</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FRN Research Methods Sessions 2023</dc:title>
  <dc:creator>Emily Nevitt</dc:creator>
  <cp:lastModifiedBy>Emily Nevitt</cp:lastModifiedBy>
  <cp:revision>34</cp:revision>
  <dcterms:created xsi:type="dcterms:W3CDTF">2023-03-13T09:37:45Z</dcterms:created>
  <dcterms:modified xsi:type="dcterms:W3CDTF">2023-04-25T11:47:16Z</dcterms:modified>
</cp:coreProperties>
</file>