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69"/>
  </p:notesMasterIdLst>
  <p:sldIdLst>
    <p:sldId id="276" r:id="rId3"/>
    <p:sldId id="425" r:id="rId4"/>
    <p:sldId id="277" r:id="rId5"/>
    <p:sldId id="356" r:id="rId6"/>
    <p:sldId id="379" r:id="rId7"/>
    <p:sldId id="357" r:id="rId8"/>
    <p:sldId id="268" r:id="rId9"/>
    <p:sldId id="288" r:id="rId10"/>
    <p:sldId id="291" r:id="rId11"/>
    <p:sldId id="326" r:id="rId12"/>
    <p:sldId id="289" r:id="rId13"/>
    <p:sldId id="314" r:id="rId14"/>
    <p:sldId id="269" r:id="rId15"/>
    <p:sldId id="439" r:id="rId16"/>
    <p:sldId id="378" r:id="rId17"/>
    <p:sldId id="316" r:id="rId18"/>
    <p:sldId id="402" r:id="rId19"/>
    <p:sldId id="321" r:id="rId20"/>
    <p:sldId id="281" r:id="rId21"/>
    <p:sldId id="361" r:id="rId22"/>
    <p:sldId id="376" r:id="rId23"/>
    <p:sldId id="372" r:id="rId24"/>
    <p:sldId id="373" r:id="rId25"/>
    <p:sldId id="374" r:id="rId26"/>
    <p:sldId id="375" r:id="rId27"/>
    <p:sldId id="403" r:id="rId28"/>
    <p:sldId id="334" r:id="rId29"/>
    <p:sldId id="330" r:id="rId30"/>
    <p:sldId id="327" r:id="rId31"/>
    <p:sldId id="337" r:id="rId32"/>
    <p:sldId id="353" r:id="rId33"/>
    <p:sldId id="338" r:id="rId34"/>
    <p:sldId id="339" r:id="rId35"/>
    <p:sldId id="340" r:id="rId36"/>
    <p:sldId id="341" r:id="rId37"/>
    <p:sldId id="371" r:id="rId38"/>
    <p:sldId id="440" r:id="rId39"/>
    <p:sldId id="404" r:id="rId40"/>
    <p:sldId id="405" r:id="rId41"/>
    <p:sldId id="426" r:id="rId42"/>
    <p:sldId id="427" r:id="rId43"/>
    <p:sldId id="441" r:id="rId44"/>
    <p:sldId id="428" r:id="rId45"/>
    <p:sldId id="429" r:id="rId46"/>
    <p:sldId id="430" r:id="rId47"/>
    <p:sldId id="431" r:id="rId48"/>
    <p:sldId id="433" r:id="rId49"/>
    <p:sldId id="432" r:id="rId50"/>
    <p:sldId id="422" r:id="rId51"/>
    <p:sldId id="437" r:id="rId52"/>
    <p:sldId id="434" r:id="rId53"/>
    <p:sldId id="435" r:id="rId54"/>
    <p:sldId id="436" r:id="rId55"/>
    <p:sldId id="438" r:id="rId56"/>
    <p:sldId id="367" r:id="rId57"/>
    <p:sldId id="270" r:id="rId58"/>
    <p:sldId id="358" r:id="rId59"/>
    <p:sldId id="359" r:id="rId60"/>
    <p:sldId id="360" r:id="rId61"/>
    <p:sldId id="423" r:id="rId62"/>
    <p:sldId id="424" r:id="rId63"/>
    <p:sldId id="380" r:id="rId64"/>
    <p:sldId id="381" r:id="rId65"/>
    <p:sldId id="382" r:id="rId66"/>
    <p:sldId id="383" r:id="rId67"/>
    <p:sldId id="33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75B459"/>
    <a:srgbClr val="B2D23E"/>
    <a:srgbClr val="CBE17E"/>
    <a:srgbClr val="00373F"/>
    <a:srgbClr val="3A8377"/>
    <a:srgbClr val="FFFFFF"/>
    <a:srgbClr val="005E4F"/>
    <a:srgbClr val="3A6961"/>
    <a:srgbClr val="E7E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8" autoAdjust="0"/>
    <p:restoredTop sz="94660"/>
  </p:normalViewPr>
  <p:slideViewPr>
    <p:cSldViewPr snapToGrid="0">
      <p:cViewPr varScale="1">
        <p:scale>
          <a:sx n="77" d="100"/>
          <a:sy n="77" d="100"/>
        </p:scale>
        <p:origin x="70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1FE83E-EBFA-4547-9035-0714E38AE2B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04E4BDF8-84EF-4B99-97E9-30EC6CADE02C}">
      <dgm:prSet phldrT="[Text]"/>
      <dgm:spPr/>
      <dgm:t>
        <a:bodyPr/>
        <a:lstStyle/>
        <a:p>
          <a:r>
            <a:rPr lang="en-US" dirty="0" smtClean="0"/>
            <a:t>-</a:t>
          </a:r>
          <a:endParaRPr lang="en-US" dirty="0"/>
        </a:p>
      </dgm:t>
    </dgm:pt>
    <dgm:pt modelId="{4C0E8017-4C99-4D9C-AB78-DFD14B3C16FA}" type="parTrans" cxnId="{FCA67D43-FD33-40A2-AEC7-19C1EF70DD5F}">
      <dgm:prSet/>
      <dgm:spPr/>
      <dgm:t>
        <a:bodyPr/>
        <a:lstStyle/>
        <a:p>
          <a:endParaRPr lang="en-US"/>
        </a:p>
      </dgm:t>
    </dgm:pt>
    <dgm:pt modelId="{AC85C404-D032-427C-BF25-7A1A17BE4997}" type="sibTrans" cxnId="{FCA67D43-FD33-40A2-AEC7-19C1EF70DD5F}">
      <dgm:prSet/>
      <dgm:spPr/>
      <dgm:t>
        <a:bodyPr/>
        <a:lstStyle/>
        <a:p>
          <a:endParaRPr lang="en-US"/>
        </a:p>
      </dgm:t>
    </dgm:pt>
    <dgm:pt modelId="{5EAD95DD-B49F-43F4-BBCD-3C94282F775D}">
      <dgm:prSet phldrT="[Text]"/>
      <dgm:spPr/>
      <dgm:t>
        <a:bodyPr/>
        <a:lstStyle/>
        <a:p>
          <a:r>
            <a:rPr lang="en-US" dirty="0" smtClean="0"/>
            <a:t>-</a:t>
          </a:r>
          <a:endParaRPr lang="en-US" dirty="0"/>
        </a:p>
      </dgm:t>
    </dgm:pt>
    <dgm:pt modelId="{47FB94F1-8516-4599-918E-EB8F811B4F3A}" type="parTrans" cxnId="{36CFFD70-C036-4460-87FE-DFE37225A2DF}">
      <dgm:prSet/>
      <dgm:spPr/>
      <dgm:t>
        <a:bodyPr/>
        <a:lstStyle/>
        <a:p>
          <a:endParaRPr lang="en-US"/>
        </a:p>
      </dgm:t>
    </dgm:pt>
    <dgm:pt modelId="{B7381B68-61A8-4D52-8913-EAEB50655A97}" type="sibTrans" cxnId="{36CFFD70-C036-4460-87FE-DFE37225A2DF}">
      <dgm:prSet/>
      <dgm:spPr/>
      <dgm:t>
        <a:bodyPr/>
        <a:lstStyle/>
        <a:p>
          <a:endParaRPr lang="en-US"/>
        </a:p>
      </dgm:t>
    </dgm:pt>
    <dgm:pt modelId="{5B02F5DA-5F06-4252-AF17-3D2137E326C9}">
      <dgm:prSet phldrT="[Text]"/>
      <dgm:spPr/>
      <dgm:t>
        <a:bodyPr/>
        <a:lstStyle/>
        <a:p>
          <a:r>
            <a:rPr lang="en-US" dirty="0" smtClean="0"/>
            <a:t>-</a:t>
          </a:r>
          <a:endParaRPr lang="en-US" dirty="0"/>
        </a:p>
      </dgm:t>
    </dgm:pt>
    <dgm:pt modelId="{708D5FAB-4320-433A-9461-49BB7C368CCA}" type="parTrans" cxnId="{E59CADFC-4FAD-49F9-97FA-6A63BC31CFB7}">
      <dgm:prSet/>
      <dgm:spPr/>
      <dgm:t>
        <a:bodyPr/>
        <a:lstStyle/>
        <a:p>
          <a:endParaRPr lang="en-US"/>
        </a:p>
      </dgm:t>
    </dgm:pt>
    <dgm:pt modelId="{275FDF37-CDD1-4637-940A-692B6DDBD94E}" type="sibTrans" cxnId="{E59CADFC-4FAD-49F9-97FA-6A63BC31CFB7}">
      <dgm:prSet/>
      <dgm:spPr/>
      <dgm:t>
        <a:bodyPr/>
        <a:lstStyle/>
        <a:p>
          <a:endParaRPr lang="en-US"/>
        </a:p>
      </dgm:t>
    </dgm:pt>
    <dgm:pt modelId="{4CC83945-C4E6-465C-8F5A-2574725B0CBD}">
      <dgm:prSet phldrT="[Text]"/>
      <dgm:spPr/>
      <dgm:t>
        <a:bodyPr/>
        <a:lstStyle/>
        <a:p>
          <a:r>
            <a:rPr lang="en-US" dirty="0" smtClean="0"/>
            <a:t>-</a:t>
          </a:r>
          <a:endParaRPr lang="en-US" dirty="0"/>
        </a:p>
      </dgm:t>
    </dgm:pt>
    <dgm:pt modelId="{9EA3E798-82D3-4468-8EE7-CD769629479C}" type="parTrans" cxnId="{513A8ED1-F56F-436B-905A-EE59ACF72757}">
      <dgm:prSet/>
      <dgm:spPr/>
      <dgm:t>
        <a:bodyPr/>
        <a:lstStyle/>
        <a:p>
          <a:endParaRPr lang="en-US"/>
        </a:p>
      </dgm:t>
    </dgm:pt>
    <dgm:pt modelId="{346E959D-0B61-4612-B5A8-94B0147D0CE2}" type="sibTrans" cxnId="{513A8ED1-F56F-436B-905A-EE59ACF72757}">
      <dgm:prSet/>
      <dgm:spPr/>
      <dgm:t>
        <a:bodyPr/>
        <a:lstStyle/>
        <a:p>
          <a:endParaRPr lang="en-US"/>
        </a:p>
      </dgm:t>
    </dgm:pt>
    <dgm:pt modelId="{582BA365-C8C5-435B-86D5-7D0C30ED5168}">
      <dgm:prSet phldrT="[Text]"/>
      <dgm:spPr>
        <a:solidFill>
          <a:srgbClr val="00CC66"/>
        </a:solidFill>
      </dgm:spPr>
      <dgm:t>
        <a:bodyPr/>
        <a:lstStyle/>
        <a:p>
          <a:r>
            <a:rPr lang="en-US" dirty="0" smtClean="0"/>
            <a:t>-</a:t>
          </a:r>
          <a:endParaRPr lang="en-US" dirty="0"/>
        </a:p>
      </dgm:t>
    </dgm:pt>
    <dgm:pt modelId="{E10B433B-7C63-4AD3-B405-1260034B2D1C}" type="parTrans" cxnId="{F89966B1-D6F0-47E0-88A3-8C01BA07FDA3}">
      <dgm:prSet/>
      <dgm:spPr/>
      <dgm:t>
        <a:bodyPr/>
        <a:lstStyle/>
        <a:p>
          <a:endParaRPr lang="en-US"/>
        </a:p>
      </dgm:t>
    </dgm:pt>
    <dgm:pt modelId="{16E3BCEB-0F07-4E5F-85C8-3BF5EB5A5DB1}" type="sibTrans" cxnId="{F89966B1-D6F0-47E0-88A3-8C01BA07FDA3}">
      <dgm:prSet/>
      <dgm:spPr/>
      <dgm:t>
        <a:bodyPr/>
        <a:lstStyle/>
        <a:p>
          <a:endParaRPr lang="en-US"/>
        </a:p>
      </dgm:t>
    </dgm:pt>
    <dgm:pt modelId="{E64CCB8F-DA1E-4D89-B93F-BDFEEF08CFE0}">
      <dgm:prSet phldrT="[Text]"/>
      <dgm:spPr>
        <a:solidFill>
          <a:srgbClr val="00CC66"/>
        </a:solidFill>
      </dgm:spPr>
      <dgm:t>
        <a:bodyPr/>
        <a:lstStyle/>
        <a:p>
          <a:r>
            <a:rPr lang="en-US" dirty="0" smtClean="0"/>
            <a:t>-</a:t>
          </a:r>
          <a:endParaRPr lang="en-US" dirty="0"/>
        </a:p>
      </dgm:t>
    </dgm:pt>
    <dgm:pt modelId="{34E35D3E-48FC-46E6-90CA-4BEED8E32981}" type="parTrans" cxnId="{C1288665-AEC7-4346-A1F1-F828BBA10F10}">
      <dgm:prSet/>
      <dgm:spPr/>
      <dgm:t>
        <a:bodyPr/>
        <a:lstStyle/>
        <a:p>
          <a:endParaRPr lang="en-US"/>
        </a:p>
      </dgm:t>
    </dgm:pt>
    <dgm:pt modelId="{36E15094-B273-4CE1-BF07-01536C344725}" type="sibTrans" cxnId="{C1288665-AEC7-4346-A1F1-F828BBA10F10}">
      <dgm:prSet/>
      <dgm:spPr/>
      <dgm:t>
        <a:bodyPr/>
        <a:lstStyle/>
        <a:p>
          <a:endParaRPr lang="en-US"/>
        </a:p>
      </dgm:t>
    </dgm:pt>
    <dgm:pt modelId="{B01B0714-A52A-4C92-BA71-2ECBAC47BD7F}" type="pres">
      <dgm:prSet presAssocID="{D41FE83E-EBFA-4547-9035-0714E38AE2B4}" presName="Name0" presStyleCnt="0">
        <dgm:presLayoutVars>
          <dgm:dir/>
          <dgm:resizeHandles val="exact"/>
        </dgm:presLayoutVars>
      </dgm:prSet>
      <dgm:spPr/>
      <dgm:t>
        <a:bodyPr/>
        <a:lstStyle/>
        <a:p>
          <a:endParaRPr lang="en-US"/>
        </a:p>
      </dgm:t>
    </dgm:pt>
    <dgm:pt modelId="{482ABCBA-DA9F-4B3A-935D-B8E34D6459B2}" type="pres">
      <dgm:prSet presAssocID="{04E4BDF8-84EF-4B99-97E9-30EC6CADE02C}" presName="parTxOnly" presStyleLbl="node1" presStyleIdx="0" presStyleCnt="6" custLinFactX="-54239" custLinFactNeighborX="-100000" custLinFactNeighborY="-1127">
        <dgm:presLayoutVars>
          <dgm:bulletEnabled val="1"/>
        </dgm:presLayoutVars>
      </dgm:prSet>
      <dgm:spPr/>
      <dgm:t>
        <a:bodyPr/>
        <a:lstStyle/>
        <a:p>
          <a:endParaRPr lang="en-US"/>
        </a:p>
      </dgm:t>
    </dgm:pt>
    <dgm:pt modelId="{C07ED5C3-B3E7-4F60-B227-E20670E73AC6}" type="pres">
      <dgm:prSet presAssocID="{AC85C404-D032-427C-BF25-7A1A17BE4997}" presName="parSpace" presStyleCnt="0"/>
      <dgm:spPr/>
    </dgm:pt>
    <dgm:pt modelId="{68B02CD1-C1D7-47DE-BD31-A43631EF3443}" type="pres">
      <dgm:prSet presAssocID="{5EAD95DD-B49F-43F4-BBCD-3C94282F775D}" presName="parTxOnly" presStyleLbl="node1" presStyleIdx="1" presStyleCnt="6">
        <dgm:presLayoutVars>
          <dgm:bulletEnabled val="1"/>
        </dgm:presLayoutVars>
      </dgm:prSet>
      <dgm:spPr/>
      <dgm:t>
        <a:bodyPr/>
        <a:lstStyle/>
        <a:p>
          <a:endParaRPr lang="en-US"/>
        </a:p>
      </dgm:t>
    </dgm:pt>
    <dgm:pt modelId="{FA3E8579-63C7-4218-A4B6-F81157D00E13}" type="pres">
      <dgm:prSet presAssocID="{B7381B68-61A8-4D52-8913-EAEB50655A97}" presName="parSpace" presStyleCnt="0"/>
      <dgm:spPr/>
    </dgm:pt>
    <dgm:pt modelId="{9D8215A6-9E71-49A8-8A31-FA3CDF6F4092}" type="pres">
      <dgm:prSet presAssocID="{5B02F5DA-5F06-4252-AF17-3D2137E326C9}" presName="parTxOnly" presStyleLbl="node1" presStyleIdx="2" presStyleCnt="6">
        <dgm:presLayoutVars>
          <dgm:bulletEnabled val="1"/>
        </dgm:presLayoutVars>
      </dgm:prSet>
      <dgm:spPr/>
      <dgm:t>
        <a:bodyPr/>
        <a:lstStyle/>
        <a:p>
          <a:endParaRPr lang="en-US"/>
        </a:p>
      </dgm:t>
    </dgm:pt>
    <dgm:pt modelId="{76BA71EB-FC7A-4388-938F-5CAD5CB73CAF}" type="pres">
      <dgm:prSet presAssocID="{275FDF37-CDD1-4637-940A-692B6DDBD94E}" presName="parSpace" presStyleCnt="0"/>
      <dgm:spPr/>
    </dgm:pt>
    <dgm:pt modelId="{8DACC980-96D5-4956-8CF1-C07106B1AC65}" type="pres">
      <dgm:prSet presAssocID="{4CC83945-C4E6-465C-8F5A-2574725B0CBD}" presName="parTxOnly" presStyleLbl="node1" presStyleIdx="3" presStyleCnt="6">
        <dgm:presLayoutVars>
          <dgm:bulletEnabled val="1"/>
        </dgm:presLayoutVars>
      </dgm:prSet>
      <dgm:spPr/>
      <dgm:t>
        <a:bodyPr/>
        <a:lstStyle/>
        <a:p>
          <a:endParaRPr lang="en-US"/>
        </a:p>
      </dgm:t>
    </dgm:pt>
    <dgm:pt modelId="{48CEC7C1-BF56-4282-8FAD-5AA3F73BF918}" type="pres">
      <dgm:prSet presAssocID="{346E959D-0B61-4612-B5A8-94B0147D0CE2}" presName="parSpace" presStyleCnt="0"/>
      <dgm:spPr/>
    </dgm:pt>
    <dgm:pt modelId="{84AFA119-A960-414D-8764-7D531BAE5E6C}" type="pres">
      <dgm:prSet presAssocID="{582BA365-C8C5-435B-86D5-7D0C30ED5168}" presName="parTxOnly" presStyleLbl="node1" presStyleIdx="4" presStyleCnt="6" custScaleX="117063" custLinFactNeighborX="-84625" custLinFactNeighborY="1219">
        <dgm:presLayoutVars>
          <dgm:bulletEnabled val="1"/>
        </dgm:presLayoutVars>
      </dgm:prSet>
      <dgm:spPr/>
      <dgm:t>
        <a:bodyPr/>
        <a:lstStyle/>
        <a:p>
          <a:endParaRPr lang="en-US"/>
        </a:p>
      </dgm:t>
    </dgm:pt>
    <dgm:pt modelId="{32A3BC0B-12CE-41BE-914E-F0D5FEBFE8EE}" type="pres">
      <dgm:prSet presAssocID="{16E3BCEB-0F07-4E5F-85C8-3BF5EB5A5DB1}" presName="parSpace" presStyleCnt="0"/>
      <dgm:spPr/>
    </dgm:pt>
    <dgm:pt modelId="{80C4762A-DE0C-4836-A6C7-ED7A5807D246}" type="pres">
      <dgm:prSet presAssocID="{E64CCB8F-DA1E-4D89-B93F-BDFEEF08CFE0}" presName="parTxOnly" presStyleLbl="node1" presStyleIdx="5" presStyleCnt="6" custLinFactX="-22612" custLinFactNeighborX="-100000" custLinFactNeighborY="648">
        <dgm:presLayoutVars>
          <dgm:bulletEnabled val="1"/>
        </dgm:presLayoutVars>
      </dgm:prSet>
      <dgm:spPr/>
      <dgm:t>
        <a:bodyPr/>
        <a:lstStyle/>
        <a:p>
          <a:endParaRPr lang="en-US"/>
        </a:p>
      </dgm:t>
    </dgm:pt>
  </dgm:ptLst>
  <dgm:cxnLst>
    <dgm:cxn modelId="{36CFFD70-C036-4460-87FE-DFE37225A2DF}" srcId="{D41FE83E-EBFA-4547-9035-0714E38AE2B4}" destId="{5EAD95DD-B49F-43F4-BBCD-3C94282F775D}" srcOrd="1" destOrd="0" parTransId="{47FB94F1-8516-4599-918E-EB8F811B4F3A}" sibTransId="{B7381B68-61A8-4D52-8913-EAEB50655A97}"/>
    <dgm:cxn modelId="{FEC8E2E2-A3D6-47A1-8346-8F8673D3D670}" type="presOf" srcId="{04E4BDF8-84EF-4B99-97E9-30EC6CADE02C}" destId="{482ABCBA-DA9F-4B3A-935D-B8E34D6459B2}" srcOrd="0" destOrd="0" presId="urn:microsoft.com/office/officeart/2005/8/layout/hChevron3"/>
    <dgm:cxn modelId="{99FED1A5-F372-41A8-A13A-7BB8DEFD11A2}" type="presOf" srcId="{582BA365-C8C5-435B-86D5-7D0C30ED5168}" destId="{84AFA119-A960-414D-8764-7D531BAE5E6C}" srcOrd="0" destOrd="0" presId="urn:microsoft.com/office/officeart/2005/8/layout/hChevron3"/>
    <dgm:cxn modelId="{FCA67D43-FD33-40A2-AEC7-19C1EF70DD5F}" srcId="{D41FE83E-EBFA-4547-9035-0714E38AE2B4}" destId="{04E4BDF8-84EF-4B99-97E9-30EC6CADE02C}" srcOrd="0" destOrd="0" parTransId="{4C0E8017-4C99-4D9C-AB78-DFD14B3C16FA}" sibTransId="{AC85C404-D032-427C-BF25-7A1A17BE4997}"/>
    <dgm:cxn modelId="{71A9B3AA-EBDA-4A74-9D7C-4385E04D388F}" type="presOf" srcId="{D41FE83E-EBFA-4547-9035-0714E38AE2B4}" destId="{B01B0714-A52A-4C92-BA71-2ECBAC47BD7F}" srcOrd="0" destOrd="0" presId="urn:microsoft.com/office/officeart/2005/8/layout/hChevron3"/>
    <dgm:cxn modelId="{21DB733F-8E41-4BB7-9C55-2B0182DCD4C5}" type="presOf" srcId="{4CC83945-C4E6-465C-8F5A-2574725B0CBD}" destId="{8DACC980-96D5-4956-8CF1-C07106B1AC65}" srcOrd="0" destOrd="0" presId="urn:microsoft.com/office/officeart/2005/8/layout/hChevron3"/>
    <dgm:cxn modelId="{E54E3910-CB80-4D35-9CE4-7BAD4F638DFC}" type="presOf" srcId="{E64CCB8F-DA1E-4D89-B93F-BDFEEF08CFE0}" destId="{80C4762A-DE0C-4836-A6C7-ED7A5807D246}" srcOrd="0" destOrd="0" presId="urn:microsoft.com/office/officeart/2005/8/layout/hChevron3"/>
    <dgm:cxn modelId="{F89966B1-D6F0-47E0-88A3-8C01BA07FDA3}" srcId="{D41FE83E-EBFA-4547-9035-0714E38AE2B4}" destId="{582BA365-C8C5-435B-86D5-7D0C30ED5168}" srcOrd="4" destOrd="0" parTransId="{E10B433B-7C63-4AD3-B405-1260034B2D1C}" sibTransId="{16E3BCEB-0F07-4E5F-85C8-3BF5EB5A5DB1}"/>
    <dgm:cxn modelId="{513A8ED1-F56F-436B-905A-EE59ACF72757}" srcId="{D41FE83E-EBFA-4547-9035-0714E38AE2B4}" destId="{4CC83945-C4E6-465C-8F5A-2574725B0CBD}" srcOrd="3" destOrd="0" parTransId="{9EA3E798-82D3-4468-8EE7-CD769629479C}" sibTransId="{346E959D-0B61-4612-B5A8-94B0147D0CE2}"/>
    <dgm:cxn modelId="{E59CADFC-4FAD-49F9-97FA-6A63BC31CFB7}" srcId="{D41FE83E-EBFA-4547-9035-0714E38AE2B4}" destId="{5B02F5DA-5F06-4252-AF17-3D2137E326C9}" srcOrd="2" destOrd="0" parTransId="{708D5FAB-4320-433A-9461-49BB7C368CCA}" sibTransId="{275FDF37-CDD1-4637-940A-692B6DDBD94E}"/>
    <dgm:cxn modelId="{E7359E30-59A3-4A7A-BD4A-70C222447744}" type="presOf" srcId="{5B02F5DA-5F06-4252-AF17-3D2137E326C9}" destId="{9D8215A6-9E71-49A8-8A31-FA3CDF6F4092}" srcOrd="0" destOrd="0" presId="urn:microsoft.com/office/officeart/2005/8/layout/hChevron3"/>
    <dgm:cxn modelId="{D68C630A-0E83-4884-9F66-CE2BF93C3F12}" type="presOf" srcId="{5EAD95DD-B49F-43F4-BBCD-3C94282F775D}" destId="{68B02CD1-C1D7-47DE-BD31-A43631EF3443}" srcOrd="0" destOrd="0" presId="urn:microsoft.com/office/officeart/2005/8/layout/hChevron3"/>
    <dgm:cxn modelId="{C1288665-AEC7-4346-A1F1-F828BBA10F10}" srcId="{D41FE83E-EBFA-4547-9035-0714E38AE2B4}" destId="{E64CCB8F-DA1E-4D89-B93F-BDFEEF08CFE0}" srcOrd="5" destOrd="0" parTransId="{34E35D3E-48FC-46E6-90CA-4BEED8E32981}" sibTransId="{36E15094-B273-4CE1-BF07-01536C344725}"/>
    <dgm:cxn modelId="{A36EEF10-160F-411F-ADAF-A9E86CCFEF86}" type="presParOf" srcId="{B01B0714-A52A-4C92-BA71-2ECBAC47BD7F}" destId="{482ABCBA-DA9F-4B3A-935D-B8E34D6459B2}" srcOrd="0" destOrd="0" presId="urn:microsoft.com/office/officeart/2005/8/layout/hChevron3"/>
    <dgm:cxn modelId="{2611AA1B-8938-483D-B778-B387BEA91D10}" type="presParOf" srcId="{B01B0714-A52A-4C92-BA71-2ECBAC47BD7F}" destId="{C07ED5C3-B3E7-4F60-B227-E20670E73AC6}" srcOrd="1" destOrd="0" presId="urn:microsoft.com/office/officeart/2005/8/layout/hChevron3"/>
    <dgm:cxn modelId="{44523B0E-D822-4AB1-86F3-942FCEB3804F}" type="presParOf" srcId="{B01B0714-A52A-4C92-BA71-2ECBAC47BD7F}" destId="{68B02CD1-C1D7-47DE-BD31-A43631EF3443}" srcOrd="2" destOrd="0" presId="urn:microsoft.com/office/officeart/2005/8/layout/hChevron3"/>
    <dgm:cxn modelId="{C69BFF5F-3E74-44AB-9E84-1D05772C74B1}" type="presParOf" srcId="{B01B0714-A52A-4C92-BA71-2ECBAC47BD7F}" destId="{FA3E8579-63C7-4218-A4B6-F81157D00E13}" srcOrd="3" destOrd="0" presId="urn:microsoft.com/office/officeart/2005/8/layout/hChevron3"/>
    <dgm:cxn modelId="{87A178C9-1A86-4376-A0C9-6C17FE9F0DCE}" type="presParOf" srcId="{B01B0714-A52A-4C92-BA71-2ECBAC47BD7F}" destId="{9D8215A6-9E71-49A8-8A31-FA3CDF6F4092}" srcOrd="4" destOrd="0" presId="urn:microsoft.com/office/officeart/2005/8/layout/hChevron3"/>
    <dgm:cxn modelId="{485F25FD-0929-47F5-986D-7AB3933832B6}" type="presParOf" srcId="{B01B0714-A52A-4C92-BA71-2ECBAC47BD7F}" destId="{76BA71EB-FC7A-4388-938F-5CAD5CB73CAF}" srcOrd="5" destOrd="0" presId="urn:microsoft.com/office/officeart/2005/8/layout/hChevron3"/>
    <dgm:cxn modelId="{A6DC4DB8-D8AD-43A0-9192-B837AC5B69A7}" type="presParOf" srcId="{B01B0714-A52A-4C92-BA71-2ECBAC47BD7F}" destId="{8DACC980-96D5-4956-8CF1-C07106B1AC65}" srcOrd="6" destOrd="0" presId="urn:microsoft.com/office/officeart/2005/8/layout/hChevron3"/>
    <dgm:cxn modelId="{F0027159-CE52-43C1-AF33-D81B117B31C2}" type="presParOf" srcId="{B01B0714-A52A-4C92-BA71-2ECBAC47BD7F}" destId="{48CEC7C1-BF56-4282-8FAD-5AA3F73BF918}" srcOrd="7" destOrd="0" presId="urn:microsoft.com/office/officeart/2005/8/layout/hChevron3"/>
    <dgm:cxn modelId="{BB80C8DC-3F9C-424C-8A3C-1D55C7D886E9}" type="presParOf" srcId="{B01B0714-A52A-4C92-BA71-2ECBAC47BD7F}" destId="{84AFA119-A960-414D-8764-7D531BAE5E6C}" srcOrd="8" destOrd="0" presId="urn:microsoft.com/office/officeart/2005/8/layout/hChevron3"/>
    <dgm:cxn modelId="{61979779-21B6-4F98-8181-CD8AB9135625}" type="presParOf" srcId="{B01B0714-A52A-4C92-BA71-2ECBAC47BD7F}" destId="{32A3BC0B-12CE-41BE-914E-F0D5FEBFE8EE}" srcOrd="9" destOrd="0" presId="urn:microsoft.com/office/officeart/2005/8/layout/hChevron3"/>
    <dgm:cxn modelId="{D8F9BA54-5843-4218-8B67-71B7B37F2437}" type="presParOf" srcId="{B01B0714-A52A-4C92-BA71-2ECBAC47BD7F}" destId="{80C4762A-DE0C-4836-A6C7-ED7A5807D246}"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FE83E-EBFA-4547-9035-0714E38AE2B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04E4BDF8-84EF-4B99-97E9-30EC6CADE02C}">
      <dgm:prSet phldrT="[Text]"/>
      <dgm:spPr/>
      <dgm:t>
        <a:bodyPr/>
        <a:lstStyle/>
        <a:p>
          <a:r>
            <a:rPr lang="en-US" dirty="0" smtClean="0"/>
            <a:t>-</a:t>
          </a:r>
          <a:endParaRPr lang="en-US" dirty="0"/>
        </a:p>
      </dgm:t>
    </dgm:pt>
    <dgm:pt modelId="{4C0E8017-4C99-4D9C-AB78-DFD14B3C16FA}" type="parTrans" cxnId="{FCA67D43-FD33-40A2-AEC7-19C1EF70DD5F}">
      <dgm:prSet/>
      <dgm:spPr/>
      <dgm:t>
        <a:bodyPr/>
        <a:lstStyle/>
        <a:p>
          <a:endParaRPr lang="en-US"/>
        </a:p>
      </dgm:t>
    </dgm:pt>
    <dgm:pt modelId="{AC85C404-D032-427C-BF25-7A1A17BE4997}" type="sibTrans" cxnId="{FCA67D43-FD33-40A2-AEC7-19C1EF70DD5F}">
      <dgm:prSet/>
      <dgm:spPr/>
      <dgm:t>
        <a:bodyPr/>
        <a:lstStyle/>
        <a:p>
          <a:endParaRPr lang="en-US"/>
        </a:p>
      </dgm:t>
    </dgm:pt>
    <dgm:pt modelId="{5EAD95DD-B49F-43F4-BBCD-3C94282F775D}">
      <dgm:prSet phldrT="[Text]"/>
      <dgm:spPr/>
      <dgm:t>
        <a:bodyPr/>
        <a:lstStyle/>
        <a:p>
          <a:r>
            <a:rPr lang="en-US" dirty="0" smtClean="0"/>
            <a:t>-</a:t>
          </a:r>
          <a:endParaRPr lang="en-US" dirty="0"/>
        </a:p>
      </dgm:t>
    </dgm:pt>
    <dgm:pt modelId="{47FB94F1-8516-4599-918E-EB8F811B4F3A}" type="parTrans" cxnId="{36CFFD70-C036-4460-87FE-DFE37225A2DF}">
      <dgm:prSet/>
      <dgm:spPr/>
      <dgm:t>
        <a:bodyPr/>
        <a:lstStyle/>
        <a:p>
          <a:endParaRPr lang="en-US"/>
        </a:p>
      </dgm:t>
    </dgm:pt>
    <dgm:pt modelId="{B7381B68-61A8-4D52-8913-EAEB50655A97}" type="sibTrans" cxnId="{36CFFD70-C036-4460-87FE-DFE37225A2DF}">
      <dgm:prSet/>
      <dgm:spPr/>
      <dgm:t>
        <a:bodyPr/>
        <a:lstStyle/>
        <a:p>
          <a:endParaRPr lang="en-US"/>
        </a:p>
      </dgm:t>
    </dgm:pt>
    <dgm:pt modelId="{5B02F5DA-5F06-4252-AF17-3D2137E326C9}">
      <dgm:prSet phldrT="[Text]"/>
      <dgm:spPr/>
      <dgm:t>
        <a:bodyPr/>
        <a:lstStyle/>
        <a:p>
          <a:r>
            <a:rPr lang="en-US" dirty="0" smtClean="0"/>
            <a:t>-</a:t>
          </a:r>
          <a:endParaRPr lang="en-US" dirty="0"/>
        </a:p>
      </dgm:t>
    </dgm:pt>
    <dgm:pt modelId="{708D5FAB-4320-433A-9461-49BB7C368CCA}" type="parTrans" cxnId="{E59CADFC-4FAD-49F9-97FA-6A63BC31CFB7}">
      <dgm:prSet/>
      <dgm:spPr/>
      <dgm:t>
        <a:bodyPr/>
        <a:lstStyle/>
        <a:p>
          <a:endParaRPr lang="en-US"/>
        </a:p>
      </dgm:t>
    </dgm:pt>
    <dgm:pt modelId="{275FDF37-CDD1-4637-940A-692B6DDBD94E}" type="sibTrans" cxnId="{E59CADFC-4FAD-49F9-97FA-6A63BC31CFB7}">
      <dgm:prSet/>
      <dgm:spPr/>
      <dgm:t>
        <a:bodyPr/>
        <a:lstStyle/>
        <a:p>
          <a:endParaRPr lang="en-US"/>
        </a:p>
      </dgm:t>
    </dgm:pt>
    <dgm:pt modelId="{4CC83945-C4E6-465C-8F5A-2574725B0CBD}">
      <dgm:prSet phldrT="[Text]"/>
      <dgm:spPr/>
      <dgm:t>
        <a:bodyPr/>
        <a:lstStyle/>
        <a:p>
          <a:r>
            <a:rPr lang="en-US" dirty="0" smtClean="0"/>
            <a:t>-</a:t>
          </a:r>
          <a:endParaRPr lang="en-US" dirty="0"/>
        </a:p>
      </dgm:t>
    </dgm:pt>
    <dgm:pt modelId="{9EA3E798-82D3-4468-8EE7-CD769629479C}" type="parTrans" cxnId="{513A8ED1-F56F-436B-905A-EE59ACF72757}">
      <dgm:prSet/>
      <dgm:spPr/>
      <dgm:t>
        <a:bodyPr/>
        <a:lstStyle/>
        <a:p>
          <a:endParaRPr lang="en-US"/>
        </a:p>
      </dgm:t>
    </dgm:pt>
    <dgm:pt modelId="{346E959D-0B61-4612-B5A8-94B0147D0CE2}" type="sibTrans" cxnId="{513A8ED1-F56F-436B-905A-EE59ACF72757}">
      <dgm:prSet/>
      <dgm:spPr/>
      <dgm:t>
        <a:bodyPr/>
        <a:lstStyle/>
        <a:p>
          <a:endParaRPr lang="en-US"/>
        </a:p>
      </dgm:t>
    </dgm:pt>
    <dgm:pt modelId="{729FA990-9757-46F7-8E83-CF9E5E2471E9}">
      <dgm:prSet phldrT="[Text]"/>
      <dgm:spPr/>
      <dgm:t>
        <a:bodyPr/>
        <a:lstStyle/>
        <a:p>
          <a:r>
            <a:rPr lang="en-US" dirty="0" smtClean="0"/>
            <a:t>-</a:t>
          </a:r>
          <a:endParaRPr lang="en-US" dirty="0"/>
        </a:p>
      </dgm:t>
    </dgm:pt>
    <dgm:pt modelId="{C8C1B1D4-AA7F-4BF4-91CB-C4ACFE483B2B}" type="parTrans" cxnId="{AEF57A83-EC00-4962-A7F4-91F49E8F6B31}">
      <dgm:prSet/>
      <dgm:spPr/>
      <dgm:t>
        <a:bodyPr/>
        <a:lstStyle/>
        <a:p>
          <a:endParaRPr lang="en-US"/>
        </a:p>
      </dgm:t>
    </dgm:pt>
    <dgm:pt modelId="{6E9E0FAD-25F1-4D96-81DE-CC7F572F95AB}" type="sibTrans" cxnId="{AEF57A83-EC00-4962-A7F4-91F49E8F6B31}">
      <dgm:prSet/>
      <dgm:spPr/>
      <dgm:t>
        <a:bodyPr/>
        <a:lstStyle/>
        <a:p>
          <a:endParaRPr lang="en-US"/>
        </a:p>
      </dgm:t>
    </dgm:pt>
    <dgm:pt modelId="{B01B0714-A52A-4C92-BA71-2ECBAC47BD7F}" type="pres">
      <dgm:prSet presAssocID="{D41FE83E-EBFA-4547-9035-0714E38AE2B4}" presName="Name0" presStyleCnt="0">
        <dgm:presLayoutVars>
          <dgm:dir/>
          <dgm:resizeHandles val="exact"/>
        </dgm:presLayoutVars>
      </dgm:prSet>
      <dgm:spPr/>
      <dgm:t>
        <a:bodyPr/>
        <a:lstStyle/>
        <a:p>
          <a:endParaRPr lang="en-US"/>
        </a:p>
      </dgm:t>
    </dgm:pt>
    <dgm:pt modelId="{482ABCBA-DA9F-4B3A-935D-B8E34D6459B2}" type="pres">
      <dgm:prSet presAssocID="{04E4BDF8-84EF-4B99-97E9-30EC6CADE02C}" presName="parTxOnly" presStyleLbl="node1" presStyleIdx="0" presStyleCnt="5" custLinFactX="-54239" custLinFactNeighborX="-100000" custLinFactNeighborY="-1127">
        <dgm:presLayoutVars>
          <dgm:bulletEnabled val="1"/>
        </dgm:presLayoutVars>
      </dgm:prSet>
      <dgm:spPr/>
      <dgm:t>
        <a:bodyPr/>
        <a:lstStyle/>
        <a:p>
          <a:endParaRPr lang="en-US"/>
        </a:p>
      </dgm:t>
    </dgm:pt>
    <dgm:pt modelId="{C07ED5C3-B3E7-4F60-B227-E20670E73AC6}" type="pres">
      <dgm:prSet presAssocID="{AC85C404-D032-427C-BF25-7A1A17BE4997}" presName="parSpace" presStyleCnt="0"/>
      <dgm:spPr/>
    </dgm:pt>
    <dgm:pt modelId="{68B02CD1-C1D7-47DE-BD31-A43631EF3443}" type="pres">
      <dgm:prSet presAssocID="{5EAD95DD-B49F-43F4-BBCD-3C94282F775D}" presName="parTxOnly" presStyleLbl="node1" presStyleIdx="1" presStyleCnt="5">
        <dgm:presLayoutVars>
          <dgm:bulletEnabled val="1"/>
        </dgm:presLayoutVars>
      </dgm:prSet>
      <dgm:spPr/>
      <dgm:t>
        <a:bodyPr/>
        <a:lstStyle/>
        <a:p>
          <a:endParaRPr lang="en-US"/>
        </a:p>
      </dgm:t>
    </dgm:pt>
    <dgm:pt modelId="{FA3E8579-63C7-4218-A4B6-F81157D00E13}" type="pres">
      <dgm:prSet presAssocID="{B7381B68-61A8-4D52-8913-EAEB50655A97}" presName="parSpace" presStyleCnt="0"/>
      <dgm:spPr/>
    </dgm:pt>
    <dgm:pt modelId="{9D8215A6-9E71-49A8-8A31-FA3CDF6F4092}" type="pres">
      <dgm:prSet presAssocID="{5B02F5DA-5F06-4252-AF17-3D2137E326C9}" presName="parTxOnly" presStyleLbl="node1" presStyleIdx="2" presStyleCnt="5">
        <dgm:presLayoutVars>
          <dgm:bulletEnabled val="1"/>
        </dgm:presLayoutVars>
      </dgm:prSet>
      <dgm:spPr/>
      <dgm:t>
        <a:bodyPr/>
        <a:lstStyle/>
        <a:p>
          <a:endParaRPr lang="en-US"/>
        </a:p>
      </dgm:t>
    </dgm:pt>
    <dgm:pt modelId="{76BA71EB-FC7A-4388-938F-5CAD5CB73CAF}" type="pres">
      <dgm:prSet presAssocID="{275FDF37-CDD1-4637-940A-692B6DDBD94E}" presName="parSpace" presStyleCnt="0"/>
      <dgm:spPr/>
    </dgm:pt>
    <dgm:pt modelId="{8DACC980-96D5-4956-8CF1-C07106B1AC65}" type="pres">
      <dgm:prSet presAssocID="{4CC83945-C4E6-465C-8F5A-2574725B0CBD}" presName="parTxOnly" presStyleLbl="node1" presStyleIdx="3" presStyleCnt="5">
        <dgm:presLayoutVars>
          <dgm:bulletEnabled val="1"/>
        </dgm:presLayoutVars>
      </dgm:prSet>
      <dgm:spPr/>
      <dgm:t>
        <a:bodyPr/>
        <a:lstStyle/>
        <a:p>
          <a:endParaRPr lang="en-US"/>
        </a:p>
      </dgm:t>
    </dgm:pt>
    <dgm:pt modelId="{48CEC7C1-BF56-4282-8FAD-5AA3F73BF918}" type="pres">
      <dgm:prSet presAssocID="{346E959D-0B61-4612-B5A8-94B0147D0CE2}" presName="parSpace" presStyleCnt="0"/>
      <dgm:spPr/>
    </dgm:pt>
    <dgm:pt modelId="{4387EA2D-FDC0-4665-BA78-CEAABF88195B}" type="pres">
      <dgm:prSet presAssocID="{729FA990-9757-46F7-8E83-CF9E5E2471E9}" presName="parTxOnly" presStyleLbl="node1" presStyleIdx="4" presStyleCnt="5">
        <dgm:presLayoutVars>
          <dgm:bulletEnabled val="1"/>
        </dgm:presLayoutVars>
      </dgm:prSet>
      <dgm:spPr/>
      <dgm:t>
        <a:bodyPr/>
        <a:lstStyle/>
        <a:p>
          <a:endParaRPr lang="en-US"/>
        </a:p>
      </dgm:t>
    </dgm:pt>
  </dgm:ptLst>
  <dgm:cxnLst>
    <dgm:cxn modelId="{36CFFD70-C036-4460-87FE-DFE37225A2DF}" srcId="{D41FE83E-EBFA-4547-9035-0714E38AE2B4}" destId="{5EAD95DD-B49F-43F4-BBCD-3C94282F775D}" srcOrd="1" destOrd="0" parTransId="{47FB94F1-8516-4599-918E-EB8F811B4F3A}" sibTransId="{B7381B68-61A8-4D52-8913-EAEB50655A97}"/>
    <dgm:cxn modelId="{FEC8E2E2-A3D6-47A1-8346-8F8673D3D670}" type="presOf" srcId="{04E4BDF8-84EF-4B99-97E9-30EC6CADE02C}" destId="{482ABCBA-DA9F-4B3A-935D-B8E34D6459B2}" srcOrd="0" destOrd="0" presId="urn:microsoft.com/office/officeart/2005/8/layout/hChevron3"/>
    <dgm:cxn modelId="{976EC8BA-E3D5-4B4F-A4CE-0100AED9DF20}" type="presOf" srcId="{729FA990-9757-46F7-8E83-CF9E5E2471E9}" destId="{4387EA2D-FDC0-4665-BA78-CEAABF88195B}" srcOrd="0" destOrd="0" presId="urn:microsoft.com/office/officeart/2005/8/layout/hChevron3"/>
    <dgm:cxn modelId="{FCA67D43-FD33-40A2-AEC7-19C1EF70DD5F}" srcId="{D41FE83E-EBFA-4547-9035-0714E38AE2B4}" destId="{04E4BDF8-84EF-4B99-97E9-30EC6CADE02C}" srcOrd="0" destOrd="0" parTransId="{4C0E8017-4C99-4D9C-AB78-DFD14B3C16FA}" sibTransId="{AC85C404-D032-427C-BF25-7A1A17BE4997}"/>
    <dgm:cxn modelId="{71A9B3AA-EBDA-4A74-9D7C-4385E04D388F}" type="presOf" srcId="{D41FE83E-EBFA-4547-9035-0714E38AE2B4}" destId="{B01B0714-A52A-4C92-BA71-2ECBAC47BD7F}" srcOrd="0" destOrd="0" presId="urn:microsoft.com/office/officeart/2005/8/layout/hChevron3"/>
    <dgm:cxn modelId="{21DB733F-8E41-4BB7-9C55-2B0182DCD4C5}" type="presOf" srcId="{4CC83945-C4E6-465C-8F5A-2574725B0CBD}" destId="{8DACC980-96D5-4956-8CF1-C07106B1AC65}" srcOrd="0" destOrd="0" presId="urn:microsoft.com/office/officeart/2005/8/layout/hChevron3"/>
    <dgm:cxn modelId="{513A8ED1-F56F-436B-905A-EE59ACF72757}" srcId="{D41FE83E-EBFA-4547-9035-0714E38AE2B4}" destId="{4CC83945-C4E6-465C-8F5A-2574725B0CBD}" srcOrd="3" destOrd="0" parTransId="{9EA3E798-82D3-4468-8EE7-CD769629479C}" sibTransId="{346E959D-0B61-4612-B5A8-94B0147D0CE2}"/>
    <dgm:cxn modelId="{E59CADFC-4FAD-49F9-97FA-6A63BC31CFB7}" srcId="{D41FE83E-EBFA-4547-9035-0714E38AE2B4}" destId="{5B02F5DA-5F06-4252-AF17-3D2137E326C9}" srcOrd="2" destOrd="0" parTransId="{708D5FAB-4320-433A-9461-49BB7C368CCA}" sibTransId="{275FDF37-CDD1-4637-940A-692B6DDBD94E}"/>
    <dgm:cxn modelId="{E7359E30-59A3-4A7A-BD4A-70C222447744}" type="presOf" srcId="{5B02F5DA-5F06-4252-AF17-3D2137E326C9}" destId="{9D8215A6-9E71-49A8-8A31-FA3CDF6F4092}" srcOrd="0" destOrd="0" presId="urn:microsoft.com/office/officeart/2005/8/layout/hChevron3"/>
    <dgm:cxn modelId="{AEF57A83-EC00-4962-A7F4-91F49E8F6B31}" srcId="{D41FE83E-EBFA-4547-9035-0714E38AE2B4}" destId="{729FA990-9757-46F7-8E83-CF9E5E2471E9}" srcOrd="4" destOrd="0" parTransId="{C8C1B1D4-AA7F-4BF4-91CB-C4ACFE483B2B}" sibTransId="{6E9E0FAD-25F1-4D96-81DE-CC7F572F95AB}"/>
    <dgm:cxn modelId="{D68C630A-0E83-4884-9F66-CE2BF93C3F12}" type="presOf" srcId="{5EAD95DD-B49F-43F4-BBCD-3C94282F775D}" destId="{68B02CD1-C1D7-47DE-BD31-A43631EF3443}" srcOrd="0" destOrd="0" presId="urn:microsoft.com/office/officeart/2005/8/layout/hChevron3"/>
    <dgm:cxn modelId="{A36EEF10-160F-411F-ADAF-A9E86CCFEF86}" type="presParOf" srcId="{B01B0714-A52A-4C92-BA71-2ECBAC47BD7F}" destId="{482ABCBA-DA9F-4B3A-935D-B8E34D6459B2}" srcOrd="0" destOrd="0" presId="urn:microsoft.com/office/officeart/2005/8/layout/hChevron3"/>
    <dgm:cxn modelId="{2611AA1B-8938-483D-B778-B387BEA91D10}" type="presParOf" srcId="{B01B0714-A52A-4C92-BA71-2ECBAC47BD7F}" destId="{C07ED5C3-B3E7-4F60-B227-E20670E73AC6}" srcOrd="1" destOrd="0" presId="urn:microsoft.com/office/officeart/2005/8/layout/hChevron3"/>
    <dgm:cxn modelId="{44523B0E-D822-4AB1-86F3-942FCEB3804F}" type="presParOf" srcId="{B01B0714-A52A-4C92-BA71-2ECBAC47BD7F}" destId="{68B02CD1-C1D7-47DE-BD31-A43631EF3443}" srcOrd="2" destOrd="0" presId="urn:microsoft.com/office/officeart/2005/8/layout/hChevron3"/>
    <dgm:cxn modelId="{C69BFF5F-3E74-44AB-9E84-1D05772C74B1}" type="presParOf" srcId="{B01B0714-A52A-4C92-BA71-2ECBAC47BD7F}" destId="{FA3E8579-63C7-4218-A4B6-F81157D00E13}" srcOrd="3" destOrd="0" presId="urn:microsoft.com/office/officeart/2005/8/layout/hChevron3"/>
    <dgm:cxn modelId="{87A178C9-1A86-4376-A0C9-6C17FE9F0DCE}" type="presParOf" srcId="{B01B0714-A52A-4C92-BA71-2ECBAC47BD7F}" destId="{9D8215A6-9E71-49A8-8A31-FA3CDF6F4092}" srcOrd="4" destOrd="0" presId="urn:microsoft.com/office/officeart/2005/8/layout/hChevron3"/>
    <dgm:cxn modelId="{485F25FD-0929-47F5-986D-7AB3933832B6}" type="presParOf" srcId="{B01B0714-A52A-4C92-BA71-2ECBAC47BD7F}" destId="{76BA71EB-FC7A-4388-938F-5CAD5CB73CAF}" srcOrd="5" destOrd="0" presId="urn:microsoft.com/office/officeart/2005/8/layout/hChevron3"/>
    <dgm:cxn modelId="{A6DC4DB8-D8AD-43A0-9192-B837AC5B69A7}" type="presParOf" srcId="{B01B0714-A52A-4C92-BA71-2ECBAC47BD7F}" destId="{8DACC980-96D5-4956-8CF1-C07106B1AC65}" srcOrd="6" destOrd="0" presId="urn:microsoft.com/office/officeart/2005/8/layout/hChevron3"/>
    <dgm:cxn modelId="{F0027159-CE52-43C1-AF33-D81B117B31C2}" type="presParOf" srcId="{B01B0714-A52A-4C92-BA71-2ECBAC47BD7F}" destId="{48CEC7C1-BF56-4282-8FAD-5AA3F73BF918}" srcOrd="7" destOrd="0" presId="urn:microsoft.com/office/officeart/2005/8/layout/hChevron3"/>
    <dgm:cxn modelId="{4882BA74-20B7-421A-86C7-314E178D6940}" type="presParOf" srcId="{B01B0714-A52A-4C92-BA71-2ECBAC47BD7F}" destId="{4387EA2D-FDC0-4665-BA78-CEAABF88195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1FE83E-EBFA-4547-9035-0714E38AE2B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04E4BDF8-84EF-4B99-97E9-30EC6CADE02C}">
      <dgm:prSet phldrT="[Text]"/>
      <dgm:spPr/>
      <dgm:t>
        <a:bodyPr/>
        <a:lstStyle/>
        <a:p>
          <a:r>
            <a:rPr lang="en-US" dirty="0" smtClean="0"/>
            <a:t>-</a:t>
          </a:r>
          <a:endParaRPr lang="en-US" dirty="0"/>
        </a:p>
      </dgm:t>
    </dgm:pt>
    <dgm:pt modelId="{4C0E8017-4C99-4D9C-AB78-DFD14B3C16FA}" type="parTrans" cxnId="{FCA67D43-FD33-40A2-AEC7-19C1EF70DD5F}">
      <dgm:prSet/>
      <dgm:spPr/>
      <dgm:t>
        <a:bodyPr/>
        <a:lstStyle/>
        <a:p>
          <a:endParaRPr lang="en-US"/>
        </a:p>
      </dgm:t>
    </dgm:pt>
    <dgm:pt modelId="{AC85C404-D032-427C-BF25-7A1A17BE4997}" type="sibTrans" cxnId="{FCA67D43-FD33-40A2-AEC7-19C1EF70DD5F}">
      <dgm:prSet/>
      <dgm:spPr/>
      <dgm:t>
        <a:bodyPr/>
        <a:lstStyle/>
        <a:p>
          <a:endParaRPr lang="en-US"/>
        </a:p>
      </dgm:t>
    </dgm:pt>
    <dgm:pt modelId="{5EAD95DD-B49F-43F4-BBCD-3C94282F775D}">
      <dgm:prSet phldrT="[Text]"/>
      <dgm:spPr/>
      <dgm:t>
        <a:bodyPr/>
        <a:lstStyle/>
        <a:p>
          <a:r>
            <a:rPr lang="en-US" dirty="0" smtClean="0"/>
            <a:t>-</a:t>
          </a:r>
          <a:endParaRPr lang="en-US" dirty="0"/>
        </a:p>
      </dgm:t>
    </dgm:pt>
    <dgm:pt modelId="{47FB94F1-8516-4599-918E-EB8F811B4F3A}" type="parTrans" cxnId="{36CFFD70-C036-4460-87FE-DFE37225A2DF}">
      <dgm:prSet/>
      <dgm:spPr/>
      <dgm:t>
        <a:bodyPr/>
        <a:lstStyle/>
        <a:p>
          <a:endParaRPr lang="en-US"/>
        </a:p>
      </dgm:t>
    </dgm:pt>
    <dgm:pt modelId="{B7381B68-61A8-4D52-8913-EAEB50655A97}" type="sibTrans" cxnId="{36CFFD70-C036-4460-87FE-DFE37225A2DF}">
      <dgm:prSet/>
      <dgm:spPr/>
      <dgm:t>
        <a:bodyPr/>
        <a:lstStyle/>
        <a:p>
          <a:endParaRPr lang="en-US"/>
        </a:p>
      </dgm:t>
    </dgm:pt>
    <dgm:pt modelId="{5B02F5DA-5F06-4252-AF17-3D2137E326C9}">
      <dgm:prSet phldrT="[Text]"/>
      <dgm:spPr/>
      <dgm:t>
        <a:bodyPr/>
        <a:lstStyle/>
        <a:p>
          <a:r>
            <a:rPr lang="en-US" dirty="0" smtClean="0"/>
            <a:t>-</a:t>
          </a:r>
          <a:endParaRPr lang="en-US" dirty="0"/>
        </a:p>
      </dgm:t>
    </dgm:pt>
    <dgm:pt modelId="{708D5FAB-4320-433A-9461-49BB7C368CCA}" type="parTrans" cxnId="{E59CADFC-4FAD-49F9-97FA-6A63BC31CFB7}">
      <dgm:prSet/>
      <dgm:spPr/>
      <dgm:t>
        <a:bodyPr/>
        <a:lstStyle/>
        <a:p>
          <a:endParaRPr lang="en-US"/>
        </a:p>
      </dgm:t>
    </dgm:pt>
    <dgm:pt modelId="{275FDF37-CDD1-4637-940A-692B6DDBD94E}" type="sibTrans" cxnId="{E59CADFC-4FAD-49F9-97FA-6A63BC31CFB7}">
      <dgm:prSet/>
      <dgm:spPr/>
      <dgm:t>
        <a:bodyPr/>
        <a:lstStyle/>
        <a:p>
          <a:endParaRPr lang="en-US"/>
        </a:p>
      </dgm:t>
    </dgm:pt>
    <dgm:pt modelId="{4CC83945-C4E6-465C-8F5A-2574725B0CBD}">
      <dgm:prSet phldrT="[Text]"/>
      <dgm:spPr/>
      <dgm:t>
        <a:bodyPr/>
        <a:lstStyle/>
        <a:p>
          <a:r>
            <a:rPr lang="en-US" dirty="0" smtClean="0"/>
            <a:t>-</a:t>
          </a:r>
          <a:endParaRPr lang="en-US" dirty="0"/>
        </a:p>
      </dgm:t>
    </dgm:pt>
    <dgm:pt modelId="{9EA3E798-82D3-4468-8EE7-CD769629479C}" type="parTrans" cxnId="{513A8ED1-F56F-436B-905A-EE59ACF72757}">
      <dgm:prSet/>
      <dgm:spPr/>
      <dgm:t>
        <a:bodyPr/>
        <a:lstStyle/>
        <a:p>
          <a:endParaRPr lang="en-US"/>
        </a:p>
      </dgm:t>
    </dgm:pt>
    <dgm:pt modelId="{346E959D-0B61-4612-B5A8-94B0147D0CE2}" type="sibTrans" cxnId="{513A8ED1-F56F-436B-905A-EE59ACF72757}">
      <dgm:prSet/>
      <dgm:spPr/>
      <dgm:t>
        <a:bodyPr/>
        <a:lstStyle/>
        <a:p>
          <a:endParaRPr lang="en-US"/>
        </a:p>
      </dgm:t>
    </dgm:pt>
    <dgm:pt modelId="{729FA990-9757-46F7-8E83-CF9E5E2471E9}">
      <dgm:prSet phldrT="[Text]"/>
      <dgm:spPr/>
      <dgm:t>
        <a:bodyPr/>
        <a:lstStyle/>
        <a:p>
          <a:r>
            <a:rPr lang="en-US" dirty="0" smtClean="0"/>
            <a:t>-</a:t>
          </a:r>
          <a:endParaRPr lang="en-US" dirty="0"/>
        </a:p>
      </dgm:t>
    </dgm:pt>
    <dgm:pt modelId="{C8C1B1D4-AA7F-4BF4-91CB-C4ACFE483B2B}" type="parTrans" cxnId="{AEF57A83-EC00-4962-A7F4-91F49E8F6B31}">
      <dgm:prSet/>
      <dgm:spPr/>
      <dgm:t>
        <a:bodyPr/>
        <a:lstStyle/>
        <a:p>
          <a:endParaRPr lang="en-US"/>
        </a:p>
      </dgm:t>
    </dgm:pt>
    <dgm:pt modelId="{6E9E0FAD-25F1-4D96-81DE-CC7F572F95AB}" type="sibTrans" cxnId="{AEF57A83-EC00-4962-A7F4-91F49E8F6B31}">
      <dgm:prSet/>
      <dgm:spPr/>
      <dgm:t>
        <a:bodyPr/>
        <a:lstStyle/>
        <a:p>
          <a:endParaRPr lang="en-US"/>
        </a:p>
      </dgm:t>
    </dgm:pt>
    <dgm:pt modelId="{B01B0714-A52A-4C92-BA71-2ECBAC47BD7F}" type="pres">
      <dgm:prSet presAssocID="{D41FE83E-EBFA-4547-9035-0714E38AE2B4}" presName="Name0" presStyleCnt="0">
        <dgm:presLayoutVars>
          <dgm:dir/>
          <dgm:resizeHandles val="exact"/>
        </dgm:presLayoutVars>
      </dgm:prSet>
      <dgm:spPr/>
      <dgm:t>
        <a:bodyPr/>
        <a:lstStyle/>
        <a:p>
          <a:endParaRPr lang="en-US"/>
        </a:p>
      </dgm:t>
    </dgm:pt>
    <dgm:pt modelId="{482ABCBA-DA9F-4B3A-935D-B8E34D6459B2}" type="pres">
      <dgm:prSet presAssocID="{04E4BDF8-84EF-4B99-97E9-30EC6CADE02C}" presName="parTxOnly" presStyleLbl="node1" presStyleIdx="0" presStyleCnt="5" custLinFactX="-54239" custLinFactNeighborX="-100000" custLinFactNeighborY="-1127">
        <dgm:presLayoutVars>
          <dgm:bulletEnabled val="1"/>
        </dgm:presLayoutVars>
      </dgm:prSet>
      <dgm:spPr/>
      <dgm:t>
        <a:bodyPr/>
        <a:lstStyle/>
        <a:p>
          <a:endParaRPr lang="en-US"/>
        </a:p>
      </dgm:t>
    </dgm:pt>
    <dgm:pt modelId="{C07ED5C3-B3E7-4F60-B227-E20670E73AC6}" type="pres">
      <dgm:prSet presAssocID="{AC85C404-D032-427C-BF25-7A1A17BE4997}" presName="parSpace" presStyleCnt="0"/>
      <dgm:spPr/>
    </dgm:pt>
    <dgm:pt modelId="{68B02CD1-C1D7-47DE-BD31-A43631EF3443}" type="pres">
      <dgm:prSet presAssocID="{5EAD95DD-B49F-43F4-BBCD-3C94282F775D}" presName="parTxOnly" presStyleLbl="node1" presStyleIdx="1" presStyleCnt="5">
        <dgm:presLayoutVars>
          <dgm:bulletEnabled val="1"/>
        </dgm:presLayoutVars>
      </dgm:prSet>
      <dgm:spPr/>
      <dgm:t>
        <a:bodyPr/>
        <a:lstStyle/>
        <a:p>
          <a:endParaRPr lang="en-US"/>
        </a:p>
      </dgm:t>
    </dgm:pt>
    <dgm:pt modelId="{FA3E8579-63C7-4218-A4B6-F81157D00E13}" type="pres">
      <dgm:prSet presAssocID="{B7381B68-61A8-4D52-8913-EAEB50655A97}" presName="parSpace" presStyleCnt="0"/>
      <dgm:spPr/>
    </dgm:pt>
    <dgm:pt modelId="{9D8215A6-9E71-49A8-8A31-FA3CDF6F4092}" type="pres">
      <dgm:prSet presAssocID="{5B02F5DA-5F06-4252-AF17-3D2137E326C9}" presName="parTxOnly" presStyleLbl="node1" presStyleIdx="2" presStyleCnt="5">
        <dgm:presLayoutVars>
          <dgm:bulletEnabled val="1"/>
        </dgm:presLayoutVars>
      </dgm:prSet>
      <dgm:spPr/>
      <dgm:t>
        <a:bodyPr/>
        <a:lstStyle/>
        <a:p>
          <a:endParaRPr lang="en-US"/>
        </a:p>
      </dgm:t>
    </dgm:pt>
    <dgm:pt modelId="{76BA71EB-FC7A-4388-938F-5CAD5CB73CAF}" type="pres">
      <dgm:prSet presAssocID="{275FDF37-CDD1-4637-940A-692B6DDBD94E}" presName="parSpace" presStyleCnt="0"/>
      <dgm:spPr/>
    </dgm:pt>
    <dgm:pt modelId="{8DACC980-96D5-4956-8CF1-C07106B1AC65}" type="pres">
      <dgm:prSet presAssocID="{4CC83945-C4E6-465C-8F5A-2574725B0CBD}" presName="parTxOnly" presStyleLbl="node1" presStyleIdx="3" presStyleCnt="5">
        <dgm:presLayoutVars>
          <dgm:bulletEnabled val="1"/>
        </dgm:presLayoutVars>
      </dgm:prSet>
      <dgm:spPr/>
      <dgm:t>
        <a:bodyPr/>
        <a:lstStyle/>
        <a:p>
          <a:endParaRPr lang="en-US"/>
        </a:p>
      </dgm:t>
    </dgm:pt>
    <dgm:pt modelId="{48CEC7C1-BF56-4282-8FAD-5AA3F73BF918}" type="pres">
      <dgm:prSet presAssocID="{346E959D-0B61-4612-B5A8-94B0147D0CE2}" presName="parSpace" presStyleCnt="0"/>
      <dgm:spPr/>
    </dgm:pt>
    <dgm:pt modelId="{4387EA2D-FDC0-4665-BA78-CEAABF88195B}" type="pres">
      <dgm:prSet presAssocID="{729FA990-9757-46F7-8E83-CF9E5E2471E9}" presName="parTxOnly" presStyleLbl="node1" presStyleIdx="4" presStyleCnt="5">
        <dgm:presLayoutVars>
          <dgm:bulletEnabled val="1"/>
        </dgm:presLayoutVars>
      </dgm:prSet>
      <dgm:spPr/>
      <dgm:t>
        <a:bodyPr/>
        <a:lstStyle/>
        <a:p>
          <a:endParaRPr lang="en-US"/>
        </a:p>
      </dgm:t>
    </dgm:pt>
  </dgm:ptLst>
  <dgm:cxnLst>
    <dgm:cxn modelId="{36CFFD70-C036-4460-87FE-DFE37225A2DF}" srcId="{D41FE83E-EBFA-4547-9035-0714E38AE2B4}" destId="{5EAD95DD-B49F-43F4-BBCD-3C94282F775D}" srcOrd="1" destOrd="0" parTransId="{47FB94F1-8516-4599-918E-EB8F811B4F3A}" sibTransId="{B7381B68-61A8-4D52-8913-EAEB50655A97}"/>
    <dgm:cxn modelId="{FEC8E2E2-A3D6-47A1-8346-8F8673D3D670}" type="presOf" srcId="{04E4BDF8-84EF-4B99-97E9-30EC6CADE02C}" destId="{482ABCBA-DA9F-4B3A-935D-B8E34D6459B2}" srcOrd="0" destOrd="0" presId="urn:microsoft.com/office/officeart/2005/8/layout/hChevron3"/>
    <dgm:cxn modelId="{976EC8BA-E3D5-4B4F-A4CE-0100AED9DF20}" type="presOf" srcId="{729FA990-9757-46F7-8E83-CF9E5E2471E9}" destId="{4387EA2D-FDC0-4665-BA78-CEAABF88195B}" srcOrd="0" destOrd="0" presId="urn:microsoft.com/office/officeart/2005/8/layout/hChevron3"/>
    <dgm:cxn modelId="{FCA67D43-FD33-40A2-AEC7-19C1EF70DD5F}" srcId="{D41FE83E-EBFA-4547-9035-0714E38AE2B4}" destId="{04E4BDF8-84EF-4B99-97E9-30EC6CADE02C}" srcOrd="0" destOrd="0" parTransId="{4C0E8017-4C99-4D9C-AB78-DFD14B3C16FA}" sibTransId="{AC85C404-D032-427C-BF25-7A1A17BE4997}"/>
    <dgm:cxn modelId="{71A9B3AA-EBDA-4A74-9D7C-4385E04D388F}" type="presOf" srcId="{D41FE83E-EBFA-4547-9035-0714E38AE2B4}" destId="{B01B0714-A52A-4C92-BA71-2ECBAC47BD7F}" srcOrd="0" destOrd="0" presId="urn:microsoft.com/office/officeart/2005/8/layout/hChevron3"/>
    <dgm:cxn modelId="{21DB733F-8E41-4BB7-9C55-2B0182DCD4C5}" type="presOf" srcId="{4CC83945-C4E6-465C-8F5A-2574725B0CBD}" destId="{8DACC980-96D5-4956-8CF1-C07106B1AC65}" srcOrd="0" destOrd="0" presId="urn:microsoft.com/office/officeart/2005/8/layout/hChevron3"/>
    <dgm:cxn modelId="{513A8ED1-F56F-436B-905A-EE59ACF72757}" srcId="{D41FE83E-EBFA-4547-9035-0714E38AE2B4}" destId="{4CC83945-C4E6-465C-8F5A-2574725B0CBD}" srcOrd="3" destOrd="0" parTransId="{9EA3E798-82D3-4468-8EE7-CD769629479C}" sibTransId="{346E959D-0B61-4612-B5A8-94B0147D0CE2}"/>
    <dgm:cxn modelId="{E59CADFC-4FAD-49F9-97FA-6A63BC31CFB7}" srcId="{D41FE83E-EBFA-4547-9035-0714E38AE2B4}" destId="{5B02F5DA-5F06-4252-AF17-3D2137E326C9}" srcOrd="2" destOrd="0" parTransId="{708D5FAB-4320-433A-9461-49BB7C368CCA}" sibTransId="{275FDF37-CDD1-4637-940A-692B6DDBD94E}"/>
    <dgm:cxn modelId="{E7359E30-59A3-4A7A-BD4A-70C222447744}" type="presOf" srcId="{5B02F5DA-5F06-4252-AF17-3D2137E326C9}" destId="{9D8215A6-9E71-49A8-8A31-FA3CDF6F4092}" srcOrd="0" destOrd="0" presId="urn:microsoft.com/office/officeart/2005/8/layout/hChevron3"/>
    <dgm:cxn modelId="{AEF57A83-EC00-4962-A7F4-91F49E8F6B31}" srcId="{D41FE83E-EBFA-4547-9035-0714E38AE2B4}" destId="{729FA990-9757-46F7-8E83-CF9E5E2471E9}" srcOrd="4" destOrd="0" parTransId="{C8C1B1D4-AA7F-4BF4-91CB-C4ACFE483B2B}" sibTransId="{6E9E0FAD-25F1-4D96-81DE-CC7F572F95AB}"/>
    <dgm:cxn modelId="{D68C630A-0E83-4884-9F66-CE2BF93C3F12}" type="presOf" srcId="{5EAD95DD-B49F-43F4-BBCD-3C94282F775D}" destId="{68B02CD1-C1D7-47DE-BD31-A43631EF3443}" srcOrd="0" destOrd="0" presId="urn:microsoft.com/office/officeart/2005/8/layout/hChevron3"/>
    <dgm:cxn modelId="{A36EEF10-160F-411F-ADAF-A9E86CCFEF86}" type="presParOf" srcId="{B01B0714-A52A-4C92-BA71-2ECBAC47BD7F}" destId="{482ABCBA-DA9F-4B3A-935D-B8E34D6459B2}" srcOrd="0" destOrd="0" presId="urn:microsoft.com/office/officeart/2005/8/layout/hChevron3"/>
    <dgm:cxn modelId="{2611AA1B-8938-483D-B778-B387BEA91D10}" type="presParOf" srcId="{B01B0714-A52A-4C92-BA71-2ECBAC47BD7F}" destId="{C07ED5C3-B3E7-4F60-B227-E20670E73AC6}" srcOrd="1" destOrd="0" presId="urn:microsoft.com/office/officeart/2005/8/layout/hChevron3"/>
    <dgm:cxn modelId="{44523B0E-D822-4AB1-86F3-942FCEB3804F}" type="presParOf" srcId="{B01B0714-A52A-4C92-BA71-2ECBAC47BD7F}" destId="{68B02CD1-C1D7-47DE-BD31-A43631EF3443}" srcOrd="2" destOrd="0" presId="urn:microsoft.com/office/officeart/2005/8/layout/hChevron3"/>
    <dgm:cxn modelId="{C69BFF5F-3E74-44AB-9E84-1D05772C74B1}" type="presParOf" srcId="{B01B0714-A52A-4C92-BA71-2ECBAC47BD7F}" destId="{FA3E8579-63C7-4218-A4B6-F81157D00E13}" srcOrd="3" destOrd="0" presId="urn:microsoft.com/office/officeart/2005/8/layout/hChevron3"/>
    <dgm:cxn modelId="{87A178C9-1A86-4376-A0C9-6C17FE9F0DCE}" type="presParOf" srcId="{B01B0714-A52A-4C92-BA71-2ECBAC47BD7F}" destId="{9D8215A6-9E71-49A8-8A31-FA3CDF6F4092}" srcOrd="4" destOrd="0" presId="urn:microsoft.com/office/officeart/2005/8/layout/hChevron3"/>
    <dgm:cxn modelId="{485F25FD-0929-47F5-986D-7AB3933832B6}" type="presParOf" srcId="{B01B0714-A52A-4C92-BA71-2ECBAC47BD7F}" destId="{76BA71EB-FC7A-4388-938F-5CAD5CB73CAF}" srcOrd="5" destOrd="0" presId="urn:microsoft.com/office/officeart/2005/8/layout/hChevron3"/>
    <dgm:cxn modelId="{A6DC4DB8-D8AD-43A0-9192-B837AC5B69A7}" type="presParOf" srcId="{B01B0714-A52A-4C92-BA71-2ECBAC47BD7F}" destId="{8DACC980-96D5-4956-8CF1-C07106B1AC65}" srcOrd="6" destOrd="0" presId="urn:microsoft.com/office/officeart/2005/8/layout/hChevron3"/>
    <dgm:cxn modelId="{F0027159-CE52-43C1-AF33-D81B117B31C2}" type="presParOf" srcId="{B01B0714-A52A-4C92-BA71-2ECBAC47BD7F}" destId="{48CEC7C1-BF56-4282-8FAD-5AA3F73BF918}" srcOrd="7" destOrd="0" presId="urn:microsoft.com/office/officeart/2005/8/layout/hChevron3"/>
    <dgm:cxn modelId="{4882BA74-20B7-421A-86C7-314E178D6940}" type="presParOf" srcId="{B01B0714-A52A-4C92-BA71-2ECBAC47BD7F}" destId="{4387EA2D-FDC0-4665-BA78-CEAABF88195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1FE83E-EBFA-4547-9035-0714E38AE2B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04E4BDF8-84EF-4B99-97E9-30EC6CADE02C}">
      <dgm:prSet phldrT="[Text]"/>
      <dgm:spPr/>
      <dgm:t>
        <a:bodyPr/>
        <a:lstStyle/>
        <a:p>
          <a:r>
            <a:rPr lang="en-US" dirty="0" smtClean="0"/>
            <a:t>-</a:t>
          </a:r>
          <a:endParaRPr lang="en-US" dirty="0"/>
        </a:p>
      </dgm:t>
    </dgm:pt>
    <dgm:pt modelId="{4C0E8017-4C99-4D9C-AB78-DFD14B3C16FA}" type="parTrans" cxnId="{FCA67D43-FD33-40A2-AEC7-19C1EF70DD5F}">
      <dgm:prSet/>
      <dgm:spPr/>
      <dgm:t>
        <a:bodyPr/>
        <a:lstStyle/>
        <a:p>
          <a:endParaRPr lang="en-US"/>
        </a:p>
      </dgm:t>
    </dgm:pt>
    <dgm:pt modelId="{AC85C404-D032-427C-BF25-7A1A17BE4997}" type="sibTrans" cxnId="{FCA67D43-FD33-40A2-AEC7-19C1EF70DD5F}">
      <dgm:prSet/>
      <dgm:spPr/>
      <dgm:t>
        <a:bodyPr/>
        <a:lstStyle/>
        <a:p>
          <a:endParaRPr lang="en-US"/>
        </a:p>
      </dgm:t>
    </dgm:pt>
    <dgm:pt modelId="{5EAD95DD-B49F-43F4-BBCD-3C94282F775D}">
      <dgm:prSet phldrT="[Text]"/>
      <dgm:spPr/>
      <dgm:t>
        <a:bodyPr/>
        <a:lstStyle/>
        <a:p>
          <a:r>
            <a:rPr lang="en-US" dirty="0" smtClean="0"/>
            <a:t>-</a:t>
          </a:r>
          <a:endParaRPr lang="en-US" dirty="0"/>
        </a:p>
      </dgm:t>
    </dgm:pt>
    <dgm:pt modelId="{47FB94F1-8516-4599-918E-EB8F811B4F3A}" type="parTrans" cxnId="{36CFFD70-C036-4460-87FE-DFE37225A2DF}">
      <dgm:prSet/>
      <dgm:spPr/>
      <dgm:t>
        <a:bodyPr/>
        <a:lstStyle/>
        <a:p>
          <a:endParaRPr lang="en-US"/>
        </a:p>
      </dgm:t>
    </dgm:pt>
    <dgm:pt modelId="{B7381B68-61A8-4D52-8913-EAEB50655A97}" type="sibTrans" cxnId="{36CFFD70-C036-4460-87FE-DFE37225A2DF}">
      <dgm:prSet/>
      <dgm:spPr/>
      <dgm:t>
        <a:bodyPr/>
        <a:lstStyle/>
        <a:p>
          <a:endParaRPr lang="en-US"/>
        </a:p>
      </dgm:t>
    </dgm:pt>
    <dgm:pt modelId="{5B02F5DA-5F06-4252-AF17-3D2137E326C9}">
      <dgm:prSet phldrT="[Text]"/>
      <dgm:spPr/>
      <dgm:t>
        <a:bodyPr/>
        <a:lstStyle/>
        <a:p>
          <a:r>
            <a:rPr lang="en-US" dirty="0" smtClean="0"/>
            <a:t>-</a:t>
          </a:r>
          <a:endParaRPr lang="en-US" dirty="0"/>
        </a:p>
      </dgm:t>
    </dgm:pt>
    <dgm:pt modelId="{708D5FAB-4320-433A-9461-49BB7C368CCA}" type="parTrans" cxnId="{E59CADFC-4FAD-49F9-97FA-6A63BC31CFB7}">
      <dgm:prSet/>
      <dgm:spPr/>
      <dgm:t>
        <a:bodyPr/>
        <a:lstStyle/>
        <a:p>
          <a:endParaRPr lang="en-US"/>
        </a:p>
      </dgm:t>
    </dgm:pt>
    <dgm:pt modelId="{275FDF37-CDD1-4637-940A-692B6DDBD94E}" type="sibTrans" cxnId="{E59CADFC-4FAD-49F9-97FA-6A63BC31CFB7}">
      <dgm:prSet/>
      <dgm:spPr/>
      <dgm:t>
        <a:bodyPr/>
        <a:lstStyle/>
        <a:p>
          <a:endParaRPr lang="en-US"/>
        </a:p>
      </dgm:t>
    </dgm:pt>
    <dgm:pt modelId="{4CC83945-C4E6-465C-8F5A-2574725B0CBD}">
      <dgm:prSet phldrT="[Text]"/>
      <dgm:spPr/>
      <dgm:t>
        <a:bodyPr/>
        <a:lstStyle/>
        <a:p>
          <a:r>
            <a:rPr lang="en-US" dirty="0" smtClean="0"/>
            <a:t>-</a:t>
          </a:r>
          <a:endParaRPr lang="en-US" dirty="0"/>
        </a:p>
      </dgm:t>
    </dgm:pt>
    <dgm:pt modelId="{9EA3E798-82D3-4468-8EE7-CD769629479C}" type="parTrans" cxnId="{513A8ED1-F56F-436B-905A-EE59ACF72757}">
      <dgm:prSet/>
      <dgm:spPr/>
      <dgm:t>
        <a:bodyPr/>
        <a:lstStyle/>
        <a:p>
          <a:endParaRPr lang="en-US"/>
        </a:p>
      </dgm:t>
    </dgm:pt>
    <dgm:pt modelId="{346E959D-0B61-4612-B5A8-94B0147D0CE2}" type="sibTrans" cxnId="{513A8ED1-F56F-436B-905A-EE59ACF72757}">
      <dgm:prSet/>
      <dgm:spPr/>
      <dgm:t>
        <a:bodyPr/>
        <a:lstStyle/>
        <a:p>
          <a:endParaRPr lang="en-US"/>
        </a:p>
      </dgm:t>
    </dgm:pt>
    <dgm:pt modelId="{729FA990-9757-46F7-8E83-CF9E5E2471E9}">
      <dgm:prSet phldrT="[Text]"/>
      <dgm:spPr/>
      <dgm:t>
        <a:bodyPr/>
        <a:lstStyle/>
        <a:p>
          <a:r>
            <a:rPr lang="en-US" dirty="0" smtClean="0"/>
            <a:t>-</a:t>
          </a:r>
          <a:endParaRPr lang="en-US" dirty="0"/>
        </a:p>
      </dgm:t>
    </dgm:pt>
    <dgm:pt modelId="{C8C1B1D4-AA7F-4BF4-91CB-C4ACFE483B2B}" type="parTrans" cxnId="{AEF57A83-EC00-4962-A7F4-91F49E8F6B31}">
      <dgm:prSet/>
      <dgm:spPr/>
      <dgm:t>
        <a:bodyPr/>
        <a:lstStyle/>
        <a:p>
          <a:endParaRPr lang="en-US"/>
        </a:p>
      </dgm:t>
    </dgm:pt>
    <dgm:pt modelId="{6E9E0FAD-25F1-4D96-81DE-CC7F572F95AB}" type="sibTrans" cxnId="{AEF57A83-EC00-4962-A7F4-91F49E8F6B31}">
      <dgm:prSet/>
      <dgm:spPr/>
      <dgm:t>
        <a:bodyPr/>
        <a:lstStyle/>
        <a:p>
          <a:endParaRPr lang="en-US"/>
        </a:p>
      </dgm:t>
    </dgm:pt>
    <dgm:pt modelId="{B01B0714-A52A-4C92-BA71-2ECBAC47BD7F}" type="pres">
      <dgm:prSet presAssocID="{D41FE83E-EBFA-4547-9035-0714E38AE2B4}" presName="Name0" presStyleCnt="0">
        <dgm:presLayoutVars>
          <dgm:dir/>
          <dgm:resizeHandles val="exact"/>
        </dgm:presLayoutVars>
      </dgm:prSet>
      <dgm:spPr/>
      <dgm:t>
        <a:bodyPr/>
        <a:lstStyle/>
        <a:p>
          <a:endParaRPr lang="en-US"/>
        </a:p>
      </dgm:t>
    </dgm:pt>
    <dgm:pt modelId="{482ABCBA-DA9F-4B3A-935D-B8E34D6459B2}" type="pres">
      <dgm:prSet presAssocID="{04E4BDF8-84EF-4B99-97E9-30EC6CADE02C}" presName="parTxOnly" presStyleLbl="node1" presStyleIdx="0" presStyleCnt="5" custLinFactX="-54239" custLinFactNeighborX="-100000" custLinFactNeighborY="-1127">
        <dgm:presLayoutVars>
          <dgm:bulletEnabled val="1"/>
        </dgm:presLayoutVars>
      </dgm:prSet>
      <dgm:spPr/>
      <dgm:t>
        <a:bodyPr/>
        <a:lstStyle/>
        <a:p>
          <a:endParaRPr lang="en-US"/>
        </a:p>
      </dgm:t>
    </dgm:pt>
    <dgm:pt modelId="{C07ED5C3-B3E7-4F60-B227-E20670E73AC6}" type="pres">
      <dgm:prSet presAssocID="{AC85C404-D032-427C-BF25-7A1A17BE4997}" presName="parSpace" presStyleCnt="0"/>
      <dgm:spPr/>
    </dgm:pt>
    <dgm:pt modelId="{68B02CD1-C1D7-47DE-BD31-A43631EF3443}" type="pres">
      <dgm:prSet presAssocID="{5EAD95DD-B49F-43F4-BBCD-3C94282F775D}" presName="parTxOnly" presStyleLbl="node1" presStyleIdx="1" presStyleCnt="5">
        <dgm:presLayoutVars>
          <dgm:bulletEnabled val="1"/>
        </dgm:presLayoutVars>
      </dgm:prSet>
      <dgm:spPr/>
      <dgm:t>
        <a:bodyPr/>
        <a:lstStyle/>
        <a:p>
          <a:endParaRPr lang="en-US"/>
        </a:p>
      </dgm:t>
    </dgm:pt>
    <dgm:pt modelId="{FA3E8579-63C7-4218-A4B6-F81157D00E13}" type="pres">
      <dgm:prSet presAssocID="{B7381B68-61A8-4D52-8913-EAEB50655A97}" presName="parSpace" presStyleCnt="0"/>
      <dgm:spPr/>
    </dgm:pt>
    <dgm:pt modelId="{9D8215A6-9E71-49A8-8A31-FA3CDF6F4092}" type="pres">
      <dgm:prSet presAssocID="{5B02F5DA-5F06-4252-AF17-3D2137E326C9}" presName="parTxOnly" presStyleLbl="node1" presStyleIdx="2" presStyleCnt="5">
        <dgm:presLayoutVars>
          <dgm:bulletEnabled val="1"/>
        </dgm:presLayoutVars>
      </dgm:prSet>
      <dgm:spPr/>
      <dgm:t>
        <a:bodyPr/>
        <a:lstStyle/>
        <a:p>
          <a:endParaRPr lang="en-US"/>
        </a:p>
      </dgm:t>
    </dgm:pt>
    <dgm:pt modelId="{76BA71EB-FC7A-4388-938F-5CAD5CB73CAF}" type="pres">
      <dgm:prSet presAssocID="{275FDF37-CDD1-4637-940A-692B6DDBD94E}" presName="parSpace" presStyleCnt="0"/>
      <dgm:spPr/>
    </dgm:pt>
    <dgm:pt modelId="{8DACC980-96D5-4956-8CF1-C07106B1AC65}" type="pres">
      <dgm:prSet presAssocID="{4CC83945-C4E6-465C-8F5A-2574725B0CBD}" presName="parTxOnly" presStyleLbl="node1" presStyleIdx="3" presStyleCnt="5">
        <dgm:presLayoutVars>
          <dgm:bulletEnabled val="1"/>
        </dgm:presLayoutVars>
      </dgm:prSet>
      <dgm:spPr/>
      <dgm:t>
        <a:bodyPr/>
        <a:lstStyle/>
        <a:p>
          <a:endParaRPr lang="en-US"/>
        </a:p>
      </dgm:t>
    </dgm:pt>
    <dgm:pt modelId="{48CEC7C1-BF56-4282-8FAD-5AA3F73BF918}" type="pres">
      <dgm:prSet presAssocID="{346E959D-0B61-4612-B5A8-94B0147D0CE2}" presName="parSpace" presStyleCnt="0"/>
      <dgm:spPr/>
    </dgm:pt>
    <dgm:pt modelId="{4387EA2D-FDC0-4665-BA78-CEAABF88195B}" type="pres">
      <dgm:prSet presAssocID="{729FA990-9757-46F7-8E83-CF9E5E2471E9}" presName="parTxOnly" presStyleLbl="node1" presStyleIdx="4" presStyleCnt="5">
        <dgm:presLayoutVars>
          <dgm:bulletEnabled val="1"/>
        </dgm:presLayoutVars>
      </dgm:prSet>
      <dgm:spPr/>
      <dgm:t>
        <a:bodyPr/>
        <a:lstStyle/>
        <a:p>
          <a:endParaRPr lang="en-US"/>
        </a:p>
      </dgm:t>
    </dgm:pt>
  </dgm:ptLst>
  <dgm:cxnLst>
    <dgm:cxn modelId="{36CFFD70-C036-4460-87FE-DFE37225A2DF}" srcId="{D41FE83E-EBFA-4547-9035-0714E38AE2B4}" destId="{5EAD95DD-B49F-43F4-BBCD-3C94282F775D}" srcOrd="1" destOrd="0" parTransId="{47FB94F1-8516-4599-918E-EB8F811B4F3A}" sibTransId="{B7381B68-61A8-4D52-8913-EAEB50655A97}"/>
    <dgm:cxn modelId="{FEC8E2E2-A3D6-47A1-8346-8F8673D3D670}" type="presOf" srcId="{04E4BDF8-84EF-4B99-97E9-30EC6CADE02C}" destId="{482ABCBA-DA9F-4B3A-935D-B8E34D6459B2}" srcOrd="0" destOrd="0" presId="urn:microsoft.com/office/officeart/2005/8/layout/hChevron3"/>
    <dgm:cxn modelId="{976EC8BA-E3D5-4B4F-A4CE-0100AED9DF20}" type="presOf" srcId="{729FA990-9757-46F7-8E83-CF9E5E2471E9}" destId="{4387EA2D-FDC0-4665-BA78-CEAABF88195B}" srcOrd="0" destOrd="0" presId="urn:microsoft.com/office/officeart/2005/8/layout/hChevron3"/>
    <dgm:cxn modelId="{FCA67D43-FD33-40A2-AEC7-19C1EF70DD5F}" srcId="{D41FE83E-EBFA-4547-9035-0714E38AE2B4}" destId="{04E4BDF8-84EF-4B99-97E9-30EC6CADE02C}" srcOrd="0" destOrd="0" parTransId="{4C0E8017-4C99-4D9C-AB78-DFD14B3C16FA}" sibTransId="{AC85C404-D032-427C-BF25-7A1A17BE4997}"/>
    <dgm:cxn modelId="{71A9B3AA-EBDA-4A74-9D7C-4385E04D388F}" type="presOf" srcId="{D41FE83E-EBFA-4547-9035-0714E38AE2B4}" destId="{B01B0714-A52A-4C92-BA71-2ECBAC47BD7F}" srcOrd="0" destOrd="0" presId="urn:microsoft.com/office/officeart/2005/8/layout/hChevron3"/>
    <dgm:cxn modelId="{21DB733F-8E41-4BB7-9C55-2B0182DCD4C5}" type="presOf" srcId="{4CC83945-C4E6-465C-8F5A-2574725B0CBD}" destId="{8DACC980-96D5-4956-8CF1-C07106B1AC65}" srcOrd="0" destOrd="0" presId="urn:microsoft.com/office/officeart/2005/8/layout/hChevron3"/>
    <dgm:cxn modelId="{513A8ED1-F56F-436B-905A-EE59ACF72757}" srcId="{D41FE83E-EBFA-4547-9035-0714E38AE2B4}" destId="{4CC83945-C4E6-465C-8F5A-2574725B0CBD}" srcOrd="3" destOrd="0" parTransId="{9EA3E798-82D3-4468-8EE7-CD769629479C}" sibTransId="{346E959D-0B61-4612-B5A8-94B0147D0CE2}"/>
    <dgm:cxn modelId="{E59CADFC-4FAD-49F9-97FA-6A63BC31CFB7}" srcId="{D41FE83E-EBFA-4547-9035-0714E38AE2B4}" destId="{5B02F5DA-5F06-4252-AF17-3D2137E326C9}" srcOrd="2" destOrd="0" parTransId="{708D5FAB-4320-433A-9461-49BB7C368CCA}" sibTransId="{275FDF37-CDD1-4637-940A-692B6DDBD94E}"/>
    <dgm:cxn modelId="{E7359E30-59A3-4A7A-BD4A-70C222447744}" type="presOf" srcId="{5B02F5DA-5F06-4252-AF17-3D2137E326C9}" destId="{9D8215A6-9E71-49A8-8A31-FA3CDF6F4092}" srcOrd="0" destOrd="0" presId="urn:microsoft.com/office/officeart/2005/8/layout/hChevron3"/>
    <dgm:cxn modelId="{AEF57A83-EC00-4962-A7F4-91F49E8F6B31}" srcId="{D41FE83E-EBFA-4547-9035-0714E38AE2B4}" destId="{729FA990-9757-46F7-8E83-CF9E5E2471E9}" srcOrd="4" destOrd="0" parTransId="{C8C1B1D4-AA7F-4BF4-91CB-C4ACFE483B2B}" sibTransId="{6E9E0FAD-25F1-4D96-81DE-CC7F572F95AB}"/>
    <dgm:cxn modelId="{D68C630A-0E83-4884-9F66-CE2BF93C3F12}" type="presOf" srcId="{5EAD95DD-B49F-43F4-BBCD-3C94282F775D}" destId="{68B02CD1-C1D7-47DE-BD31-A43631EF3443}" srcOrd="0" destOrd="0" presId="urn:microsoft.com/office/officeart/2005/8/layout/hChevron3"/>
    <dgm:cxn modelId="{A36EEF10-160F-411F-ADAF-A9E86CCFEF86}" type="presParOf" srcId="{B01B0714-A52A-4C92-BA71-2ECBAC47BD7F}" destId="{482ABCBA-DA9F-4B3A-935D-B8E34D6459B2}" srcOrd="0" destOrd="0" presId="urn:microsoft.com/office/officeart/2005/8/layout/hChevron3"/>
    <dgm:cxn modelId="{2611AA1B-8938-483D-B778-B387BEA91D10}" type="presParOf" srcId="{B01B0714-A52A-4C92-BA71-2ECBAC47BD7F}" destId="{C07ED5C3-B3E7-4F60-B227-E20670E73AC6}" srcOrd="1" destOrd="0" presId="urn:microsoft.com/office/officeart/2005/8/layout/hChevron3"/>
    <dgm:cxn modelId="{44523B0E-D822-4AB1-86F3-942FCEB3804F}" type="presParOf" srcId="{B01B0714-A52A-4C92-BA71-2ECBAC47BD7F}" destId="{68B02CD1-C1D7-47DE-BD31-A43631EF3443}" srcOrd="2" destOrd="0" presId="urn:microsoft.com/office/officeart/2005/8/layout/hChevron3"/>
    <dgm:cxn modelId="{C69BFF5F-3E74-44AB-9E84-1D05772C74B1}" type="presParOf" srcId="{B01B0714-A52A-4C92-BA71-2ECBAC47BD7F}" destId="{FA3E8579-63C7-4218-A4B6-F81157D00E13}" srcOrd="3" destOrd="0" presId="urn:microsoft.com/office/officeart/2005/8/layout/hChevron3"/>
    <dgm:cxn modelId="{87A178C9-1A86-4376-A0C9-6C17FE9F0DCE}" type="presParOf" srcId="{B01B0714-A52A-4C92-BA71-2ECBAC47BD7F}" destId="{9D8215A6-9E71-49A8-8A31-FA3CDF6F4092}" srcOrd="4" destOrd="0" presId="urn:microsoft.com/office/officeart/2005/8/layout/hChevron3"/>
    <dgm:cxn modelId="{485F25FD-0929-47F5-986D-7AB3933832B6}" type="presParOf" srcId="{B01B0714-A52A-4C92-BA71-2ECBAC47BD7F}" destId="{76BA71EB-FC7A-4388-938F-5CAD5CB73CAF}" srcOrd="5" destOrd="0" presId="urn:microsoft.com/office/officeart/2005/8/layout/hChevron3"/>
    <dgm:cxn modelId="{A6DC4DB8-D8AD-43A0-9192-B837AC5B69A7}" type="presParOf" srcId="{B01B0714-A52A-4C92-BA71-2ECBAC47BD7F}" destId="{8DACC980-96D5-4956-8CF1-C07106B1AC65}" srcOrd="6" destOrd="0" presId="urn:microsoft.com/office/officeart/2005/8/layout/hChevron3"/>
    <dgm:cxn modelId="{F0027159-CE52-43C1-AF33-D81B117B31C2}" type="presParOf" srcId="{B01B0714-A52A-4C92-BA71-2ECBAC47BD7F}" destId="{48CEC7C1-BF56-4282-8FAD-5AA3F73BF918}" srcOrd="7" destOrd="0" presId="urn:microsoft.com/office/officeart/2005/8/layout/hChevron3"/>
    <dgm:cxn modelId="{4882BA74-20B7-421A-86C7-314E178D6940}" type="presParOf" srcId="{B01B0714-A52A-4C92-BA71-2ECBAC47BD7F}" destId="{4387EA2D-FDC0-4665-BA78-CEAABF88195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1FE83E-EBFA-4547-9035-0714E38AE2B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04E4BDF8-84EF-4B99-97E9-30EC6CADE02C}">
      <dgm:prSet phldrT="[Text]"/>
      <dgm:spPr/>
      <dgm:t>
        <a:bodyPr/>
        <a:lstStyle/>
        <a:p>
          <a:r>
            <a:rPr lang="en-US" dirty="0" smtClean="0"/>
            <a:t>-</a:t>
          </a:r>
          <a:endParaRPr lang="en-US" dirty="0"/>
        </a:p>
      </dgm:t>
    </dgm:pt>
    <dgm:pt modelId="{4C0E8017-4C99-4D9C-AB78-DFD14B3C16FA}" type="parTrans" cxnId="{FCA67D43-FD33-40A2-AEC7-19C1EF70DD5F}">
      <dgm:prSet/>
      <dgm:spPr/>
      <dgm:t>
        <a:bodyPr/>
        <a:lstStyle/>
        <a:p>
          <a:endParaRPr lang="en-US"/>
        </a:p>
      </dgm:t>
    </dgm:pt>
    <dgm:pt modelId="{AC85C404-D032-427C-BF25-7A1A17BE4997}" type="sibTrans" cxnId="{FCA67D43-FD33-40A2-AEC7-19C1EF70DD5F}">
      <dgm:prSet/>
      <dgm:spPr/>
      <dgm:t>
        <a:bodyPr/>
        <a:lstStyle/>
        <a:p>
          <a:endParaRPr lang="en-US"/>
        </a:p>
      </dgm:t>
    </dgm:pt>
    <dgm:pt modelId="{5EAD95DD-B49F-43F4-BBCD-3C94282F775D}">
      <dgm:prSet phldrT="[Text]"/>
      <dgm:spPr/>
      <dgm:t>
        <a:bodyPr/>
        <a:lstStyle/>
        <a:p>
          <a:r>
            <a:rPr lang="en-US" dirty="0" smtClean="0"/>
            <a:t>-</a:t>
          </a:r>
          <a:endParaRPr lang="en-US" dirty="0"/>
        </a:p>
      </dgm:t>
    </dgm:pt>
    <dgm:pt modelId="{47FB94F1-8516-4599-918E-EB8F811B4F3A}" type="parTrans" cxnId="{36CFFD70-C036-4460-87FE-DFE37225A2DF}">
      <dgm:prSet/>
      <dgm:spPr/>
      <dgm:t>
        <a:bodyPr/>
        <a:lstStyle/>
        <a:p>
          <a:endParaRPr lang="en-US"/>
        </a:p>
      </dgm:t>
    </dgm:pt>
    <dgm:pt modelId="{B7381B68-61A8-4D52-8913-EAEB50655A97}" type="sibTrans" cxnId="{36CFFD70-C036-4460-87FE-DFE37225A2DF}">
      <dgm:prSet/>
      <dgm:spPr/>
      <dgm:t>
        <a:bodyPr/>
        <a:lstStyle/>
        <a:p>
          <a:endParaRPr lang="en-US"/>
        </a:p>
      </dgm:t>
    </dgm:pt>
    <dgm:pt modelId="{5B02F5DA-5F06-4252-AF17-3D2137E326C9}">
      <dgm:prSet phldrT="[Text]"/>
      <dgm:spPr/>
      <dgm:t>
        <a:bodyPr/>
        <a:lstStyle/>
        <a:p>
          <a:r>
            <a:rPr lang="en-US" dirty="0" smtClean="0"/>
            <a:t>-</a:t>
          </a:r>
          <a:endParaRPr lang="en-US" dirty="0"/>
        </a:p>
      </dgm:t>
    </dgm:pt>
    <dgm:pt modelId="{708D5FAB-4320-433A-9461-49BB7C368CCA}" type="parTrans" cxnId="{E59CADFC-4FAD-49F9-97FA-6A63BC31CFB7}">
      <dgm:prSet/>
      <dgm:spPr/>
      <dgm:t>
        <a:bodyPr/>
        <a:lstStyle/>
        <a:p>
          <a:endParaRPr lang="en-US"/>
        </a:p>
      </dgm:t>
    </dgm:pt>
    <dgm:pt modelId="{275FDF37-CDD1-4637-940A-692B6DDBD94E}" type="sibTrans" cxnId="{E59CADFC-4FAD-49F9-97FA-6A63BC31CFB7}">
      <dgm:prSet/>
      <dgm:spPr/>
      <dgm:t>
        <a:bodyPr/>
        <a:lstStyle/>
        <a:p>
          <a:endParaRPr lang="en-US"/>
        </a:p>
      </dgm:t>
    </dgm:pt>
    <dgm:pt modelId="{4CC83945-C4E6-465C-8F5A-2574725B0CBD}">
      <dgm:prSet phldrT="[Text]"/>
      <dgm:spPr/>
      <dgm:t>
        <a:bodyPr/>
        <a:lstStyle/>
        <a:p>
          <a:r>
            <a:rPr lang="en-US" dirty="0" smtClean="0"/>
            <a:t>-</a:t>
          </a:r>
          <a:endParaRPr lang="en-US" dirty="0"/>
        </a:p>
      </dgm:t>
    </dgm:pt>
    <dgm:pt modelId="{9EA3E798-82D3-4468-8EE7-CD769629479C}" type="parTrans" cxnId="{513A8ED1-F56F-436B-905A-EE59ACF72757}">
      <dgm:prSet/>
      <dgm:spPr/>
      <dgm:t>
        <a:bodyPr/>
        <a:lstStyle/>
        <a:p>
          <a:endParaRPr lang="en-US"/>
        </a:p>
      </dgm:t>
    </dgm:pt>
    <dgm:pt modelId="{346E959D-0B61-4612-B5A8-94B0147D0CE2}" type="sibTrans" cxnId="{513A8ED1-F56F-436B-905A-EE59ACF72757}">
      <dgm:prSet/>
      <dgm:spPr/>
      <dgm:t>
        <a:bodyPr/>
        <a:lstStyle/>
        <a:p>
          <a:endParaRPr lang="en-US"/>
        </a:p>
      </dgm:t>
    </dgm:pt>
    <dgm:pt modelId="{729FA990-9757-46F7-8E83-CF9E5E2471E9}">
      <dgm:prSet phldrT="[Text]"/>
      <dgm:spPr>
        <a:solidFill>
          <a:srgbClr val="75B459"/>
        </a:solidFill>
      </dgm:spPr>
      <dgm:t>
        <a:bodyPr/>
        <a:lstStyle/>
        <a:p>
          <a:r>
            <a:rPr lang="en-US" dirty="0" smtClean="0"/>
            <a:t>-</a:t>
          </a:r>
          <a:endParaRPr lang="en-US" dirty="0"/>
        </a:p>
      </dgm:t>
    </dgm:pt>
    <dgm:pt modelId="{C8C1B1D4-AA7F-4BF4-91CB-C4ACFE483B2B}" type="parTrans" cxnId="{AEF57A83-EC00-4962-A7F4-91F49E8F6B31}">
      <dgm:prSet/>
      <dgm:spPr/>
      <dgm:t>
        <a:bodyPr/>
        <a:lstStyle/>
        <a:p>
          <a:endParaRPr lang="en-US"/>
        </a:p>
      </dgm:t>
    </dgm:pt>
    <dgm:pt modelId="{6E9E0FAD-25F1-4D96-81DE-CC7F572F95AB}" type="sibTrans" cxnId="{AEF57A83-EC00-4962-A7F4-91F49E8F6B31}">
      <dgm:prSet/>
      <dgm:spPr/>
      <dgm:t>
        <a:bodyPr/>
        <a:lstStyle/>
        <a:p>
          <a:endParaRPr lang="en-US"/>
        </a:p>
      </dgm:t>
    </dgm:pt>
    <dgm:pt modelId="{B01B0714-A52A-4C92-BA71-2ECBAC47BD7F}" type="pres">
      <dgm:prSet presAssocID="{D41FE83E-EBFA-4547-9035-0714E38AE2B4}" presName="Name0" presStyleCnt="0">
        <dgm:presLayoutVars>
          <dgm:dir/>
          <dgm:resizeHandles val="exact"/>
        </dgm:presLayoutVars>
      </dgm:prSet>
      <dgm:spPr/>
      <dgm:t>
        <a:bodyPr/>
        <a:lstStyle/>
        <a:p>
          <a:endParaRPr lang="en-US"/>
        </a:p>
      </dgm:t>
    </dgm:pt>
    <dgm:pt modelId="{482ABCBA-DA9F-4B3A-935D-B8E34D6459B2}" type="pres">
      <dgm:prSet presAssocID="{04E4BDF8-84EF-4B99-97E9-30EC6CADE02C}" presName="parTxOnly" presStyleLbl="node1" presStyleIdx="0" presStyleCnt="5" custLinFactX="-54239" custLinFactNeighborX="-100000" custLinFactNeighborY="-1127">
        <dgm:presLayoutVars>
          <dgm:bulletEnabled val="1"/>
        </dgm:presLayoutVars>
      </dgm:prSet>
      <dgm:spPr/>
      <dgm:t>
        <a:bodyPr/>
        <a:lstStyle/>
        <a:p>
          <a:endParaRPr lang="en-US"/>
        </a:p>
      </dgm:t>
    </dgm:pt>
    <dgm:pt modelId="{C07ED5C3-B3E7-4F60-B227-E20670E73AC6}" type="pres">
      <dgm:prSet presAssocID="{AC85C404-D032-427C-BF25-7A1A17BE4997}" presName="parSpace" presStyleCnt="0"/>
      <dgm:spPr/>
    </dgm:pt>
    <dgm:pt modelId="{68B02CD1-C1D7-47DE-BD31-A43631EF3443}" type="pres">
      <dgm:prSet presAssocID="{5EAD95DD-B49F-43F4-BBCD-3C94282F775D}" presName="parTxOnly" presStyleLbl="node1" presStyleIdx="1" presStyleCnt="5">
        <dgm:presLayoutVars>
          <dgm:bulletEnabled val="1"/>
        </dgm:presLayoutVars>
      </dgm:prSet>
      <dgm:spPr/>
      <dgm:t>
        <a:bodyPr/>
        <a:lstStyle/>
        <a:p>
          <a:endParaRPr lang="en-US"/>
        </a:p>
      </dgm:t>
    </dgm:pt>
    <dgm:pt modelId="{FA3E8579-63C7-4218-A4B6-F81157D00E13}" type="pres">
      <dgm:prSet presAssocID="{B7381B68-61A8-4D52-8913-EAEB50655A97}" presName="parSpace" presStyleCnt="0"/>
      <dgm:spPr/>
    </dgm:pt>
    <dgm:pt modelId="{9D8215A6-9E71-49A8-8A31-FA3CDF6F4092}" type="pres">
      <dgm:prSet presAssocID="{5B02F5DA-5F06-4252-AF17-3D2137E326C9}" presName="parTxOnly" presStyleLbl="node1" presStyleIdx="2" presStyleCnt="5">
        <dgm:presLayoutVars>
          <dgm:bulletEnabled val="1"/>
        </dgm:presLayoutVars>
      </dgm:prSet>
      <dgm:spPr/>
      <dgm:t>
        <a:bodyPr/>
        <a:lstStyle/>
        <a:p>
          <a:endParaRPr lang="en-US"/>
        </a:p>
      </dgm:t>
    </dgm:pt>
    <dgm:pt modelId="{76BA71EB-FC7A-4388-938F-5CAD5CB73CAF}" type="pres">
      <dgm:prSet presAssocID="{275FDF37-CDD1-4637-940A-692B6DDBD94E}" presName="parSpace" presStyleCnt="0"/>
      <dgm:spPr/>
    </dgm:pt>
    <dgm:pt modelId="{8DACC980-96D5-4956-8CF1-C07106B1AC65}" type="pres">
      <dgm:prSet presAssocID="{4CC83945-C4E6-465C-8F5A-2574725B0CBD}" presName="parTxOnly" presStyleLbl="node1" presStyleIdx="3" presStyleCnt="5">
        <dgm:presLayoutVars>
          <dgm:bulletEnabled val="1"/>
        </dgm:presLayoutVars>
      </dgm:prSet>
      <dgm:spPr/>
      <dgm:t>
        <a:bodyPr/>
        <a:lstStyle/>
        <a:p>
          <a:endParaRPr lang="en-US"/>
        </a:p>
      </dgm:t>
    </dgm:pt>
    <dgm:pt modelId="{48CEC7C1-BF56-4282-8FAD-5AA3F73BF918}" type="pres">
      <dgm:prSet presAssocID="{346E959D-0B61-4612-B5A8-94B0147D0CE2}" presName="parSpace" presStyleCnt="0"/>
      <dgm:spPr/>
    </dgm:pt>
    <dgm:pt modelId="{4387EA2D-FDC0-4665-BA78-CEAABF88195B}" type="pres">
      <dgm:prSet presAssocID="{729FA990-9757-46F7-8E83-CF9E5E2471E9}" presName="parTxOnly" presStyleLbl="node1" presStyleIdx="4" presStyleCnt="5">
        <dgm:presLayoutVars>
          <dgm:bulletEnabled val="1"/>
        </dgm:presLayoutVars>
      </dgm:prSet>
      <dgm:spPr/>
      <dgm:t>
        <a:bodyPr/>
        <a:lstStyle/>
        <a:p>
          <a:endParaRPr lang="en-US"/>
        </a:p>
      </dgm:t>
    </dgm:pt>
  </dgm:ptLst>
  <dgm:cxnLst>
    <dgm:cxn modelId="{36CFFD70-C036-4460-87FE-DFE37225A2DF}" srcId="{D41FE83E-EBFA-4547-9035-0714E38AE2B4}" destId="{5EAD95DD-B49F-43F4-BBCD-3C94282F775D}" srcOrd="1" destOrd="0" parTransId="{47FB94F1-8516-4599-918E-EB8F811B4F3A}" sibTransId="{B7381B68-61A8-4D52-8913-EAEB50655A97}"/>
    <dgm:cxn modelId="{FEC8E2E2-A3D6-47A1-8346-8F8673D3D670}" type="presOf" srcId="{04E4BDF8-84EF-4B99-97E9-30EC6CADE02C}" destId="{482ABCBA-DA9F-4B3A-935D-B8E34D6459B2}" srcOrd="0" destOrd="0" presId="urn:microsoft.com/office/officeart/2005/8/layout/hChevron3"/>
    <dgm:cxn modelId="{976EC8BA-E3D5-4B4F-A4CE-0100AED9DF20}" type="presOf" srcId="{729FA990-9757-46F7-8E83-CF9E5E2471E9}" destId="{4387EA2D-FDC0-4665-BA78-CEAABF88195B}" srcOrd="0" destOrd="0" presId="urn:microsoft.com/office/officeart/2005/8/layout/hChevron3"/>
    <dgm:cxn modelId="{FCA67D43-FD33-40A2-AEC7-19C1EF70DD5F}" srcId="{D41FE83E-EBFA-4547-9035-0714E38AE2B4}" destId="{04E4BDF8-84EF-4B99-97E9-30EC6CADE02C}" srcOrd="0" destOrd="0" parTransId="{4C0E8017-4C99-4D9C-AB78-DFD14B3C16FA}" sibTransId="{AC85C404-D032-427C-BF25-7A1A17BE4997}"/>
    <dgm:cxn modelId="{71A9B3AA-EBDA-4A74-9D7C-4385E04D388F}" type="presOf" srcId="{D41FE83E-EBFA-4547-9035-0714E38AE2B4}" destId="{B01B0714-A52A-4C92-BA71-2ECBAC47BD7F}" srcOrd="0" destOrd="0" presId="urn:microsoft.com/office/officeart/2005/8/layout/hChevron3"/>
    <dgm:cxn modelId="{21DB733F-8E41-4BB7-9C55-2B0182DCD4C5}" type="presOf" srcId="{4CC83945-C4E6-465C-8F5A-2574725B0CBD}" destId="{8DACC980-96D5-4956-8CF1-C07106B1AC65}" srcOrd="0" destOrd="0" presId="urn:microsoft.com/office/officeart/2005/8/layout/hChevron3"/>
    <dgm:cxn modelId="{513A8ED1-F56F-436B-905A-EE59ACF72757}" srcId="{D41FE83E-EBFA-4547-9035-0714E38AE2B4}" destId="{4CC83945-C4E6-465C-8F5A-2574725B0CBD}" srcOrd="3" destOrd="0" parTransId="{9EA3E798-82D3-4468-8EE7-CD769629479C}" sibTransId="{346E959D-0B61-4612-B5A8-94B0147D0CE2}"/>
    <dgm:cxn modelId="{E59CADFC-4FAD-49F9-97FA-6A63BC31CFB7}" srcId="{D41FE83E-EBFA-4547-9035-0714E38AE2B4}" destId="{5B02F5DA-5F06-4252-AF17-3D2137E326C9}" srcOrd="2" destOrd="0" parTransId="{708D5FAB-4320-433A-9461-49BB7C368CCA}" sibTransId="{275FDF37-CDD1-4637-940A-692B6DDBD94E}"/>
    <dgm:cxn modelId="{E7359E30-59A3-4A7A-BD4A-70C222447744}" type="presOf" srcId="{5B02F5DA-5F06-4252-AF17-3D2137E326C9}" destId="{9D8215A6-9E71-49A8-8A31-FA3CDF6F4092}" srcOrd="0" destOrd="0" presId="urn:microsoft.com/office/officeart/2005/8/layout/hChevron3"/>
    <dgm:cxn modelId="{AEF57A83-EC00-4962-A7F4-91F49E8F6B31}" srcId="{D41FE83E-EBFA-4547-9035-0714E38AE2B4}" destId="{729FA990-9757-46F7-8E83-CF9E5E2471E9}" srcOrd="4" destOrd="0" parTransId="{C8C1B1D4-AA7F-4BF4-91CB-C4ACFE483B2B}" sibTransId="{6E9E0FAD-25F1-4D96-81DE-CC7F572F95AB}"/>
    <dgm:cxn modelId="{D68C630A-0E83-4884-9F66-CE2BF93C3F12}" type="presOf" srcId="{5EAD95DD-B49F-43F4-BBCD-3C94282F775D}" destId="{68B02CD1-C1D7-47DE-BD31-A43631EF3443}" srcOrd="0" destOrd="0" presId="urn:microsoft.com/office/officeart/2005/8/layout/hChevron3"/>
    <dgm:cxn modelId="{A36EEF10-160F-411F-ADAF-A9E86CCFEF86}" type="presParOf" srcId="{B01B0714-A52A-4C92-BA71-2ECBAC47BD7F}" destId="{482ABCBA-DA9F-4B3A-935D-B8E34D6459B2}" srcOrd="0" destOrd="0" presId="urn:microsoft.com/office/officeart/2005/8/layout/hChevron3"/>
    <dgm:cxn modelId="{2611AA1B-8938-483D-B778-B387BEA91D10}" type="presParOf" srcId="{B01B0714-A52A-4C92-BA71-2ECBAC47BD7F}" destId="{C07ED5C3-B3E7-4F60-B227-E20670E73AC6}" srcOrd="1" destOrd="0" presId="urn:microsoft.com/office/officeart/2005/8/layout/hChevron3"/>
    <dgm:cxn modelId="{44523B0E-D822-4AB1-86F3-942FCEB3804F}" type="presParOf" srcId="{B01B0714-A52A-4C92-BA71-2ECBAC47BD7F}" destId="{68B02CD1-C1D7-47DE-BD31-A43631EF3443}" srcOrd="2" destOrd="0" presId="urn:microsoft.com/office/officeart/2005/8/layout/hChevron3"/>
    <dgm:cxn modelId="{C69BFF5F-3E74-44AB-9E84-1D05772C74B1}" type="presParOf" srcId="{B01B0714-A52A-4C92-BA71-2ECBAC47BD7F}" destId="{FA3E8579-63C7-4218-A4B6-F81157D00E13}" srcOrd="3" destOrd="0" presId="urn:microsoft.com/office/officeart/2005/8/layout/hChevron3"/>
    <dgm:cxn modelId="{87A178C9-1A86-4376-A0C9-6C17FE9F0DCE}" type="presParOf" srcId="{B01B0714-A52A-4C92-BA71-2ECBAC47BD7F}" destId="{9D8215A6-9E71-49A8-8A31-FA3CDF6F4092}" srcOrd="4" destOrd="0" presId="urn:microsoft.com/office/officeart/2005/8/layout/hChevron3"/>
    <dgm:cxn modelId="{485F25FD-0929-47F5-986D-7AB3933832B6}" type="presParOf" srcId="{B01B0714-A52A-4C92-BA71-2ECBAC47BD7F}" destId="{76BA71EB-FC7A-4388-938F-5CAD5CB73CAF}" srcOrd="5" destOrd="0" presId="urn:microsoft.com/office/officeart/2005/8/layout/hChevron3"/>
    <dgm:cxn modelId="{A6DC4DB8-D8AD-43A0-9192-B837AC5B69A7}" type="presParOf" srcId="{B01B0714-A52A-4C92-BA71-2ECBAC47BD7F}" destId="{8DACC980-96D5-4956-8CF1-C07106B1AC65}" srcOrd="6" destOrd="0" presId="urn:microsoft.com/office/officeart/2005/8/layout/hChevron3"/>
    <dgm:cxn modelId="{F0027159-CE52-43C1-AF33-D81B117B31C2}" type="presParOf" srcId="{B01B0714-A52A-4C92-BA71-2ECBAC47BD7F}" destId="{48CEC7C1-BF56-4282-8FAD-5AA3F73BF918}" srcOrd="7" destOrd="0" presId="urn:microsoft.com/office/officeart/2005/8/layout/hChevron3"/>
    <dgm:cxn modelId="{4882BA74-20B7-421A-86C7-314E178D6940}" type="presParOf" srcId="{B01B0714-A52A-4C92-BA71-2ECBAC47BD7F}" destId="{4387EA2D-FDC0-4665-BA78-CEAABF88195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BCBA-DA9F-4B3A-935D-B8E34D6459B2}">
      <dsp:nvSpPr>
        <dsp:cNvPr id="0" name=""/>
        <dsp:cNvSpPr/>
      </dsp:nvSpPr>
      <dsp:spPr>
        <a:xfrm>
          <a:off x="0" y="2326634"/>
          <a:ext cx="1871316" cy="74852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92" tIns="101346" rIns="50673" bIns="101346" numCol="1" spcCol="1270" anchor="ctr" anchorCtr="0">
          <a:noAutofit/>
        </a:bodyPr>
        <a:lstStyle/>
        <a:p>
          <a:pPr lvl="0" algn="ctr" defTabSz="1689100">
            <a:lnSpc>
              <a:spcPct val="90000"/>
            </a:lnSpc>
            <a:spcBef>
              <a:spcPct val="0"/>
            </a:spcBef>
            <a:spcAft>
              <a:spcPct val="35000"/>
            </a:spcAft>
          </a:pPr>
          <a:r>
            <a:rPr lang="en-US" sz="3800" kern="1200" dirty="0" smtClean="0"/>
            <a:t>-</a:t>
          </a:r>
          <a:endParaRPr lang="en-US" sz="3800" kern="1200" dirty="0"/>
        </a:p>
      </dsp:txBody>
      <dsp:txXfrm>
        <a:off x="0" y="2326634"/>
        <a:ext cx="1684185" cy="748526"/>
      </dsp:txXfrm>
    </dsp:sp>
    <dsp:sp modelId="{68B02CD1-C1D7-47DE-BD31-A43631EF3443}">
      <dsp:nvSpPr>
        <dsp:cNvPr id="0" name=""/>
        <dsp:cNvSpPr/>
      </dsp:nvSpPr>
      <dsp:spPr>
        <a:xfrm>
          <a:off x="1498070" y="2335070"/>
          <a:ext cx="1871316" cy="74852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lvl="0" algn="ctr" defTabSz="1689100">
            <a:lnSpc>
              <a:spcPct val="90000"/>
            </a:lnSpc>
            <a:spcBef>
              <a:spcPct val="0"/>
            </a:spcBef>
            <a:spcAft>
              <a:spcPct val="35000"/>
            </a:spcAft>
          </a:pPr>
          <a:r>
            <a:rPr lang="en-US" sz="3800" kern="1200" dirty="0" smtClean="0"/>
            <a:t>-</a:t>
          </a:r>
          <a:endParaRPr lang="en-US" sz="3800" kern="1200" dirty="0"/>
        </a:p>
      </dsp:txBody>
      <dsp:txXfrm>
        <a:off x="1872333" y="2335070"/>
        <a:ext cx="1122790" cy="748526"/>
      </dsp:txXfrm>
    </dsp:sp>
    <dsp:sp modelId="{9D8215A6-9E71-49A8-8A31-FA3CDF6F4092}">
      <dsp:nvSpPr>
        <dsp:cNvPr id="0" name=""/>
        <dsp:cNvSpPr/>
      </dsp:nvSpPr>
      <dsp:spPr>
        <a:xfrm>
          <a:off x="2995123" y="2335070"/>
          <a:ext cx="1871316" cy="74852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lvl="0" algn="ctr" defTabSz="1689100">
            <a:lnSpc>
              <a:spcPct val="90000"/>
            </a:lnSpc>
            <a:spcBef>
              <a:spcPct val="0"/>
            </a:spcBef>
            <a:spcAft>
              <a:spcPct val="35000"/>
            </a:spcAft>
          </a:pPr>
          <a:r>
            <a:rPr lang="en-US" sz="3800" kern="1200" dirty="0" smtClean="0"/>
            <a:t>-</a:t>
          </a:r>
          <a:endParaRPr lang="en-US" sz="3800" kern="1200" dirty="0"/>
        </a:p>
      </dsp:txBody>
      <dsp:txXfrm>
        <a:off x="3369386" y="2335070"/>
        <a:ext cx="1122790" cy="748526"/>
      </dsp:txXfrm>
    </dsp:sp>
    <dsp:sp modelId="{8DACC980-96D5-4956-8CF1-C07106B1AC65}">
      <dsp:nvSpPr>
        <dsp:cNvPr id="0" name=""/>
        <dsp:cNvSpPr/>
      </dsp:nvSpPr>
      <dsp:spPr>
        <a:xfrm>
          <a:off x="4492176" y="2335070"/>
          <a:ext cx="1871316" cy="74852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lvl="0" algn="ctr" defTabSz="1689100">
            <a:lnSpc>
              <a:spcPct val="90000"/>
            </a:lnSpc>
            <a:spcBef>
              <a:spcPct val="0"/>
            </a:spcBef>
            <a:spcAft>
              <a:spcPct val="35000"/>
            </a:spcAft>
          </a:pPr>
          <a:r>
            <a:rPr lang="en-US" sz="3800" kern="1200" dirty="0" smtClean="0"/>
            <a:t>-</a:t>
          </a:r>
          <a:endParaRPr lang="en-US" sz="3800" kern="1200" dirty="0"/>
        </a:p>
      </dsp:txBody>
      <dsp:txXfrm>
        <a:off x="4866439" y="2335070"/>
        <a:ext cx="1122790" cy="748526"/>
      </dsp:txXfrm>
    </dsp:sp>
    <dsp:sp modelId="{84AFA119-A960-414D-8764-7D531BAE5E6C}">
      <dsp:nvSpPr>
        <dsp:cNvPr id="0" name=""/>
        <dsp:cNvSpPr/>
      </dsp:nvSpPr>
      <dsp:spPr>
        <a:xfrm>
          <a:off x="5672509" y="2344194"/>
          <a:ext cx="2190619" cy="748526"/>
        </a:xfrm>
        <a:prstGeom prst="chevron">
          <a:avLst/>
        </a:prstGeom>
        <a:solidFill>
          <a:srgbClr val="00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lvl="0" algn="ctr" defTabSz="1689100">
            <a:lnSpc>
              <a:spcPct val="90000"/>
            </a:lnSpc>
            <a:spcBef>
              <a:spcPct val="0"/>
            </a:spcBef>
            <a:spcAft>
              <a:spcPct val="35000"/>
            </a:spcAft>
          </a:pPr>
          <a:r>
            <a:rPr lang="en-US" sz="3800" kern="1200" dirty="0" smtClean="0"/>
            <a:t>-</a:t>
          </a:r>
          <a:endParaRPr lang="en-US" sz="3800" kern="1200" dirty="0"/>
        </a:p>
      </dsp:txBody>
      <dsp:txXfrm>
        <a:off x="6046772" y="2344194"/>
        <a:ext cx="1442093" cy="748526"/>
      </dsp:txXfrm>
    </dsp:sp>
    <dsp:sp modelId="{80C4762A-DE0C-4836-A6C7-ED7A5807D246}">
      <dsp:nvSpPr>
        <dsp:cNvPr id="0" name=""/>
        <dsp:cNvSpPr/>
      </dsp:nvSpPr>
      <dsp:spPr>
        <a:xfrm>
          <a:off x="7008180" y="2339920"/>
          <a:ext cx="1871316" cy="748526"/>
        </a:xfrm>
        <a:prstGeom prst="chevron">
          <a:avLst/>
        </a:prstGeom>
        <a:solidFill>
          <a:srgbClr val="00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lvl="0" algn="ctr" defTabSz="1689100">
            <a:lnSpc>
              <a:spcPct val="90000"/>
            </a:lnSpc>
            <a:spcBef>
              <a:spcPct val="0"/>
            </a:spcBef>
            <a:spcAft>
              <a:spcPct val="35000"/>
            </a:spcAft>
          </a:pPr>
          <a:r>
            <a:rPr lang="en-US" sz="3800" kern="1200" dirty="0" smtClean="0"/>
            <a:t>-</a:t>
          </a:r>
          <a:endParaRPr lang="en-US" sz="3800" kern="1200" dirty="0"/>
        </a:p>
      </dsp:txBody>
      <dsp:txXfrm>
        <a:off x="7382443" y="2339920"/>
        <a:ext cx="1122790" cy="748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BCBA-DA9F-4B3A-935D-B8E34D6459B2}">
      <dsp:nvSpPr>
        <dsp:cNvPr id="0" name=""/>
        <dsp:cNvSpPr/>
      </dsp:nvSpPr>
      <dsp:spPr>
        <a:xfrm>
          <a:off x="0" y="2306216"/>
          <a:ext cx="1971153" cy="7884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0" y="2306216"/>
        <a:ext cx="1774038" cy="788461"/>
      </dsp:txXfrm>
    </dsp:sp>
    <dsp:sp modelId="{68B02CD1-C1D7-47DE-BD31-A43631EF3443}">
      <dsp:nvSpPr>
        <dsp:cNvPr id="0" name=""/>
        <dsp:cNvSpPr/>
      </dsp:nvSpPr>
      <dsp:spPr>
        <a:xfrm>
          <a:off x="1577933"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1972164" y="2315102"/>
        <a:ext cx="1182692" cy="788461"/>
      </dsp:txXfrm>
    </dsp:sp>
    <dsp:sp modelId="{9D8215A6-9E71-49A8-8A31-FA3CDF6F4092}">
      <dsp:nvSpPr>
        <dsp:cNvPr id="0" name=""/>
        <dsp:cNvSpPr/>
      </dsp:nvSpPr>
      <dsp:spPr>
        <a:xfrm>
          <a:off x="3154856"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3549087" y="2315102"/>
        <a:ext cx="1182692" cy="788461"/>
      </dsp:txXfrm>
    </dsp:sp>
    <dsp:sp modelId="{8DACC980-96D5-4956-8CF1-C07106B1AC65}">
      <dsp:nvSpPr>
        <dsp:cNvPr id="0" name=""/>
        <dsp:cNvSpPr/>
      </dsp:nvSpPr>
      <dsp:spPr>
        <a:xfrm>
          <a:off x="4731779"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5126010" y="2315102"/>
        <a:ext cx="1182692" cy="788461"/>
      </dsp:txXfrm>
    </dsp:sp>
    <dsp:sp modelId="{4387EA2D-FDC0-4665-BA78-CEAABF88195B}">
      <dsp:nvSpPr>
        <dsp:cNvPr id="0" name=""/>
        <dsp:cNvSpPr/>
      </dsp:nvSpPr>
      <dsp:spPr>
        <a:xfrm>
          <a:off x="6308701"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6702932" y="2315102"/>
        <a:ext cx="1182692" cy="788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BCBA-DA9F-4B3A-935D-B8E34D6459B2}">
      <dsp:nvSpPr>
        <dsp:cNvPr id="0" name=""/>
        <dsp:cNvSpPr/>
      </dsp:nvSpPr>
      <dsp:spPr>
        <a:xfrm>
          <a:off x="0" y="2306216"/>
          <a:ext cx="1971153" cy="7884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0" y="2306216"/>
        <a:ext cx="1774038" cy="788461"/>
      </dsp:txXfrm>
    </dsp:sp>
    <dsp:sp modelId="{68B02CD1-C1D7-47DE-BD31-A43631EF3443}">
      <dsp:nvSpPr>
        <dsp:cNvPr id="0" name=""/>
        <dsp:cNvSpPr/>
      </dsp:nvSpPr>
      <dsp:spPr>
        <a:xfrm>
          <a:off x="1577933"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1972164" y="2315102"/>
        <a:ext cx="1182692" cy="788461"/>
      </dsp:txXfrm>
    </dsp:sp>
    <dsp:sp modelId="{9D8215A6-9E71-49A8-8A31-FA3CDF6F4092}">
      <dsp:nvSpPr>
        <dsp:cNvPr id="0" name=""/>
        <dsp:cNvSpPr/>
      </dsp:nvSpPr>
      <dsp:spPr>
        <a:xfrm>
          <a:off x="3154856"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3549087" y="2315102"/>
        <a:ext cx="1182692" cy="788461"/>
      </dsp:txXfrm>
    </dsp:sp>
    <dsp:sp modelId="{8DACC980-96D5-4956-8CF1-C07106B1AC65}">
      <dsp:nvSpPr>
        <dsp:cNvPr id="0" name=""/>
        <dsp:cNvSpPr/>
      </dsp:nvSpPr>
      <dsp:spPr>
        <a:xfrm>
          <a:off x="4731779"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5126010" y="2315102"/>
        <a:ext cx="1182692" cy="788461"/>
      </dsp:txXfrm>
    </dsp:sp>
    <dsp:sp modelId="{4387EA2D-FDC0-4665-BA78-CEAABF88195B}">
      <dsp:nvSpPr>
        <dsp:cNvPr id="0" name=""/>
        <dsp:cNvSpPr/>
      </dsp:nvSpPr>
      <dsp:spPr>
        <a:xfrm>
          <a:off x="6308701"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6702932" y="2315102"/>
        <a:ext cx="1182692" cy="788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BCBA-DA9F-4B3A-935D-B8E34D6459B2}">
      <dsp:nvSpPr>
        <dsp:cNvPr id="0" name=""/>
        <dsp:cNvSpPr/>
      </dsp:nvSpPr>
      <dsp:spPr>
        <a:xfrm>
          <a:off x="0" y="2306216"/>
          <a:ext cx="1971153" cy="7884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0" y="2306216"/>
        <a:ext cx="1774038" cy="788461"/>
      </dsp:txXfrm>
    </dsp:sp>
    <dsp:sp modelId="{68B02CD1-C1D7-47DE-BD31-A43631EF3443}">
      <dsp:nvSpPr>
        <dsp:cNvPr id="0" name=""/>
        <dsp:cNvSpPr/>
      </dsp:nvSpPr>
      <dsp:spPr>
        <a:xfrm>
          <a:off x="1577933"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1972164" y="2315102"/>
        <a:ext cx="1182692" cy="788461"/>
      </dsp:txXfrm>
    </dsp:sp>
    <dsp:sp modelId="{9D8215A6-9E71-49A8-8A31-FA3CDF6F4092}">
      <dsp:nvSpPr>
        <dsp:cNvPr id="0" name=""/>
        <dsp:cNvSpPr/>
      </dsp:nvSpPr>
      <dsp:spPr>
        <a:xfrm>
          <a:off x="3154856"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3549087" y="2315102"/>
        <a:ext cx="1182692" cy="788461"/>
      </dsp:txXfrm>
    </dsp:sp>
    <dsp:sp modelId="{8DACC980-96D5-4956-8CF1-C07106B1AC65}">
      <dsp:nvSpPr>
        <dsp:cNvPr id="0" name=""/>
        <dsp:cNvSpPr/>
      </dsp:nvSpPr>
      <dsp:spPr>
        <a:xfrm>
          <a:off x="4731779"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5126010" y="2315102"/>
        <a:ext cx="1182692" cy="788461"/>
      </dsp:txXfrm>
    </dsp:sp>
    <dsp:sp modelId="{4387EA2D-FDC0-4665-BA78-CEAABF88195B}">
      <dsp:nvSpPr>
        <dsp:cNvPr id="0" name=""/>
        <dsp:cNvSpPr/>
      </dsp:nvSpPr>
      <dsp:spPr>
        <a:xfrm>
          <a:off x="6308701"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6702932" y="2315102"/>
        <a:ext cx="1182692" cy="7884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BCBA-DA9F-4B3A-935D-B8E34D6459B2}">
      <dsp:nvSpPr>
        <dsp:cNvPr id="0" name=""/>
        <dsp:cNvSpPr/>
      </dsp:nvSpPr>
      <dsp:spPr>
        <a:xfrm>
          <a:off x="0" y="2306216"/>
          <a:ext cx="1971153" cy="7884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0" y="2306216"/>
        <a:ext cx="1774038" cy="788461"/>
      </dsp:txXfrm>
    </dsp:sp>
    <dsp:sp modelId="{68B02CD1-C1D7-47DE-BD31-A43631EF3443}">
      <dsp:nvSpPr>
        <dsp:cNvPr id="0" name=""/>
        <dsp:cNvSpPr/>
      </dsp:nvSpPr>
      <dsp:spPr>
        <a:xfrm>
          <a:off x="1577933"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1972164" y="2315102"/>
        <a:ext cx="1182692" cy="788461"/>
      </dsp:txXfrm>
    </dsp:sp>
    <dsp:sp modelId="{9D8215A6-9E71-49A8-8A31-FA3CDF6F4092}">
      <dsp:nvSpPr>
        <dsp:cNvPr id="0" name=""/>
        <dsp:cNvSpPr/>
      </dsp:nvSpPr>
      <dsp:spPr>
        <a:xfrm>
          <a:off x="3154856"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3549087" y="2315102"/>
        <a:ext cx="1182692" cy="788461"/>
      </dsp:txXfrm>
    </dsp:sp>
    <dsp:sp modelId="{8DACC980-96D5-4956-8CF1-C07106B1AC65}">
      <dsp:nvSpPr>
        <dsp:cNvPr id="0" name=""/>
        <dsp:cNvSpPr/>
      </dsp:nvSpPr>
      <dsp:spPr>
        <a:xfrm>
          <a:off x="4731779" y="2315102"/>
          <a:ext cx="1971153" cy="7884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5126010" y="2315102"/>
        <a:ext cx="1182692" cy="788461"/>
      </dsp:txXfrm>
    </dsp:sp>
    <dsp:sp modelId="{4387EA2D-FDC0-4665-BA78-CEAABF88195B}">
      <dsp:nvSpPr>
        <dsp:cNvPr id="0" name=""/>
        <dsp:cNvSpPr/>
      </dsp:nvSpPr>
      <dsp:spPr>
        <a:xfrm>
          <a:off x="6308701" y="2315102"/>
          <a:ext cx="1971153" cy="788461"/>
        </a:xfrm>
        <a:prstGeom prst="chevron">
          <a:avLst/>
        </a:prstGeom>
        <a:solidFill>
          <a:srgbClr val="75B4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a:off x="6702932" y="2315102"/>
        <a:ext cx="1182692" cy="78846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28398-47DF-4CB5-90D7-2366A097E78F}"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E955A-4D04-4893-A1D0-8D0D1EF65907}" type="slidenum">
              <a:rPr lang="en-US" smtClean="0"/>
              <a:t>‹#›</a:t>
            </a:fld>
            <a:endParaRPr lang="en-US"/>
          </a:p>
        </p:txBody>
      </p:sp>
    </p:spTree>
    <p:extLst>
      <p:ext uri="{BB962C8B-B14F-4D97-AF65-F5344CB8AC3E}">
        <p14:creationId xmlns:p14="http://schemas.microsoft.com/office/powerpoint/2010/main" val="168283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16EDA-73A0-4C42-9AEA-7FF8F48ED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293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13</a:t>
            </a:fld>
            <a:endParaRPr lang="en-US"/>
          </a:p>
        </p:txBody>
      </p:sp>
    </p:spTree>
    <p:extLst>
      <p:ext uri="{BB962C8B-B14F-4D97-AF65-F5344CB8AC3E}">
        <p14:creationId xmlns:p14="http://schemas.microsoft.com/office/powerpoint/2010/main" val="307306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14</a:t>
            </a:fld>
            <a:endParaRPr lang="en-US"/>
          </a:p>
        </p:txBody>
      </p:sp>
    </p:spTree>
    <p:extLst>
      <p:ext uri="{BB962C8B-B14F-4D97-AF65-F5344CB8AC3E}">
        <p14:creationId xmlns:p14="http://schemas.microsoft.com/office/powerpoint/2010/main" val="1062347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15</a:t>
            </a:fld>
            <a:endParaRPr lang="en-US"/>
          </a:p>
        </p:txBody>
      </p:sp>
    </p:spTree>
    <p:extLst>
      <p:ext uri="{BB962C8B-B14F-4D97-AF65-F5344CB8AC3E}">
        <p14:creationId xmlns:p14="http://schemas.microsoft.com/office/powerpoint/2010/main" val="4012415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16</a:t>
            </a:fld>
            <a:endParaRPr lang="en-US"/>
          </a:p>
        </p:txBody>
      </p:sp>
    </p:spTree>
    <p:extLst>
      <p:ext uri="{BB962C8B-B14F-4D97-AF65-F5344CB8AC3E}">
        <p14:creationId xmlns:p14="http://schemas.microsoft.com/office/powerpoint/2010/main" val="78462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17</a:t>
            </a:fld>
            <a:endParaRPr lang="en-US"/>
          </a:p>
        </p:txBody>
      </p:sp>
    </p:spTree>
    <p:extLst>
      <p:ext uri="{BB962C8B-B14F-4D97-AF65-F5344CB8AC3E}">
        <p14:creationId xmlns:p14="http://schemas.microsoft.com/office/powerpoint/2010/main" val="2678175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18</a:t>
            </a:fld>
            <a:endParaRPr lang="en-US"/>
          </a:p>
        </p:txBody>
      </p:sp>
    </p:spTree>
    <p:extLst>
      <p:ext uri="{BB962C8B-B14F-4D97-AF65-F5344CB8AC3E}">
        <p14:creationId xmlns:p14="http://schemas.microsoft.com/office/powerpoint/2010/main" val="314062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t>
            </a:r>
            <a:r>
              <a:rPr lang="en-US" baseline="0" dirty="0" err="1" smtClean="0"/>
              <a:t>veut</a:t>
            </a:r>
            <a:r>
              <a:rPr lang="en-US" baseline="0" dirty="0" smtClean="0"/>
              <a:t> que </a:t>
            </a:r>
            <a:r>
              <a:rPr lang="en-US" baseline="0" dirty="0" err="1" smtClean="0"/>
              <a:t>vous</a:t>
            </a:r>
            <a:r>
              <a:rPr lang="en-US" baseline="0" dirty="0" smtClean="0"/>
              <a:t> </a:t>
            </a:r>
            <a:r>
              <a:rPr lang="en-US" baseline="0" dirty="0" err="1" smtClean="0"/>
              <a:t>vous</a:t>
            </a:r>
            <a:r>
              <a:rPr lang="en-US" baseline="0" dirty="0" smtClean="0"/>
              <a:t> </a:t>
            </a:r>
            <a:r>
              <a:rPr lang="en-US" baseline="0" dirty="0" err="1" smtClean="0"/>
              <a:t>appropriez</a:t>
            </a:r>
            <a:r>
              <a:rPr lang="en-US" baseline="0" dirty="0" smtClean="0"/>
              <a:t> </a:t>
            </a:r>
            <a:r>
              <a:rPr lang="en-US" baseline="0" dirty="0" err="1" smtClean="0"/>
              <a:t>ces</a:t>
            </a:r>
            <a:r>
              <a:rPr lang="en-US" baseline="0" dirty="0" smtClean="0"/>
              <a:t> mots.</a:t>
            </a:r>
            <a:endParaRPr lang="en-US" dirty="0"/>
          </a:p>
        </p:txBody>
      </p:sp>
      <p:sp>
        <p:nvSpPr>
          <p:cNvPr id="4" name="Slide Number Placeholder 3"/>
          <p:cNvSpPr>
            <a:spLocks noGrp="1"/>
          </p:cNvSpPr>
          <p:nvPr>
            <p:ph type="sldNum" sz="quarter" idx="5"/>
          </p:nvPr>
        </p:nvSpPr>
        <p:spPr/>
        <p:txBody>
          <a:bodyPr/>
          <a:lstStyle/>
          <a:p>
            <a:fld id="{08A16EDA-73A0-4C42-9AEA-7FF8F48ED4E0}" type="slidenum">
              <a:rPr lang="en-US" smtClean="0"/>
              <a:t>19</a:t>
            </a:fld>
            <a:endParaRPr lang="en-US"/>
          </a:p>
        </p:txBody>
      </p:sp>
    </p:spTree>
    <p:extLst>
      <p:ext uri="{BB962C8B-B14F-4D97-AF65-F5344CB8AC3E}">
        <p14:creationId xmlns:p14="http://schemas.microsoft.com/office/powerpoint/2010/main" val="35580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BAE955A-4D04-4893-A1D0-8D0D1EF65907}" type="slidenum">
              <a:rPr lang="en-US" smtClean="0"/>
              <a:t>20</a:t>
            </a:fld>
            <a:endParaRPr lang="en-US"/>
          </a:p>
        </p:txBody>
      </p:sp>
    </p:spTree>
    <p:extLst>
      <p:ext uri="{BB962C8B-B14F-4D97-AF65-F5344CB8AC3E}">
        <p14:creationId xmlns:p14="http://schemas.microsoft.com/office/powerpoint/2010/main" val="140196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BAE955A-4D04-4893-A1D0-8D0D1EF65907}" type="slidenum">
              <a:rPr lang="en-US" smtClean="0"/>
              <a:t>21</a:t>
            </a:fld>
            <a:endParaRPr lang="en-US"/>
          </a:p>
        </p:txBody>
      </p:sp>
    </p:spTree>
    <p:extLst>
      <p:ext uri="{BB962C8B-B14F-4D97-AF65-F5344CB8AC3E}">
        <p14:creationId xmlns:p14="http://schemas.microsoft.com/office/powerpoint/2010/main" val="1545323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BAE955A-4D04-4893-A1D0-8D0D1EF65907}" type="slidenum">
              <a:rPr lang="en-US" smtClean="0"/>
              <a:t>22</a:t>
            </a:fld>
            <a:endParaRPr lang="en-US"/>
          </a:p>
        </p:txBody>
      </p:sp>
    </p:spTree>
    <p:extLst>
      <p:ext uri="{BB962C8B-B14F-4D97-AF65-F5344CB8AC3E}">
        <p14:creationId xmlns:p14="http://schemas.microsoft.com/office/powerpoint/2010/main" val="120030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16EDA-73A0-4C42-9AEA-7FF8F48ED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45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BAE955A-4D04-4893-A1D0-8D0D1EF65907}" type="slidenum">
              <a:rPr lang="en-US" smtClean="0"/>
              <a:t>23</a:t>
            </a:fld>
            <a:endParaRPr lang="en-US"/>
          </a:p>
        </p:txBody>
      </p:sp>
    </p:spTree>
    <p:extLst>
      <p:ext uri="{BB962C8B-B14F-4D97-AF65-F5344CB8AC3E}">
        <p14:creationId xmlns:p14="http://schemas.microsoft.com/office/powerpoint/2010/main" val="233532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BAE955A-4D04-4893-A1D0-8D0D1EF65907}" type="slidenum">
              <a:rPr lang="en-US" smtClean="0"/>
              <a:t>24</a:t>
            </a:fld>
            <a:endParaRPr lang="en-US"/>
          </a:p>
        </p:txBody>
      </p:sp>
    </p:spTree>
    <p:extLst>
      <p:ext uri="{BB962C8B-B14F-4D97-AF65-F5344CB8AC3E}">
        <p14:creationId xmlns:p14="http://schemas.microsoft.com/office/powerpoint/2010/main" val="385094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BAE955A-4D04-4893-A1D0-8D0D1EF65907}" type="slidenum">
              <a:rPr lang="en-US" smtClean="0"/>
              <a:t>25</a:t>
            </a:fld>
            <a:endParaRPr lang="en-US"/>
          </a:p>
        </p:txBody>
      </p:sp>
    </p:spTree>
    <p:extLst>
      <p:ext uri="{BB962C8B-B14F-4D97-AF65-F5344CB8AC3E}">
        <p14:creationId xmlns:p14="http://schemas.microsoft.com/office/powerpoint/2010/main" val="383695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26</a:t>
            </a:fld>
            <a:endParaRPr lang="en-US"/>
          </a:p>
        </p:txBody>
      </p:sp>
    </p:spTree>
    <p:extLst>
      <p:ext uri="{BB962C8B-B14F-4D97-AF65-F5344CB8AC3E}">
        <p14:creationId xmlns:p14="http://schemas.microsoft.com/office/powerpoint/2010/main" val="1936983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27</a:t>
            </a:fld>
            <a:endParaRPr lang="en-US"/>
          </a:p>
        </p:txBody>
      </p:sp>
    </p:spTree>
    <p:extLst>
      <p:ext uri="{BB962C8B-B14F-4D97-AF65-F5344CB8AC3E}">
        <p14:creationId xmlns:p14="http://schemas.microsoft.com/office/powerpoint/2010/main" val="324008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28</a:t>
            </a:fld>
            <a:endParaRPr lang="en-US"/>
          </a:p>
        </p:txBody>
      </p:sp>
    </p:spTree>
    <p:extLst>
      <p:ext uri="{BB962C8B-B14F-4D97-AF65-F5344CB8AC3E}">
        <p14:creationId xmlns:p14="http://schemas.microsoft.com/office/powerpoint/2010/main" val="3627715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29</a:t>
            </a:fld>
            <a:endParaRPr lang="en-US"/>
          </a:p>
        </p:txBody>
      </p:sp>
    </p:spTree>
    <p:extLst>
      <p:ext uri="{BB962C8B-B14F-4D97-AF65-F5344CB8AC3E}">
        <p14:creationId xmlns:p14="http://schemas.microsoft.com/office/powerpoint/2010/main" val="3106096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30</a:t>
            </a:fld>
            <a:endParaRPr lang="en-US"/>
          </a:p>
        </p:txBody>
      </p:sp>
    </p:spTree>
    <p:extLst>
      <p:ext uri="{BB962C8B-B14F-4D97-AF65-F5344CB8AC3E}">
        <p14:creationId xmlns:p14="http://schemas.microsoft.com/office/powerpoint/2010/main" val="501368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t>
            </a:r>
            <a:r>
              <a:rPr lang="en-US" baseline="0" dirty="0" smtClean="0"/>
              <a:t> </a:t>
            </a:r>
            <a:r>
              <a:rPr lang="en-US" baseline="0" dirty="0" err="1" smtClean="0"/>
              <a:t>crottin</a:t>
            </a:r>
            <a:r>
              <a:rPr lang="en-US" baseline="0" dirty="0" smtClean="0"/>
              <a:t> du </a:t>
            </a:r>
            <a:r>
              <a:rPr lang="en-US" baseline="0" dirty="0" err="1" smtClean="0"/>
              <a:t>betail</a:t>
            </a:r>
            <a:endParaRPr lang="en-US" dirty="0"/>
          </a:p>
        </p:txBody>
      </p:sp>
      <p:sp>
        <p:nvSpPr>
          <p:cNvPr id="4" name="Slide Number Placeholder 3"/>
          <p:cNvSpPr>
            <a:spLocks noGrp="1"/>
          </p:cNvSpPr>
          <p:nvPr>
            <p:ph type="sldNum" sz="quarter" idx="5"/>
          </p:nvPr>
        </p:nvSpPr>
        <p:spPr/>
        <p:txBody>
          <a:bodyPr/>
          <a:lstStyle/>
          <a:p>
            <a:fld id="{08A16EDA-73A0-4C42-9AEA-7FF8F48ED4E0}" type="slidenum">
              <a:rPr lang="en-US" smtClean="0"/>
              <a:t>31</a:t>
            </a:fld>
            <a:endParaRPr lang="en-US"/>
          </a:p>
        </p:txBody>
      </p:sp>
    </p:spTree>
    <p:extLst>
      <p:ext uri="{BB962C8B-B14F-4D97-AF65-F5344CB8AC3E}">
        <p14:creationId xmlns:p14="http://schemas.microsoft.com/office/powerpoint/2010/main" val="3169531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32</a:t>
            </a:fld>
            <a:endParaRPr lang="en-US"/>
          </a:p>
        </p:txBody>
      </p:sp>
    </p:spTree>
    <p:extLst>
      <p:ext uri="{BB962C8B-B14F-4D97-AF65-F5344CB8AC3E}">
        <p14:creationId xmlns:p14="http://schemas.microsoft.com/office/powerpoint/2010/main" val="427211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16EDA-73A0-4C42-9AEA-7FF8F48ED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15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33</a:t>
            </a:fld>
            <a:endParaRPr lang="en-US"/>
          </a:p>
        </p:txBody>
      </p:sp>
    </p:spTree>
    <p:extLst>
      <p:ext uri="{BB962C8B-B14F-4D97-AF65-F5344CB8AC3E}">
        <p14:creationId xmlns:p14="http://schemas.microsoft.com/office/powerpoint/2010/main" val="3282104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Prennent</a:t>
            </a:r>
            <a:r>
              <a:rPr lang="en-US" baseline="0" dirty="0" smtClean="0"/>
              <a:t> part aux decision</a:t>
            </a:r>
            <a:endParaRPr lang="en-US" dirty="0"/>
          </a:p>
        </p:txBody>
      </p:sp>
      <p:sp>
        <p:nvSpPr>
          <p:cNvPr id="4" name="Slide Number Placeholder 3"/>
          <p:cNvSpPr>
            <a:spLocks noGrp="1"/>
          </p:cNvSpPr>
          <p:nvPr>
            <p:ph type="sldNum" sz="quarter" idx="5"/>
          </p:nvPr>
        </p:nvSpPr>
        <p:spPr/>
        <p:txBody>
          <a:bodyPr/>
          <a:lstStyle/>
          <a:p>
            <a:fld id="{08A16EDA-73A0-4C42-9AEA-7FF8F48ED4E0}" type="slidenum">
              <a:rPr lang="en-US" smtClean="0"/>
              <a:t>34</a:t>
            </a:fld>
            <a:endParaRPr lang="en-US"/>
          </a:p>
        </p:txBody>
      </p:sp>
    </p:spTree>
    <p:extLst>
      <p:ext uri="{BB962C8B-B14F-4D97-AF65-F5344CB8AC3E}">
        <p14:creationId xmlns:p14="http://schemas.microsoft.com/office/powerpoint/2010/main" val="1719519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35</a:t>
            </a:fld>
            <a:endParaRPr lang="en-US"/>
          </a:p>
        </p:txBody>
      </p:sp>
    </p:spTree>
    <p:extLst>
      <p:ext uri="{BB962C8B-B14F-4D97-AF65-F5344CB8AC3E}">
        <p14:creationId xmlns:p14="http://schemas.microsoft.com/office/powerpoint/2010/main" val="33093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36</a:t>
            </a:fld>
            <a:endParaRPr lang="en-US"/>
          </a:p>
        </p:txBody>
      </p:sp>
    </p:spTree>
    <p:extLst>
      <p:ext uri="{BB962C8B-B14F-4D97-AF65-F5344CB8AC3E}">
        <p14:creationId xmlns:p14="http://schemas.microsoft.com/office/powerpoint/2010/main" val="2699000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38</a:t>
            </a:fld>
            <a:endParaRPr lang="en-US"/>
          </a:p>
        </p:txBody>
      </p:sp>
    </p:spTree>
    <p:extLst>
      <p:ext uri="{BB962C8B-B14F-4D97-AF65-F5344CB8AC3E}">
        <p14:creationId xmlns:p14="http://schemas.microsoft.com/office/powerpoint/2010/main" val="3796658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40</a:t>
            </a:fld>
            <a:endParaRPr lang="en-US"/>
          </a:p>
        </p:txBody>
      </p:sp>
    </p:spTree>
    <p:extLst>
      <p:ext uri="{BB962C8B-B14F-4D97-AF65-F5344CB8AC3E}">
        <p14:creationId xmlns:p14="http://schemas.microsoft.com/office/powerpoint/2010/main" val="3303161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52</a:t>
            </a:fld>
            <a:endParaRPr lang="en-US"/>
          </a:p>
        </p:txBody>
      </p:sp>
    </p:spTree>
    <p:extLst>
      <p:ext uri="{BB962C8B-B14F-4D97-AF65-F5344CB8AC3E}">
        <p14:creationId xmlns:p14="http://schemas.microsoft.com/office/powerpoint/2010/main" val="2249060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56</a:t>
            </a:fld>
            <a:endParaRPr lang="en-US"/>
          </a:p>
        </p:txBody>
      </p:sp>
    </p:spTree>
    <p:extLst>
      <p:ext uri="{BB962C8B-B14F-4D97-AF65-F5344CB8AC3E}">
        <p14:creationId xmlns:p14="http://schemas.microsoft.com/office/powerpoint/2010/main" val="1000671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57</a:t>
            </a:fld>
            <a:endParaRPr lang="en-US"/>
          </a:p>
        </p:txBody>
      </p:sp>
    </p:spTree>
    <p:extLst>
      <p:ext uri="{BB962C8B-B14F-4D97-AF65-F5344CB8AC3E}">
        <p14:creationId xmlns:p14="http://schemas.microsoft.com/office/powerpoint/2010/main" val="3951537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58</a:t>
            </a:fld>
            <a:endParaRPr lang="en-US"/>
          </a:p>
        </p:txBody>
      </p:sp>
    </p:spTree>
    <p:extLst>
      <p:ext uri="{BB962C8B-B14F-4D97-AF65-F5344CB8AC3E}">
        <p14:creationId xmlns:p14="http://schemas.microsoft.com/office/powerpoint/2010/main" val="50966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7</a:t>
            </a:fld>
            <a:endParaRPr lang="en-US"/>
          </a:p>
        </p:txBody>
      </p:sp>
    </p:spTree>
    <p:extLst>
      <p:ext uri="{BB962C8B-B14F-4D97-AF65-F5344CB8AC3E}">
        <p14:creationId xmlns:p14="http://schemas.microsoft.com/office/powerpoint/2010/main" val="3904170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59</a:t>
            </a:fld>
            <a:endParaRPr lang="en-US"/>
          </a:p>
        </p:txBody>
      </p:sp>
    </p:spTree>
    <p:extLst>
      <p:ext uri="{BB962C8B-B14F-4D97-AF65-F5344CB8AC3E}">
        <p14:creationId xmlns:p14="http://schemas.microsoft.com/office/powerpoint/2010/main" val="3377277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60</a:t>
            </a:fld>
            <a:endParaRPr lang="en-US"/>
          </a:p>
        </p:txBody>
      </p:sp>
    </p:spTree>
    <p:extLst>
      <p:ext uri="{BB962C8B-B14F-4D97-AF65-F5344CB8AC3E}">
        <p14:creationId xmlns:p14="http://schemas.microsoft.com/office/powerpoint/2010/main" val="408683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61</a:t>
            </a:fld>
            <a:endParaRPr lang="en-US"/>
          </a:p>
        </p:txBody>
      </p:sp>
    </p:spTree>
    <p:extLst>
      <p:ext uri="{BB962C8B-B14F-4D97-AF65-F5344CB8AC3E}">
        <p14:creationId xmlns:p14="http://schemas.microsoft.com/office/powerpoint/2010/main" val="3719117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62</a:t>
            </a:fld>
            <a:endParaRPr lang="en-US"/>
          </a:p>
        </p:txBody>
      </p:sp>
    </p:spTree>
    <p:extLst>
      <p:ext uri="{BB962C8B-B14F-4D97-AF65-F5344CB8AC3E}">
        <p14:creationId xmlns:p14="http://schemas.microsoft.com/office/powerpoint/2010/main" val="4120277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64</a:t>
            </a:fld>
            <a:endParaRPr lang="en-US"/>
          </a:p>
        </p:txBody>
      </p:sp>
    </p:spTree>
    <p:extLst>
      <p:ext uri="{BB962C8B-B14F-4D97-AF65-F5344CB8AC3E}">
        <p14:creationId xmlns:p14="http://schemas.microsoft.com/office/powerpoint/2010/main" val="1542479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65</a:t>
            </a:fld>
            <a:endParaRPr lang="en-US"/>
          </a:p>
        </p:txBody>
      </p:sp>
    </p:spTree>
    <p:extLst>
      <p:ext uri="{BB962C8B-B14F-4D97-AF65-F5344CB8AC3E}">
        <p14:creationId xmlns:p14="http://schemas.microsoft.com/office/powerpoint/2010/main" val="4267832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66</a:t>
            </a:fld>
            <a:endParaRPr lang="en-US"/>
          </a:p>
        </p:txBody>
      </p:sp>
    </p:spTree>
    <p:extLst>
      <p:ext uri="{BB962C8B-B14F-4D97-AF65-F5344CB8AC3E}">
        <p14:creationId xmlns:p14="http://schemas.microsoft.com/office/powerpoint/2010/main" val="258152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8</a:t>
            </a:fld>
            <a:endParaRPr lang="en-US"/>
          </a:p>
        </p:txBody>
      </p:sp>
    </p:spTree>
    <p:extLst>
      <p:ext uri="{BB962C8B-B14F-4D97-AF65-F5344CB8AC3E}">
        <p14:creationId xmlns:p14="http://schemas.microsoft.com/office/powerpoint/2010/main" val="417899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9</a:t>
            </a:fld>
            <a:endParaRPr lang="en-US"/>
          </a:p>
        </p:txBody>
      </p:sp>
    </p:spTree>
    <p:extLst>
      <p:ext uri="{BB962C8B-B14F-4D97-AF65-F5344CB8AC3E}">
        <p14:creationId xmlns:p14="http://schemas.microsoft.com/office/powerpoint/2010/main" val="254811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10</a:t>
            </a:fld>
            <a:endParaRPr lang="en-US"/>
          </a:p>
        </p:txBody>
      </p:sp>
    </p:spTree>
    <p:extLst>
      <p:ext uri="{BB962C8B-B14F-4D97-AF65-F5344CB8AC3E}">
        <p14:creationId xmlns:p14="http://schemas.microsoft.com/office/powerpoint/2010/main" val="295750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11</a:t>
            </a:fld>
            <a:endParaRPr lang="en-US"/>
          </a:p>
        </p:txBody>
      </p:sp>
    </p:spTree>
    <p:extLst>
      <p:ext uri="{BB962C8B-B14F-4D97-AF65-F5344CB8AC3E}">
        <p14:creationId xmlns:p14="http://schemas.microsoft.com/office/powerpoint/2010/main" val="7356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08A16EDA-73A0-4C42-9AEA-7FF8F48ED4E0}" type="slidenum">
              <a:rPr lang="en-US" smtClean="0"/>
              <a:t>12</a:t>
            </a:fld>
            <a:endParaRPr lang="en-US"/>
          </a:p>
        </p:txBody>
      </p:sp>
    </p:spTree>
    <p:extLst>
      <p:ext uri="{BB962C8B-B14F-4D97-AF65-F5344CB8AC3E}">
        <p14:creationId xmlns:p14="http://schemas.microsoft.com/office/powerpoint/2010/main" val="223476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EB9FD2-00BE-4EF3-B61C-A5299EB874B1}"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3176364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B9FD2-00BE-4EF3-B61C-A5299EB874B1}"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150191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B9FD2-00BE-4EF3-B61C-A5299EB874B1}"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18083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2116570"/>
            <a:ext cx="11005257" cy="752753"/>
          </a:xfrm>
        </p:spPr>
        <p:txBody>
          <a:bodyPr>
            <a:normAutofit/>
          </a:bodyPr>
          <a:lstStyle>
            <a:lvl1pPr algn="ctr">
              <a:defRPr sz="3200" b="0" i="0" baseline="0">
                <a:solidFill>
                  <a:srgbClr val="B2D23E"/>
                </a:solidFill>
                <a:latin typeface="Impact" charset="0"/>
              </a:defRPr>
            </a:lvl1pPr>
          </a:lstStyle>
          <a:p>
            <a:pPr algn="ctr"/>
            <a:r>
              <a:rPr lang="en-US" sz="5000" cap="all" baseline="0" dirty="0">
                <a:solidFill>
                  <a:srgbClr val="B2D23E"/>
                </a:solidFill>
                <a:latin typeface="Impact" charset="0"/>
              </a:rPr>
              <a:t>CLICK TO EDIT TEXT</a:t>
            </a:r>
          </a:p>
        </p:txBody>
      </p:sp>
    </p:spTree>
    <p:extLst>
      <p:ext uri="{BB962C8B-B14F-4D97-AF65-F5344CB8AC3E}">
        <p14:creationId xmlns:p14="http://schemas.microsoft.com/office/powerpoint/2010/main" val="119958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Content 8- lt green photo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a:t>
            </a:r>
            <a:r>
              <a:rPr lang="en-US" dirty="0" err="1"/>
              <a:t>px</a:t>
            </a:r>
            <a:endParaRPr lang="en-US" dirty="0"/>
          </a:p>
        </p:txBody>
      </p:sp>
      <p:sp>
        <p:nvSpPr>
          <p:cNvPr id="5" name="Title 1"/>
          <p:cNvSpPr>
            <a:spLocks noGrp="1"/>
          </p:cNvSpPr>
          <p:nvPr>
            <p:ph type="title" hasCustomPrompt="1"/>
          </p:nvPr>
        </p:nvSpPr>
        <p:spPr>
          <a:xfrm>
            <a:off x="6400800" y="831469"/>
            <a:ext cx="4687824" cy="1325563"/>
          </a:xfrm>
        </p:spPr>
        <p:txBody>
          <a:bodyPr/>
          <a:lstStyle>
            <a:lvl1pPr>
              <a:defRPr baseline="0">
                <a:solidFill>
                  <a:schemeClr val="bg1"/>
                </a:solidFill>
              </a:defRPr>
            </a:lvl1pPr>
          </a:lstStyle>
          <a:p>
            <a:r>
              <a:rPr lang="en-US" dirty="0"/>
              <a:t>Click to edit title copy</a:t>
            </a:r>
          </a:p>
        </p:txBody>
      </p:sp>
      <p:sp>
        <p:nvSpPr>
          <p:cNvPr id="13" name="Text Placeholder 2"/>
          <p:cNvSpPr>
            <a:spLocks noGrp="1"/>
          </p:cNvSpPr>
          <p:nvPr>
            <p:ph idx="1"/>
          </p:nvPr>
        </p:nvSpPr>
        <p:spPr>
          <a:xfrm>
            <a:off x="6400800" y="2291969"/>
            <a:ext cx="46878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idx="11" hasCustomPrompt="1"/>
          </p:nvPr>
        </p:nvSpPr>
        <p:spPr>
          <a:xfrm>
            <a:off x="247134" y="6059440"/>
            <a:ext cx="5696465" cy="798560"/>
          </a:xfrm>
          <a:prstGeom prst="rect">
            <a:avLst/>
          </a:prstGeom>
        </p:spPr>
        <p:txBody>
          <a:bodyPr vert="horz" lIns="91440" tIns="45720" rIns="91440" bIns="45720" rtlCol="0">
            <a:normAutofit/>
          </a:bodyPr>
          <a:lstStyle>
            <a:lvl1pPr marL="0" indent="0">
              <a:buNone/>
              <a:defRPr sz="1600" i="1" baseline="0"/>
            </a:lvl1pPr>
          </a:lstStyle>
          <a:p>
            <a:pPr lvl="0"/>
            <a:r>
              <a:rPr lang="en-US" dirty="0"/>
              <a:t>Click to edit caption text</a:t>
            </a:r>
          </a:p>
        </p:txBody>
      </p:sp>
    </p:spTree>
    <p:extLst>
      <p:ext uri="{BB962C8B-B14F-4D97-AF65-F5344CB8AC3E}">
        <p14:creationId xmlns:p14="http://schemas.microsoft.com/office/powerpoint/2010/main" val="45473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 7-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34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9496" y="2637692"/>
            <a:ext cx="5216535" cy="1266796"/>
          </a:xfrm>
        </p:spPr>
        <p:txBody>
          <a:bodyPr anchor="b">
            <a:normAutofit/>
          </a:bodyPr>
          <a:lstStyle>
            <a:lvl1pPr algn="l">
              <a:defRPr sz="4000" baseline="0">
                <a:solidFill>
                  <a:schemeClr val="bg1"/>
                </a:solidFill>
              </a:defRPr>
            </a:lvl1pPr>
          </a:lstStyle>
          <a:p>
            <a:r>
              <a:rPr lang="en-US" dirty="0"/>
              <a:t>Click to edit title copy here</a:t>
            </a:r>
          </a:p>
        </p:txBody>
      </p:sp>
      <p:sp>
        <p:nvSpPr>
          <p:cNvPr id="3" name="Subtitle 2"/>
          <p:cNvSpPr>
            <a:spLocks noGrp="1"/>
          </p:cNvSpPr>
          <p:nvPr>
            <p:ph type="subTitle" idx="1" hasCustomPrompt="1"/>
          </p:nvPr>
        </p:nvSpPr>
        <p:spPr>
          <a:xfrm>
            <a:off x="8160578" y="2637692"/>
            <a:ext cx="3630168" cy="1858337"/>
          </a:xfrm>
        </p:spPr>
        <p:txBody>
          <a:bodyPr/>
          <a:lstStyle>
            <a:lvl1pPr marL="0" marR="0" indent="0" algn="l" defTabSz="914400" rtl="0" eaLnBrk="1" fontAlgn="auto" latinLnBrk="0" hangingPunct="1">
              <a:lnSpc>
                <a:spcPct val="100000"/>
              </a:lnSpc>
              <a:spcBef>
                <a:spcPts val="1000"/>
              </a:spcBef>
              <a:spcAft>
                <a:spcPts val="600"/>
              </a:spcAft>
              <a:buClrTx/>
              <a:buSzTx/>
              <a:buFont typeface="Arial"/>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endParaRPr lang="en-US" dirty="0"/>
          </a:p>
        </p:txBody>
      </p:sp>
      <p:pic>
        <p:nvPicPr>
          <p:cNvPr id="4" name="Picture 3"/>
          <p:cNvPicPr>
            <a:picLocks noChangeAspect="1"/>
          </p:cNvPicPr>
          <p:nvPr userDrawn="1"/>
        </p:nvPicPr>
        <p:blipFill>
          <a:blip r:embed="rId3"/>
          <a:stretch>
            <a:fillRect/>
          </a:stretch>
        </p:blipFill>
        <p:spPr>
          <a:xfrm>
            <a:off x="8296255" y="5489511"/>
            <a:ext cx="3541266" cy="905341"/>
          </a:xfrm>
          <a:prstGeom prst="rect">
            <a:avLst/>
          </a:prstGeom>
        </p:spPr>
      </p:pic>
    </p:spTree>
    <p:extLst>
      <p:ext uri="{BB962C8B-B14F-4D97-AF65-F5344CB8AC3E}">
        <p14:creationId xmlns:p14="http://schemas.microsoft.com/office/powerpoint/2010/main" val="28030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a:ln>
            <a:solidFill>
              <a:schemeClr val="accent1"/>
            </a:solidFill>
          </a:ln>
        </p:spPr>
      </p:pic>
      <p:sp>
        <p:nvSpPr>
          <p:cNvPr id="2" name="Title 1"/>
          <p:cNvSpPr>
            <a:spLocks noGrp="1"/>
          </p:cNvSpPr>
          <p:nvPr>
            <p:ph type="title" hasCustomPrompt="1"/>
          </p:nvPr>
        </p:nvSpPr>
        <p:spPr>
          <a:xfrm>
            <a:off x="0" y="2674302"/>
            <a:ext cx="12192000" cy="1509395"/>
          </a:xfrm>
        </p:spPr>
        <p:txBody>
          <a:bodyPr>
            <a:noAutofit/>
          </a:bodyPr>
          <a:lstStyle>
            <a:lvl1pPr algn="ctr">
              <a:defRPr sz="14000" baseline="0">
                <a:solidFill>
                  <a:schemeClr val="bg1"/>
                </a:solidFill>
              </a:defRPr>
            </a:lvl1pPr>
          </a:lstStyle>
          <a:p>
            <a:r>
              <a:rPr lang="en-US" dirty="0"/>
              <a:t>Welcome</a:t>
            </a:r>
          </a:p>
        </p:txBody>
      </p:sp>
      <p:sp>
        <p:nvSpPr>
          <p:cNvPr id="6" name="Rectangle 5"/>
          <p:cNvSpPr/>
          <p:nvPr userDrawn="1"/>
        </p:nvSpPr>
        <p:spPr>
          <a:xfrm>
            <a:off x="5788036" y="1890231"/>
            <a:ext cx="615929" cy="16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7" name="Rectangle 6"/>
          <p:cNvSpPr/>
          <p:nvPr userDrawn="1"/>
        </p:nvSpPr>
        <p:spPr>
          <a:xfrm>
            <a:off x="5788036" y="4806461"/>
            <a:ext cx="615929" cy="16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pic>
        <p:nvPicPr>
          <p:cNvPr id="3" name="Picture 2"/>
          <p:cNvPicPr>
            <a:picLocks noChangeAspect="1"/>
          </p:cNvPicPr>
          <p:nvPr userDrawn="1"/>
        </p:nvPicPr>
        <p:blipFill>
          <a:blip r:embed="rId3"/>
          <a:stretch>
            <a:fillRect/>
          </a:stretch>
        </p:blipFill>
        <p:spPr>
          <a:xfrm>
            <a:off x="8366441" y="5769421"/>
            <a:ext cx="3400442" cy="869338"/>
          </a:xfrm>
          <a:prstGeom prst="rect">
            <a:avLst/>
          </a:prstGeom>
        </p:spPr>
      </p:pic>
    </p:spTree>
    <p:extLst>
      <p:ext uri="{BB962C8B-B14F-4D97-AF65-F5344CB8AC3E}">
        <p14:creationId xmlns:p14="http://schemas.microsoft.com/office/powerpoint/2010/main" val="1042415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4" name="Rectangle 3"/>
          <p:cNvSpPr/>
          <p:nvPr userDrawn="1"/>
        </p:nvSpPr>
        <p:spPr>
          <a:xfrm>
            <a:off x="0" y="0"/>
            <a:ext cx="6096000" cy="6858000"/>
          </a:xfrm>
          <a:prstGeom prst="rect">
            <a:avLst/>
          </a:prstGeom>
          <a:solidFill>
            <a:srgbClr val="007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557561" y="1629631"/>
            <a:ext cx="5363737" cy="2246769"/>
          </a:xfrm>
          <a:prstGeom prst="rect">
            <a:avLst/>
          </a:prstGeom>
          <a:noFill/>
        </p:spPr>
        <p:txBody>
          <a:bodyPr wrap="square" rtlCol="0">
            <a:spAutoFit/>
          </a:bodyPr>
          <a:lstStyle/>
          <a:p>
            <a:r>
              <a:rPr lang="en-US" sz="7000" b="1" i="0" dirty="0">
                <a:solidFill>
                  <a:schemeClr val="bg1"/>
                </a:solidFill>
                <a:latin typeface="Times New Roman" charset="0"/>
              </a:rPr>
              <a:t>University </a:t>
            </a:r>
            <a:br>
              <a:rPr lang="en-US" sz="7000" b="1" i="0" dirty="0">
                <a:solidFill>
                  <a:schemeClr val="bg1"/>
                </a:solidFill>
                <a:latin typeface="Times New Roman" charset="0"/>
              </a:rPr>
            </a:br>
            <a:r>
              <a:rPr lang="en-US" sz="7000" b="1" i="0" baseline="0" dirty="0">
                <a:solidFill>
                  <a:schemeClr val="bg1"/>
                </a:solidFill>
                <a:latin typeface="Times New Roman" charset="0"/>
              </a:rPr>
              <a:t>of Vermont</a:t>
            </a:r>
            <a:endParaRPr lang="en-US" sz="7000" b="1" i="0" dirty="0">
              <a:solidFill>
                <a:schemeClr val="bg1"/>
              </a:solidFill>
              <a:latin typeface="Times New Roman" charset="0"/>
            </a:endParaRPr>
          </a:p>
        </p:txBody>
      </p:sp>
      <p:sp>
        <p:nvSpPr>
          <p:cNvPr id="6" name="TextBox 5"/>
          <p:cNvSpPr txBox="1"/>
          <p:nvPr userDrawn="1"/>
        </p:nvSpPr>
        <p:spPr>
          <a:xfrm>
            <a:off x="557561" y="4605453"/>
            <a:ext cx="3267307" cy="400110"/>
          </a:xfrm>
          <a:prstGeom prst="rect">
            <a:avLst/>
          </a:prstGeom>
          <a:noFill/>
        </p:spPr>
        <p:txBody>
          <a:bodyPr wrap="square" rtlCol="0">
            <a:spAutoFit/>
          </a:bodyPr>
          <a:lstStyle/>
          <a:p>
            <a:r>
              <a:rPr lang="en-US" sz="2000" b="1" i="0" baseline="0" dirty="0">
                <a:solidFill>
                  <a:schemeClr val="bg1"/>
                </a:solidFill>
                <a:latin typeface="Century Gothic" charset="0"/>
              </a:rPr>
              <a:t>Since 1791</a:t>
            </a:r>
          </a:p>
        </p:txBody>
      </p:sp>
      <p:sp>
        <p:nvSpPr>
          <p:cNvPr id="7" name="Rectangle 6"/>
          <p:cNvSpPr/>
          <p:nvPr userDrawn="1"/>
        </p:nvSpPr>
        <p:spPr>
          <a:xfrm>
            <a:off x="635618" y="4137103"/>
            <a:ext cx="646771" cy="198609"/>
          </a:xfrm>
          <a:prstGeom prst="rect">
            <a:avLst/>
          </a:prstGeom>
          <a:solidFill>
            <a:srgbClr val="B2D2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94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5103"/>
            <a:ext cx="12192000" cy="6858000"/>
          </a:xfrm>
          <a:prstGeom prst="rect">
            <a:avLst/>
          </a:prstGeom>
        </p:spPr>
      </p:pic>
      <p:sp>
        <p:nvSpPr>
          <p:cNvPr id="2" name="Title 1"/>
          <p:cNvSpPr>
            <a:spLocks noGrp="1"/>
          </p:cNvSpPr>
          <p:nvPr>
            <p:ph type="title" hasCustomPrompt="1"/>
          </p:nvPr>
        </p:nvSpPr>
        <p:spPr>
          <a:xfrm>
            <a:off x="573024" y="2116571"/>
            <a:ext cx="11005257" cy="553058"/>
          </a:xfrm>
        </p:spPr>
        <p:txBody>
          <a:bodyPr>
            <a:noAutofit/>
          </a:bodyPr>
          <a:lstStyle>
            <a:lvl1pPr algn="ctr">
              <a:defRPr sz="5000" b="0" i="0" baseline="0">
                <a:latin typeface="Impact" charset="0"/>
              </a:defRPr>
            </a:lvl1pPr>
          </a:lstStyle>
          <a:p>
            <a:r>
              <a:rPr lang="en-US" dirty="0"/>
              <a:t>CLICK TO EDIT TEXT COPY</a:t>
            </a:r>
          </a:p>
        </p:txBody>
      </p:sp>
      <p:pic>
        <p:nvPicPr>
          <p:cNvPr id="6" name="Picture 5"/>
          <p:cNvPicPr>
            <a:picLocks noChangeAspect="1"/>
          </p:cNvPicPr>
          <p:nvPr userDrawn="1"/>
        </p:nvPicPr>
        <p:blipFill>
          <a:blip r:embed="rId3"/>
          <a:stretch>
            <a:fillRect/>
          </a:stretch>
        </p:blipFill>
        <p:spPr>
          <a:xfrm>
            <a:off x="4359195" y="5322741"/>
            <a:ext cx="3541266" cy="905341"/>
          </a:xfrm>
          <a:prstGeom prst="rect">
            <a:avLst/>
          </a:prstGeom>
        </p:spPr>
      </p:pic>
    </p:spTree>
    <p:extLst>
      <p:ext uri="{BB962C8B-B14F-4D97-AF65-F5344CB8AC3E}">
        <p14:creationId xmlns:p14="http://schemas.microsoft.com/office/powerpoint/2010/main" val="59334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2116570"/>
            <a:ext cx="11005257" cy="752753"/>
          </a:xfrm>
        </p:spPr>
        <p:txBody>
          <a:bodyPr>
            <a:normAutofit/>
          </a:bodyPr>
          <a:lstStyle>
            <a:lvl1pPr algn="ctr">
              <a:defRPr sz="3200" b="0" i="0" baseline="0">
                <a:solidFill>
                  <a:srgbClr val="B2D23E"/>
                </a:solidFill>
                <a:latin typeface="Impact" charset="0"/>
              </a:defRPr>
            </a:lvl1pPr>
          </a:lstStyle>
          <a:p>
            <a:pPr algn="ctr"/>
            <a:r>
              <a:rPr lang="en-US" sz="5000" cap="all" baseline="0" dirty="0">
                <a:solidFill>
                  <a:srgbClr val="B2D23E"/>
                </a:solidFill>
                <a:latin typeface="Impact" charset="0"/>
              </a:rPr>
              <a:t>CLICK TO EDIT TEXT</a:t>
            </a:r>
          </a:p>
        </p:txBody>
      </p:sp>
    </p:spTree>
    <p:extLst>
      <p:ext uri="{BB962C8B-B14F-4D97-AF65-F5344CB8AC3E}">
        <p14:creationId xmlns:p14="http://schemas.microsoft.com/office/powerpoint/2010/main" val="392100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B9FD2-00BE-4EF3-B61C-A5299EB874B1}"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1769664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1-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526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Content 1-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 hasCustomPrompt="1"/>
          </p:nvPr>
        </p:nvSpPr>
        <p:spPr>
          <a:xfrm>
            <a:off x="573024" y="2291969"/>
            <a:ext cx="5054053" cy="4351338"/>
          </a:xfrm>
          <a:prstGeom prst="rect">
            <a:avLst/>
          </a:prstGeom>
        </p:spPr>
        <p:txBody>
          <a:bodyPr vert="horz" lIns="91440" tIns="45720" rIns="91440" bIns="45720" rtlCol="0">
            <a:normAutofit/>
          </a:bodyPr>
          <a:lstStyle>
            <a:lvl1pPr>
              <a:defRPr baseline="0"/>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5231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1- one column w/chart+ Content 1- one column with 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7" name="Content Placeholder 6"/>
          <p:cNvSpPr>
            <a:spLocks noGrp="1"/>
          </p:cNvSpPr>
          <p:nvPr>
            <p:ph sz="quarter" idx="10" hasCustomPrompt="1"/>
          </p:nvPr>
        </p:nvSpPr>
        <p:spPr>
          <a:xfrm>
            <a:off x="573024" y="2298081"/>
            <a:ext cx="3626443" cy="3656989"/>
          </a:xfrm>
        </p:spPr>
        <p:txBody>
          <a:bodyPr/>
          <a:lstStyle>
            <a:lvl1pPr marL="0" indent="0">
              <a:buFont typeface="Arial" charset="0"/>
              <a:buNone/>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hart Placeholder 8"/>
          <p:cNvSpPr>
            <a:spLocks noGrp="1"/>
          </p:cNvSpPr>
          <p:nvPr>
            <p:ph type="chart" sz="quarter" idx="11"/>
          </p:nvPr>
        </p:nvSpPr>
        <p:spPr>
          <a:xfrm>
            <a:off x="4436533" y="2298081"/>
            <a:ext cx="6652155" cy="3575050"/>
          </a:xfrm>
        </p:spPr>
        <p:txBody>
          <a:bodyPr/>
          <a:lstStyle/>
          <a:p>
            <a:r>
              <a:rPr lang="en-US"/>
              <a:t>Click icon to add chart</a:t>
            </a:r>
          </a:p>
        </p:txBody>
      </p:sp>
    </p:spTree>
    <p:extLst>
      <p:ext uri="{BB962C8B-B14F-4D97-AF65-F5344CB8AC3E}">
        <p14:creationId xmlns:p14="http://schemas.microsoft.com/office/powerpoint/2010/main" val="1173447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801220" cy="1325563"/>
          </a:xfrm>
        </p:spPr>
        <p:txBody>
          <a:bodyPr/>
          <a:lstStyle/>
          <a:p>
            <a:r>
              <a:rPr lang="en-US" dirty="0"/>
              <a:t>Click to edit title copy</a:t>
            </a:r>
          </a:p>
        </p:txBody>
      </p:sp>
      <p:sp>
        <p:nvSpPr>
          <p:cNvPr id="5" name="Content Placeholder 6"/>
          <p:cNvSpPr>
            <a:spLocks noGrp="1"/>
          </p:cNvSpPr>
          <p:nvPr>
            <p:ph sz="quarter" idx="10" hasCustomPrompt="1"/>
          </p:nvPr>
        </p:nvSpPr>
        <p:spPr>
          <a:xfrm>
            <a:off x="573024" y="2298081"/>
            <a:ext cx="3626443" cy="3656989"/>
          </a:xfrm>
        </p:spPr>
        <p:txBody>
          <a:bodyPr/>
          <a:lstStyle>
            <a:lvl1pPr marL="0" indent="0">
              <a:buFont typeface="Arial" charset="0"/>
              <a:buNone/>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8" name="Table 7"/>
          <p:cNvGraphicFramePr>
            <a:graphicFrameLocks noGrp="1"/>
          </p:cNvGraphicFramePr>
          <p:nvPr userDrawn="1">
            <p:extLst/>
          </p:nvPr>
        </p:nvGraphicFramePr>
        <p:xfrm>
          <a:off x="4384907" y="2298079"/>
          <a:ext cx="6989337" cy="3656990"/>
        </p:xfrm>
        <a:graphic>
          <a:graphicData uri="http://schemas.openxmlformats.org/drawingml/2006/table">
            <a:tbl>
              <a:tblPr firstRow="1" bandRow="1">
                <a:tableStyleId>{5940675A-B579-460E-94D1-54222C63F5DA}</a:tableStyleId>
              </a:tblPr>
              <a:tblGrid>
                <a:gridCol w="2329779">
                  <a:extLst>
                    <a:ext uri="{9D8B030D-6E8A-4147-A177-3AD203B41FA5}">
                      <a16:colId xmlns:a16="http://schemas.microsoft.com/office/drawing/2014/main" val="20000"/>
                    </a:ext>
                  </a:extLst>
                </a:gridCol>
                <a:gridCol w="2329779">
                  <a:extLst>
                    <a:ext uri="{9D8B030D-6E8A-4147-A177-3AD203B41FA5}">
                      <a16:colId xmlns:a16="http://schemas.microsoft.com/office/drawing/2014/main" val="20001"/>
                    </a:ext>
                  </a:extLst>
                </a:gridCol>
                <a:gridCol w="2329779">
                  <a:extLst>
                    <a:ext uri="{9D8B030D-6E8A-4147-A177-3AD203B41FA5}">
                      <a16:colId xmlns:a16="http://schemas.microsoft.com/office/drawing/2014/main" val="20002"/>
                    </a:ext>
                  </a:extLst>
                </a:gridCol>
              </a:tblGrid>
              <a:tr h="731398">
                <a:tc>
                  <a:txBody>
                    <a:bodyPr/>
                    <a:lstStyle/>
                    <a:p>
                      <a:endParaRPr lang="en-US" dirty="0"/>
                    </a:p>
                  </a:txBody>
                  <a:tcPr/>
                </a:tc>
                <a:tc>
                  <a:txBody>
                    <a:bodyPr/>
                    <a:lstStyle/>
                    <a:p>
                      <a:endParaRPr lang="en-US" dirty="0">
                        <a:solidFill>
                          <a:schemeClr val="bg2">
                            <a:lumMod val="25000"/>
                          </a:schemeClr>
                        </a:solidFill>
                      </a:endParaRPr>
                    </a:p>
                  </a:txBody>
                  <a:tcPr/>
                </a:tc>
                <a:tc>
                  <a:txBody>
                    <a:bodyPr/>
                    <a:lstStyle/>
                    <a:p>
                      <a:endParaRPr lang="en-US"/>
                    </a:p>
                  </a:txBody>
                  <a:tcPr/>
                </a:tc>
                <a:extLst>
                  <a:ext uri="{0D108BD9-81ED-4DB2-BD59-A6C34878D82A}">
                    <a16:rowId xmlns:a16="http://schemas.microsoft.com/office/drawing/2014/main" val="10000"/>
                  </a:ext>
                </a:extLst>
              </a:tr>
              <a:tr h="73139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73139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73139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731398">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userDrawn="1"/>
        </p:nvGraphicFramePr>
        <p:xfrm>
          <a:off x="-591015" y="-1773044"/>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0250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9" name="Text Placeholder 2"/>
          <p:cNvSpPr>
            <a:spLocks noGrp="1"/>
          </p:cNvSpPr>
          <p:nvPr>
            <p:ph idx="1"/>
          </p:nvPr>
        </p:nvSpPr>
        <p:spPr>
          <a:xfrm>
            <a:off x="5687696" y="899806"/>
            <a:ext cx="53649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12"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14" name="TextBox 13"/>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Tree>
    <p:extLst>
      <p:ext uri="{BB962C8B-B14F-4D97-AF65-F5344CB8AC3E}">
        <p14:creationId xmlns:p14="http://schemas.microsoft.com/office/powerpoint/2010/main" val="2239274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1- one column w/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10"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1114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1- two column w/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4" name="Text Placeholder 2"/>
          <p:cNvSpPr>
            <a:spLocks noGrp="1"/>
          </p:cNvSpPr>
          <p:nvPr>
            <p:ph idx="1" hasCustomPrompt="1"/>
          </p:nvPr>
        </p:nvSpPr>
        <p:spPr>
          <a:xfrm>
            <a:off x="573023"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1679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Content 1- two column w/chart+logo&#10;Title + Content 1- two column w/chart+logo&#10;Title + Content 1- two column w/chart+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5" name="Content Placeholder 6"/>
          <p:cNvSpPr>
            <a:spLocks noGrp="1"/>
          </p:cNvSpPr>
          <p:nvPr>
            <p:ph sz="quarter" idx="10" hasCustomPrompt="1"/>
          </p:nvPr>
        </p:nvSpPr>
        <p:spPr>
          <a:xfrm>
            <a:off x="573024" y="2427288"/>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8"/>
          <p:cNvSpPr>
            <a:spLocks noGrp="1"/>
          </p:cNvSpPr>
          <p:nvPr>
            <p:ph type="chart" sz="quarter" idx="11"/>
          </p:nvPr>
        </p:nvSpPr>
        <p:spPr>
          <a:xfrm>
            <a:off x="4436533" y="2427288"/>
            <a:ext cx="6652155" cy="3575050"/>
          </a:xfrm>
        </p:spPr>
        <p:txBody>
          <a:bodyPr/>
          <a:lstStyle/>
          <a:p>
            <a:r>
              <a:rPr lang="en-US"/>
              <a:t>Click icon to add chart</a:t>
            </a:r>
          </a:p>
        </p:txBody>
      </p:sp>
    </p:spTree>
    <p:extLst>
      <p:ext uri="{BB962C8B-B14F-4D97-AF65-F5344CB8AC3E}">
        <p14:creationId xmlns:p14="http://schemas.microsoft.com/office/powerpoint/2010/main" val="2922441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8"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5" name="Table 4"/>
          <p:cNvGraphicFramePr>
            <a:graphicFrameLocks noGrp="1"/>
          </p:cNvGraphicFramePr>
          <p:nvPr userDrawn="1">
            <p:extLst/>
          </p:nvPr>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85027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
        <p:nvSpPr>
          <p:cNvPr id="10" name="Text Placeholder 2"/>
          <p:cNvSpPr>
            <a:spLocks noGrp="1"/>
          </p:cNvSpPr>
          <p:nvPr>
            <p:ph idx="1"/>
          </p:nvPr>
        </p:nvSpPr>
        <p:spPr>
          <a:xfrm>
            <a:off x="5665119" y="899805"/>
            <a:ext cx="5236430"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596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EB9FD2-00BE-4EF3-B61C-A5299EB874B1}"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2355172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1-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9581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1-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6" name="Text Placeholder 2"/>
          <p:cNvSpPr>
            <a:spLocks noGrp="1"/>
          </p:cNvSpPr>
          <p:nvPr>
            <p:ph idx="11" hasCustomPrompt="1"/>
          </p:nvPr>
        </p:nvSpPr>
        <p:spPr>
          <a:xfrm>
            <a:off x="573024" y="2291969"/>
            <a:ext cx="5054052" cy="3757139"/>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2" hasCustomPrompt="1"/>
          </p:nvPr>
        </p:nvSpPr>
        <p:spPr>
          <a:xfrm>
            <a:off x="6034572" y="2291968"/>
            <a:ext cx="5054052" cy="3757139"/>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8451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1- two column w/chart+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7"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3872242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5"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6" name="Table 5"/>
          <p:cNvGraphicFramePr>
            <a:graphicFrameLocks noGrp="1"/>
          </p:cNvGraphicFramePr>
          <p:nvPr userDrawn="1">
            <p:extLst/>
          </p:nvPr>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43603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
        <p:nvSpPr>
          <p:cNvPr id="10" name="Text Placeholder 2"/>
          <p:cNvSpPr>
            <a:spLocks noGrp="1"/>
          </p:cNvSpPr>
          <p:nvPr>
            <p:ph idx="1"/>
          </p:nvPr>
        </p:nvSpPr>
        <p:spPr>
          <a:xfrm>
            <a:off x="5665118" y="899805"/>
            <a:ext cx="4892046"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8393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ontent 2-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7"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386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2-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8" name="Text Placeholder 2"/>
          <p:cNvSpPr>
            <a:spLocks noGrp="1"/>
          </p:cNvSpPr>
          <p:nvPr>
            <p:ph idx="10" hasCustomPrompt="1"/>
          </p:nvPr>
        </p:nvSpPr>
        <p:spPr>
          <a:xfrm>
            <a:off x="573024"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1"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532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ontent 2-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7" name="Content Placeholder 6"/>
          <p:cNvSpPr>
            <a:spLocks noGrp="1"/>
          </p:cNvSpPr>
          <p:nvPr>
            <p:ph sz="quarter" idx="10" hasCustomPrompt="1"/>
          </p:nvPr>
        </p:nvSpPr>
        <p:spPr>
          <a:xfrm>
            <a:off x="573024" y="2282910"/>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hart Placeholder 8"/>
          <p:cNvSpPr>
            <a:spLocks noGrp="1"/>
          </p:cNvSpPr>
          <p:nvPr>
            <p:ph type="chart" sz="quarter" idx="11"/>
          </p:nvPr>
        </p:nvSpPr>
        <p:spPr>
          <a:xfrm>
            <a:off x="4470399" y="2282910"/>
            <a:ext cx="6652155" cy="3575050"/>
          </a:xfrm>
        </p:spPr>
        <p:txBody>
          <a:bodyPr/>
          <a:lstStyle/>
          <a:p>
            <a:r>
              <a:rPr lang="en-US"/>
              <a:t>Click icon to add chart</a:t>
            </a:r>
          </a:p>
        </p:txBody>
      </p:sp>
    </p:spTree>
    <p:extLst>
      <p:ext uri="{BB962C8B-B14F-4D97-AF65-F5344CB8AC3E}">
        <p14:creationId xmlns:p14="http://schemas.microsoft.com/office/powerpoint/2010/main" val="2626749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ontent 2- one column w/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7790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2- two column w/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p:cNvSpPr>
            <a:spLocks noGrp="1"/>
          </p:cNvSpPr>
          <p:nvPr>
            <p:ph idx="1" hasCustomPrompt="1"/>
          </p:nvPr>
        </p:nvSpPr>
        <p:spPr>
          <a:xfrm>
            <a:off x="573024"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idx="11"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09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EB9FD2-00BE-4EF3-B61C-A5299EB874B1}"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1388502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2- two column w/chart+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2786892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2-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209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Content 2-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userDrawn="1"/>
        </p:nvSpPr>
        <p:spPr>
          <a:xfrm>
            <a:off x="573024" y="831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txBox="1">
            <a:spLocks/>
          </p:cNvSpPr>
          <p:nvPr userDrawn="1"/>
        </p:nvSpPr>
        <p:spPr>
          <a:xfrm>
            <a:off x="573024" y="831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13" name="Text Placeholder 12"/>
          <p:cNvSpPr>
            <a:spLocks noGrp="1"/>
          </p:cNvSpPr>
          <p:nvPr>
            <p:ph type="body" sz="quarter" idx="10"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p:cNvSpPr>
            <a:spLocks noGrp="1"/>
          </p:cNvSpPr>
          <p:nvPr>
            <p:ph type="body" sz="quarter" idx="11" hasCustomPrompt="1"/>
          </p:nvPr>
        </p:nvSpPr>
        <p:spPr>
          <a:xfrm>
            <a:off x="6126369" y="2277729"/>
            <a:ext cx="4980321" cy="3521492"/>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61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ontent 2- one column w/chart+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3"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2246600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3- one column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8"/>
          <p:cNvSpPr>
            <a:spLocks noGrp="1"/>
          </p:cNvSpPr>
          <p:nvPr>
            <p:ph sz="quarter" idx="10" hasCustomPrompt="1"/>
          </p:nvPr>
        </p:nvSpPr>
        <p:spPr>
          <a:xfrm>
            <a:off x="573024" y="2333625"/>
            <a:ext cx="10515600" cy="2912143"/>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0193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Content 3-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userDrawn="1"/>
        </p:nvSpPr>
        <p:spPr>
          <a:xfrm>
            <a:off x="573024" y="831469"/>
            <a:ext cx="10081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5" name="Content Placeholder 8"/>
          <p:cNvSpPr>
            <a:spLocks noGrp="1"/>
          </p:cNvSpPr>
          <p:nvPr>
            <p:ph sz="quarter" idx="10" hasCustomPrompt="1"/>
          </p:nvPr>
        </p:nvSpPr>
        <p:spPr>
          <a:xfrm>
            <a:off x="5674413"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7246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ntent 3-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3555366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73023" y="831469"/>
            <a:ext cx="10952931" cy="1325563"/>
          </a:xfrm>
        </p:spPr>
        <p:txBody>
          <a:bodyPr/>
          <a:lstStyle/>
          <a:p>
            <a:r>
              <a:rPr lang="en-US" dirty="0"/>
              <a:t>Click to edit title copy</a:t>
            </a:r>
          </a:p>
        </p:txBody>
      </p:sp>
      <p:sp>
        <p:nvSpPr>
          <p:cNvPr id="6"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3" name="Table 2"/>
          <p:cNvGraphicFramePr>
            <a:graphicFrameLocks noGrp="1"/>
          </p:cNvGraphicFramePr>
          <p:nvPr userDrawn="1">
            <p:extLst/>
          </p:nvPr>
        </p:nvGraphicFramePr>
        <p:xfrm>
          <a:off x="4384905" y="2298079"/>
          <a:ext cx="7141050" cy="3665885"/>
        </p:xfrm>
        <a:graphic>
          <a:graphicData uri="http://schemas.openxmlformats.org/drawingml/2006/table">
            <a:tbl>
              <a:tblPr firstRow="1" bandRow="1">
                <a:tableStyleId>{5940675A-B579-460E-94D1-54222C63F5DA}</a:tableStyleId>
              </a:tblPr>
              <a:tblGrid>
                <a:gridCol w="2380350">
                  <a:extLst>
                    <a:ext uri="{9D8B030D-6E8A-4147-A177-3AD203B41FA5}">
                      <a16:colId xmlns:a16="http://schemas.microsoft.com/office/drawing/2014/main" val="20000"/>
                    </a:ext>
                  </a:extLst>
                </a:gridCol>
                <a:gridCol w="2380350">
                  <a:extLst>
                    <a:ext uri="{9D8B030D-6E8A-4147-A177-3AD203B41FA5}">
                      <a16:colId xmlns:a16="http://schemas.microsoft.com/office/drawing/2014/main" val="20001"/>
                    </a:ext>
                  </a:extLst>
                </a:gridCol>
                <a:gridCol w="23803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64045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
        <p:nvSpPr>
          <p:cNvPr id="9" name="Text Placeholder 2"/>
          <p:cNvSpPr>
            <a:spLocks noGrp="1"/>
          </p:cNvSpPr>
          <p:nvPr>
            <p:ph idx="1"/>
          </p:nvPr>
        </p:nvSpPr>
        <p:spPr>
          <a:xfrm>
            <a:off x="5665118" y="899805"/>
            <a:ext cx="5842072"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4116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Content 3- one column w/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Click to edit title copyedit Master title style</a:t>
            </a:r>
          </a:p>
        </p:txBody>
      </p:sp>
      <p:sp>
        <p:nvSpPr>
          <p:cNvPr id="5" name="Text Placeholder 2"/>
          <p:cNvSpPr>
            <a:spLocks noGrp="1"/>
          </p:cNvSpPr>
          <p:nvPr>
            <p:ph idx="1" hasCustomPrompt="1"/>
          </p:nvPr>
        </p:nvSpPr>
        <p:spPr>
          <a:xfrm>
            <a:off x="573024" y="2291969"/>
            <a:ext cx="10515600" cy="3699757"/>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304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EB9FD2-00BE-4EF3-B61C-A5299EB874B1}" type="datetimeFigureOut">
              <a:rPr lang="en-US" smtClean="0"/>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2486556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ontent 3- two column w/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3796010"/>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2"/>
          <p:cNvSpPr>
            <a:spLocks noGrp="1"/>
          </p:cNvSpPr>
          <p:nvPr>
            <p:ph type="body" sz="quarter" idx="12" hasCustomPrompt="1"/>
          </p:nvPr>
        </p:nvSpPr>
        <p:spPr>
          <a:xfrm>
            <a:off x="6083487"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9322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Content 3- one column w/logo&#10;Title + Content 3- one column w/logo&#10;Title + Content 3- two column w/chart+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1969149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6" name="Text Placeholder 2"/>
          <p:cNvSpPr>
            <a:spLocks noGrp="1"/>
          </p:cNvSpPr>
          <p:nvPr>
            <p:ph idx="1"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3" name="Table 2"/>
          <p:cNvGraphicFramePr>
            <a:graphicFrameLocks noGrp="1"/>
          </p:cNvGraphicFramePr>
          <p:nvPr userDrawn="1">
            <p:extLst/>
          </p:nvPr>
        </p:nvGraphicFramePr>
        <p:xfrm>
          <a:off x="4384905" y="2298079"/>
          <a:ext cx="7141050" cy="3665885"/>
        </p:xfrm>
        <a:graphic>
          <a:graphicData uri="http://schemas.openxmlformats.org/drawingml/2006/table">
            <a:tbl>
              <a:tblPr firstRow="1" bandRow="1">
                <a:tableStyleId>{5940675A-B579-460E-94D1-54222C63F5DA}</a:tableStyleId>
              </a:tblPr>
              <a:tblGrid>
                <a:gridCol w="2380350">
                  <a:extLst>
                    <a:ext uri="{9D8B030D-6E8A-4147-A177-3AD203B41FA5}">
                      <a16:colId xmlns:a16="http://schemas.microsoft.com/office/drawing/2014/main" val="20000"/>
                    </a:ext>
                  </a:extLst>
                </a:gridCol>
                <a:gridCol w="2380350">
                  <a:extLst>
                    <a:ext uri="{9D8B030D-6E8A-4147-A177-3AD203B41FA5}">
                      <a16:colId xmlns:a16="http://schemas.microsoft.com/office/drawing/2014/main" val="20001"/>
                    </a:ext>
                  </a:extLst>
                </a:gridCol>
                <a:gridCol w="23803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3672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
        <p:nvSpPr>
          <p:cNvPr id="9" name="Text Placeholder 2"/>
          <p:cNvSpPr>
            <a:spLocks noGrp="1"/>
          </p:cNvSpPr>
          <p:nvPr>
            <p:ph idx="1"/>
          </p:nvPr>
        </p:nvSpPr>
        <p:spPr>
          <a:xfrm>
            <a:off x="5665117" y="899805"/>
            <a:ext cx="5925200"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708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Content 3-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745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Content 3-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06478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Content 3- one column w/chart+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63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5"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7" name="Table 6"/>
          <p:cNvGraphicFramePr>
            <a:graphicFrameLocks noGrp="1"/>
          </p:cNvGraphicFramePr>
          <p:nvPr userDrawn="1">
            <p:extLst/>
          </p:nvPr>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3331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p:cNvSpPr>
            <a:spLocks noGrp="1"/>
          </p:cNvSpPr>
          <p:nvPr>
            <p:ph idx="1"/>
          </p:nvPr>
        </p:nvSpPr>
        <p:spPr>
          <a:xfrm>
            <a:off x="5763490" y="899805"/>
            <a:ext cx="4674919"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6"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7"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8" name="TextBox 7"/>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Tree>
    <p:extLst>
      <p:ext uri="{BB962C8B-B14F-4D97-AF65-F5344CB8AC3E}">
        <p14:creationId xmlns:p14="http://schemas.microsoft.com/office/powerpoint/2010/main" val="3757774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 Content 1a- one colum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48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EB9FD2-00BE-4EF3-B61C-A5299EB874B1}" type="datetimeFigureOut">
              <a:rPr lang="en-US" smtClean="0"/>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1013817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 Content 1a- two colum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81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 Content 1a- one column w/chart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9600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 Content 1a-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531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 Content 1a- two column w/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9574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 Content 1a- one column w/seal+chart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1425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ontent 2a- one column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823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Content 2a- two column ">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517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Content 2a- one column /ch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9005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Content 2a- one column w/seal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965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 Content 2a- two column w/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4231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B9FD2-00BE-4EF3-B61C-A5299EB874B1}" type="datetimeFigureOut">
              <a:rPr lang="en-US" smtClean="0"/>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42268893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 Content 2a- one column /seal+char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9580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 Content 3a-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8"/>
          <p:cNvSpPr>
            <a:spLocks noGrp="1"/>
          </p:cNvSpPr>
          <p:nvPr>
            <p:ph sz="quarter" idx="10" hasCustomPrompt="1"/>
          </p:nvPr>
        </p:nvSpPr>
        <p:spPr>
          <a:xfrm>
            <a:off x="573024" y="2333625"/>
            <a:ext cx="10515600" cy="2912143"/>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060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Content 3a- two colum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userDrawn="1"/>
        </p:nvSpPr>
        <p:spPr>
          <a:xfrm>
            <a:off x="573024" y="831469"/>
            <a:ext cx="10081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5" name="Content Placeholder 8"/>
          <p:cNvSpPr>
            <a:spLocks noGrp="1"/>
          </p:cNvSpPr>
          <p:nvPr>
            <p:ph sz="quarter" idx="10" hasCustomPrompt="1"/>
          </p:nvPr>
        </p:nvSpPr>
        <p:spPr>
          <a:xfrm>
            <a:off x="5674413"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290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 Content 3a- one column w/char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470145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 Content 3a- one column w/seal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739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 Content 3a- two column w/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7976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 Content 3a- one column /seal+ch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33528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Content 4-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58474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Content 4-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0" hasCustomPrompt="1"/>
          </p:nvPr>
        </p:nvSpPr>
        <p:spPr>
          <a:xfrm>
            <a:off x="573024" y="2438213"/>
            <a:ext cx="5121923" cy="3914461"/>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5966701" y="2434296"/>
            <a:ext cx="5121923" cy="391837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578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Content 4-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355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EB9FD2-00BE-4EF3-B61C-A5299EB874B1}"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40091810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Content 5-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5" name="Text Placeholder 2"/>
          <p:cNvSpPr>
            <a:spLocks noGrp="1"/>
          </p:cNvSpPr>
          <p:nvPr>
            <p:ph idx="1"/>
          </p:nvPr>
        </p:nvSpPr>
        <p:spPr>
          <a:xfrm>
            <a:off x="573023" y="2291969"/>
            <a:ext cx="10961751" cy="3784981"/>
          </a:xfrm>
          <a:prstGeom prst="rect">
            <a:avLst/>
          </a:prstGeom>
        </p:spPr>
        <p:txBody>
          <a:bodyPr vert="horz" lIns="91440" tIns="45720" rIns="91440" bIns="45720" rtlCol="0">
            <a:normAutofit/>
          </a:bodyPr>
          <a:lstStyle>
            <a:lvl1pPr marL="0" indent="0">
              <a:buFont typeface="Arial" charset="0"/>
              <a:buNone/>
              <a:defRPr b="1" i="0" baseline="0">
                <a:solidFill>
                  <a:schemeClr val="bg1"/>
                </a:solidFill>
                <a:latin typeface="Raleway SemiBold" charset="0"/>
                <a:ea typeface="Raleway SemiBold" charset="0"/>
                <a:cs typeface="Raleway SemiBold" charset="0"/>
              </a:defRPr>
            </a:lvl1pPr>
            <a:lvl2pPr>
              <a:defRPr b="1" i="0" baseline="0">
                <a:solidFill>
                  <a:schemeClr val="bg1"/>
                </a:solidFill>
                <a:latin typeface="Raleway SemiBold" charset="0"/>
                <a:ea typeface="Raleway SemiBold" charset="0"/>
                <a:cs typeface="Raleway SemiBold" charset="0"/>
              </a:defRPr>
            </a:lvl2pPr>
            <a:lvl3pPr>
              <a:defRPr b="1" i="0" baseline="0">
                <a:solidFill>
                  <a:schemeClr val="bg1"/>
                </a:solidFill>
                <a:latin typeface="Raleway SemiBold" charset="0"/>
                <a:ea typeface="Raleway SemiBold" charset="0"/>
                <a:cs typeface="Raleway SemiBold" charset="0"/>
              </a:defRPr>
            </a:lvl3pPr>
            <a:lvl4pPr>
              <a:defRPr b="1" i="0" baseline="0">
                <a:solidFill>
                  <a:schemeClr val="bg1"/>
                </a:solidFill>
                <a:latin typeface="Raleway SemiBold" charset="0"/>
                <a:ea typeface="Raleway SemiBold" charset="0"/>
                <a:cs typeface="Raleway SemiBold" charset="0"/>
              </a:defRPr>
            </a:lvl4pPr>
            <a:lvl5pPr>
              <a:defRPr b="1" i="0" baseline="0">
                <a:solidFill>
                  <a:schemeClr val="bg1"/>
                </a:solidFill>
                <a:latin typeface="Raleway SemiBold" charset="0"/>
                <a:ea typeface="Raleway SemiBold" charset="0"/>
                <a:cs typeface="Raleway SemiBol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49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Content 5- two column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11"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1467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Content 6-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D5EEF7"/>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10961750"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65085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Content 6- two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D5EEF7"/>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7876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Content 7-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10961750"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1987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Content 7-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173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Content 8- yellow photo-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icture Placeholder 4"/>
          <p:cNvSpPr>
            <a:spLocks noGrp="1"/>
          </p:cNvSpPr>
          <p:nvPr>
            <p:ph type="pic" sz="quarter" idx="10" hasCustomPrompt="1"/>
          </p:nvPr>
        </p:nvSpPr>
        <p:spPr>
          <a:xfrm>
            <a:off x="0" y="0"/>
            <a:ext cx="6190735" cy="6857999"/>
          </a:xfrm>
        </p:spPr>
        <p:txBody>
          <a:bodyPr/>
          <a:lstStyle>
            <a:lvl1pPr>
              <a:defRPr baseline="0"/>
            </a:lvl1pPr>
          </a:lstStyle>
          <a:p>
            <a:r>
              <a:rPr lang="en-US" dirty="0"/>
              <a:t>Full bleed photo 585 x 655 </a:t>
            </a:r>
            <a:r>
              <a:rPr lang="en-US" dirty="0" err="1"/>
              <a:t>px</a:t>
            </a:r>
            <a:endParaRPr lang="en-US" dirty="0"/>
          </a:p>
        </p:txBody>
      </p:sp>
      <p:sp>
        <p:nvSpPr>
          <p:cNvPr id="2" name="Title 1"/>
          <p:cNvSpPr>
            <a:spLocks noGrp="1"/>
          </p:cNvSpPr>
          <p:nvPr>
            <p:ph type="title" hasCustomPrompt="1"/>
          </p:nvPr>
        </p:nvSpPr>
        <p:spPr>
          <a:xfrm>
            <a:off x="6400800" y="831469"/>
            <a:ext cx="5066270" cy="1325563"/>
          </a:xfrm>
        </p:spPr>
        <p:txBody>
          <a:bodyPr/>
          <a:lstStyle>
            <a:lvl1pPr>
              <a:defRPr baseline="0">
                <a:solidFill>
                  <a:schemeClr val="bg1"/>
                </a:solidFill>
              </a:defRPr>
            </a:lvl1pPr>
          </a:lstStyle>
          <a:p>
            <a:r>
              <a:rPr lang="en-US" dirty="0"/>
              <a:t>Click to edit title copy</a:t>
            </a:r>
          </a:p>
        </p:txBody>
      </p:sp>
      <p:sp>
        <p:nvSpPr>
          <p:cNvPr id="7" name="Text Placeholder 2"/>
          <p:cNvSpPr>
            <a:spLocks noGrp="1"/>
          </p:cNvSpPr>
          <p:nvPr>
            <p:ph idx="1"/>
          </p:nvPr>
        </p:nvSpPr>
        <p:spPr>
          <a:xfrm>
            <a:off x="6400800" y="2291969"/>
            <a:ext cx="5066270" cy="4351338"/>
          </a:xfrm>
          <a:prstGeom prst="rect">
            <a:avLst/>
          </a:prstGeom>
        </p:spPr>
        <p:txBody>
          <a:bodyPr vert="horz" lIns="91440" tIns="45720" rIns="91440" bIns="45720" rtlCol="0">
            <a:normAutofit/>
          </a:bodyPr>
          <a:lstStyle>
            <a:lvl1pPr marL="0" indent="0">
              <a:buNone/>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1" hasCustomPrompt="1"/>
          </p:nvPr>
        </p:nvSpPr>
        <p:spPr>
          <a:xfrm>
            <a:off x="219867" y="6052126"/>
            <a:ext cx="5751000" cy="805873"/>
          </a:xfrm>
          <a:prstGeom prst="rect">
            <a:avLst/>
          </a:prstGeom>
        </p:spPr>
        <p:txBody>
          <a:bodyPr vert="horz" lIns="91440" tIns="45720" rIns="91440" bIns="45720" rtlCol="0">
            <a:normAutofit/>
          </a:bodyPr>
          <a:lstStyle>
            <a:lvl1pPr marL="0" indent="0">
              <a:buNone/>
              <a:defRPr sz="1600" i="1"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en-US" dirty="0"/>
              <a:t>Click to edit caption text</a:t>
            </a:r>
          </a:p>
        </p:txBody>
      </p:sp>
    </p:spTree>
    <p:extLst>
      <p:ext uri="{BB962C8B-B14F-4D97-AF65-F5344CB8AC3E}">
        <p14:creationId xmlns:p14="http://schemas.microsoft.com/office/powerpoint/2010/main" val="1291663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Content 8- lt green photo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a:t>
            </a:r>
            <a:r>
              <a:rPr lang="en-US" dirty="0" err="1"/>
              <a:t>px</a:t>
            </a:r>
            <a:endParaRPr lang="en-US" dirty="0"/>
          </a:p>
        </p:txBody>
      </p:sp>
      <p:sp>
        <p:nvSpPr>
          <p:cNvPr id="5" name="Title 1"/>
          <p:cNvSpPr>
            <a:spLocks noGrp="1"/>
          </p:cNvSpPr>
          <p:nvPr>
            <p:ph type="title" hasCustomPrompt="1"/>
          </p:nvPr>
        </p:nvSpPr>
        <p:spPr>
          <a:xfrm>
            <a:off x="6400800" y="831469"/>
            <a:ext cx="4687824" cy="1325563"/>
          </a:xfrm>
        </p:spPr>
        <p:txBody>
          <a:bodyPr/>
          <a:lstStyle>
            <a:lvl1pPr>
              <a:defRPr baseline="0">
                <a:solidFill>
                  <a:schemeClr val="bg1"/>
                </a:solidFill>
              </a:defRPr>
            </a:lvl1pPr>
          </a:lstStyle>
          <a:p>
            <a:r>
              <a:rPr lang="en-US" dirty="0"/>
              <a:t>Click to edit title copy</a:t>
            </a:r>
          </a:p>
        </p:txBody>
      </p:sp>
      <p:sp>
        <p:nvSpPr>
          <p:cNvPr id="13" name="Text Placeholder 2"/>
          <p:cNvSpPr>
            <a:spLocks noGrp="1"/>
          </p:cNvSpPr>
          <p:nvPr>
            <p:ph idx="1"/>
          </p:nvPr>
        </p:nvSpPr>
        <p:spPr>
          <a:xfrm>
            <a:off x="6400800" y="2291969"/>
            <a:ext cx="46878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idx="11" hasCustomPrompt="1"/>
          </p:nvPr>
        </p:nvSpPr>
        <p:spPr>
          <a:xfrm>
            <a:off x="247134" y="6059440"/>
            <a:ext cx="5696465" cy="798560"/>
          </a:xfrm>
          <a:prstGeom prst="rect">
            <a:avLst/>
          </a:prstGeom>
        </p:spPr>
        <p:txBody>
          <a:bodyPr vert="horz" lIns="91440" tIns="45720" rIns="91440" bIns="45720" rtlCol="0">
            <a:normAutofit/>
          </a:bodyPr>
          <a:lstStyle>
            <a:lvl1pPr marL="0" indent="0">
              <a:buNone/>
              <a:defRPr sz="1600" i="1" baseline="0"/>
            </a:lvl1pPr>
          </a:lstStyle>
          <a:p>
            <a:pPr lvl="0"/>
            <a:r>
              <a:rPr lang="en-US" dirty="0"/>
              <a:t>Click to edit caption text</a:t>
            </a:r>
          </a:p>
        </p:txBody>
      </p:sp>
    </p:spTree>
    <p:extLst>
      <p:ext uri="{BB962C8B-B14F-4D97-AF65-F5344CB8AC3E}">
        <p14:creationId xmlns:p14="http://schemas.microsoft.com/office/powerpoint/2010/main" val="3179593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Content 8- mid blue photo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a:t>
            </a:r>
            <a:r>
              <a:rPr lang="en-US" dirty="0" err="1"/>
              <a:t>px</a:t>
            </a:r>
            <a:endParaRPr lang="en-US" dirty="0"/>
          </a:p>
        </p:txBody>
      </p:sp>
      <p:sp>
        <p:nvSpPr>
          <p:cNvPr id="5" name="Title 1"/>
          <p:cNvSpPr>
            <a:spLocks noGrp="1"/>
          </p:cNvSpPr>
          <p:nvPr>
            <p:ph type="title" hasCustomPrompt="1"/>
          </p:nvPr>
        </p:nvSpPr>
        <p:spPr>
          <a:xfrm>
            <a:off x="6400799" y="831469"/>
            <a:ext cx="5239265" cy="1325563"/>
          </a:xfrm>
        </p:spPr>
        <p:txBody>
          <a:bodyPr/>
          <a:lstStyle>
            <a:lvl1pPr>
              <a:defRPr baseline="0">
                <a:solidFill>
                  <a:schemeClr val="bg1"/>
                </a:solidFill>
              </a:defRPr>
            </a:lvl1pPr>
          </a:lstStyle>
          <a:p>
            <a:r>
              <a:rPr lang="en-US" dirty="0"/>
              <a:t>Click to edit title copy</a:t>
            </a:r>
          </a:p>
        </p:txBody>
      </p:sp>
      <p:sp>
        <p:nvSpPr>
          <p:cNvPr id="8" name="Text Placeholder 2"/>
          <p:cNvSpPr>
            <a:spLocks noGrp="1"/>
          </p:cNvSpPr>
          <p:nvPr>
            <p:ph idx="1"/>
          </p:nvPr>
        </p:nvSpPr>
        <p:spPr>
          <a:xfrm>
            <a:off x="6400798" y="2291969"/>
            <a:ext cx="52392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idx="11" hasCustomPrompt="1"/>
          </p:nvPr>
        </p:nvSpPr>
        <p:spPr>
          <a:xfrm>
            <a:off x="216243" y="5972941"/>
            <a:ext cx="5758248" cy="885059"/>
          </a:xfrm>
          <a:prstGeom prst="rect">
            <a:avLst/>
          </a:prstGeom>
        </p:spPr>
        <p:txBody>
          <a:bodyPr vert="horz" lIns="91440" tIns="45720" rIns="91440" bIns="45720" rtlCol="0">
            <a:normAutofit/>
          </a:bodyPr>
          <a:lstStyle>
            <a:lvl1pPr marL="0" indent="0">
              <a:buNone/>
              <a:defRPr sz="1600" b="0" i="1" baseline="0">
                <a:latin typeface="Raleway" charset="0"/>
                <a:ea typeface="Raleway" charset="0"/>
                <a:cs typeface="Raleway" charset="0"/>
              </a:defRPr>
            </a:lvl1pPr>
          </a:lstStyle>
          <a:p>
            <a:pPr lvl="0"/>
            <a:r>
              <a:rPr lang="en-US" dirty="0"/>
              <a:t>Click to edit caption text</a:t>
            </a:r>
          </a:p>
        </p:txBody>
      </p:sp>
    </p:spTree>
    <p:extLst>
      <p:ext uri="{BB962C8B-B14F-4D97-AF65-F5344CB8AC3E}">
        <p14:creationId xmlns:p14="http://schemas.microsoft.com/office/powerpoint/2010/main" val="384104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EB9FD2-00BE-4EF3-B61C-A5299EB874B1}"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7D698-31D3-4352-B44E-451986531D1B}" type="slidenum">
              <a:rPr lang="en-US" smtClean="0"/>
              <a:t>‹#›</a:t>
            </a:fld>
            <a:endParaRPr lang="en-US"/>
          </a:p>
        </p:txBody>
      </p:sp>
    </p:spTree>
    <p:extLst>
      <p:ext uri="{BB962C8B-B14F-4D97-AF65-F5344CB8AC3E}">
        <p14:creationId xmlns:p14="http://schemas.microsoft.com/office/powerpoint/2010/main" val="3914390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74" Type="http://schemas.openxmlformats.org/officeDocument/2006/relationships/slideLayout" Target="../slideLayouts/slideLayout8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61" Type="http://schemas.openxmlformats.org/officeDocument/2006/relationships/slideLayout" Target="../slideLayouts/slideLayout75.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B9FD2-00BE-4EF3-B61C-A5299EB874B1}" type="datetimeFigureOut">
              <a:rPr lang="en-US" smtClean="0"/>
              <a:t>4/5/2021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7D698-31D3-4352-B44E-451986531D1B}" type="slidenum">
              <a:rPr lang="en-US" smtClean="0"/>
              <a:t>‹#›</a:t>
            </a:fld>
            <a:endParaRPr lang="en-US"/>
          </a:p>
        </p:txBody>
      </p:sp>
    </p:spTree>
    <p:extLst>
      <p:ext uri="{BB962C8B-B14F-4D97-AF65-F5344CB8AC3E}">
        <p14:creationId xmlns:p14="http://schemas.microsoft.com/office/powerpoint/2010/main" val="2067312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dirty="0"/>
              <a:t>Click to edit title copy</a:t>
            </a:r>
          </a:p>
        </p:txBody>
      </p:sp>
      <p:sp>
        <p:nvSpPr>
          <p:cNvPr id="3" name="Text Placeholder 2"/>
          <p:cNvSpPr>
            <a:spLocks noGrp="1"/>
          </p:cNvSpPr>
          <p:nvPr>
            <p:ph type="body" idx="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97494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Lst>
  <p:txStyles>
    <p:titleStyle>
      <a:lvl1pPr algn="l" defTabSz="914400" rtl="0" eaLnBrk="1" latinLnBrk="0" hangingPunct="1">
        <a:lnSpc>
          <a:spcPct val="90000"/>
        </a:lnSpc>
        <a:spcBef>
          <a:spcPct val="0"/>
        </a:spcBef>
        <a:buNone/>
        <a:defRPr sz="3500" b="1" i="0" kern="1200" baseline="0">
          <a:solidFill>
            <a:srgbClr val="007155"/>
          </a:solidFill>
          <a:latin typeface="Times New Roman" charset="0"/>
          <a:ea typeface="+mj-ea"/>
          <a:cs typeface="+mj-cs"/>
        </a:defRPr>
      </a:lvl1pPr>
    </p:titleStyle>
    <p:bodyStyle>
      <a:lvl1pPr marL="0" indent="0" algn="l" defTabSz="914400" rtl="0" eaLnBrk="1" latinLnBrk="0" hangingPunct="1">
        <a:lnSpc>
          <a:spcPct val="150000"/>
        </a:lnSpc>
        <a:spcBef>
          <a:spcPts val="1000"/>
        </a:spcBef>
        <a:spcAft>
          <a:spcPts val="400"/>
        </a:spcAft>
        <a:buFont typeface="Arial"/>
        <a:buNone/>
        <a:defRPr sz="1800" kern="1200" baseline="0">
          <a:solidFill>
            <a:schemeClr val="tx1">
              <a:lumMod val="75000"/>
              <a:lumOff val="25000"/>
            </a:schemeClr>
          </a:solidFill>
          <a:latin typeface="Century Gothic" charset="0"/>
          <a:ea typeface="+mn-ea"/>
          <a:cs typeface="+mn-cs"/>
        </a:defRPr>
      </a:lvl1pPr>
      <a:lvl2pPr marL="685800" indent="-228600" algn="l" defTabSz="914400" rtl="0" eaLnBrk="1" latinLnBrk="0" hangingPunct="1">
        <a:lnSpc>
          <a:spcPct val="150000"/>
        </a:lnSpc>
        <a:spcBef>
          <a:spcPts val="500"/>
        </a:spcBef>
        <a:spcAft>
          <a:spcPts val="400"/>
        </a:spcAft>
        <a:buFont typeface="Arial"/>
        <a:buChar char="•"/>
        <a:defRPr sz="1600" kern="1200" baseline="0">
          <a:solidFill>
            <a:schemeClr val="tx1">
              <a:lumMod val="75000"/>
              <a:lumOff val="25000"/>
            </a:schemeClr>
          </a:solidFill>
          <a:latin typeface="Century Gothic" charset="0"/>
          <a:ea typeface="+mn-ea"/>
          <a:cs typeface="+mn-cs"/>
        </a:defRPr>
      </a:lvl2pPr>
      <a:lvl3pPr marL="1143000" indent="-228600" algn="l" defTabSz="914400" rtl="0" eaLnBrk="1" latinLnBrk="0" hangingPunct="1">
        <a:lnSpc>
          <a:spcPct val="150000"/>
        </a:lnSpc>
        <a:spcBef>
          <a:spcPts val="500"/>
        </a:spcBef>
        <a:spcAft>
          <a:spcPts val="400"/>
        </a:spcAft>
        <a:buFont typeface="Arial"/>
        <a:buChar char="•"/>
        <a:defRPr sz="1500" kern="1200" baseline="0">
          <a:solidFill>
            <a:schemeClr val="tx1">
              <a:lumMod val="75000"/>
              <a:lumOff val="25000"/>
            </a:schemeClr>
          </a:solidFill>
          <a:latin typeface="Century Gothic" charset="0"/>
          <a:ea typeface="+mn-ea"/>
          <a:cs typeface="+mn-cs"/>
        </a:defRPr>
      </a:lvl3pPr>
      <a:lvl4pPr marL="1600200" indent="-228600" algn="l" defTabSz="914400" rtl="0" eaLnBrk="1" latinLnBrk="0" hangingPunct="1">
        <a:lnSpc>
          <a:spcPct val="150000"/>
        </a:lnSpc>
        <a:spcBef>
          <a:spcPts val="500"/>
        </a:spcBef>
        <a:spcAft>
          <a:spcPts val="400"/>
        </a:spcAft>
        <a:buFont typeface="Arial"/>
        <a:buChar char="•"/>
        <a:defRPr sz="1400" kern="1200" baseline="0">
          <a:solidFill>
            <a:schemeClr val="tx1">
              <a:lumMod val="75000"/>
              <a:lumOff val="25000"/>
            </a:schemeClr>
          </a:solidFill>
          <a:latin typeface="Century Gothic" charset="0"/>
          <a:ea typeface="+mn-ea"/>
          <a:cs typeface="+mn-cs"/>
        </a:defRPr>
      </a:lvl4pPr>
      <a:lvl5pPr marL="2057400" indent="-228600" algn="l" defTabSz="914400" rtl="0" eaLnBrk="1" latinLnBrk="0" hangingPunct="1">
        <a:lnSpc>
          <a:spcPct val="150000"/>
        </a:lnSpc>
        <a:spcBef>
          <a:spcPts val="500"/>
        </a:spcBef>
        <a:spcAft>
          <a:spcPts val="400"/>
        </a:spcAft>
        <a:buFont typeface="Arial"/>
        <a:buChar char="•"/>
        <a:defRPr sz="1200" kern="1200" baseline="0">
          <a:solidFill>
            <a:schemeClr val="tx1">
              <a:lumMod val="75000"/>
              <a:lumOff val="25000"/>
            </a:schemeClr>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4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nyeleni.org/spip.php?rubrique177" TargetMode="External"/><Relationship Id="rId3" Type="http://schemas.openxmlformats.org/officeDocument/2006/relationships/hyperlink" Target="http://www.fao.org/3/i9037en/i9037en.pdf" TargetMode="External"/><Relationship Id="rId7"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revistas.um.es/agroecologia/article/view/300741" TargetMode="External"/><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hyperlink" Target="https://www.cidse.org/2018/04/03/the-principles-of-agroecology/" TargetMode="External"/><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70.png"/><Relationship Id="rId5" Type="http://schemas.openxmlformats.org/officeDocument/2006/relationships/image" Target="../media/image61.png"/><Relationship Id="rId10" Type="http://schemas.openxmlformats.org/officeDocument/2006/relationships/image" Target="../media/image69.png"/><Relationship Id="rId4" Type="http://schemas.openxmlformats.org/officeDocument/2006/relationships/image" Target="../media/image60.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8.png"/><Relationship Id="rId18" Type="http://schemas.openxmlformats.org/officeDocument/2006/relationships/image" Target="../media/image70.png"/><Relationship Id="rId3" Type="http://schemas.openxmlformats.org/officeDocument/2006/relationships/image" Target="../media/image44.png"/><Relationship Id="rId21" Type="http://schemas.openxmlformats.org/officeDocument/2006/relationships/image" Target="../media/image57.png"/><Relationship Id="rId7" Type="http://schemas.openxmlformats.org/officeDocument/2006/relationships/image" Target="../media/image46.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notesSlide" Target="../notesSlides/notesSlide33.xml"/><Relationship Id="rId16" Type="http://schemas.openxmlformats.org/officeDocument/2006/relationships/image" Target="../media/image64.png"/><Relationship Id="rId20"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65.png"/><Relationship Id="rId5" Type="http://schemas.openxmlformats.org/officeDocument/2006/relationships/image" Target="../media/image45.png"/><Relationship Id="rId15" Type="http://schemas.openxmlformats.org/officeDocument/2006/relationships/image" Target="../media/image67.png"/><Relationship Id="rId10" Type="http://schemas.openxmlformats.org/officeDocument/2006/relationships/image" Target="../media/image10.svg"/><Relationship Id="rId19" Type="http://schemas.openxmlformats.org/officeDocument/2006/relationships/image" Target="../media/image71.png"/><Relationship Id="rId4" Type="http://schemas.openxmlformats.org/officeDocument/2006/relationships/image" Target="../media/image4.svg"/><Relationship Id="rId9" Type="http://schemas.openxmlformats.org/officeDocument/2006/relationships/image" Target="../media/image47.png"/><Relationship Id="rId14" Type="http://schemas.openxmlformats.org/officeDocument/2006/relationships/image" Target="../media/image63.png"/><Relationship Id="rId22"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mailto:gbucini@uvm.edu"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hyperlink" Target="https://drive.google.com/drive/folders/1YveKcU5Ashw7I7eH1zfqhQw-0tq0b31H?usp=sharing"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hyperlink" Target="http://www.fao.org/agroecology/knowledge/10-elements/balance/fr/" TargetMode="External"/><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hyperlink" Target="http://www.fao.org/agroecology/knowledge/10-elements/diversity/fr/" TargetMode="External"/><Relationship Id="rId21" Type="http://schemas.openxmlformats.org/officeDocument/2006/relationships/image" Target="../media/image53.png"/><Relationship Id="rId7" Type="http://schemas.openxmlformats.org/officeDocument/2006/relationships/hyperlink" Target="http://www.fao.org/agroecology/knowledge/10-elements/recycling/fr/" TargetMode="External"/><Relationship Id="rId12" Type="http://schemas.openxmlformats.org/officeDocument/2006/relationships/hyperlink" Target="http://www.fao.org/agroecology/knowledge/10-elements/circular-economy/fr/" TargetMode="External"/><Relationship Id="rId17" Type="http://schemas.openxmlformats.org/officeDocument/2006/relationships/image" Target="../media/image81.png"/><Relationship Id="rId2" Type="http://schemas.openxmlformats.org/officeDocument/2006/relationships/hyperlink" Target="http://www.fao.org/agroecology/overview/10-elements/fr/" TargetMode="Externa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hyperlink" Target="http://www.fao.org/agroecology/knowledge/10-elements/efficiency/fr/" TargetMode="External"/><Relationship Id="rId11" Type="http://schemas.openxmlformats.org/officeDocument/2006/relationships/hyperlink" Target="http://www.fao.org/agroecology/knowledge/10-elements/land-natural-resources-governance/fr/" TargetMode="External"/><Relationship Id="rId5" Type="http://schemas.openxmlformats.org/officeDocument/2006/relationships/hyperlink" Target="http://www.fao.org/agroecology/knowledge/10-elements/synergies/fr/" TargetMode="External"/><Relationship Id="rId15" Type="http://schemas.openxmlformats.org/officeDocument/2006/relationships/image" Target="../media/image79.png"/><Relationship Id="rId10" Type="http://schemas.openxmlformats.org/officeDocument/2006/relationships/hyperlink" Target="http://www.fao.org/agroecology/knowledge/10-elements/culture-food-traditions/fr/" TargetMode="External"/><Relationship Id="rId19" Type="http://schemas.openxmlformats.org/officeDocument/2006/relationships/image" Target="../media/image83.png"/><Relationship Id="rId4" Type="http://schemas.openxmlformats.org/officeDocument/2006/relationships/hyperlink" Target="http://www.fao.org/agroecology/knowledge/10-elements/co-creation-knowledge/fr/" TargetMode="External"/><Relationship Id="rId9" Type="http://schemas.openxmlformats.org/officeDocument/2006/relationships/hyperlink" Target="http://www.fao.org/agroecology/knowledge/10-elements/human-social-value/fr/" TargetMode="External"/><Relationship Id="rId14" Type="http://schemas.openxmlformats.org/officeDocument/2006/relationships/image" Target="../media/image78.png"/><Relationship Id="rId22"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0.svg"/><Relationship Id="rId5" Type="http://schemas.openxmlformats.org/officeDocument/2006/relationships/image" Target="../media/image45.png"/><Relationship Id="rId10" Type="http://schemas.openxmlformats.org/officeDocument/2006/relationships/image" Target="../media/image100.svg"/><Relationship Id="rId4" Type="http://schemas.openxmlformats.org/officeDocument/2006/relationships/image" Target="../media/image40.svg"/><Relationship Id="rId9"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hyperlink" Target="http://www.fao.org/agroecology/knowledge/10-elements/diversity/fr/" TargetMode="External"/><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hyperlink" Target="http://www.fao.org/agroecology/knowledge/10-elements/recycling/fr/" TargetMode="External"/><Relationship Id="rId1" Type="http://schemas.openxmlformats.org/officeDocument/2006/relationships/slideLayout" Target="../slideLayouts/slideLayout7.xml"/><Relationship Id="rId6" Type="http://schemas.openxmlformats.org/officeDocument/2006/relationships/hyperlink" Target="http://www.fao.org/agroecology/knowledge/10-elements/human-social-value/fr/" TargetMode="External"/><Relationship Id="rId5" Type="http://schemas.openxmlformats.org/officeDocument/2006/relationships/image" Target="../media/image81.png"/><Relationship Id="rId4" Type="http://schemas.openxmlformats.org/officeDocument/2006/relationships/hyperlink" Target="http://www.fao.org/agroecology/knowledge/10-elements/balance/fr/" TargetMode="External"/><Relationship Id="rId9"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47.png"/><Relationship Id="rId18" Type="http://schemas.openxmlformats.org/officeDocument/2006/relationships/image" Target="../media/image8.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46.png"/><Relationship Id="rId2" Type="http://schemas.openxmlformats.org/officeDocument/2006/relationships/notesSlide" Target="../notesSlides/notesSlide46.xml"/><Relationship Id="rId16" Type="http://schemas.openxmlformats.org/officeDocument/2006/relationships/image" Target="../media/image6.sv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45.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245613" y="5630589"/>
            <a:ext cx="3931920" cy="1222628"/>
          </a:xfrm>
          <a:prstGeom prst="rect">
            <a:avLst/>
          </a:prstGeom>
          <a:solidFill>
            <a:srgbClr val="75B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9D0B2DE1-0411-8841-B13C-FCD87B6395C2}"/>
              </a:ext>
            </a:extLst>
          </p:cNvPr>
          <p:cNvSpPr>
            <a:spLocks noGrp="1"/>
          </p:cNvSpPr>
          <p:nvPr>
            <p:ph type="title"/>
          </p:nvPr>
        </p:nvSpPr>
        <p:spPr>
          <a:xfrm>
            <a:off x="111157" y="154825"/>
            <a:ext cx="12192000" cy="1262253"/>
          </a:xfrm>
        </p:spPr>
        <p:txBody>
          <a:bodyPr/>
          <a:lstStyle/>
          <a:p>
            <a:r>
              <a:rPr lang="en-US" sz="4400" b="0" dirty="0" err="1" smtClean="0">
                <a:solidFill>
                  <a:schemeClr val="tx1"/>
                </a:solidFill>
                <a:latin typeface="Britannic Bold" panose="020B0903060703020204" pitchFamily="34" charset="0"/>
                <a:cs typeface="Segoe UI" panose="020B0502040204020203" pitchFamily="34" charset="0"/>
              </a:rPr>
              <a:t>Bienvenu</a:t>
            </a:r>
            <a:r>
              <a:rPr lang="en-US" sz="4400" b="0" dirty="0" err="1">
                <a:solidFill>
                  <a:schemeClr val="tx1"/>
                </a:solidFill>
                <a:latin typeface="Britannic Bold" panose="020B0903060703020204" pitchFamily="34" charset="0"/>
                <a:cs typeface="Segoe UI" panose="020B0502040204020203" pitchFamily="34" charset="0"/>
              </a:rPr>
              <a:t>é</a:t>
            </a:r>
            <a:r>
              <a:rPr lang="en-US" sz="4400" b="0" dirty="0" err="1" smtClean="0">
                <a:solidFill>
                  <a:schemeClr val="tx1"/>
                </a:solidFill>
                <a:latin typeface="Britannic Bold" panose="020B0903060703020204" pitchFamily="34" charset="0"/>
                <a:cs typeface="Segoe UI" panose="020B0502040204020203" pitchFamily="34" charset="0"/>
              </a:rPr>
              <a:t>es</a:t>
            </a:r>
            <a:r>
              <a:rPr lang="en-US" sz="4400" b="0" dirty="0" smtClean="0">
                <a:solidFill>
                  <a:schemeClr val="tx1"/>
                </a:solidFill>
                <a:latin typeface="Britannic Bold" panose="020B0903060703020204" pitchFamily="34" charset="0"/>
                <a:cs typeface="Segoe UI" panose="020B0502040204020203" pitchFamily="34" charset="0"/>
              </a:rPr>
              <a:t> et </a:t>
            </a:r>
            <a:r>
              <a:rPr lang="en-US" sz="4400" b="0" dirty="0" err="1" smtClean="0">
                <a:solidFill>
                  <a:schemeClr val="tx1"/>
                </a:solidFill>
                <a:latin typeface="Britannic Bold" panose="020B0903060703020204" pitchFamily="34" charset="0"/>
                <a:cs typeface="Segoe UI" panose="020B0502040204020203" pitchFamily="34" charset="0"/>
              </a:rPr>
              <a:t>Bienvenues</a:t>
            </a:r>
            <a:endParaRPr lang="en-US" sz="4400" b="0" dirty="0">
              <a:solidFill>
                <a:schemeClr val="tx1"/>
              </a:solidFill>
              <a:latin typeface="Britannic Bold" panose="020B0903060703020204" pitchFamily="34" charset="0"/>
              <a:cs typeface="Segoe UI" panose="020B0502040204020203" pitchFamily="34" charset="0"/>
            </a:endParaRPr>
          </a:p>
        </p:txBody>
      </p:sp>
      <p:pic>
        <p:nvPicPr>
          <p:cNvPr id="9" name="Picture 8"/>
          <p:cNvPicPr>
            <a:picLocks noChangeAspect="1"/>
          </p:cNvPicPr>
          <p:nvPr/>
        </p:nvPicPr>
        <p:blipFill>
          <a:blip r:embed="rId3"/>
          <a:stretch>
            <a:fillRect/>
          </a:stretch>
        </p:blipFill>
        <p:spPr>
          <a:xfrm>
            <a:off x="111157" y="76486"/>
            <a:ext cx="1726068" cy="1577800"/>
          </a:xfrm>
          <a:prstGeom prst="rect">
            <a:avLst/>
          </a:prstGeom>
        </p:spPr>
      </p:pic>
      <p:sp>
        <p:nvSpPr>
          <p:cNvPr id="4" name="Content Placeholder 2"/>
          <p:cNvSpPr txBox="1">
            <a:spLocks/>
          </p:cNvSpPr>
          <p:nvPr/>
        </p:nvSpPr>
        <p:spPr>
          <a:xfrm>
            <a:off x="1630931" y="1978280"/>
            <a:ext cx="10515600" cy="25728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smtClean="0">
                <a:latin typeface="Segoe UI" panose="020B0502040204020203" pitchFamily="34" charset="0"/>
                <a:cs typeface="Segoe UI" panose="020B0502040204020203" pitchFamily="34" charset="0"/>
              </a:rPr>
              <a:t>SVP, écrivez dans la chat:</a:t>
            </a:r>
          </a:p>
          <a:p>
            <a:r>
              <a:rPr lang="fr-FR" dirty="0" smtClean="0">
                <a:latin typeface="Segoe UI" panose="020B0502040204020203" pitchFamily="34" charset="0"/>
                <a:cs typeface="Segoe UI" panose="020B0502040204020203" pitchFamily="34" charset="0"/>
              </a:rPr>
              <a:t>Votre nom et prénom</a:t>
            </a:r>
          </a:p>
          <a:p>
            <a:r>
              <a:rPr lang="fr-FR" dirty="0" smtClean="0">
                <a:latin typeface="Segoe UI" panose="020B0502040204020203" pitchFamily="34" charset="0"/>
                <a:cs typeface="Segoe UI" panose="020B0502040204020203" pitchFamily="34" charset="0"/>
              </a:rPr>
              <a:t>Pays</a:t>
            </a:r>
          </a:p>
          <a:p>
            <a:r>
              <a:rPr lang="fr-FR" dirty="0" smtClean="0">
                <a:latin typeface="Segoe UI" panose="020B0502040204020203" pitchFamily="34" charset="0"/>
                <a:cs typeface="Segoe UI" panose="020B0502040204020203" pitchFamily="34" charset="0"/>
              </a:rPr>
              <a:t>Acronyme </a:t>
            </a:r>
            <a:r>
              <a:rPr lang="fr-FR" dirty="0" smtClean="0">
                <a:latin typeface="Segoe UI" panose="020B0502040204020203" pitchFamily="34" charset="0"/>
                <a:cs typeface="Segoe UI" panose="020B0502040204020203" pitchFamily="34" charset="0"/>
              </a:rPr>
              <a:t>de votre </a:t>
            </a:r>
            <a:r>
              <a:rPr lang="fr-FR" dirty="0" smtClean="0">
                <a:latin typeface="Segoe UI" panose="020B0502040204020203" pitchFamily="34" charset="0"/>
                <a:cs typeface="Segoe UI" panose="020B0502040204020203" pitchFamily="34" charset="0"/>
              </a:rPr>
              <a:t>projet</a:t>
            </a:r>
          </a:p>
          <a:p>
            <a:r>
              <a:rPr lang="fr-FR" dirty="0" smtClean="0">
                <a:latin typeface="Segoe UI" panose="020B0502040204020203" pitchFamily="34" charset="0"/>
                <a:cs typeface="Segoe UI" panose="020B0502040204020203" pitchFamily="34" charset="0"/>
              </a:rPr>
              <a:t>Votre message de bonjour a tout le monde</a:t>
            </a:r>
          </a:p>
        </p:txBody>
      </p:sp>
      <p:pic>
        <p:nvPicPr>
          <p:cNvPr id="5" name="Picture 4"/>
          <p:cNvPicPr>
            <a:picLocks noChangeAspect="1"/>
          </p:cNvPicPr>
          <p:nvPr/>
        </p:nvPicPr>
        <p:blipFill rotWithShape="1">
          <a:blip r:embed="rId4"/>
          <a:srcRect l="36513" t="67378" r="27846"/>
          <a:stretch/>
        </p:blipFill>
        <p:spPr>
          <a:xfrm>
            <a:off x="3830320" y="6045043"/>
            <a:ext cx="3220720" cy="744605"/>
          </a:xfrm>
          <a:prstGeom prst="rect">
            <a:avLst/>
          </a:prstGeom>
        </p:spPr>
      </p:pic>
      <p:sp>
        <p:nvSpPr>
          <p:cNvPr id="6" name="Content Placeholder 2"/>
          <p:cNvSpPr txBox="1">
            <a:spLocks/>
          </p:cNvSpPr>
          <p:nvPr/>
        </p:nvSpPr>
        <p:spPr>
          <a:xfrm>
            <a:off x="134918" y="5231331"/>
            <a:ext cx="3967058" cy="1509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smtClean="0"/>
              <a:t>Veuillez écrire votre nom d’utilisateur-</a:t>
            </a:r>
            <a:r>
              <a:rPr lang="fr-FR" dirty="0" err="1" smtClean="0"/>
              <a:t>trice</a:t>
            </a:r>
            <a:r>
              <a:rPr lang="fr-FR" dirty="0" smtClean="0"/>
              <a:t> zoom: </a:t>
            </a:r>
          </a:p>
          <a:p>
            <a:pPr marL="0" indent="0">
              <a:buNone/>
            </a:pPr>
            <a:r>
              <a:rPr lang="fr-FR" dirty="0" smtClean="0"/>
              <a:t>Nom, Prénom, Pays</a:t>
            </a:r>
          </a:p>
        </p:txBody>
      </p:sp>
      <p:sp>
        <p:nvSpPr>
          <p:cNvPr id="7" name="TextBox 6"/>
          <p:cNvSpPr txBox="1"/>
          <p:nvPr/>
        </p:nvSpPr>
        <p:spPr>
          <a:xfrm>
            <a:off x="3902450" y="4958015"/>
            <a:ext cx="2283824" cy="646331"/>
          </a:xfrm>
          <a:prstGeom prst="rect">
            <a:avLst/>
          </a:prstGeom>
          <a:noFill/>
        </p:spPr>
        <p:txBody>
          <a:bodyPr wrap="square" rtlCol="0">
            <a:spAutoFit/>
          </a:bodyPr>
          <a:lstStyle/>
          <a:p>
            <a:r>
              <a:rPr lang="fr-FR" i="1" dirty="0"/>
              <a:t>Cliquez </a:t>
            </a:r>
            <a:r>
              <a:rPr lang="fr-FR" i="1" dirty="0" smtClean="0"/>
              <a:t>sur le bouton « Participants »</a:t>
            </a:r>
            <a:endParaRPr lang="fr-FR" i="1" dirty="0"/>
          </a:p>
        </p:txBody>
      </p:sp>
      <p:cxnSp>
        <p:nvCxnSpPr>
          <p:cNvPr id="8" name="Straight Arrow Connector 7"/>
          <p:cNvCxnSpPr/>
          <p:nvPr/>
        </p:nvCxnSpPr>
        <p:spPr>
          <a:xfrm>
            <a:off x="4707080" y="5527894"/>
            <a:ext cx="211038" cy="497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697736" y="5945045"/>
            <a:ext cx="1229360" cy="9129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Picture 23"/>
          <p:cNvPicPr>
            <a:picLocks noChangeAspect="1"/>
          </p:cNvPicPr>
          <p:nvPr/>
        </p:nvPicPr>
        <p:blipFill>
          <a:blip r:embed="rId5"/>
          <a:stretch>
            <a:fillRect/>
          </a:stretch>
        </p:blipFill>
        <p:spPr>
          <a:xfrm>
            <a:off x="9726754" y="5500722"/>
            <a:ext cx="2419777" cy="1288926"/>
          </a:xfrm>
          <a:prstGeom prst="rect">
            <a:avLst/>
          </a:prstGeom>
        </p:spPr>
      </p:pic>
      <p:grpSp>
        <p:nvGrpSpPr>
          <p:cNvPr id="34" name="Group 33"/>
          <p:cNvGrpSpPr/>
          <p:nvPr/>
        </p:nvGrpSpPr>
        <p:grpSpPr>
          <a:xfrm>
            <a:off x="6017310" y="4958015"/>
            <a:ext cx="3824413" cy="1491791"/>
            <a:chOff x="5886926" y="4971025"/>
            <a:chExt cx="3824413" cy="1491791"/>
          </a:xfrm>
        </p:grpSpPr>
        <p:grpSp>
          <p:nvGrpSpPr>
            <p:cNvPr id="22" name="Group 21"/>
            <p:cNvGrpSpPr/>
            <p:nvPr/>
          </p:nvGrpSpPr>
          <p:grpSpPr>
            <a:xfrm>
              <a:off x="5886926" y="5551158"/>
              <a:ext cx="3643985" cy="911658"/>
              <a:chOff x="6934973" y="3911600"/>
              <a:chExt cx="3643985" cy="911658"/>
            </a:xfrm>
          </p:grpSpPr>
          <p:pic>
            <p:nvPicPr>
              <p:cNvPr id="16" name="Picture 15"/>
              <p:cNvPicPr>
                <a:picLocks noChangeAspect="1"/>
              </p:cNvPicPr>
              <p:nvPr/>
            </p:nvPicPr>
            <p:blipFill rotWithShape="1">
              <a:blip r:embed="rId6"/>
              <a:srcRect t="13949"/>
              <a:stretch/>
            </p:blipFill>
            <p:spPr>
              <a:xfrm>
                <a:off x="6934973" y="3911600"/>
                <a:ext cx="2047875" cy="418019"/>
              </a:xfrm>
              <a:prstGeom prst="rect">
                <a:avLst/>
              </a:prstGeom>
            </p:spPr>
          </p:pic>
          <p:pic>
            <p:nvPicPr>
              <p:cNvPr id="21" name="Picture 20"/>
              <p:cNvPicPr>
                <a:picLocks noChangeAspect="1"/>
              </p:cNvPicPr>
              <p:nvPr/>
            </p:nvPicPr>
            <p:blipFill rotWithShape="1">
              <a:blip r:embed="rId7"/>
              <a:srcRect t="52851" r="44378"/>
              <a:stretch/>
            </p:blipFill>
            <p:spPr>
              <a:xfrm>
                <a:off x="8846502" y="3911600"/>
                <a:ext cx="1732456" cy="911658"/>
              </a:xfrm>
              <a:prstGeom prst="rect">
                <a:avLst/>
              </a:prstGeom>
            </p:spPr>
          </p:pic>
        </p:grpSp>
        <p:cxnSp>
          <p:nvCxnSpPr>
            <p:cNvPr id="29" name="Straight Arrow Connector 28"/>
            <p:cNvCxnSpPr/>
            <p:nvPr/>
          </p:nvCxnSpPr>
          <p:spPr>
            <a:xfrm flipH="1">
              <a:off x="9437670" y="4971025"/>
              <a:ext cx="273669" cy="789142"/>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5795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568019" y="382833"/>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b="1" dirty="0" smtClean="0">
                <a:solidFill>
                  <a:srgbClr val="005E4F"/>
                </a:solidFill>
                <a:latin typeface="BrownPro" pitchFamily="2" charset="77"/>
              </a:rPr>
              <a:t>Agroécologie</a:t>
            </a:r>
            <a:endParaRPr lang="fr-FR" b="1" dirty="0">
              <a:solidFill>
                <a:srgbClr val="005E4F"/>
              </a:solidFill>
              <a:latin typeface="BrownPro" pitchFamily="2" charset="77"/>
            </a:endParaRPr>
          </a:p>
        </p:txBody>
      </p:sp>
      <p:grpSp>
        <p:nvGrpSpPr>
          <p:cNvPr id="25" name="Group 24"/>
          <p:cNvGrpSpPr/>
          <p:nvPr/>
        </p:nvGrpSpPr>
        <p:grpSpPr>
          <a:xfrm>
            <a:off x="3244661" y="1135586"/>
            <a:ext cx="5350699" cy="5162542"/>
            <a:chOff x="2163334" y="2894244"/>
            <a:chExt cx="3279609" cy="3089629"/>
          </a:xfrm>
        </p:grpSpPr>
        <p:grpSp>
          <p:nvGrpSpPr>
            <p:cNvPr id="37" name="Group 36"/>
            <p:cNvGrpSpPr/>
            <p:nvPr/>
          </p:nvGrpSpPr>
          <p:grpSpPr>
            <a:xfrm>
              <a:off x="2853581" y="2894244"/>
              <a:ext cx="1916633" cy="1892560"/>
              <a:chOff x="31218824" y="15589047"/>
              <a:chExt cx="5867137" cy="5819247"/>
            </a:xfrm>
          </p:grpSpPr>
          <p:sp>
            <p:nvSpPr>
              <p:cNvPr id="44" name="Oval 43"/>
              <p:cNvSpPr/>
              <p:nvPr/>
            </p:nvSpPr>
            <p:spPr>
              <a:xfrm>
                <a:off x="31218824" y="15589047"/>
                <a:ext cx="5867137" cy="5819247"/>
              </a:xfrm>
              <a:prstGeom prst="ellipse">
                <a:avLst/>
              </a:prstGeom>
              <a:solidFill>
                <a:srgbClr val="B2740E">
                  <a:lumMod val="75000"/>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dirty="0">
                  <a:ln>
                    <a:noFill/>
                  </a:ln>
                  <a:solidFill>
                    <a:srgbClr val="FFFF00"/>
                  </a:solidFill>
                  <a:effectLst/>
                  <a:uLnTx/>
                  <a:uFillTx/>
                  <a:latin typeface="Candara" panose="020E0502030303020204" pitchFamily="34" charset="0"/>
                </a:endParaRPr>
              </a:p>
            </p:txBody>
          </p:sp>
          <p:sp>
            <p:nvSpPr>
              <p:cNvPr id="45" name="TextBox 44"/>
              <p:cNvSpPr txBox="1"/>
              <p:nvPr/>
            </p:nvSpPr>
            <p:spPr>
              <a:xfrm>
                <a:off x="32324693" y="17222634"/>
                <a:ext cx="3633285" cy="9628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dirty="0" smtClean="0">
                    <a:ln>
                      <a:noFill/>
                    </a:ln>
                    <a:solidFill>
                      <a:prstClr val="white"/>
                    </a:solidFill>
                    <a:effectLst/>
                    <a:uLnTx/>
                    <a:uFillTx/>
                    <a:latin typeface="Candara" panose="020E0502030303020204" pitchFamily="34" charset="0"/>
                  </a:rPr>
                  <a:t>Science</a:t>
                </a:r>
                <a:endParaRPr kumimoji="0" lang="fr-FR" sz="2800" b="1" i="0" u="none" strike="noStrike" kern="0" cap="none" spc="0" normalizeH="0" baseline="0" dirty="0">
                  <a:ln>
                    <a:noFill/>
                  </a:ln>
                  <a:solidFill>
                    <a:prstClr val="white"/>
                  </a:solidFill>
                  <a:effectLst/>
                  <a:uLnTx/>
                  <a:uFillTx/>
                  <a:latin typeface="Candara" panose="020E0502030303020204" pitchFamily="34" charset="0"/>
                </a:endParaRPr>
              </a:p>
            </p:txBody>
          </p:sp>
        </p:grpSp>
        <p:grpSp>
          <p:nvGrpSpPr>
            <p:cNvPr id="38" name="Group 37"/>
            <p:cNvGrpSpPr/>
            <p:nvPr/>
          </p:nvGrpSpPr>
          <p:grpSpPr>
            <a:xfrm>
              <a:off x="3547237" y="4085676"/>
              <a:ext cx="1895706" cy="1898197"/>
              <a:chOff x="32990997" y="19147142"/>
              <a:chExt cx="5806799" cy="5886924"/>
            </a:xfrm>
            <a:solidFill>
              <a:srgbClr val="F79646">
                <a:lumMod val="75000"/>
                <a:alpha val="74000"/>
              </a:srgbClr>
            </a:solidFill>
          </p:grpSpPr>
          <p:sp>
            <p:nvSpPr>
              <p:cNvPr id="42" name="Oval 41"/>
              <p:cNvSpPr/>
              <p:nvPr/>
            </p:nvSpPr>
            <p:spPr>
              <a:xfrm>
                <a:off x="32990997" y="19147142"/>
                <a:ext cx="5806799" cy="5886924"/>
              </a:xfrm>
              <a:prstGeom prst="ellipse">
                <a:avLst/>
              </a:prstGeom>
              <a:solidFill>
                <a:srgbClr val="48AA7E">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dirty="0">
                  <a:ln>
                    <a:noFill/>
                  </a:ln>
                  <a:solidFill>
                    <a:srgbClr val="FFFF00"/>
                  </a:solidFill>
                  <a:effectLst/>
                  <a:uLnTx/>
                  <a:uFillTx/>
                  <a:latin typeface="Candara" panose="020E0502030303020204" pitchFamily="34" charset="0"/>
                </a:endParaRPr>
              </a:p>
            </p:txBody>
          </p:sp>
          <p:sp>
            <p:nvSpPr>
              <p:cNvPr id="43" name="TextBox 42"/>
              <p:cNvSpPr txBox="1"/>
              <p:nvPr/>
            </p:nvSpPr>
            <p:spPr>
              <a:xfrm>
                <a:off x="34869457" y="21594223"/>
                <a:ext cx="3478399" cy="9711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dirty="0" smtClean="0">
                    <a:ln>
                      <a:noFill/>
                    </a:ln>
                    <a:solidFill>
                      <a:prstClr val="white"/>
                    </a:solidFill>
                    <a:effectLst/>
                    <a:uLnTx/>
                    <a:uFillTx/>
                    <a:latin typeface="Candara" panose="020E0502030303020204" pitchFamily="34" charset="0"/>
                  </a:rPr>
                  <a:t>Pratique</a:t>
                </a:r>
                <a:endParaRPr kumimoji="0" lang="fr-FR" sz="2800" b="1" i="0" u="none" strike="noStrike" kern="0" cap="none" spc="0" normalizeH="0" baseline="0" dirty="0">
                  <a:ln>
                    <a:noFill/>
                  </a:ln>
                  <a:solidFill>
                    <a:prstClr val="white"/>
                  </a:solidFill>
                  <a:effectLst/>
                  <a:uLnTx/>
                  <a:uFillTx/>
                  <a:latin typeface="Candara" panose="020E0502030303020204" pitchFamily="34" charset="0"/>
                </a:endParaRPr>
              </a:p>
            </p:txBody>
          </p:sp>
        </p:grpSp>
        <p:grpSp>
          <p:nvGrpSpPr>
            <p:cNvPr id="39" name="Group 38"/>
            <p:cNvGrpSpPr/>
            <p:nvPr/>
          </p:nvGrpSpPr>
          <p:grpSpPr>
            <a:xfrm>
              <a:off x="2163334" y="4150796"/>
              <a:ext cx="1871280" cy="1817649"/>
              <a:chOff x="28574997" y="19073298"/>
              <a:chExt cx="5895383" cy="5819244"/>
            </a:xfrm>
          </p:grpSpPr>
          <p:sp>
            <p:nvSpPr>
              <p:cNvPr id="40" name="Oval 39"/>
              <p:cNvSpPr/>
              <p:nvPr/>
            </p:nvSpPr>
            <p:spPr>
              <a:xfrm>
                <a:off x="28574997" y="19073298"/>
                <a:ext cx="5895383" cy="5819244"/>
              </a:xfrm>
              <a:prstGeom prst="ellipse">
                <a:avLst/>
              </a:prstGeom>
              <a:solidFill>
                <a:srgbClr val="556CB7">
                  <a:alpha val="72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dirty="0">
                  <a:ln>
                    <a:noFill/>
                  </a:ln>
                  <a:solidFill>
                    <a:prstClr val="white"/>
                  </a:solidFill>
                  <a:effectLst/>
                  <a:uLnTx/>
                  <a:uFillTx/>
                  <a:latin typeface="Candara" panose="020E0502030303020204" pitchFamily="34" charset="0"/>
                </a:endParaRPr>
              </a:p>
            </p:txBody>
          </p:sp>
          <p:sp>
            <p:nvSpPr>
              <p:cNvPr id="41" name="TextBox 40"/>
              <p:cNvSpPr txBox="1"/>
              <p:nvPr/>
            </p:nvSpPr>
            <p:spPr>
              <a:xfrm>
                <a:off x="29069469" y="21568224"/>
                <a:ext cx="4906437" cy="1002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dirty="0" smtClean="0">
                    <a:ln>
                      <a:noFill/>
                    </a:ln>
                    <a:solidFill>
                      <a:prstClr val="white"/>
                    </a:solidFill>
                    <a:effectLst/>
                    <a:uLnTx/>
                    <a:uFillTx/>
                    <a:latin typeface="Candara" panose="020E0502030303020204" pitchFamily="34" charset="0"/>
                  </a:rPr>
                  <a:t>Mouvement</a:t>
                </a:r>
                <a:endParaRPr kumimoji="0" lang="fr-FR" sz="2800" b="1" i="0" u="none" strike="noStrike" kern="0" cap="none" spc="0" normalizeH="0" baseline="0" dirty="0">
                  <a:ln>
                    <a:noFill/>
                  </a:ln>
                  <a:solidFill>
                    <a:prstClr val="white"/>
                  </a:solidFill>
                  <a:effectLst/>
                  <a:uLnTx/>
                  <a:uFillTx/>
                  <a:latin typeface="Candara" panose="020E0502030303020204" pitchFamily="34" charset="0"/>
                </a:endParaRPr>
              </a:p>
            </p:txBody>
          </p:sp>
        </p:grpSp>
      </p:grpSp>
      <p:sp>
        <p:nvSpPr>
          <p:cNvPr id="19" name="Flowchart: Extract 18"/>
          <p:cNvSpPr/>
          <p:nvPr/>
        </p:nvSpPr>
        <p:spPr>
          <a:xfrm>
            <a:off x="5418248" y="3547595"/>
            <a:ext cx="879416" cy="823770"/>
          </a:xfrm>
          <a:prstGeom prst="flowChartExtract">
            <a:avLst/>
          </a:prstGeom>
          <a:solidFill>
            <a:srgbClr val="FFFF00"/>
          </a:solidFill>
          <a:ln w="12700" cap="flat" cmpd="sng" algn="ctr">
            <a:solidFill>
              <a:srgbClr val="4F81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panose="020E0502030303020204" pitchFamily="34" charset="0"/>
            </a:endParaRPr>
          </a:p>
        </p:txBody>
      </p:sp>
      <p:sp>
        <p:nvSpPr>
          <p:cNvPr id="2" name="TextBox 1"/>
          <p:cNvSpPr txBox="1"/>
          <p:nvPr/>
        </p:nvSpPr>
        <p:spPr>
          <a:xfrm>
            <a:off x="679370" y="1561654"/>
            <a:ext cx="3580083" cy="461665"/>
          </a:xfrm>
          <a:prstGeom prst="rect">
            <a:avLst/>
          </a:prstGeom>
          <a:solidFill>
            <a:srgbClr val="FFFF00"/>
          </a:solidFill>
        </p:spPr>
        <p:txBody>
          <a:bodyPr wrap="none" rtlCol="0">
            <a:spAutoFit/>
          </a:bodyPr>
          <a:lstStyle/>
          <a:p>
            <a:r>
              <a:rPr lang="fr-FR" sz="2400" dirty="0" smtClean="0"/>
              <a:t>Synergies et harmonisation</a:t>
            </a:r>
            <a:endParaRPr lang="fr-FR" sz="2400" dirty="0"/>
          </a:p>
        </p:txBody>
      </p:sp>
    </p:spTree>
    <p:extLst>
      <p:ext uri="{BB962C8B-B14F-4D97-AF65-F5344CB8AC3E}">
        <p14:creationId xmlns:p14="http://schemas.microsoft.com/office/powerpoint/2010/main" val="2553132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663233" y="427417"/>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b="1" dirty="0">
                <a:solidFill>
                  <a:srgbClr val="005E4F"/>
                </a:solidFill>
                <a:latin typeface="BrownPro" pitchFamily="2" charset="77"/>
              </a:rPr>
              <a:t>La transition AE est un processus et un </a:t>
            </a:r>
            <a:r>
              <a:rPr lang="fr-FR" b="1" dirty="0" smtClean="0">
                <a:solidFill>
                  <a:srgbClr val="005E4F"/>
                </a:solidFill>
                <a:latin typeface="BrownPro" pitchFamily="2" charset="77"/>
              </a:rPr>
              <a:t>parcours</a:t>
            </a:r>
            <a:endParaRPr lang="en-US" b="1" dirty="0">
              <a:solidFill>
                <a:srgbClr val="005E4F"/>
              </a:solidFill>
              <a:latin typeface="BrownPro" pitchFamily="2" charset="77"/>
            </a:endParaRPr>
          </a:p>
        </p:txBody>
      </p:sp>
      <p:graphicFrame>
        <p:nvGraphicFramePr>
          <p:cNvPr id="4" name="Diagram 3"/>
          <p:cNvGraphicFramePr/>
          <p:nvPr>
            <p:extLst>
              <p:ext uri="{D42A27DB-BD31-4B8C-83A1-F6EECF244321}">
                <p14:modId xmlns:p14="http://schemas.microsoft.com/office/powerpoint/2010/main" val="825147029"/>
              </p:ext>
            </p:extLst>
          </p:nvPr>
        </p:nvGraphicFramePr>
        <p:xfrm>
          <a:off x="2022950" y="1027045"/>
          <a:ext cx="828086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raight Connector 7"/>
          <p:cNvSpPr>
            <a:spLocks noChangeAspect="1"/>
          </p:cNvSpPr>
          <p:nvPr/>
        </p:nvSpPr>
        <p:spPr>
          <a:xfrm rot="2700000">
            <a:off x="2557263"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Oval 8"/>
          <p:cNvSpPr/>
          <p:nvPr/>
        </p:nvSpPr>
        <p:spPr>
          <a:xfrm>
            <a:off x="2676652" y="4756658"/>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8402735" y="1695728"/>
            <a:ext cx="1994575" cy="1554191"/>
            <a:chOff x="8402735" y="1695728"/>
            <a:chExt cx="1994575" cy="1554191"/>
          </a:xfrm>
        </p:grpSpPr>
        <p:sp>
          <p:nvSpPr>
            <p:cNvPr id="15" name="Straight Connector 14"/>
            <p:cNvSpPr>
              <a:spLocks noChangeAspect="1"/>
            </p:cNvSpPr>
            <p:nvPr/>
          </p:nvSpPr>
          <p:spPr>
            <a:xfrm rot="2700000">
              <a:off x="9037165" y="2701279"/>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Oval 15"/>
            <p:cNvSpPr/>
            <p:nvPr/>
          </p:nvSpPr>
          <p:spPr>
            <a:xfrm rot="5400000">
              <a:off x="9156554" y="2454620"/>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TextBox 20"/>
            <p:cNvSpPr txBox="1"/>
            <p:nvPr/>
          </p:nvSpPr>
          <p:spPr>
            <a:xfrm>
              <a:off x="8402735" y="1695728"/>
              <a:ext cx="1994575" cy="646331"/>
            </a:xfrm>
            <a:prstGeom prst="rect">
              <a:avLst/>
            </a:prstGeom>
            <a:noFill/>
          </p:spPr>
          <p:txBody>
            <a:bodyPr wrap="square" rtlCol="0">
              <a:spAutoFit/>
            </a:bodyPr>
            <a:lstStyle/>
            <a:p>
              <a:pPr algn="ctr"/>
              <a:r>
                <a:rPr lang="fr-FR" dirty="0"/>
                <a:t>Votre vision et </a:t>
              </a:r>
              <a:r>
                <a:rPr lang="fr-FR" dirty="0" smtClean="0"/>
                <a:t>transition</a:t>
              </a:r>
              <a:endParaRPr lang="en-US" dirty="0"/>
            </a:p>
          </p:txBody>
        </p:sp>
      </p:grpSp>
      <p:grpSp>
        <p:nvGrpSpPr>
          <p:cNvPr id="3" name="Group 2"/>
          <p:cNvGrpSpPr/>
          <p:nvPr/>
        </p:nvGrpSpPr>
        <p:grpSpPr>
          <a:xfrm>
            <a:off x="6651368" y="1823141"/>
            <a:ext cx="1726283" cy="1445126"/>
            <a:chOff x="5983530" y="1813711"/>
            <a:chExt cx="1726283" cy="1445126"/>
          </a:xfrm>
        </p:grpSpPr>
        <p:sp>
          <p:nvSpPr>
            <p:cNvPr id="13" name="Straight Connector 12"/>
            <p:cNvSpPr>
              <a:spLocks noChangeAspect="1"/>
            </p:cNvSpPr>
            <p:nvPr/>
          </p:nvSpPr>
          <p:spPr>
            <a:xfrm rot="2700000">
              <a:off x="6572352" y="2710197"/>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Oval 13"/>
            <p:cNvSpPr/>
            <p:nvPr/>
          </p:nvSpPr>
          <p:spPr>
            <a:xfrm rot="5400000">
              <a:off x="6684639" y="2441829"/>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TextBox 21"/>
            <p:cNvSpPr txBox="1"/>
            <p:nvPr/>
          </p:nvSpPr>
          <p:spPr>
            <a:xfrm>
              <a:off x="5983530" y="1813711"/>
              <a:ext cx="1726283" cy="369332"/>
            </a:xfrm>
            <a:prstGeom prst="rect">
              <a:avLst/>
            </a:prstGeom>
            <a:noFill/>
          </p:spPr>
          <p:txBody>
            <a:bodyPr wrap="square" rtlCol="0">
              <a:spAutoFit/>
            </a:bodyPr>
            <a:lstStyle/>
            <a:p>
              <a:pPr algn="ctr"/>
              <a:r>
                <a:rPr lang="en-US" dirty="0" err="1" smtClean="0"/>
                <a:t>Exemple</a:t>
              </a:r>
              <a:r>
                <a:rPr lang="en-US" dirty="0" smtClean="0"/>
                <a:t> </a:t>
              </a:r>
              <a:r>
                <a:rPr lang="en-US" dirty="0" err="1" smtClean="0"/>
                <a:t>concret</a:t>
              </a:r>
              <a:endParaRPr lang="en-US" dirty="0"/>
            </a:p>
          </p:txBody>
        </p:sp>
      </p:grpSp>
      <p:grpSp>
        <p:nvGrpSpPr>
          <p:cNvPr id="2" name="Group 1"/>
          <p:cNvGrpSpPr/>
          <p:nvPr/>
        </p:nvGrpSpPr>
        <p:grpSpPr>
          <a:xfrm>
            <a:off x="3651814" y="1180170"/>
            <a:ext cx="1883512" cy="2046165"/>
            <a:chOff x="3286241" y="1186609"/>
            <a:chExt cx="1883512" cy="2046165"/>
          </a:xfrm>
        </p:grpSpPr>
        <p:sp>
          <p:nvSpPr>
            <p:cNvPr id="26" name="Straight Connector 25"/>
            <p:cNvSpPr>
              <a:spLocks noChangeAspect="1"/>
            </p:cNvSpPr>
            <p:nvPr/>
          </p:nvSpPr>
          <p:spPr>
            <a:xfrm rot="2700000">
              <a:off x="3917377" y="2684134"/>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Oval 26"/>
            <p:cNvSpPr/>
            <p:nvPr/>
          </p:nvSpPr>
          <p:spPr>
            <a:xfrm rot="5400000">
              <a:off x="4029664" y="2415766"/>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3286241" y="1186609"/>
              <a:ext cx="1883512" cy="1200329"/>
            </a:xfrm>
            <a:prstGeom prst="rect">
              <a:avLst/>
            </a:prstGeom>
            <a:solidFill>
              <a:schemeClr val="accent1">
                <a:lumMod val="20000"/>
                <a:lumOff val="80000"/>
              </a:schemeClr>
            </a:solidFill>
          </p:spPr>
          <p:txBody>
            <a:bodyPr wrap="square" rtlCol="0">
              <a:spAutoFit/>
            </a:bodyPr>
            <a:lstStyle/>
            <a:p>
              <a:pPr algn="ctr"/>
              <a:r>
                <a:rPr lang="fr-FR" sz="2400" dirty="0"/>
                <a:t>Pourquoi participer à la transition ?</a:t>
              </a:r>
              <a:endParaRPr lang="en-US" sz="2400" dirty="0"/>
            </a:p>
          </p:txBody>
        </p:sp>
      </p:grpSp>
      <p:grpSp>
        <p:nvGrpSpPr>
          <p:cNvPr id="5" name="Group 4"/>
          <p:cNvGrpSpPr/>
          <p:nvPr/>
        </p:nvGrpSpPr>
        <p:grpSpPr>
          <a:xfrm>
            <a:off x="4878677" y="4219387"/>
            <a:ext cx="2094149" cy="2008629"/>
            <a:chOff x="4478550" y="4209448"/>
            <a:chExt cx="2094149" cy="2008629"/>
          </a:xfrm>
        </p:grpSpPr>
        <p:sp>
          <p:nvSpPr>
            <p:cNvPr id="19" name="Straight Connector 18"/>
            <p:cNvSpPr>
              <a:spLocks noChangeAspect="1"/>
            </p:cNvSpPr>
            <p:nvPr/>
          </p:nvSpPr>
          <p:spPr>
            <a:xfrm rot="2700000">
              <a:off x="5248827"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p:cNvSpPr/>
            <p:nvPr/>
          </p:nvSpPr>
          <p:spPr>
            <a:xfrm>
              <a:off x="5368218" y="4722103"/>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4478550" y="5017748"/>
              <a:ext cx="2094149" cy="1200329"/>
            </a:xfrm>
            <a:prstGeom prst="rect">
              <a:avLst/>
            </a:prstGeom>
            <a:noFill/>
          </p:spPr>
          <p:txBody>
            <a:bodyPr wrap="square" rtlCol="0">
              <a:spAutoFit/>
            </a:bodyPr>
            <a:lstStyle/>
            <a:p>
              <a:pPr algn="ctr"/>
              <a:r>
                <a:rPr lang="fr-FR" dirty="0"/>
                <a:t>Explorer nos valeurs fondamentales et </a:t>
              </a:r>
              <a:r>
                <a:rPr lang="fr-FR" dirty="0" smtClean="0"/>
                <a:t>les </a:t>
              </a:r>
              <a:r>
                <a:rPr lang="fr-FR" dirty="0"/>
                <a:t>principes </a:t>
              </a:r>
              <a:r>
                <a:rPr lang="fr-FR" dirty="0" smtClean="0"/>
                <a:t>agroécologiques</a:t>
              </a:r>
              <a:endParaRPr lang="en-US" dirty="0"/>
            </a:p>
          </p:txBody>
        </p:sp>
      </p:grpSp>
      <p:sp>
        <p:nvSpPr>
          <p:cNvPr id="37" name="TextBox 36"/>
          <p:cNvSpPr txBox="1"/>
          <p:nvPr/>
        </p:nvSpPr>
        <p:spPr>
          <a:xfrm>
            <a:off x="1547687" y="5116554"/>
            <a:ext cx="2518716" cy="1200329"/>
          </a:xfrm>
          <a:prstGeom prst="rect">
            <a:avLst/>
          </a:prstGeom>
          <a:solidFill>
            <a:schemeClr val="accent1">
              <a:lumMod val="20000"/>
              <a:lumOff val="80000"/>
            </a:schemeClr>
          </a:solidFill>
        </p:spPr>
        <p:txBody>
          <a:bodyPr wrap="square" rtlCol="0">
            <a:spAutoFit/>
          </a:bodyPr>
          <a:lstStyle/>
          <a:p>
            <a:pPr algn="ctr"/>
            <a:r>
              <a:rPr lang="en-US" sz="2400" dirty="0" smtClean="0"/>
              <a:t>Le </a:t>
            </a:r>
            <a:r>
              <a:rPr lang="en-US" sz="2400" dirty="0" err="1" smtClean="0"/>
              <a:t>processus</a:t>
            </a:r>
            <a:r>
              <a:rPr lang="en-US" sz="2400" dirty="0" smtClean="0"/>
              <a:t> de transition agroécologique</a:t>
            </a:r>
            <a:endParaRPr lang="en-US" sz="2400" dirty="0"/>
          </a:p>
        </p:txBody>
      </p:sp>
    </p:spTree>
    <p:extLst>
      <p:ext uri="{BB962C8B-B14F-4D97-AF65-F5344CB8AC3E}">
        <p14:creationId xmlns:p14="http://schemas.microsoft.com/office/powerpoint/2010/main" val="247221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567190" y="568916"/>
            <a:ext cx="11005257" cy="8599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sz="3600" b="1" dirty="0">
                <a:solidFill>
                  <a:srgbClr val="005E4F"/>
                </a:solidFill>
                <a:latin typeface="BrownPro" pitchFamily="2" charset="77"/>
              </a:rPr>
              <a:t>La transition agroécologique devient une transformation</a:t>
            </a:r>
            <a:endParaRPr lang="en-US" sz="3600" b="1" dirty="0">
              <a:solidFill>
                <a:srgbClr val="005E4F"/>
              </a:solidFill>
              <a:latin typeface="BrownPro" pitchFamily="2" charset="77"/>
            </a:endParaRPr>
          </a:p>
        </p:txBody>
      </p:sp>
      <p:sp>
        <p:nvSpPr>
          <p:cNvPr id="33" name="TextBox 32"/>
          <p:cNvSpPr txBox="1"/>
          <p:nvPr/>
        </p:nvSpPr>
        <p:spPr>
          <a:xfrm>
            <a:off x="5964864" y="1997665"/>
            <a:ext cx="5518299" cy="4154984"/>
          </a:xfrm>
          <a:prstGeom prst="rect">
            <a:avLst/>
          </a:prstGeom>
          <a:noFill/>
        </p:spPr>
        <p:txBody>
          <a:bodyPr wrap="square" rtlCol="0">
            <a:spAutoFit/>
          </a:bodyPr>
          <a:lstStyle/>
          <a:p>
            <a:pPr defTabSz="609608"/>
            <a:r>
              <a:rPr lang="fr-FR" sz="2400" b="1" dirty="0" smtClean="0">
                <a:solidFill>
                  <a:schemeClr val="accent2"/>
                </a:solidFill>
                <a:latin typeface="Candara" panose="020E0502030303020204" pitchFamily="34" charset="0"/>
              </a:rPr>
              <a:t>Transformation</a:t>
            </a:r>
            <a:endParaRPr lang="fr-FR" sz="2400" dirty="0" smtClean="0">
              <a:solidFill>
                <a:srgbClr val="000000"/>
              </a:solidFill>
              <a:latin typeface="Candara" panose="020E0502030303020204" pitchFamily="34" charset="0"/>
            </a:endParaRPr>
          </a:p>
          <a:p>
            <a:pPr defTabSz="609608"/>
            <a:r>
              <a:rPr lang="fr-FR" sz="2400" dirty="0" smtClean="0"/>
              <a:t>“La transformation se produit lorsque des initiatives multiples et diverses se croisent pour créer un élan et une masse critique, conduisant finalement à des points de basculement dans le système alimentaire.” </a:t>
            </a:r>
          </a:p>
          <a:p>
            <a:pPr algn="r" defTabSz="609608"/>
            <a:r>
              <a:rPr lang="fr-FR" sz="2400" i="1" dirty="0" smtClean="0"/>
              <a:t>[</a:t>
            </a:r>
            <a:r>
              <a:rPr lang="fr-FR" sz="2400" i="1" dirty="0" err="1" smtClean="0"/>
              <a:t>Becons</a:t>
            </a:r>
            <a:r>
              <a:rPr lang="fr-FR" sz="2400" i="1" dirty="0" smtClean="0"/>
              <a:t> of </a:t>
            </a:r>
            <a:r>
              <a:rPr lang="fr-FR" sz="2400" i="1" dirty="0" err="1" smtClean="0"/>
              <a:t>hope</a:t>
            </a:r>
            <a:r>
              <a:rPr lang="fr-FR" sz="2400" i="1" dirty="0" smtClean="0"/>
              <a:t>, 2019]</a:t>
            </a:r>
            <a:endParaRPr lang="fr-FR" sz="2400" i="1" dirty="0" smtClean="0">
              <a:solidFill>
                <a:srgbClr val="000000"/>
              </a:solidFill>
              <a:latin typeface="Candara" panose="020E0502030303020204" pitchFamily="34" charset="0"/>
            </a:endParaRPr>
          </a:p>
          <a:p>
            <a:pPr defTabSz="609608"/>
            <a:endParaRPr lang="fr-FR" sz="2400" dirty="0" smtClean="0">
              <a:solidFill>
                <a:srgbClr val="000000"/>
              </a:solidFill>
              <a:latin typeface="Candara" panose="020E0502030303020204" pitchFamily="34" charset="0"/>
            </a:endParaRPr>
          </a:p>
          <a:p>
            <a:pPr defTabSz="609608"/>
            <a:r>
              <a:rPr lang="fr-FR" sz="2400" dirty="0" smtClean="0"/>
              <a:t>“…modification de ce qui est produit et de la manière dont il est produit. ” </a:t>
            </a:r>
          </a:p>
          <a:p>
            <a:pPr algn="r" defTabSz="609608"/>
            <a:r>
              <a:rPr lang="fr-FR" sz="2400" i="1" dirty="0" smtClean="0"/>
              <a:t>[Patton, 2020]</a:t>
            </a:r>
            <a:endParaRPr lang="fr-FR" sz="2400" i="1" dirty="0">
              <a:solidFill>
                <a:srgbClr val="000000"/>
              </a:solidFill>
              <a:latin typeface="Candara" panose="020E0502030303020204" pitchFamily="34" charset="0"/>
            </a:endParaRPr>
          </a:p>
        </p:txBody>
      </p:sp>
      <p:sp>
        <p:nvSpPr>
          <p:cNvPr id="34" name="TextBox 33"/>
          <p:cNvSpPr txBox="1"/>
          <p:nvPr/>
        </p:nvSpPr>
        <p:spPr>
          <a:xfrm>
            <a:off x="758576" y="1997665"/>
            <a:ext cx="4026075" cy="2800767"/>
          </a:xfrm>
          <a:prstGeom prst="rect">
            <a:avLst/>
          </a:prstGeom>
          <a:noFill/>
        </p:spPr>
        <p:txBody>
          <a:bodyPr wrap="square" rtlCol="0">
            <a:spAutoFit/>
          </a:bodyPr>
          <a:lstStyle/>
          <a:p>
            <a:pPr defTabSz="609608"/>
            <a:r>
              <a:rPr lang="fr-FR" sz="2400" b="1" dirty="0" smtClean="0">
                <a:solidFill>
                  <a:schemeClr val="accent2"/>
                </a:solidFill>
                <a:latin typeface="Candara" panose="020E0502030303020204" pitchFamily="34" charset="0"/>
              </a:rPr>
              <a:t>Transition</a:t>
            </a:r>
            <a:endParaRPr lang="fr-FR" sz="2400" b="1" dirty="0">
              <a:solidFill>
                <a:srgbClr val="000000"/>
              </a:solidFill>
              <a:latin typeface="Candara" panose="020E0502030303020204" pitchFamily="34" charset="0"/>
            </a:endParaRPr>
          </a:p>
          <a:p>
            <a:pPr defTabSz="609608"/>
            <a:r>
              <a:rPr lang="fr-FR" sz="2400" dirty="0" smtClean="0"/>
              <a:t>Les transitions sont des "chaînes d'événements" ou des "séquences" qui modifient l'organisation des systèmes alimentaires. </a:t>
            </a:r>
          </a:p>
          <a:p>
            <a:pPr defTabSz="609608"/>
            <a:endParaRPr lang="fr-FR" sz="800" dirty="0" smtClean="0"/>
          </a:p>
          <a:p>
            <a:pPr algn="r" defTabSz="609608"/>
            <a:r>
              <a:rPr lang="fr-FR" sz="2400" i="1" dirty="0" smtClean="0"/>
              <a:t>[</a:t>
            </a:r>
            <a:r>
              <a:rPr lang="fr-FR" sz="2400" i="1" dirty="0" err="1" smtClean="0"/>
              <a:t>Becons</a:t>
            </a:r>
            <a:r>
              <a:rPr lang="fr-FR" sz="2400" i="1" dirty="0" smtClean="0"/>
              <a:t> of </a:t>
            </a:r>
            <a:r>
              <a:rPr lang="fr-FR" sz="2400" i="1" dirty="0" err="1" smtClean="0"/>
              <a:t>hope</a:t>
            </a:r>
            <a:r>
              <a:rPr lang="fr-FR" sz="2400" i="1" dirty="0" smtClean="0"/>
              <a:t>, 2019]</a:t>
            </a:r>
            <a:endParaRPr lang="fr-FR" sz="2400" i="1" dirty="0">
              <a:solidFill>
                <a:srgbClr val="000000"/>
              </a:solidFill>
              <a:latin typeface="Candara" panose="020E0502030303020204" pitchFamily="34" charset="0"/>
            </a:endParaRPr>
          </a:p>
        </p:txBody>
      </p:sp>
    </p:spTree>
    <p:extLst>
      <p:ext uri="{BB962C8B-B14F-4D97-AF65-F5344CB8AC3E}">
        <p14:creationId xmlns:p14="http://schemas.microsoft.com/office/powerpoint/2010/main" val="2776012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8904" y="1453194"/>
            <a:ext cx="5516218" cy="4221953"/>
            <a:chOff x="0" y="1530626"/>
            <a:chExt cx="6500191" cy="4321226"/>
          </a:xfrm>
        </p:grpSpPr>
        <p:pic>
          <p:nvPicPr>
            <p:cNvPr id="5" name="Picture 4">
              <a:extLst>
                <a:ext uri="{FF2B5EF4-FFF2-40B4-BE49-F238E27FC236}">
                  <a16:creationId xmlns:a16="http://schemas.microsoft.com/office/drawing/2014/main" id="{79DB8440-C3E7-4DFA-A962-7ACE60019FC5}"/>
                </a:ext>
              </a:extLst>
            </p:cNvPr>
            <p:cNvPicPr>
              <a:picLocks noChangeAspect="1"/>
            </p:cNvPicPr>
            <p:nvPr/>
          </p:nvPicPr>
          <p:blipFill rotWithShape="1">
            <a:blip r:embed="rId3"/>
            <a:srcRect l="6794" r="13113"/>
            <a:stretch/>
          </p:blipFill>
          <p:spPr>
            <a:xfrm>
              <a:off x="0" y="1530626"/>
              <a:ext cx="6478871" cy="4321226"/>
            </a:xfrm>
            <a:prstGeom prst="rect">
              <a:avLst/>
            </a:prstGeom>
          </p:spPr>
        </p:pic>
        <p:sp>
          <p:nvSpPr>
            <p:cNvPr id="6" name="Rectangle 5"/>
            <p:cNvSpPr/>
            <p:nvPr/>
          </p:nvSpPr>
          <p:spPr>
            <a:xfrm>
              <a:off x="3955774" y="1679713"/>
              <a:ext cx="2544417"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Oval 11"/>
          <p:cNvSpPr/>
          <p:nvPr/>
        </p:nvSpPr>
        <p:spPr>
          <a:xfrm>
            <a:off x="2442715" y="4611905"/>
            <a:ext cx="1739347" cy="1208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Oval 12"/>
          <p:cNvSpPr/>
          <p:nvPr/>
        </p:nvSpPr>
        <p:spPr>
          <a:xfrm>
            <a:off x="263388" y="1598856"/>
            <a:ext cx="1739347" cy="14306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527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8904" y="1453194"/>
            <a:ext cx="5516218" cy="4221953"/>
            <a:chOff x="0" y="1530626"/>
            <a:chExt cx="6500191" cy="4321226"/>
          </a:xfrm>
        </p:grpSpPr>
        <p:pic>
          <p:nvPicPr>
            <p:cNvPr id="5" name="Picture 4">
              <a:extLst>
                <a:ext uri="{FF2B5EF4-FFF2-40B4-BE49-F238E27FC236}">
                  <a16:creationId xmlns:a16="http://schemas.microsoft.com/office/drawing/2014/main" id="{79DB8440-C3E7-4DFA-A962-7ACE60019FC5}"/>
                </a:ext>
              </a:extLst>
            </p:cNvPr>
            <p:cNvPicPr>
              <a:picLocks noChangeAspect="1"/>
            </p:cNvPicPr>
            <p:nvPr/>
          </p:nvPicPr>
          <p:blipFill rotWithShape="1">
            <a:blip r:embed="rId3"/>
            <a:srcRect l="6794" r="13113"/>
            <a:stretch/>
          </p:blipFill>
          <p:spPr>
            <a:xfrm>
              <a:off x="0" y="1530626"/>
              <a:ext cx="6478871" cy="4321226"/>
            </a:xfrm>
            <a:prstGeom prst="rect">
              <a:avLst/>
            </a:prstGeom>
          </p:spPr>
        </p:pic>
        <p:sp>
          <p:nvSpPr>
            <p:cNvPr id="6" name="Rectangle 5"/>
            <p:cNvSpPr/>
            <p:nvPr/>
          </p:nvSpPr>
          <p:spPr>
            <a:xfrm>
              <a:off x="3955774" y="1679713"/>
              <a:ext cx="2544417"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Picture 7">
            <a:extLst>
              <a:ext uri="{FF2B5EF4-FFF2-40B4-BE49-F238E27FC236}">
                <a16:creationId xmlns:a16="http://schemas.microsoft.com/office/drawing/2014/main" id="{90226A39-15FD-45B7-AD90-C3518A71635F}"/>
              </a:ext>
            </a:extLst>
          </p:cNvPr>
          <p:cNvPicPr>
            <a:picLocks noChangeAspect="1"/>
          </p:cNvPicPr>
          <p:nvPr/>
        </p:nvPicPr>
        <p:blipFill rotWithShape="1">
          <a:blip r:embed="rId4"/>
          <a:srcRect l="16155" r="12595"/>
          <a:stretch/>
        </p:blipFill>
        <p:spPr>
          <a:xfrm>
            <a:off x="6675782" y="557180"/>
            <a:ext cx="5237922" cy="5803271"/>
          </a:xfrm>
          <a:prstGeom prst="rect">
            <a:avLst/>
          </a:prstGeom>
        </p:spPr>
      </p:pic>
      <p:sp>
        <p:nvSpPr>
          <p:cNvPr id="9" name="Right Arrow 8"/>
          <p:cNvSpPr/>
          <p:nvPr/>
        </p:nvSpPr>
        <p:spPr>
          <a:xfrm>
            <a:off x="5565912" y="2956890"/>
            <a:ext cx="1292087" cy="1003852"/>
          </a:xfrm>
          <a:prstGeom prst="rightArrow">
            <a:avLst/>
          </a:prstGeom>
          <a:solidFill>
            <a:schemeClr val="accent2"/>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p:cNvSpPr/>
          <p:nvPr/>
        </p:nvSpPr>
        <p:spPr>
          <a:xfrm>
            <a:off x="2442715" y="4611905"/>
            <a:ext cx="1739347" cy="1208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Oval 12"/>
          <p:cNvSpPr/>
          <p:nvPr/>
        </p:nvSpPr>
        <p:spPr>
          <a:xfrm>
            <a:off x="263388" y="1598856"/>
            <a:ext cx="1739347" cy="14306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val 13"/>
          <p:cNvSpPr/>
          <p:nvPr/>
        </p:nvSpPr>
        <p:spPr>
          <a:xfrm>
            <a:off x="8059404" y="5251527"/>
            <a:ext cx="1739347" cy="1208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val 14"/>
          <p:cNvSpPr/>
          <p:nvPr/>
        </p:nvSpPr>
        <p:spPr>
          <a:xfrm>
            <a:off x="8227139" y="457200"/>
            <a:ext cx="2705905" cy="14128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1319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8C07-8752-B541-87E4-9663802B0A81}"/>
              </a:ext>
            </a:extLst>
          </p:cNvPr>
          <p:cNvSpPr>
            <a:spLocks noGrp="1"/>
          </p:cNvSpPr>
          <p:nvPr>
            <p:ph type="title"/>
          </p:nvPr>
        </p:nvSpPr>
        <p:spPr>
          <a:xfrm>
            <a:off x="8497801" y="556305"/>
            <a:ext cx="3442270" cy="1366883"/>
          </a:xfrm>
        </p:spPr>
        <p:txBody>
          <a:bodyPr>
            <a:normAutofit fontScale="90000"/>
          </a:bodyPr>
          <a:lstStyle/>
          <a:p>
            <a:r>
              <a:rPr lang="fr-FR" b="1" dirty="0">
                <a:solidFill>
                  <a:srgbClr val="005E4F"/>
                </a:solidFill>
                <a:latin typeface="BrownPro" pitchFamily="2" charset="77"/>
              </a:rPr>
              <a:t>La transition agroécologique est un </a:t>
            </a:r>
            <a:r>
              <a:rPr lang="fr-FR" b="1" dirty="0" smtClean="0">
                <a:solidFill>
                  <a:srgbClr val="005E4F"/>
                </a:solidFill>
                <a:latin typeface="BrownPro" pitchFamily="2" charset="77"/>
              </a:rPr>
              <a:t>processus et un parcours</a:t>
            </a:r>
            <a:endParaRPr lang="fr-FR" b="1" dirty="0">
              <a:solidFill>
                <a:srgbClr val="005E4F"/>
              </a:solidFill>
              <a:latin typeface="BrownPro" pitchFamily="2" charset="77"/>
            </a:endParaRPr>
          </a:p>
        </p:txBody>
      </p:sp>
      <p:grpSp>
        <p:nvGrpSpPr>
          <p:cNvPr id="3" name="Group 2"/>
          <p:cNvGrpSpPr/>
          <p:nvPr/>
        </p:nvGrpSpPr>
        <p:grpSpPr>
          <a:xfrm>
            <a:off x="1186620" y="318053"/>
            <a:ext cx="8090297" cy="6222888"/>
            <a:chOff x="1633881" y="357810"/>
            <a:chExt cx="8090297" cy="6222888"/>
          </a:xfrm>
        </p:grpSpPr>
        <p:pic>
          <p:nvPicPr>
            <p:cNvPr id="5" name="Graphic 4" descr="Circular flowchart outline">
              <a:extLst>
                <a:ext uri="{FF2B5EF4-FFF2-40B4-BE49-F238E27FC236}">
                  <a16:creationId xmlns:a16="http://schemas.microsoft.com/office/drawing/2014/main" id="{8F224C73-6483-ED4E-9104-3BD86B4D5A5F}"/>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3468" t="14166" r="12779" b="14759"/>
            <a:stretch/>
          </p:blipFill>
          <p:spPr>
            <a:xfrm>
              <a:off x="3266866" y="357810"/>
              <a:ext cx="6457312" cy="6222888"/>
            </a:xfrm>
            <a:prstGeom prst="rect">
              <a:avLst/>
            </a:prstGeom>
          </p:spPr>
        </p:pic>
        <p:pic>
          <p:nvPicPr>
            <p:cNvPr id="6" name="Graphic 6" descr="Magnifying glass with solid fill">
              <a:extLst>
                <a:ext uri="{FF2B5EF4-FFF2-40B4-BE49-F238E27FC236}">
                  <a16:creationId xmlns:a16="http://schemas.microsoft.com/office/drawing/2014/main" id="{ADD16BB0-4BD8-6148-B71C-25EE100C147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406930" y="4685791"/>
              <a:ext cx="676458" cy="676458"/>
            </a:xfrm>
            <a:prstGeom prst="rect">
              <a:avLst/>
            </a:prstGeom>
          </p:spPr>
        </p:pic>
        <p:pic>
          <p:nvPicPr>
            <p:cNvPr id="7" name="Graphic 10" descr="Lightning bolt with solid fill">
              <a:extLst>
                <a:ext uri="{FF2B5EF4-FFF2-40B4-BE49-F238E27FC236}">
                  <a16:creationId xmlns:a16="http://schemas.microsoft.com/office/drawing/2014/main" id="{71E08BB7-9288-8A40-915C-BA5A12D0A59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86272" y="4663275"/>
              <a:ext cx="769306" cy="769306"/>
            </a:xfrm>
            <a:prstGeom prst="rect">
              <a:avLst/>
            </a:prstGeom>
          </p:spPr>
        </p:pic>
        <p:sp>
          <p:nvSpPr>
            <p:cNvPr id="8" name="TextBox 7">
              <a:extLst>
                <a:ext uri="{FF2B5EF4-FFF2-40B4-BE49-F238E27FC236}">
                  <a16:creationId xmlns:a16="http://schemas.microsoft.com/office/drawing/2014/main" id="{E89010D0-1BCC-3045-8A57-9F3D50CD40AD}"/>
                </a:ext>
              </a:extLst>
            </p:cNvPr>
            <p:cNvSpPr txBox="1"/>
            <p:nvPr/>
          </p:nvSpPr>
          <p:spPr>
            <a:xfrm>
              <a:off x="5322509" y="1467529"/>
              <a:ext cx="2697003" cy="1538883"/>
            </a:xfrm>
            <a:prstGeom prst="rect">
              <a:avLst/>
            </a:prstGeom>
            <a:noFill/>
          </p:spPr>
          <p:txBody>
            <a:bodyPr wrap="square" rtlCol="0">
              <a:spAutoFit/>
            </a:bodyPr>
            <a:lstStyle/>
            <a:p>
              <a:r>
                <a:rPr lang="en-US" sz="4000" b="1" dirty="0">
                  <a:solidFill>
                    <a:srgbClr val="203864"/>
                  </a:solidFill>
                  <a:latin typeface="BrownPro" pitchFamily="2" charset="77"/>
                </a:rPr>
                <a:t>1.</a:t>
              </a:r>
            </a:p>
            <a:p>
              <a:r>
                <a:rPr lang="fr-FR" dirty="0">
                  <a:solidFill>
                    <a:srgbClr val="203864"/>
                  </a:solidFill>
                  <a:latin typeface="BrownPro" pitchFamily="2" charset="77"/>
                </a:rPr>
                <a:t>Explorer les perspectives collectives et trouver un terrain d'entente</a:t>
              </a:r>
            </a:p>
          </p:txBody>
        </p:sp>
        <p:sp>
          <p:nvSpPr>
            <p:cNvPr id="9" name="TextBox 8">
              <a:extLst>
                <a:ext uri="{FF2B5EF4-FFF2-40B4-BE49-F238E27FC236}">
                  <a16:creationId xmlns:a16="http://schemas.microsoft.com/office/drawing/2014/main" id="{1AAA9454-9BD1-1C40-8B4F-BBDE38C152F1}"/>
                </a:ext>
              </a:extLst>
            </p:cNvPr>
            <p:cNvSpPr txBox="1"/>
            <p:nvPr/>
          </p:nvSpPr>
          <p:spPr>
            <a:xfrm>
              <a:off x="6632461" y="2927399"/>
              <a:ext cx="1848742" cy="1477328"/>
            </a:xfrm>
            <a:prstGeom prst="rect">
              <a:avLst/>
            </a:prstGeom>
            <a:noFill/>
          </p:spPr>
          <p:txBody>
            <a:bodyPr wrap="square" rtlCol="0">
              <a:spAutoFit/>
            </a:bodyPr>
            <a:lstStyle/>
            <a:p>
              <a:pPr algn="r"/>
              <a:r>
                <a:rPr lang="en-US" sz="3600" b="1" dirty="0">
                  <a:solidFill>
                    <a:srgbClr val="203864"/>
                  </a:solidFill>
                  <a:latin typeface="BrownPro" pitchFamily="2" charset="77"/>
                </a:rPr>
                <a:t>2.</a:t>
              </a:r>
            </a:p>
            <a:p>
              <a:pPr algn="r"/>
              <a:r>
                <a:rPr lang="fr-FR" dirty="0">
                  <a:solidFill>
                    <a:srgbClr val="203864"/>
                  </a:solidFill>
                  <a:latin typeface="BrownPro" pitchFamily="2" charset="77"/>
                </a:rPr>
                <a:t>Possibilités de renforcer et de cibler les visions</a:t>
              </a:r>
              <a:endParaRPr lang="en-US" dirty="0">
                <a:solidFill>
                  <a:srgbClr val="203864"/>
                </a:solidFill>
                <a:latin typeface="BrownPro" pitchFamily="2" charset="77"/>
              </a:endParaRPr>
            </a:p>
          </p:txBody>
        </p:sp>
        <p:sp>
          <p:nvSpPr>
            <p:cNvPr id="10" name="TextBox 9">
              <a:extLst>
                <a:ext uri="{FF2B5EF4-FFF2-40B4-BE49-F238E27FC236}">
                  <a16:creationId xmlns:a16="http://schemas.microsoft.com/office/drawing/2014/main" id="{37D2BCAD-9068-A242-B0B4-9FFE3F1F3F2B}"/>
                </a:ext>
              </a:extLst>
            </p:cNvPr>
            <p:cNvSpPr txBox="1"/>
            <p:nvPr/>
          </p:nvSpPr>
          <p:spPr>
            <a:xfrm>
              <a:off x="4864181" y="4029083"/>
              <a:ext cx="1848742" cy="1538883"/>
            </a:xfrm>
            <a:prstGeom prst="rect">
              <a:avLst/>
            </a:prstGeom>
            <a:noFill/>
          </p:spPr>
          <p:txBody>
            <a:bodyPr wrap="square" rtlCol="0">
              <a:spAutoFit/>
            </a:bodyPr>
            <a:lstStyle/>
            <a:p>
              <a:r>
                <a:rPr lang="en-US" sz="4000" b="1" dirty="0">
                  <a:solidFill>
                    <a:srgbClr val="203864"/>
                  </a:solidFill>
                  <a:latin typeface="BrownPro" pitchFamily="2" charset="77"/>
                </a:rPr>
                <a:t>3.</a:t>
              </a:r>
            </a:p>
            <a:p>
              <a:r>
                <a:rPr lang="en-US" dirty="0" err="1">
                  <a:solidFill>
                    <a:srgbClr val="203864"/>
                  </a:solidFill>
                  <a:latin typeface="BrownPro" pitchFamily="2" charset="77"/>
                </a:rPr>
                <a:t>Espace</a:t>
              </a:r>
              <a:r>
                <a:rPr lang="en-US" dirty="0">
                  <a:solidFill>
                    <a:srgbClr val="203864"/>
                  </a:solidFill>
                  <a:latin typeface="BrownPro" pitchFamily="2" charset="77"/>
                </a:rPr>
                <a:t> de </a:t>
              </a:r>
              <a:r>
                <a:rPr lang="en-US" dirty="0" smtClean="0">
                  <a:solidFill>
                    <a:srgbClr val="203864"/>
                  </a:solidFill>
                  <a:latin typeface="BrownPro" pitchFamily="2" charset="77"/>
                </a:rPr>
                <a:t>transition / transformation</a:t>
              </a:r>
              <a:endParaRPr lang="en-US" dirty="0">
                <a:solidFill>
                  <a:srgbClr val="203864"/>
                </a:solidFill>
                <a:latin typeface="BrownPro" pitchFamily="2" charset="77"/>
              </a:endParaRPr>
            </a:p>
          </p:txBody>
        </p:sp>
        <p:sp>
          <p:nvSpPr>
            <p:cNvPr id="11" name="Striped Right Arrow 10">
              <a:extLst>
                <a:ext uri="{FF2B5EF4-FFF2-40B4-BE49-F238E27FC236}">
                  <a16:creationId xmlns:a16="http://schemas.microsoft.com/office/drawing/2014/main" id="{B327B786-C829-FC41-8DD6-55B8312296C9}"/>
                </a:ext>
              </a:extLst>
            </p:cNvPr>
            <p:cNvSpPr/>
            <p:nvPr/>
          </p:nvSpPr>
          <p:spPr>
            <a:xfrm>
              <a:off x="1633881" y="516780"/>
              <a:ext cx="3210339" cy="1131818"/>
            </a:xfrm>
            <a:prstGeom prst="stripedRightArrow">
              <a:avLst>
                <a:gd name="adj1" fmla="val 56254"/>
                <a:gd name="adj2" fmla="val 68463"/>
              </a:avLst>
            </a:prstGeom>
            <a:solidFill>
              <a:srgbClr val="4471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latin typeface="BrownPro" pitchFamily="2" charset="77"/>
                </a:rPr>
                <a:t>Vécu, </a:t>
              </a:r>
              <a:r>
                <a:rPr lang="fr-FR" dirty="0">
                  <a:latin typeface="BrownPro" pitchFamily="2" charset="77"/>
                </a:rPr>
                <a:t>valeurs, contexte</a:t>
              </a:r>
              <a:endParaRPr lang="en-US" dirty="0">
                <a:latin typeface="BrownPro" pitchFamily="2" charset="77"/>
              </a:endParaRPr>
            </a:p>
            <a:p>
              <a:r>
                <a:rPr lang="fr-FR" dirty="0" smtClean="0">
                  <a:latin typeface="BrownPro" pitchFamily="2" charset="77"/>
                </a:rPr>
                <a:t>perspectives AE</a:t>
              </a:r>
              <a:endParaRPr lang="en-US" dirty="0">
                <a:latin typeface="BrownPro" pitchFamily="2" charset="77"/>
              </a:endParaRPr>
            </a:p>
          </p:txBody>
        </p:sp>
        <p:pic>
          <p:nvPicPr>
            <p:cNvPr id="12" name="Graphic 5" descr="Users with solid fill">
              <a:extLst>
                <a:ext uri="{FF2B5EF4-FFF2-40B4-BE49-F238E27FC236}">
                  <a16:creationId xmlns:a16="http://schemas.microsoft.com/office/drawing/2014/main" id="{60D41F9E-AA38-0041-A583-353FB8DA3AC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076875" y="825276"/>
              <a:ext cx="769306" cy="769306"/>
            </a:xfrm>
            <a:prstGeom prst="rect">
              <a:avLst/>
            </a:prstGeom>
          </p:spPr>
        </p:pic>
      </p:grpSp>
    </p:spTree>
    <p:extLst>
      <p:ext uri="{BB962C8B-B14F-4D97-AF65-F5344CB8AC3E}">
        <p14:creationId xmlns:p14="http://schemas.microsoft.com/office/powerpoint/2010/main" val="2570714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557859" y="410295"/>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b="1" dirty="0">
                <a:solidFill>
                  <a:srgbClr val="005E4F"/>
                </a:solidFill>
                <a:latin typeface="BrownPro" pitchFamily="2" charset="77"/>
              </a:rPr>
              <a:t>Pourquoi prendre part au processus de transition</a:t>
            </a:r>
          </a:p>
        </p:txBody>
      </p:sp>
      <p:sp>
        <p:nvSpPr>
          <p:cNvPr id="5" name="TextBox 4"/>
          <p:cNvSpPr txBox="1"/>
          <p:nvPr/>
        </p:nvSpPr>
        <p:spPr>
          <a:xfrm>
            <a:off x="1147666" y="1543895"/>
            <a:ext cx="8512006" cy="4401205"/>
          </a:xfrm>
          <a:prstGeom prst="rect">
            <a:avLst/>
          </a:prstGeom>
          <a:noFill/>
        </p:spPr>
        <p:txBody>
          <a:bodyPr wrap="square" rtlCol="0" anchor="t">
            <a:spAutoFit/>
          </a:bodyPr>
          <a:lstStyle/>
          <a:p>
            <a:pPr defTabSz="609608"/>
            <a:r>
              <a:rPr lang="en-ZW" sz="2000" b="1" dirty="0" smtClean="0">
                <a:solidFill>
                  <a:srgbClr val="000000"/>
                </a:solidFill>
                <a:latin typeface="Candara"/>
              </a:rPr>
              <a:t>"</a:t>
            </a:r>
            <a:r>
              <a:rPr lang="fr-FR" sz="2000" b="1" dirty="0" smtClean="0">
                <a:solidFill>
                  <a:srgbClr val="000000"/>
                </a:solidFill>
                <a:latin typeface="Candara"/>
              </a:rPr>
              <a:t> </a:t>
            </a:r>
            <a:r>
              <a:rPr lang="fr-FR" sz="2000" b="1" dirty="0">
                <a:solidFill>
                  <a:srgbClr val="000000"/>
                </a:solidFill>
                <a:latin typeface="Candara"/>
              </a:rPr>
              <a:t>J'ai décidé que je ne pouvais pas continuer à vendre de la nourriture empoisonnée aux gens de la ville."</a:t>
            </a:r>
            <a:endParaRPr lang="en-ZW" sz="2000" b="1" dirty="0">
              <a:solidFill>
                <a:srgbClr val="000000"/>
              </a:solidFill>
              <a:latin typeface="Candara"/>
            </a:endParaRPr>
          </a:p>
          <a:p>
            <a:pPr defTabSz="609608"/>
            <a:endParaRPr lang="en-ZW" sz="2000" b="1" dirty="0">
              <a:solidFill>
                <a:srgbClr val="000000"/>
              </a:solidFill>
              <a:latin typeface="Candara"/>
            </a:endParaRPr>
          </a:p>
          <a:p>
            <a:pPr defTabSz="609608"/>
            <a:r>
              <a:rPr lang="en-ZW" sz="2000" b="1" dirty="0" smtClean="0">
                <a:solidFill>
                  <a:srgbClr val="000000"/>
                </a:solidFill>
                <a:latin typeface="Candara"/>
              </a:rPr>
              <a:t>"</a:t>
            </a:r>
            <a:r>
              <a:rPr lang="fr-FR" sz="2000" b="1" dirty="0">
                <a:solidFill>
                  <a:srgbClr val="000000"/>
                </a:solidFill>
                <a:latin typeface="Candara"/>
              </a:rPr>
              <a:t>Nous avons compris que si nous ne changions pas nos pratiques, les puits allaient </a:t>
            </a:r>
            <a:r>
              <a:rPr lang="fr-FR" sz="2000" b="1" dirty="0" smtClean="0">
                <a:solidFill>
                  <a:srgbClr val="000000"/>
                </a:solidFill>
                <a:latin typeface="Candara"/>
              </a:rPr>
              <a:t>être complètement secs.</a:t>
            </a:r>
            <a:r>
              <a:rPr lang="en-ZW" sz="2000" b="1" dirty="0" smtClean="0">
                <a:solidFill>
                  <a:srgbClr val="000000"/>
                </a:solidFill>
                <a:latin typeface="Candara"/>
              </a:rPr>
              <a:t> "</a:t>
            </a:r>
            <a:endParaRPr lang="fr-FR" sz="2000" b="1" dirty="0" smtClean="0">
              <a:solidFill>
                <a:srgbClr val="000000"/>
              </a:solidFill>
              <a:latin typeface="Candara"/>
            </a:endParaRPr>
          </a:p>
          <a:p>
            <a:pPr defTabSz="609608"/>
            <a:endParaRPr lang="en-ZW" sz="2000" b="1" dirty="0">
              <a:solidFill>
                <a:srgbClr val="000000"/>
              </a:solidFill>
              <a:latin typeface="Candara"/>
            </a:endParaRPr>
          </a:p>
          <a:p>
            <a:pPr defTabSz="609608"/>
            <a:r>
              <a:rPr lang="en-ZW" sz="2000" b="1" dirty="0" smtClean="0">
                <a:solidFill>
                  <a:srgbClr val="000000"/>
                </a:solidFill>
                <a:latin typeface="Candara"/>
              </a:rPr>
              <a:t>"</a:t>
            </a:r>
            <a:r>
              <a:rPr lang="fr-FR" sz="2000" b="1" dirty="0">
                <a:solidFill>
                  <a:srgbClr val="000000"/>
                </a:solidFill>
                <a:latin typeface="Candara"/>
              </a:rPr>
              <a:t> </a:t>
            </a:r>
            <a:r>
              <a:rPr lang="fr-FR" sz="2000" b="1" dirty="0" smtClean="0">
                <a:solidFill>
                  <a:srgbClr val="000000"/>
                </a:solidFill>
                <a:latin typeface="Candara"/>
              </a:rPr>
              <a:t>On </a:t>
            </a:r>
            <a:r>
              <a:rPr lang="fr-FR" sz="2000" b="1" dirty="0">
                <a:solidFill>
                  <a:srgbClr val="000000"/>
                </a:solidFill>
                <a:latin typeface="Candara"/>
              </a:rPr>
              <a:t>vivait endettés</a:t>
            </a:r>
            <a:r>
              <a:rPr lang="fr-FR" sz="2000" b="1" dirty="0" smtClean="0">
                <a:solidFill>
                  <a:srgbClr val="000000"/>
                </a:solidFill>
                <a:latin typeface="Candara"/>
              </a:rPr>
              <a:t>: </a:t>
            </a:r>
            <a:r>
              <a:rPr lang="fr-FR" sz="2000" b="1" dirty="0">
                <a:solidFill>
                  <a:srgbClr val="000000"/>
                </a:solidFill>
                <a:latin typeface="Candara"/>
              </a:rPr>
              <a:t>semences, produits agrochimiques, </a:t>
            </a:r>
            <a:r>
              <a:rPr lang="fr-FR" sz="2000" b="1" dirty="0" smtClean="0">
                <a:solidFill>
                  <a:srgbClr val="000000"/>
                </a:solidFill>
                <a:latin typeface="Candara"/>
              </a:rPr>
              <a:t>main-d'œuvre. </a:t>
            </a:r>
            <a:r>
              <a:rPr lang="fr-FR" sz="2000" b="1" dirty="0">
                <a:solidFill>
                  <a:srgbClr val="000000"/>
                </a:solidFill>
                <a:latin typeface="Candara"/>
              </a:rPr>
              <a:t>Maintenant, je n'ai plus de dettes et je </a:t>
            </a:r>
            <a:r>
              <a:rPr lang="fr-FR" sz="2000" b="1" dirty="0" smtClean="0">
                <a:solidFill>
                  <a:srgbClr val="000000"/>
                </a:solidFill>
                <a:latin typeface="Candara"/>
              </a:rPr>
              <a:t>cultive </a:t>
            </a:r>
            <a:r>
              <a:rPr lang="fr-FR" sz="2000" b="1" dirty="0">
                <a:solidFill>
                  <a:srgbClr val="000000"/>
                </a:solidFill>
                <a:latin typeface="Candara"/>
              </a:rPr>
              <a:t>un produit de haute qualité. "</a:t>
            </a:r>
            <a:r>
              <a:rPr lang="fr-FR" sz="2000" b="1" dirty="0" smtClean="0">
                <a:solidFill>
                  <a:srgbClr val="000000"/>
                </a:solidFill>
                <a:latin typeface="Candara"/>
              </a:rPr>
              <a:t> </a:t>
            </a:r>
          </a:p>
          <a:p>
            <a:pPr defTabSz="609608"/>
            <a:endParaRPr lang="en-ZW" sz="2000" b="1" dirty="0" smtClean="0">
              <a:solidFill>
                <a:srgbClr val="000000"/>
              </a:solidFill>
              <a:latin typeface="Candara"/>
            </a:endParaRPr>
          </a:p>
          <a:p>
            <a:pPr defTabSz="609608"/>
            <a:r>
              <a:rPr lang="en-ZW" sz="2000" b="1" dirty="0" smtClean="0">
                <a:solidFill>
                  <a:srgbClr val="000000"/>
                </a:solidFill>
                <a:latin typeface="Candara"/>
              </a:rPr>
              <a:t>"</a:t>
            </a:r>
            <a:r>
              <a:rPr lang="fr-FR" sz="2000" b="1" dirty="0" smtClean="0">
                <a:solidFill>
                  <a:srgbClr val="000000"/>
                </a:solidFill>
                <a:latin typeface="Candara"/>
              </a:rPr>
              <a:t> </a:t>
            </a:r>
            <a:r>
              <a:rPr lang="fr-FR" sz="2000" b="1" dirty="0">
                <a:solidFill>
                  <a:srgbClr val="000000"/>
                </a:solidFill>
                <a:latin typeface="Candara"/>
              </a:rPr>
              <a:t>La terre ne nous appartient pas. Nous appartenons à la terre." </a:t>
            </a:r>
            <a:endParaRPr lang="en-ZW" sz="2000" b="1" dirty="0">
              <a:solidFill>
                <a:srgbClr val="000000"/>
              </a:solidFill>
              <a:latin typeface="Candara"/>
            </a:endParaRPr>
          </a:p>
          <a:p>
            <a:pPr defTabSz="609608"/>
            <a:endParaRPr lang="es-ES" sz="2000" b="1" dirty="0">
              <a:solidFill>
                <a:srgbClr val="000000"/>
              </a:solidFill>
              <a:latin typeface="Candara"/>
            </a:endParaRPr>
          </a:p>
          <a:p>
            <a:pPr defTabSz="609608"/>
            <a:r>
              <a:rPr lang="es-ES" sz="2000" b="1" dirty="0" smtClean="0">
                <a:solidFill>
                  <a:srgbClr val="000000"/>
                </a:solidFill>
                <a:latin typeface="Candara"/>
              </a:rPr>
              <a:t>"</a:t>
            </a:r>
            <a:r>
              <a:rPr lang="fr-FR" sz="2000" b="1" dirty="0">
                <a:solidFill>
                  <a:srgbClr val="000000"/>
                </a:solidFill>
                <a:latin typeface="Candara"/>
              </a:rPr>
              <a:t>Si nous voulons que nos enfants </a:t>
            </a:r>
            <a:r>
              <a:rPr lang="fr-FR" sz="2000" b="1" dirty="0" smtClean="0">
                <a:solidFill>
                  <a:srgbClr val="000000"/>
                </a:solidFill>
                <a:latin typeface="Candara"/>
              </a:rPr>
              <a:t>continuent dans </a:t>
            </a:r>
            <a:r>
              <a:rPr lang="fr-FR" sz="2000" b="1" dirty="0">
                <a:solidFill>
                  <a:srgbClr val="000000"/>
                </a:solidFill>
                <a:latin typeface="Candara"/>
              </a:rPr>
              <a:t>l'agriculture, nous avons besoin d'un type d'agriculture </a:t>
            </a:r>
            <a:r>
              <a:rPr lang="fr-FR" sz="2000" b="1" dirty="0" smtClean="0">
                <a:solidFill>
                  <a:srgbClr val="000000"/>
                </a:solidFill>
                <a:latin typeface="Candara"/>
              </a:rPr>
              <a:t>durable, </a:t>
            </a:r>
            <a:r>
              <a:rPr lang="fr-FR" sz="2000" b="1" dirty="0">
                <a:solidFill>
                  <a:srgbClr val="000000"/>
                </a:solidFill>
                <a:latin typeface="Candara"/>
              </a:rPr>
              <a:t>une agriculture qui donne la vie et </a:t>
            </a:r>
            <a:r>
              <a:rPr lang="fr-FR" sz="2000" b="1" dirty="0" smtClean="0">
                <a:solidFill>
                  <a:srgbClr val="000000"/>
                </a:solidFill>
                <a:latin typeface="Candara"/>
              </a:rPr>
              <a:t>unit </a:t>
            </a:r>
            <a:r>
              <a:rPr lang="fr-FR" sz="2000" b="1" dirty="0">
                <a:solidFill>
                  <a:srgbClr val="000000"/>
                </a:solidFill>
                <a:latin typeface="Candara"/>
              </a:rPr>
              <a:t>la communauté."</a:t>
            </a:r>
            <a:endParaRPr lang="es-ES" sz="2000" b="1" dirty="0">
              <a:solidFill>
                <a:srgbClr val="000000"/>
              </a:solidFill>
              <a:latin typeface="Candara"/>
            </a:endParaRPr>
          </a:p>
        </p:txBody>
      </p:sp>
      <p:pic>
        <p:nvPicPr>
          <p:cNvPr id="2" name="Picture 1"/>
          <p:cNvPicPr>
            <a:picLocks noChangeAspect="1"/>
          </p:cNvPicPr>
          <p:nvPr/>
        </p:nvPicPr>
        <p:blipFill>
          <a:blip r:embed="rId3"/>
          <a:stretch>
            <a:fillRect/>
          </a:stretch>
        </p:blipFill>
        <p:spPr>
          <a:xfrm>
            <a:off x="9890449" y="3998911"/>
            <a:ext cx="1775303" cy="2319280"/>
          </a:xfrm>
          <a:prstGeom prst="rect">
            <a:avLst/>
          </a:prstGeom>
        </p:spPr>
      </p:pic>
    </p:spTree>
    <p:extLst>
      <p:ext uri="{BB962C8B-B14F-4D97-AF65-F5344CB8AC3E}">
        <p14:creationId xmlns:p14="http://schemas.microsoft.com/office/powerpoint/2010/main" val="1199822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663233" y="427417"/>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b="1" dirty="0">
                <a:solidFill>
                  <a:srgbClr val="005E4F"/>
                </a:solidFill>
                <a:latin typeface="BrownPro" pitchFamily="2" charset="77"/>
              </a:rPr>
              <a:t>La transition AE est un processus et un </a:t>
            </a:r>
            <a:r>
              <a:rPr lang="fr-FR" b="1" dirty="0" smtClean="0">
                <a:solidFill>
                  <a:srgbClr val="005E4F"/>
                </a:solidFill>
                <a:latin typeface="BrownPro" pitchFamily="2" charset="77"/>
              </a:rPr>
              <a:t>parcours</a:t>
            </a:r>
            <a:endParaRPr lang="en-US" b="1" dirty="0">
              <a:solidFill>
                <a:srgbClr val="005E4F"/>
              </a:solidFill>
              <a:latin typeface="BrownPro" pitchFamily="2" charset="77"/>
            </a:endParaRPr>
          </a:p>
        </p:txBody>
      </p:sp>
      <p:graphicFrame>
        <p:nvGraphicFramePr>
          <p:cNvPr id="4" name="Diagram 3"/>
          <p:cNvGraphicFramePr/>
          <p:nvPr>
            <p:extLst/>
          </p:nvPr>
        </p:nvGraphicFramePr>
        <p:xfrm>
          <a:off x="2022950" y="1027045"/>
          <a:ext cx="828086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raight Connector 7"/>
          <p:cNvSpPr>
            <a:spLocks noChangeAspect="1"/>
          </p:cNvSpPr>
          <p:nvPr/>
        </p:nvSpPr>
        <p:spPr>
          <a:xfrm rot="2700000">
            <a:off x="2557263"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Oval 8"/>
          <p:cNvSpPr/>
          <p:nvPr/>
        </p:nvSpPr>
        <p:spPr>
          <a:xfrm>
            <a:off x="2676652" y="4756658"/>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8402735" y="1695728"/>
            <a:ext cx="1994575" cy="1554191"/>
            <a:chOff x="8402735" y="1695728"/>
            <a:chExt cx="1994575" cy="1554191"/>
          </a:xfrm>
        </p:grpSpPr>
        <p:sp>
          <p:nvSpPr>
            <p:cNvPr id="15" name="Straight Connector 14"/>
            <p:cNvSpPr>
              <a:spLocks noChangeAspect="1"/>
            </p:cNvSpPr>
            <p:nvPr/>
          </p:nvSpPr>
          <p:spPr>
            <a:xfrm rot="2700000">
              <a:off x="9037165" y="2701279"/>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Oval 15"/>
            <p:cNvSpPr/>
            <p:nvPr/>
          </p:nvSpPr>
          <p:spPr>
            <a:xfrm rot="5400000">
              <a:off x="9156554" y="2454620"/>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TextBox 20"/>
            <p:cNvSpPr txBox="1"/>
            <p:nvPr/>
          </p:nvSpPr>
          <p:spPr>
            <a:xfrm>
              <a:off x="8402735" y="1695728"/>
              <a:ext cx="1994575" cy="646331"/>
            </a:xfrm>
            <a:prstGeom prst="rect">
              <a:avLst/>
            </a:prstGeom>
            <a:noFill/>
          </p:spPr>
          <p:txBody>
            <a:bodyPr wrap="square" rtlCol="0">
              <a:spAutoFit/>
            </a:bodyPr>
            <a:lstStyle/>
            <a:p>
              <a:pPr algn="ctr"/>
              <a:r>
                <a:rPr lang="fr-FR" dirty="0"/>
                <a:t>Votre vision et </a:t>
              </a:r>
              <a:r>
                <a:rPr lang="fr-FR" dirty="0" smtClean="0"/>
                <a:t>transition</a:t>
              </a:r>
              <a:endParaRPr lang="en-US" dirty="0"/>
            </a:p>
          </p:txBody>
        </p:sp>
      </p:grpSp>
      <p:grpSp>
        <p:nvGrpSpPr>
          <p:cNvPr id="3" name="Group 2"/>
          <p:cNvGrpSpPr/>
          <p:nvPr/>
        </p:nvGrpSpPr>
        <p:grpSpPr>
          <a:xfrm>
            <a:off x="6651368" y="1823141"/>
            <a:ext cx="1726283" cy="1445126"/>
            <a:chOff x="5983530" y="1813711"/>
            <a:chExt cx="1726283" cy="1445126"/>
          </a:xfrm>
        </p:grpSpPr>
        <p:sp>
          <p:nvSpPr>
            <p:cNvPr id="13" name="Straight Connector 12"/>
            <p:cNvSpPr>
              <a:spLocks noChangeAspect="1"/>
            </p:cNvSpPr>
            <p:nvPr/>
          </p:nvSpPr>
          <p:spPr>
            <a:xfrm rot="2700000">
              <a:off x="6572352" y="2710197"/>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Oval 13"/>
            <p:cNvSpPr/>
            <p:nvPr/>
          </p:nvSpPr>
          <p:spPr>
            <a:xfrm rot="5400000">
              <a:off x="6684639" y="2441829"/>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TextBox 21"/>
            <p:cNvSpPr txBox="1"/>
            <p:nvPr/>
          </p:nvSpPr>
          <p:spPr>
            <a:xfrm>
              <a:off x="5983530" y="1813711"/>
              <a:ext cx="1726283" cy="369332"/>
            </a:xfrm>
            <a:prstGeom prst="rect">
              <a:avLst/>
            </a:prstGeom>
            <a:noFill/>
          </p:spPr>
          <p:txBody>
            <a:bodyPr wrap="square" rtlCol="0">
              <a:spAutoFit/>
            </a:bodyPr>
            <a:lstStyle/>
            <a:p>
              <a:pPr algn="ctr"/>
              <a:r>
                <a:rPr lang="en-US" dirty="0" err="1" smtClean="0"/>
                <a:t>Exemple</a:t>
              </a:r>
              <a:r>
                <a:rPr lang="en-US" dirty="0" smtClean="0"/>
                <a:t> </a:t>
              </a:r>
              <a:r>
                <a:rPr lang="en-US" dirty="0" err="1" smtClean="0"/>
                <a:t>concret</a:t>
              </a:r>
              <a:endParaRPr lang="en-US" dirty="0"/>
            </a:p>
          </p:txBody>
        </p:sp>
      </p:grpSp>
      <p:grpSp>
        <p:nvGrpSpPr>
          <p:cNvPr id="2" name="Group 1"/>
          <p:cNvGrpSpPr/>
          <p:nvPr/>
        </p:nvGrpSpPr>
        <p:grpSpPr>
          <a:xfrm>
            <a:off x="3641838" y="1459693"/>
            <a:ext cx="1883512" cy="1766642"/>
            <a:chOff x="3276265" y="1466132"/>
            <a:chExt cx="1883512" cy="1766642"/>
          </a:xfrm>
        </p:grpSpPr>
        <p:sp>
          <p:nvSpPr>
            <p:cNvPr id="26" name="Straight Connector 25"/>
            <p:cNvSpPr>
              <a:spLocks noChangeAspect="1"/>
            </p:cNvSpPr>
            <p:nvPr/>
          </p:nvSpPr>
          <p:spPr>
            <a:xfrm rot="2700000">
              <a:off x="3917377" y="2684134"/>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Oval 26"/>
            <p:cNvSpPr/>
            <p:nvPr/>
          </p:nvSpPr>
          <p:spPr>
            <a:xfrm rot="5400000">
              <a:off x="4029664" y="2415766"/>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3276265" y="1466132"/>
              <a:ext cx="1883512" cy="923330"/>
            </a:xfrm>
            <a:prstGeom prst="rect">
              <a:avLst/>
            </a:prstGeom>
            <a:noFill/>
          </p:spPr>
          <p:txBody>
            <a:bodyPr wrap="square" rtlCol="0">
              <a:spAutoFit/>
            </a:bodyPr>
            <a:lstStyle/>
            <a:p>
              <a:pPr algn="ctr"/>
              <a:r>
                <a:rPr lang="fr-FR" dirty="0"/>
                <a:t>Pourquoi participer à la transition ?</a:t>
              </a:r>
              <a:endParaRPr lang="en-US" dirty="0"/>
            </a:p>
          </p:txBody>
        </p:sp>
      </p:grpSp>
      <p:grpSp>
        <p:nvGrpSpPr>
          <p:cNvPr id="5" name="Group 4"/>
          <p:cNvGrpSpPr/>
          <p:nvPr/>
        </p:nvGrpSpPr>
        <p:grpSpPr>
          <a:xfrm>
            <a:off x="4642234" y="4219387"/>
            <a:ext cx="2568210" cy="2159933"/>
            <a:chOff x="4242107" y="4209448"/>
            <a:chExt cx="2568210" cy="2159933"/>
          </a:xfrm>
        </p:grpSpPr>
        <p:sp>
          <p:nvSpPr>
            <p:cNvPr id="19" name="Straight Connector 18"/>
            <p:cNvSpPr>
              <a:spLocks noChangeAspect="1"/>
            </p:cNvSpPr>
            <p:nvPr/>
          </p:nvSpPr>
          <p:spPr>
            <a:xfrm rot="2700000">
              <a:off x="5248827"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p:cNvSpPr/>
            <p:nvPr/>
          </p:nvSpPr>
          <p:spPr>
            <a:xfrm>
              <a:off x="5368218" y="4722103"/>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4242107" y="5045942"/>
              <a:ext cx="2568210" cy="1323439"/>
            </a:xfrm>
            <a:prstGeom prst="rect">
              <a:avLst/>
            </a:prstGeom>
            <a:solidFill>
              <a:schemeClr val="accent1">
                <a:lumMod val="20000"/>
                <a:lumOff val="80000"/>
              </a:schemeClr>
            </a:solidFill>
          </p:spPr>
          <p:txBody>
            <a:bodyPr wrap="square" rtlCol="0">
              <a:spAutoFit/>
            </a:bodyPr>
            <a:lstStyle/>
            <a:p>
              <a:pPr algn="ctr"/>
              <a:r>
                <a:rPr lang="fr-FR" sz="2000" dirty="0"/>
                <a:t>Explorer nos valeurs fondamentales et </a:t>
              </a:r>
              <a:r>
                <a:rPr lang="fr-FR" sz="2000" dirty="0" smtClean="0"/>
                <a:t>les </a:t>
              </a:r>
              <a:r>
                <a:rPr lang="fr-FR" sz="2000" dirty="0"/>
                <a:t>principes </a:t>
              </a:r>
              <a:r>
                <a:rPr lang="fr-FR" sz="2000" dirty="0" smtClean="0"/>
                <a:t>agroécologiques</a:t>
              </a:r>
              <a:endParaRPr lang="en-US" sz="2000" dirty="0"/>
            </a:p>
          </p:txBody>
        </p:sp>
      </p:grpSp>
      <p:sp>
        <p:nvSpPr>
          <p:cNvPr id="37" name="TextBox 36"/>
          <p:cNvSpPr txBox="1"/>
          <p:nvPr/>
        </p:nvSpPr>
        <p:spPr>
          <a:xfrm>
            <a:off x="1908419" y="5081665"/>
            <a:ext cx="1733419" cy="923330"/>
          </a:xfrm>
          <a:prstGeom prst="rect">
            <a:avLst/>
          </a:prstGeom>
          <a:noFill/>
        </p:spPr>
        <p:txBody>
          <a:bodyPr wrap="square" rtlCol="0">
            <a:spAutoFit/>
          </a:bodyPr>
          <a:lstStyle/>
          <a:p>
            <a:pPr algn="ctr"/>
            <a:r>
              <a:rPr lang="en-US" dirty="0" smtClean="0"/>
              <a:t>Le </a:t>
            </a:r>
            <a:r>
              <a:rPr lang="en-US" dirty="0" err="1" smtClean="0"/>
              <a:t>processus</a:t>
            </a:r>
            <a:r>
              <a:rPr lang="en-US" dirty="0" smtClean="0"/>
              <a:t> de transition agroécologique</a:t>
            </a:r>
            <a:endParaRPr lang="en-US" dirty="0"/>
          </a:p>
        </p:txBody>
      </p:sp>
    </p:spTree>
    <p:extLst>
      <p:ext uri="{BB962C8B-B14F-4D97-AF65-F5344CB8AC3E}">
        <p14:creationId xmlns:p14="http://schemas.microsoft.com/office/powerpoint/2010/main" val="652507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8C07-8752-B541-87E4-9663802B0A81}"/>
              </a:ext>
            </a:extLst>
          </p:cNvPr>
          <p:cNvSpPr>
            <a:spLocks noGrp="1"/>
          </p:cNvSpPr>
          <p:nvPr>
            <p:ph type="title"/>
          </p:nvPr>
        </p:nvSpPr>
        <p:spPr>
          <a:xfrm>
            <a:off x="550865" y="397265"/>
            <a:ext cx="11005257" cy="752753"/>
          </a:xfrm>
        </p:spPr>
        <p:txBody>
          <a:bodyPr>
            <a:normAutofit/>
          </a:bodyPr>
          <a:lstStyle/>
          <a:p>
            <a:r>
              <a:rPr lang="fr-FR" b="1" dirty="0">
                <a:solidFill>
                  <a:srgbClr val="005E4F"/>
                </a:solidFill>
                <a:latin typeface="BrownPro" pitchFamily="2" charset="77"/>
              </a:rPr>
              <a:t>Une variété de cadres de principes</a:t>
            </a:r>
            <a:endParaRPr lang="en-US" b="1" dirty="0">
              <a:solidFill>
                <a:srgbClr val="005E4F"/>
              </a:solidFill>
              <a:latin typeface="BrownPro" pitchFamily="2" charset="77"/>
            </a:endParaRPr>
          </a:p>
        </p:txBody>
      </p:sp>
      <p:sp>
        <p:nvSpPr>
          <p:cNvPr id="5" name="TextBox 4"/>
          <p:cNvSpPr txBox="1"/>
          <p:nvPr/>
        </p:nvSpPr>
        <p:spPr>
          <a:xfrm>
            <a:off x="743227" y="3093338"/>
            <a:ext cx="4235172" cy="523220"/>
          </a:xfrm>
          <a:prstGeom prst="rect">
            <a:avLst/>
          </a:prstGeom>
          <a:noFill/>
        </p:spPr>
        <p:txBody>
          <a:bodyPr wrap="square" rtlCol="0">
            <a:spAutoFit/>
          </a:bodyPr>
          <a:lstStyle/>
          <a:p>
            <a:r>
              <a:rPr lang="fr-FR" sz="1400" dirty="0" smtClean="0">
                <a:solidFill>
                  <a:srgbClr val="000000"/>
                </a:solidFill>
                <a:latin typeface="Candara" panose="020E0502030303020204" pitchFamily="34" charset="0"/>
                <a:cs typeface="Calibri" panose="020F0502020204030204" pitchFamily="34" charset="0"/>
              </a:rPr>
              <a:t>Source: FAO (2018) </a:t>
            </a:r>
            <a:r>
              <a:rPr lang="fr-FR" sz="1400" dirty="0" smtClean="0">
                <a:latin typeface="Candara" panose="020E0502030303020204" pitchFamily="34" charset="0"/>
                <a:hlinkClick r:id="rId3"/>
              </a:rPr>
              <a:t>Les 10 éléments de l’agroécologie </a:t>
            </a:r>
            <a:r>
              <a:rPr lang="fr-FR" sz="1400" dirty="0" smtClean="0">
                <a:solidFill>
                  <a:srgbClr val="000000"/>
                </a:solidFill>
                <a:latin typeface="Candara" panose="020E0502030303020204" pitchFamily="34" charset="0"/>
                <a:cs typeface="Calibri" panose="020F0502020204030204" pitchFamily="34" charset="0"/>
              </a:rPr>
              <a:t>[free </a:t>
            </a:r>
            <a:r>
              <a:rPr lang="fr-FR" sz="1400" dirty="0" err="1" smtClean="0">
                <a:solidFill>
                  <a:srgbClr val="000000"/>
                </a:solidFill>
                <a:latin typeface="Candara" panose="020E0502030303020204" pitchFamily="34" charset="0"/>
                <a:cs typeface="Calibri" panose="020F0502020204030204" pitchFamily="34" charset="0"/>
              </a:rPr>
              <a:t>access</a:t>
            </a:r>
            <a:r>
              <a:rPr lang="fr-FR" sz="1400" dirty="0" smtClean="0">
                <a:solidFill>
                  <a:srgbClr val="000000"/>
                </a:solidFill>
                <a:latin typeface="Candara" panose="020E0502030303020204" pitchFamily="34" charset="0"/>
                <a:cs typeface="Calibri" panose="020F0502020204030204" pitchFamily="34" charset="0"/>
              </a:rPr>
              <a:t>]</a:t>
            </a:r>
            <a:endParaRPr lang="fr-FR" sz="1400" dirty="0">
              <a:solidFill>
                <a:srgbClr val="000000"/>
              </a:solidFill>
              <a:latin typeface="Candara" panose="020E0502030303020204" pitchFamily="34" charset="0"/>
              <a:cs typeface="Calibri" panose="020F0502020204030204" pitchFamily="34" charset="0"/>
            </a:endParaRPr>
          </a:p>
        </p:txBody>
      </p:sp>
      <p:sp>
        <p:nvSpPr>
          <p:cNvPr id="6" name="TextBox 5"/>
          <p:cNvSpPr txBox="1"/>
          <p:nvPr/>
        </p:nvSpPr>
        <p:spPr>
          <a:xfrm>
            <a:off x="1799929" y="5919804"/>
            <a:ext cx="3178470" cy="523220"/>
          </a:xfrm>
          <a:prstGeom prst="rect">
            <a:avLst/>
          </a:prstGeom>
          <a:noFill/>
        </p:spPr>
        <p:txBody>
          <a:bodyPr wrap="square" rtlCol="0">
            <a:spAutoFit/>
          </a:bodyPr>
          <a:lstStyle/>
          <a:p>
            <a:pPr fontAlgn="base">
              <a:spcBef>
                <a:spcPct val="0"/>
              </a:spcBef>
              <a:spcAft>
                <a:spcPct val="0"/>
              </a:spcAft>
              <a:defRPr/>
            </a:pPr>
            <a:r>
              <a:rPr lang="en-US" sz="1400" dirty="0">
                <a:solidFill>
                  <a:srgbClr val="000000"/>
                </a:solidFill>
                <a:latin typeface="Candara" panose="020E0502030303020204" pitchFamily="34" charset="0"/>
                <a:cs typeface="Calibri" panose="020F0502020204030204" pitchFamily="34" charset="0"/>
              </a:rPr>
              <a:t>Source: CIDSE (2018) </a:t>
            </a:r>
            <a:r>
              <a:rPr lang="en-US" sz="1400" dirty="0">
                <a:solidFill>
                  <a:srgbClr val="000000"/>
                </a:solidFill>
                <a:latin typeface="Candara" panose="020E0502030303020204" pitchFamily="34" charset="0"/>
                <a:cs typeface="Calibri" panose="020F0502020204030204" pitchFamily="34" charset="0"/>
                <a:hlinkClick r:id="rId4"/>
              </a:rPr>
              <a:t>The principles of </a:t>
            </a:r>
            <a:r>
              <a:rPr lang="en-US" sz="1400" dirty="0" err="1">
                <a:solidFill>
                  <a:srgbClr val="000000"/>
                </a:solidFill>
                <a:latin typeface="Candara" panose="020E0502030303020204" pitchFamily="34" charset="0"/>
                <a:cs typeface="Calibri" panose="020F0502020204030204" pitchFamily="34" charset="0"/>
                <a:hlinkClick r:id="rId4"/>
              </a:rPr>
              <a:t>agroecology</a:t>
            </a:r>
            <a:r>
              <a:rPr lang="en-US" sz="1400" dirty="0">
                <a:solidFill>
                  <a:srgbClr val="000000"/>
                </a:solidFill>
                <a:latin typeface="Candara" panose="020E0502030303020204" pitchFamily="34" charset="0"/>
                <a:cs typeface="Calibri" panose="020F0502020204030204" pitchFamily="34" charset="0"/>
                <a:hlinkClick r:id="rId4"/>
              </a:rPr>
              <a:t> </a:t>
            </a:r>
            <a:r>
              <a:rPr lang="en-US" sz="1400" dirty="0">
                <a:solidFill>
                  <a:srgbClr val="000000"/>
                </a:solidFill>
                <a:latin typeface="Candara" panose="020E0502030303020204" pitchFamily="34" charset="0"/>
                <a:cs typeface="Calibri" panose="020F0502020204030204" pitchFamily="34" charset="0"/>
              </a:rPr>
              <a:t>[free access]</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8974" y="1276894"/>
            <a:ext cx="4147633" cy="1606683"/>
          </a:xfrm>
          <a:prstGeom prst="rect">
            <a:avLst/>
          </a:prstGeom>
        </p:spPr>
      </p:pic>
      <p:sp>
        <p:nvSpPr>
          <p:cNvPr id="8" name="TextBox 7"/>
          <p:cNvSpPr txBox="1"/>
          <p:nvPr/>
        </p:nvSpPr>
        <p:spPr>
          <a:xfrm>
            <a:off x="6798640" y="2883577"/>
            <a:ext cx="3688299" cy="523220"/>
          </a:xfrm>
          <a:prstGeom prst="rect">
            <a:avLst/>
          </a:prstGeom>
          <a:noFill/>
        </p:spPr>
        <p:txBody>
          <a:bodyPr wrap="square" rtlCol="0">
            <a:spAutoFit/>
          </a:bodyPr>
          <a:lstStyle/>
          <a:p>
            <a:pPr fontAlgn="base">
              <a:spcBef>
                <a:spcPct val="0"/>
              </a:spcBef>
              <a:spcAft>
                <a:spcPct val="0"/>
              </a:spcAft>
              <a:defRPr/>
            </a:pPr>
            <a:r>
              <a:rPr lang="es-SV" sz="1400" dirty="0" err="1">
                <a:solidFill>
                  <a:prstClr val="black"/>
                </a:solidFill>
                <a:latin typeface="Candara" panose="020E0502030303020204" pitchFamily="34" charset="0"/>
              </a:rPr>
              <a:t>Source</a:t>
            </a:r>
            <a:r>
              <a:rPr lang="es-SV" sz="1400" dirty="0">
                <a:solidFill>
                  <a:prstClr val="black"/>
                </a:solidFill>
                <a:latin typeface="Candara" panose="020E0502030303020204" pitchFamily="34" charset="0"/>
              </a:rPr>
              <a:t>:  Nicholls, et al. (2015) </a:t>
            </a:r>
            <a:r>
              <a:rPr lang="es-SV" sz="1400" i="1" dirty="0">
                <a:solidFill>
                  <a:prstClr val="black"/>
                </a:solidFill>
                <a:latin typeface="Candara" panose="020E0502030303020204" pitchFamily="34" charset="0"/>
                <a:hlinkClick r:id="rId6"/>
              </a:rPr>
              <a:t>Agroecología</a:t>
            </a:r>
            <a:r>
              <a:rPr lang="es-SV" sz="1400" dirty="0">
                <a:solidFill>
                  <a:prstClr val="black"/>
                </a:solidFill>
                <a:latin typeface="Candara" panose="020E0502030303020204" pitchFamily="34" charset="0"/>
                <a:hlinkClick r:id="rId6"/>
              </a:rPr>
              <a:t> 10(1): 61-72 </a:t>
            </a:r>
            <a:r>
              <a:rPr lang="es-SV" sz="1400" dirty="0">
                <a:solidFill>
                  <a:prstClr val="black"/>
                </a:solidFill>
                <a:latin typeface="Candara" panose="020E0502030303020204" pitchFamily="34" charset="0"/>
              </a:rPr>
              <a:t>[free </a:t>
            </a:r>
            <a:r>
              <a:rPr lang="es-SV" sz="1400" dirty="0" err="1">
                <a:solidFill>
                  <a:prstClr val="black"/>
                </a:solidFill>
                <a:latin typeface="Candara" panose="020E0502030303020204" pitchFamily="34" charset="0"/>
              </a:rPr>
              <a:t>access</a:t>
            </a:r>
            <a:r>
              <a:rPr lang="es-SV" sz="1400" dirty="0">
                <a:solidFill>
                  <a:prstClr val="black"/>
                </a:solidFill>
                <a:latin typeface="Candara" panose="020E0502030303020204" pitchFamily="34" charset="0"/>
              </a:rPr>
              <a:t>]</a:t>
            </a:r>
            <a:endParaRPr lang="en-US" sz="1400" dirty="0">
              <a:solidFill>
                <a:prstClr val="black"/>
              </a:solidFill>
              <a:latin typeface="Candara" panose="020E0502030303020204" pitchFamily="34" charset="0"/>
            </a:endParaRP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46164" y="3662414"/>
            <a:ext cx="2286000" cy="2257390"/>
          </a:xfrm>
          <a:prstGeom prst="rect">
            <a:avLst/>
          </a:prstGeom>
        </p:spPr>
      </p:pic>
      <p:sp>
        <p:nvSpPr>
          <p:cNvPr id="10" name="TextBox 9"/>
          <p:cNvSpPr txBox="1"/>
          <p:nvPr/>
        </p:nvSpPr>
        <p:spPr>
          <a:xfrm>
            <a:off x="6412184" y="5704051"/>
            <a:ext cx="4505734" cy="523220"/>
          </a:xfrm>
          <a:prstGeom prst="rect">
            <a:avLst/>
          </a:prstGeom>
          <a:noFill/>
        </p:spPr>
        <p:txBody>
          <a:bodyPr wrap="square" rtlCol="0">
            <a:spAutoFit/>
          </a:bodyPr>
          <a:lstStyle/>
          <a:p>
            <a:pPr eaLnBrk="0" fontAlgn="base" hangingPunct="0">
              <a:spcBef>
                <a:spcPct val="0"/>
              </a:spcBef>
              <a:spcAft>
                <a:spcPct val="0"/>
              </a:spcAft>
            </a:pPr>
            <a:r>
              <a:rPr lang="en-US" sz="1400" dirty="0">
                <a:solidFill>
                  <a:prstClr val="black"/>
                </a:solidFill>
                <a:latin typeface="Candara" panose="020E0502030303020204" pitchFamily="34" charset="0"/>
              </a:rPr>
              <a:t>Source:</a:t>
            </a:r>
            <a:r>
              <a:rPr lang="en-US" sz="1400" i="1" dirty="0">
                <a:solidFill>
                  <a:prstClr val="black"/>
                </a:solidFill>
                <a:latin typeface="Candara" panose="020E0502030303020204" pitchFamily="34" charset="0"/>
              </a:rPr>
              <a:t> </a:t>
            </a:r>
            <a:r>
              <a:rPr lang="en-US" sz="1400" i="1" dirty="0" err="1">
                <a:solidFill>
                  <a:prstClr val="black"/>
                </a:solidFill>
                <a:latin typeface="Candara" panose="020E0502030303020204" pitchFamily="34" charset="0"/>
              </a:rPr>
              <a:t>Bolet</a:t>
            </a:r>
            <a:r>
              <a:rPr lang="es-SV" sz="1400" i="1" dirty="0" err="1">
                <a:solidFill>
                  <a:prstClr val="black"/>
                </a:solidFill>
                <a:latin typeface="Candara" panose="020E0502030303020204" pitchFamily="34" charset="0"/>
              </a:rPr>
              <a:t>ín</a:t>
            </a:r>
            <a:r>
              <a:rPr lang="es-SV" sz="1400" i="1" dirty="0">
                <a:solidFill>
                  <a:prstClr val="black"/>
                </a:solidFill>
                <a:latin typeface="Candara" panose="020E0502030303020204" pitchFamily="34" charset="0"/>
              </a:rPr>
              <a:t> </a:t>
            </a:r>
            <a:r>
              <a:rPr lang="es-SV" sz="1400" i="1" dirty="0" err="1">
                <a:solidFill>
                  <a:prstClr val="black"/>
                </a:solidFill>
                <a:latin typeface="Candara" panose="020E0502030303020204" pitchFamily="34" charset="0"/>
              </a:rPr>
              <a:t>Nyéléni</a:t>
            </a:r>
            <a:r>
              <a:rPr lang="es-SV" sz="1400" i="1" dirty="0">
                <a:solidFill>
                  <a:prstClr val="black"/>
                </a:solidFill>
                <a:latin typeface="Candara" panose="020E0502030303020204" pitchFamily="34" charset="0"/>
              </a:rPr>
              <a:t> # 28, 2016: </a:t>
            </a:r>
            <a:r>
              <a:rPr lang="es-SV" sz="1400" dirty="0">
                <a:solidFill>
                  <a:prstClr val="black"/>
                </a:solidFill>
                <a:latin typeface="Candara" panose="020E0502030303020204" pitchFamily="34" charset="0"/>
                <a:hlinkClick r:id="rId8"/>
              </a:rPr>
              <a:t>https://nyeleni.org/spip.php?rubrique177</a:t>
            </a:r>
            <a:r>
              <a:rPr lang="es-SV" sz="1400" dirty="0">
                <a:solidFill>
                  <a:prstClr val="black"/>
                </a:solidFill>
                <a:latin typeface="Candara" panose="020E0502030303020204" pitchFamily="34" charset="0"/>
              </a:rPr>
              <a:t>  </a:t>
            </a:r>
            <a:r>
              <a:rPr lang="en-US" sz="1400" dirty="0">
                <a:solidFill>
                  <a:srgbClr val="000000"/>
                </a:solidFill>
                <a:latin typeface="Candara" panose="020E0502030303020204" pitchFamily="34" charset="0"/>
                <a:cs typeface="Calibri" panose="020F0502020204030204" pitchFamily="34" charset="0"/>
              </a:rPr>
              <a:t>[free access]</a:t>
            </a:r>
            <a:endParaRPr lang="en-US" sz="1400" i="1" dirty="0">
              <a:solidFill>
                <a:prstClr val="black"/>
              </a:solidFill>
              <a:latin typeface="Candara" panose="020E0502030303020204" pitchFamily="34" charset="0"/>
            </a:endParaRPr>
          </a:p>
        </p:txBody>
      </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12184" y="3851677"/>
            <a:ext cx="4304423" cy="1776783"/>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0635" y="1218522"/>
            <a:ext cx="3635671" cy="1874816"/>
          </a:xfrm>
          <a:prstGeom prst="rect">
            <a:avLst/>
          </a:prstGeom>
          <a:ln>
            <a:solidFill>
              <a:schemeClr val="tx1"/>
            </a:solidFill>
          </a:ln>
        </p:spPr>
      </p:pic>
    </p:spTree>
    <p:extLst>
      <p:ext uri="{BB962C8B-B14F-4D97-AF65-F5344CB8AC3E}">
        <p14:creationId xmlns:p14="http://schemas.microsoft.com/office/powerpoint/2010/main" val="954485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a:xfrm>
            <a:off x="1533439" y="2601721"/>
            <a:ext cx="9199087" cy="3312367"/>
          </a:xfrm>
        </p:spPr>
        <p:txBody>
          <a:bodyPr>
            <a:noAutofit/>
          </a:bodyPr>
          <a:lstStyle/>
          <a:p>
            <a:r>
              <a:rPr lang="fr-FR" sz="2400" dirty="0" smtClean="0">
                <a:solidFill>
                  <a:schemeClr val="tx1"/>
                </a:solidFill>
                <a:latin typeface="Segoe UI" panose="020B0502040204020203" pitchFamily="34" charset="0"/>
                <a:cs typeface="Segoe UI" panose="020B0502040204020203" pitchFamily="34" charset="0"/>
              </a:rPr>
              <a:t>LES </a:t>
            </a:r>
            <a:r>
              <a:rPr lang="fr-FR" sz="2400" dirty="0">
                <a:solidFill>
                  <a:schemeClr val="tx1"/>
                </a:solidFill>
                <a:latin typeface="Segoe UI" panose="020B0502040204020203" pitchFamily="34" charset="0"/>
                <a:cs typeface="Segoe UI" panose="020B0502040204020203" pitchFamily="34" charset="0"/>
              </a:rPr>
              <a:t>PILIERS </a:t>
            </a:r>
            <a:r>
              <a:rPr lang="fr-FR" sz="2400" dirty="0" smtClean="0">
                <a:solidFill>
                  <a:schemeClr val="tx1"/>
                </a:solidFill>
                <a:latin typeface="Segoe UI" panose="020B0502040204020203" pitchFamily="34" charset="0"/>
                <a:cs typeface="Segoe UI" panose="020B0502040204020203" pitchFamily="34" charset="0"/>
              </a:rPr>
              <a:t>ET PRINCIPES </a:t>
            </a:r>
            <a:r>
              <a:rPr lang="fr-FR" sz="2400" dirty="0">
                <a:solidFill>
                  <a:schemeClr val="tx1"/>
                </a:solidFill>
                <a:latin typeface="Segoe UI" panose="020B0502040204020203" pitchFamily="34" charset="0"/>
                <a:cs typeface="Segoe UI" panose="020B0502040204020203" pitchFamily="34" charset="0"/>
              </a:rPr>
              <a:t>COMMUNS DE </a:t>
            </a:r>
            <a:r>
              <a:rPr lang="fr-FR" sz="2400" dirty="0" smtClean="0">
                <a:solidFill>
                  <a:schemeClr val="tx1"/>
                </a:solidFill>
                <a:latin typeface="Segoe UI" panose="020B0502040204020203" pitchFamily="34" charset="0"/>
                <a:cs typeface="Segoe UI" panose="020B0502040204020203" pitchFamily="34" charset="0"/>
              </a:rPr>
              <a:t>L’AGROÉCOLOGIE TELLE </a:t>
            </a:r>
            <a:r>
              <a:rPr lang="fr-FR" sz="2400" dirty="0">
                <a:solidFill>
                  <a:schemeClr val="tx1"/>
                </a:solidFill>
                <a:latin typeface="Segoe UI" panose="020B0502040204020203" pitchFamily="34" charset="0"/>
                <a:cs typeface="Segoe UI" panose="020B0502040204020203" pitchFamily="34" charset="0"/>
              </a:rPr>
              <a:t>QUE NOUS </a:t>
            </a:r>
            <a:r>
              <a:rPr lang="fr-FR" sz="2400" dirty="0" smtClean="0">
                <a:solidFill>
                  <a:schemeClr val="tx1"/>
                </a:solidFill>
                <a:latin typeface="Segoe UI" panose="020B0502040204020203" pitchFamily="34" charset="0"/>
                <a:cs typeface="Segoe UI" panose="020B0502040204020203" pitchFamily="34" charset="0"/>
              </a:rPr>
              <a:t>L’ENTENDONS</a:t>
            </a:r>
            <a:br>
              <a:rPr lang="fr-FR" sz="2400" dirty="0" smtClean="0">
                <a:solidFill>
                  <a:schemeClr val="tx1"/>
                </a:solidFill>
                <a:latin typeface="Segoe UI" panose="020B0502040204020203" pitchFamily="34" charset="0"/>
                <a:cs typeface="Segoe UI" panose="020B0502040204020203" pitchFamily="34" charset="0"/>
              </a:rPr>
            </a:br>
            <a:r>
              <a:rPr lang="fr-FR" sz="2400" dirty="0" smtClean="0">
                <a:solidFill>
                  <a:schemeClr val="tx1"/>
                </a:solidFill>
                <a:latin typeface="Segoe UI" panose="020B0502040204020203" pitchFamily="34" charset="0"/>
                <a:cs typeface="Segoe UI" panose="020B0502040204020203" pitchFamily="34" charset="0"/>
              </a:rPr>
              <a:t/>
            </a:r>
            <a:br>
              <a:rPr lang="fr-FR" sz="2400" dirty="0" smtClean="0">
                <a:solidFill>
                  <a:schemeClr val="tx1"/>
                </a:solidFill>
                <a:latin typeface="Segoe UI" panose="020B0502040204020203" pitchFamily="34" charset="0"/>
                <a:cs typeface="Segoe UI" panose="020B0502040204020203" pitchFamily="34" charset="0"/>
              </a:rPr>
            </a:br>
            <a:r>
              <a:rPr lang="fr-FR" sz="2200" dirty="0" smtClean="0">
                <a:solidFill>
                  <a:schemeClr val="tx1"/>
                </a:solidFill>
                <a:latin typeface="Segoe UI" panose="020B0502040204020203" pitchFamily="34" charset="0"/>
                <a:cs typeface="Segoe UI" panose="020B0502040204020203" pitchFamily="34" charset="0"/>
              </a:rPr>
              <a:t>L’agroécologie </a:t>
            </a:r>
            <a:r>
              <a:rPr lang="fr-FR" sz="2200" dirty="0">
                <a:solidFill>
                  <a:schemeClr val="tx1"/>
                </a:solidFill>
                <a:latin typeface="Segoe UI" panose="020B0502040204020203" pitchFamily="34" charset="0"/>
                <a:cs typeface="Segoe UI" panose="020B0502040204020203" pitchFamily="34" charset="0"/>
              </a:rPr>
              <a:t>est </a:t>
            </a:r>
            <a:r>
              <a:rPr lang="fr-FR" sz="2200" b="1" dirty="0">
                <a:solidFill>
                  <a:schemeClr val="tx1"/>
                </a:solidFill>
                <a:latin typeface="Segoe UI" panose="020B0502040204020203" pitchFamily="34" charset="0"/>
                <a:cs typeface="Segoe UI" panose="020B0502040204020203" pitchFamily="34" charset="0"/>
              </a:rPr>
              <a:t>un mode de </a:t>
            </a:r>
            <a:r>
              <a:rPr lang="fr-FR" sz="2200" b="1" dirty="0" smtClean="0">
                <a:solidFill>
                  <a:schemeClr val="tx1"/>
                </a:solidFill>
                <a:latin typeface="Segoe UI" panose="020B0502040204020203" pitchFamily="34" charset="0"/>
                <a:cs typeface="Segoe UI" panose="020B0502040204020203" pitchFamily="34" charset="0"/>
              </a:rPr>
              <a:t>vie</a:t>
            </a:r>
            <a:r>
              <a:rPr lang="fr-FR" sz="2200" dirty="0" smtClean="0">
                <a:solidFill>
                  <a:schemeClr val="tx1"/>
                </a:solidFill>
                <a:latin typeface="Segoe UI" panose="020B0502040204020203" pitchFamily="34" charset="0"/>
                <a:cs typeface="Segoe UI" panose="020B0502040204020203" pitchFamily="34" charset="0"/>
              </a:rPr>
              <a:t>. </a:t>
            </a:r>
            <a:br>
              <a:rPr lang="fr-FR" sz="2200" dirty="0" smtClean="0">
                <a:solidFill>
                  <a:schemeClr val="tx1"/>
                </a:solidFill>
                <a:latin typeface="Segoe UI" panose="020B0502040204020203" pitchFamily="34" charset="0"/>
                <a:cs typeface="Segoe UI" panose="020B0502040204020203" pitchFamily="34" charset="0"/>
              </a:rPr>
            </a:br>
            <a:r>
              <a:rPr lang="fr-FR" sz="2200" dirty="0" smtClean="0">
                <a:solidFill>
                  <a:schemeClr val="tx1"/>
                </a:solidFill>
                <a:latin typeface="Segoe UI" panose="020B0502040204020203" pitchFamily="34" charset="0"/>
                <a:cs typeface="Segoe UI" panose="020B0502040204020203" pitchFamily="34" charset="0"/>
              </a:rPr>
              <a:t>L’agroécologie </a:t>
            </a:r>
            <a:r>
              <a:rPr lang="fr-FR" sz="2200" dirty="0">
                <a:solidFill>
                  <a:schemeClr val="tx1"/>
                </a:solidFill>
                <a:latin typeface="Segoe UI" panose="020B0502040204020203" pitchFamily="34" charset="0"/>
                <a:cs typeface="Segoe UI" panose="020B0502040204020203" pitchFamily="34" charset="0"/>
              </a:rPr>
              <a:t>est </a:t>
            </a:r>
            <a:r>
              <a:rPr lang="fr-FR" sz="2200" b="1" dirty="0">
                <a:solidFill>
                  <a:schemeClr val="tx1"/>
                </a:solidFill>
                <a:latin typeface="Segoe UI" panose="020B0502040204020203" pitchFamily="34" charset="0"/>
                <a:cs typeface="Segoe UI" panose="020B0502040204020203" pitchFamily="34" charset="0"/>
              </a:rPr>
              <a:t>fondée sur des principes </a:t>
            </a:r>
            <a:r>
              <a:rPr lang="fr-FR" sz="2200" dirty="0">
                <a:solidFill>
                  <a:schemeClr val="tx1"/>
                </a:solidFill>
                <a:latin typeface="Segoe UI" panose="020B0502040204020203" pitchFamily="34" charset="0"/>
                <a:cs typeface="Segoe UI" panose="020B0502040204020203" pitchFamily="34" charset="0"/>
              </a:rPr>
              <a:t>qui, bien que pouvant être semblables sur un large éventail de nos territoires, peuvent et sont appliqués de nombreuses façons différentes, chaque secteur contribuant selon ses </a:t>
            </a:r>
            <a:r>
              <a:rPr lang="fr-FR" sz="2200" b="1" dirty="0">
                <a:solidFill>
                  <a:schemeClr val="tx1"/>
                </a:solidFill>
                <a:latin typeface="Segoe UI" panose="020B0502040204020203" pitchFamily="34" charset="0"/>
                <a:cs typeface="Segoe UI" panose="020B0502040204020203" pitchFamily="34" charset="0"/>
              </a:rPr>
              <a:t>spécificités à la réalité et à la culture locales</a:t>
            </a:r>
            <a:r>
              <a:rPr lang="fr-FR" sz="2200" dirty="0">
                <a:solidFill>
                  <a:schemeClr val="tx1"/>
                </a:solidFill>
                <a:latin typeface="Segoe UI" panose="020B0502040204020203" pitchFamily="34" charset="0"/>
                <a:cs typeface="Segoe UI" panose="020B0502040204020203" pitchFamily="34" charset="0"/>
              </a:rPr>
              <a:t>, tout en </a:t>
            </a:r>
            <a:r>
              <a:rPr lang="fr-FR" sz="2200" b="1" dirty="0">
                <a:solidFill>
                  <a:schemeClr val="tx1"/>
                </a:solidFill>
                <a:latin typeface="Segoe UI" panose="020B0502040204020203" pitchFamily="34" charset="0"/>
                <a:cs typeface="Segoe UI" panose="020B0502040204020203" pitchFamily="34" charset="0"/>
              </a:rPr>
              <a:t>respectant</a:t>
            </a:r>
            <a:r>
              <a:rPr lang="fr-FR" sz="2200" dirty="0">
                <a:solidFill>
                  <a:schemeClr val="tx1"/>
                </a:solidFill>
                <a:latin typeface="Segoe UI" panose="020B0502040204020203" pitchFamily="34" charset="0"/>
                <a:cs typeface="Segoe UI" panose="020B0502040204020203" pitchFamily="34" charset="0"/>
              </a:rPr>
              <a:t>, en toutes circonstances, </a:t>
            </a:r>
            <a:r>
              <a:rPr lang="fr-FR" sz="2200" b="1" dirty="0">
                <a:solidFill>
                  <a:schemeClr val="tx1"/>
                </a:solidFill>
                <a:latin typeface="Segoe UI" panose="020B0502040204020203" pitchFamily="34" charset="0"/>
                <a:cs typeface="Segoe UI" panose="020B0502040204020203" pitchFamily="34" charset="0"/>
              </a:rPr>
              <a:t>la Terre Mère et les valeurs communes que nous partageons</a:t>
            </a:r>
            <a:r>
              <a:rPr lang="fr-FR" sz="2200" dirty="0">
                <a:solidFill>
                  <a:schemeClr val="tx1"/>
                </a:solidFill>
                <a:latin typeface="Segoe UI" panose="020B0502040204020203" pitchFamily="34" charset="0"/>
                <a:cs typeface="Segoe UI" panose="020B0502040204020203" pitchFamily="34" charset="0"/>
              </a:rPr>
              <a:t>.</a:t>
            </a:r>
            <a:endParaRPr lang="en-US" sz="2200" dirty="0">
              <a:solidFill>
                <a:schemeClr val="tx1"/>
              </a:solidFill>
              <a:latin typeface="Segoe UI" panose="020B0502040204020203" pitchFamily="34" charset="0"/>
              <a:cs typeface="Segoe UI" panose="020B0502040204020203" pitchFamily="34" charset="0"/>
            </a:endParaRPr>
          </a:p>
        </p:txBody>
      </p:sp>
      <p:sp>
        <p:nvSpPr>
          <p:cNvPr id="6" name="Title 1">
            <a:extLst>
              <a:ext uri="{FF2B5EF4-FFF2-40B4-BE49-F238E27FC236}">
                <a16:creationId xmlns:a16="http://schemas.microsoft.com/office/drawing/2014/main" id="{F5C0ED4A-615C-894C-947D-27DD22EFEBC5}"/>
              </a:ext>
            </a:extLst>
          </p:cNvPr>
          <p:cNvSpPr txBox="1">
            <a:spLocks/>
          </p:cNvSpPr>
          <p:nvPr/>
        </p:nvSpPr>
        <p:spPr>
          <a:xfrm>
            <a:off x="593371" y="672233"/>
            <a:ext cx="11079225" cy="13124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pPr>
              <a:lnSpc>
                <a:spcPct val="120000"/>
              </a:lnSpc>
            </a:pPr>
            <a:r>
              <a:rPr lang="en-US" sz="2800" b="1" dirty="0" smtClean="0">
                <a:solidFill>
                  <a:srgbClr val="005E4F"/>
                </a:solidFill>
                <a:latin typeface="BrownPro" pitchFamily="2" charset="77"/>
              </a:rPr>
              <a:t>“</a:t>
            </a:r>
            <a:r>
              <a:rPr lang="fr-FR" sz="2800" b="1" dirty="0" smtClean="0">
                <a:solidFill>
                  <a:srgbClr val="005E4F"/>
                </a:solidFill>
                <a:latin typeface="Segoe UI" panose="020B0502040204020203" pitchFamily="34" charset="0"/>
                <a:cs typeface="Segoe UI" panose="020B0502040204020203" pitchFamily="34" charset="0"/>
              </a:rPr>
              <a:t>Déclaration </a:t>
            </a:r>
            <a:r>
              <a:rPr lang="fr-FR" sz="2800" b="1" dirty="0">
                <a:solidFill>
                  <a:srgbClr val="005E4F"/>
                </a:solidFill>
                <a:latin typeface="Segoe UI" panose="020B0502040204020203" pitchFamily="34" charset="0"/>
                <a:cs typeface="Segoe UI" panose="020B0502040204020203" pitchFamily="34" charset="0"/>
              </a:rPr>
              <a:t>du Forum International sur </a:t>
            </a:r>
            <a:r>
              <a:rPr lang="fr-FR" sz="2800" b="1" dirty="0" smtClean="0">
                <a:solidFill>
                  <a:srgbClr val="005E4F"/>
                </a:solidFill>
                <a:latin typeface="Segoe UI" panose="020B0502040204020203" pitchFamily="34" charset="0"/>
                <a:cs typeface="Segoe UI" panose="020B0502040204020203" pitchFamily="34" charset="0"/>
              </a:rPr>
              <a:t>l’Agroécologie</a:t>
            </a:r>
            <a:r>
              <a:rPr lang="en-US" sz="2800" b="1" dirty="0" smtClean="0">
                <a:solidFill>
                  <a:srgbClr val="005E4F"/>
                </a:solidFill>
                <a:latin typeface="BrownPro" pitchFamily="2" charset="77"/>
              </a:rPr>
              <a:t>“</a:t>
            </a:r>
            <a:r>
              <a:rPr lang="fr-FR" sz="2800" b="1" dirty="0" smtClean="0">
                <a:solidFill>
                  <a:srgbClr val="005E4F"/>
                </a:solidFill>
                <a:latin typeface="Segoe UI" panose="020B0502040204020203" pitchFamily="34" charset="0"/>
                <a:cs typeface="Segoe UI" panose="020B0502040204020203" pitchFamily="34" charset="0"/>
              </a:rPr>
              <a:t> </a:t>
            </a:r>
          </a:p>
          <a:p>
            <a:pPr>
              <a:lnSpc>
                <a:spcPct val="120000"/>
              </a:lnSpc>
            </a:pPr>
            <a:r>
              <a:rPr lang="fr-FR" sz="2400" b="1" dirty="0" err="1" smtClean="0">
                <a:solidFill>
                  <a:srgbClr val="005E4F"/>
                </a:solidFill>
                <a:latin typeface="Segoe UI" panose="020B0502040204020203" pitchFamily="34" charset="0"/>
                <a:cs typeface="Segoe UI" panose="020B0502040204020203" pitchFamily="34" charset="0"/>
              </a:rPr>
              <a:t>Nyéléni</a:t>
            </a:r>
            <a:r>
              <a:rPr lang="en-US" sz="2400" b="1" dirty="0" smtClean="0">
                <a:solidFill>
                  <a:srgbClr val="005E4F"/>
                </a:solidFill>
                <a:latin typeface="BrownPro" pitchFamily="2" charset="77"/>
              </a:rPr>
              <a:t>, </a:t>
            </a:r>
            <a:r>
              <a:rPr lang="fr-FR" sz="2400" b="1" dirty="0" smtClean="0">
                <a:solidFill>
                  <a:srgbClr val="005E4F"/>
                </a:solidFill>
                <a:latin typeface="Segoe UI" panose="020B0502040204020203" pitchFamily="34" charset="0"/>
                <a:cs typeface="Segoe UI" panose="020B0502040204020203" pitchFamily="34" charset="0"/>
              </a:rPr>
              <a:t>Mali</a:t>
            </a:r>
            <a:r>
              <a:rPr lang="fr-FR" sz="2400" b="1" dirty="0">
                <a:solidFill>
                  <a:srgbClr val="005E4F"/>
                </a:solidFill>
                <a:latin typeface="Segoe UI" panose="020B0502040204020203" pitchFamily="34" charset="0"/>
                <a:cs typeface="Segoe UI" panose="020B0502040204020203" pitchFamily="34" charset="0"/>
              </a:rPr>
              <a:t>, 27 </a:t>
            </a:r>
            <a:r>
              <a:rPr lang="fr-FR" sz="2400" b="1" dirty="0" smtClean="0">
                <a:solidFill>
                  <a:srgbClr val="005E4F"/>
                </a:solidFill>
                <a:latin typeface="Segoe UI" panose="020B0502040204020203" pitchFamily="34" charset="0"/>
                <a:cs typeface="Segoe UI" panose="020B0502040204020203" pitchFamily="34" charset="0"/>
              </a:rPr>
              <a:t>Février 2015</a:t>
            </a:r>
            <a:endParaRPr lang="en-US" sz="2800" b="1" dirty="0">
              <a:solidFill>
                <a:srgbClr val="005E4F"/>
              </a:solidFill>
              <a:latin typeface="BrownPro" pitchFamily="2" charset="77"/>
            </a:endParaRPr>
          </a:p>
        </p:txBody>
      </p:sp>
    </p:spTree>
    <p:extLst>
      <p:ext uri="{BB962C8B-B14F-4D97-AF65-F5344CB8AC3E}">
        <p14:creationId xmlns:p14="http://schemas.microsoft.com/office/powerpoint/2010/main" val="2945528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66763" y="2716537"/>
            <a:ext cx="3362325" cy="1762125"/>
          </a:xfrm>
          <a:prstGeom prst="rect">
            <a:avLst/>
          </a:prstGeom>
        </p:spPr>
      </p:pic>
      <p:sp>
        <p:nvSpPr>
          <p:cNvPr id="23" name="Rectangle 22"/>
          <p:cNvSpPr/>
          <p:nvPr/>
        </p:nvSpPr>
        <p:spPr>
          <a:xfrm>
            <a:off x="8245613" y="5630589"/>
            <a:ext cx="3931920" cy="1222628"/>
          </a:xfrm>
          <a:prstGeom prst="rect">
            <a:avLst/>
          </a:prstGeom>
          <a:solidFill>
            <a:srgbClr val="75B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9D0B2DE1-0411-8841-B13C-FCD87B6395C2}"/>
              </a:ext>
            </a:extLst>
          </p:cNvPr>
          <p:cNvSpPr>
            <a:spLocks noGrp="1"/>
          </p:cNvSpPr>
          <p:nvPr>
            <p:ph type="title"/>
          </p:nvPr>
        </p:nvSpPr>
        <p:spPr>
          <a:xfrm>
            <a:off x="111157" y="76486"/>
            <a:ext cx="12192000" cy="1772777"/>
          </a:xfrm>
        </p:spPr>
        <p:txBody>
          <a:bodyPr/>
          <a:lstStyle/>
          <a:p>
            <a:r>
              <a:rPr lang="en-US" sz="4400" b="0" dirty="0" err="1">
                <a:solidFill>
                  <a:schemeClr val="tx1"/>
                </a:solidFill>
                <a:latin typeface="Britannic Bold" panose="020B0903060703020204" pitchFamily="34" charset="0"/>
                <a:cs typeface="Segoe UI" panose="020B0502040204020203" pitchFamily="34" charset="0"/>
              </a:rPr>
              <a:t>Interprétation</a:t>
            </a:r>
            <a:r>
              <a:rPr lang="en-US" sz="4400" b="0" dirty="0" smtClean="0">
                <a:solidFill>
                  <a:schemeClr val="tx1"/>
                </a:solidFill>
                <a:latin typeface="Britannic Bold" panose="020B0903060703020204" pitchFamily="34" charset="0"/>
                <a:cs typeface="Segoe UI" panose="020B0502040204020203" pitchFamily="34" charset="0"/>
              </a:rPr>
              <a:t/>
            </a:r>
            <a:br>
              <a:rPr lang="en-US" sz="4400" b="0" dirty="0" smtClean="0">
                <a:solidFill>
                  <a:schemeClr val="tx1"/>
                </a:solidFill>
                <a:latin typeface="Britannic Bold" panose="020B0903060703020204" pitchFamily="34" charset="0"/>
                <a:cs typeface="Segoe UI" panose="020B0502040204020203" pitchFamily="34" charset="0"/>
              </a:rPr>
            </a:br>
            <a:r>
              <a:rPr lang="en-US" sz="4400" b="0" dirty="0" err="1" smtClean="0">
                <a:solidFill>
                  <a:schemeClr val="tx1"/>
                </a:solidFill>
                <a:latin typeface="Britannic Bold" panose="020B0903060703020204" pitchFamily="34" charset="0"/>
                <a:cs typeface="Segoe UI" panose="020B0502040204020203" pitchFamily="34" charset="0"/>
              </a:rPr>
              <a:t>Francais</a:t>
            </a:r>
            <a:r>
              <a:rPr lang="en-US" sz="4400" b="0" dirty="0" smtClean="0">
                <a:solidFill>
                  <a:schemeClr val="tx1"/>
                </a:solidFill>
                <a:latin typeface="Britannic Bold" panose="020B0903060703020204" pitchFamily="34" charset="0"/>
                <a:cs typeface="Segoe UI" panose="020B0502040204020203" pitchFamily="34" charset="0"/>
              </a:rPr>
              <a:t> </a:t>
            </a:r>
            <a:br>
              <a:rPr lang="en-US" sz="4400" b="0" dirty="0" smtClean="0">
                <a:solidFill>
                  <a:schemeClr val="tx1"/>
                </a:solidFill>
                <a:latin typeface="Britannic Bold" panose="020B0903060703020204" pitchFamily="34" charset="0"/>
                <a:cs typeface="Segoe UI" panose="020B0502040204020203" pitchFamily="34" charset="0"/>
              </a:rPr>
            </a:br>
            <a:r>
              <a:rPr lang="en-US" sz="4400" b="0" dirty="0" smtClean="0">
                <a:solidFill>
                  <a:schemeClr val="tx1"/>
                </a:solidFill>
                <a:latin typeface="Britannic Bold" panose="020B0903060703020204" pitchFamily="34" charset="0"/>
                <a:cs typeface="Segoe UI" panose="020B0502040204020203" pitchFamily="34" charset="0"/>
              </a:rPr>
              <a:t>English</a:t>
            </a:r>
            <a:endParaRPr lang="en-US" sz="4400" b="0" dirty="0">
              <a:solidFill>
                <a:schemeClr val="tx1"/>
              </a:solidFill>
              <a:latin typeface="Britannic Bold" panose="020B0903060703020204" pitchFamily="34" charset="0"/>
              <a:cs typeface="Segoe UI" panose="020B0502040204020203" pitchFamily="34" charset="0"/>
            </a:endParaRPr>
          </a:p>
        </p:txBody>
      </p:sp>
      <p:pic>
        <p:nvPicPr>
          <p:cNvPr id="9" name="Picture 8"/>
          <p:cNvPicPr>
            <a:picLocks noChangeAspect="1"/>
          </p:cNvPicPr>
          <p:nvPr/>
        </p:nvPicPr>
        <p:blipFill>
          <a:blip r:embed="rId4"/>
          <a:stretch>
            <a:fillRect/>
          </a:stretch>
        </p:blipFill>
        <p:spPr>
          <a:xfrm>
            <a:off x="111157" y="76486"/>
            <a:ext cx="1726068" cy="1577800"/>
          </a:xfrm>
          <a:prstGeom prst="rect">
            <a:avLst/>
          </a:prstGeom>
        </p:spPr>
      </p:pic>
      <p:sp>
        <p:nvSpPr>
          <p:cNvPr id="7" name="TextBox 6"/>
          <p:cNvSpPr txBox="1"/>
          <p:nvPr/>
        </p:nvSpPr>
        <p:spPr>
          <a:xfrm>
            <a:off x="2111263" y="2300182"/>
            <a:ext cx="2283824" cy="646331"/>
          </a:xfrm>
          <a:prstGeom prst="rect">
            <a:avLst/>
          </a:prstGeom>
          <a:noFill/>
        </p:spPr>
        <p:txBody>
          <a:bodyPr wrap="square" rtlCol="0">
            <a:spAutoFit/>
          </a:bodyPr>
          <a:lstStyle/>
          <a:p>
            <a:r>
              <a:rPr lang="fr-FR" i="1" dirty="0"/>
              <a:t>Cliquez </a:t>
            </a:r>
            <a:r>
              <a:rPr lang="fr-FR" i="1" dirty="0" smtClean="0"/>
              <a:t>sur le bouton « </a:t>
            </a:r>
            <a:r>
              <a:rPr lang="fr-FR" i="1" dirty="0" err="1" smtClean="0"/>
              <a:t>Interpretation</a:t>
            </a:r>
            <a:r>
              <a:rPr lang="fr-FR" i="1" dirty="0" smtClean="0"/>
              <a:t> »</a:t>
            </a:r>
            <a:endParaRPr lang="fr-FR" i="1" dirty="0"/>
          </a:p>
        </p:txBody>
      </p:sp>
      <p:cxnSp>
        <p:nvCxnSpPr>
          <p:cNvPr id="8" name="Straight Arrow Connector 7"/>
          <p:cNvCxnSpPr/>
          <p:nvPr/>
        </p:nvCxnSpPr>
        <p:spPr>
          <a:xfrm>
            <a:off x="4015409" y="2741314"/>
            <a:ext cx="902709" cy="1058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842416" y="3761001"/>
            <a:ext cx="1229360" cy="9129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Content Placeholder 2"/>
          <p:cNvSpPr txBox="1">
            <a:spLocks/>
          </p:cNvSpPr>
          <p:nvPr/>
        </p:nvSpPr>
        <p:spPr>
          <a:xfrm>
            <a:off x="572725" y="5498349"/>
            <a:ext cx="11150399" cy="8709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smtClean="0">
                <a:latin typeface="Berlin Sans FB" panose="020E0602020502020306" pitchFamily="34" charset="0"/>
              </a:rPr>
              <a:t>Grand </a:t>
            </a:r>
            <a:r>
              <a:rPr lang="fr-FR" sz="4000" dirty="0" smtClean="0">
                <a:latin typeface="Berlin Sans FB" panose="020E0602020502020306" pitchFamily="34" charset="0"/>
              </a:rPr>
              <a:t>merci aux </a:t>
            </a:r>
            <a:r>
              <a:rPr lang="fr-FR" sz="4000" dirty="0" smtClean="0">
                <a:latin typeface="Berlin Sans FB" panose="020E0602020502020306" pitchFamily="34" charset="0"/>
              </a:rPr>
              <a:t>interprètes </a:t>
            </a:r>
            <a:r>
              <a:rPr lang="en-US" sz="4000" dirty="0" smtClean="0">
                <a:latin typeface="Berlin Sans FB" panose="020E0602020502020306" pitchFamily="34" charset="0"/>
              </a:rPr>
              <a:t>Peter and Raymond</a:t>
            </a:r>
            <a:r>
              <a:rPr lang="fr-FR" sz="4000" dirty="0" smtClean="0">
                <a:latin typeface="Berlin Sans FB" panose="020E0602020502020306" pitchFamily="34" charset="0"/>
              </a:rPr>
              <a:t>! </a:t>
            </a:r>
            <a:endParaRPr lang="fr-FR" sz="4000" dirty="0" smtClean="0">
              <a:latin typeface="Berlin Sans FB" panose="020E0602020502020306" pitchFamily="34" charset="0"/>
            </a:endParaRPr>
          </a:p>
        </p:txBody>
      </p:sp>
    </p:spTree>
    <p:extLst>
      <p:ext uri="{BB962C8B-B14F-4D97-AF65-F5344CB8AC3E}">
        <p14:creationId xmlns:p14="http://schemas.microsoft.com/office/powerpoint/2010/main" val="18139961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98C07-8752-B541-87E4-9663802B0A81}"/>
              </a:ext>
            </a:extLst>
          </p:cNvPr>
          <p:cNvSpPr>
            <a:spLocks noGrp="1"/>
          </p:cNvSpPr>
          <p:nvPr>
            <p:ph type="title"/>
          </p:nvPr>
        </p:nvSpPr>
        <p:spPr>
          <a:xfrm>
            <a:off x="3111129" y="649192"/>
            <a:ext cx="5743621" cy="752753"/>
          </a:xfrm>
        </p:spPr>
        <p:txBody>
          <a:bodyPr>
            <a:normAutofit fontScale="90000"/>
          </a:bodyPr>
          <a:lstStyle/>
          <a:p>
            <a:pPr algn="ctr"/>
            <a:r>
              <a:rPr lang="en-US" b="1" dirty="0" smtClean="0">
                <a:solidFill>
                  <a:srgbClr val="005E4F"/>
                </a:solidFill>
                <a:latin typeface="BrownPro" pitchFamily="2" charset="77"/>
              </a:rPr>
              <a:t>AE principles avec </a:t>
            </a:r>
            <a:r>
              <a:rPr lang="en-US" b="1" dirty="0" err="1" smtClean="0">
                <a:solidFill>
                  <a:srgbClr val="005E4F"/>
                </a:solidFill>
                <a:latin typeface="BrownPro" pitchFamily="2" charset="77"/>
              </a:rPr>
              <a:t>vos</a:t>
            </a:r>
            <a:r>
              <a:rPr lang="en-US" b="1" dirty="0" smtClean="0">
                <a:solidFill>
                  <a:srgbClr val="005E4F"/>
                </a:solidFill>
                <a:latin typeface="BrownPro" pitchFamily="2" charset="77"/>
              </a:rPr>
              <a:t> mots – </a:t>
            </a:r>
            <a:r>
              <a:rPr lang="en-US" dirty="0" err="1" smtClean="0">
                <a:solidFill>
                  <a:srgbClr val="005E4F"/>
                </a:solidFill>
                <a:latin typeface="BrownPro" pitchFamily="2" charset="77"/>
              </a:rPr>
              <a:t>exemple</a:t>
            </a:r>
            <a:r>
              <a:rPr lang="en-US" dirty="0" smtClean="0">
                <a:solidFill>
                  <a:srgbClr val="005E4F"/>
                </a:solidFill>
                <a:latin typeface="BrownPro" pitchFamily="2" charset="77"/>
              </a:rPr>
              <a:t> </a:t>
            </a:r>
            <a:r>
              <a:rPr lang="en-US" dirty="0">
                <a:solidFill>
                  <a:srgbClr val="005E4F"/>
                </a:solidFill>
                <a:latin typeface="BrownPro" pitchFamily="2" charset="77"/>
              </a:rPr>
              <a:t>–</a:t>
            </a:r>
            <a:endParaRPr lang="en-US" b="1" dirty="0">
              <a:solidFill>
                <a:srgbClr val="005E4F"/>
              </a:solidFill>
              <a:latin typeface="BrownPro" pitchFamily="2" charset="77"/>
            </a:endParaRPr>
          </a:p>
        </p:txBody>
      </p:sp>
      <p:sp>
        <p:nvSpPr>
          <p:cNvPr id="9" name="TextBox 8"/>
          <p:cNvSpPr txBox="1"/>
          <p:nvPr/>
        </p:nvSpPr>
        <p:spPr>
          <a:xfrm>
            <a:off x="2579711" y="2850969"/>
            <a:ext cx="9078889" cy="3416320"/>
          </a:xfrm>
          <a:prstGeom prst="rect">
            <a:avLst/>
          </a:prstGeom>
          <a:noFill/>
        </p:spPr>
        <p:txBody>
          <a:bodyPr wrap="square" rtlCol="0">
            <a:spAutoFit/>
          </a:bodyPr>
          <a:lstStyle/>
          <a:p>
            <a:r>
              <a:rPr lang="fr-FR" sz="2400" dirty="0" smtClean="0"/>
              <a:t>L’autonomie de </a:t>
            </a:r>
            <a:r>
              <a:rPr lang="fr-FR" sz="2400" dirty="0"/>
              <a:t>l’agroécologie </a:t>
            </a:r>
            <a:r>
              <a:rPr lang="fr-FR" sz="2400" dirty="0" smtClean="0"/>
              <a:t>inverse le contrôle </a:t>
            </a:r>
            <a:r>
              <a:rPr lang="fr-FR" sz="2400" dirty="0"/>
              <a:t>des marchés mondiaux et favorise l’autogestion par </a:t>
            </a:r>
            <a:r>
              <a:rPr lang="fr-FR" sz="2400" dirty="0" smtClean="0"/>
              <a:t>les communautés</a:t>
            </a:r>
            <a:r>
              <a:rPr lang="fr-FR" sz="2400" dirty="0"/>
              <a:t>. </a:t>
            </a:r>
            <a:r>
              <a:rPr lang="fr-FR" sz="2400" dirty="0" smtClean="0"/>
              <a:t>Cela signifie </a:t>
            </a:r>
            <a:r>
              <a:rPr lang="fr-FR" sz="2400" dirty="0"/>
              <a:t>que nous réduisons l’utilisation des intrants </a:t>
            </a:r>
            <a:r>
              <a:rPr lang="fr-FR" sz="2400" dirty="0" smtClean="0"/>
              <a:t>extérieurs et implique </a:t>
            </a:r>
            <a:r>
              <a:rPr lang="fr-FR" sz="2400" dirty="0"/>
              <a:t>de repenser les </a:t>
            </a:r>
            <a:r>
              <a:rPr lang="fr-FR" sz="2400" b="1" dirty="0"/>
              <a:t>marchés </a:t>
            </a:r>
            <a:r>
              <a:rPr lang="fr-FR" sz="2400" dirty="0"/>
              <a:t>pour les baser sur les principes de </a:t>
            </a:r>
            <a:r>
              <a:rPr lang="fr-FR" sz="2400" b="1" dirty="0"/>
              <a:t>l’économie solidaire </a:t>
            </a:r>
            <a:r>
              <a:rPr lang="fr-FR" sz="2400" dirty="0"/>
              <a:t>et de l’éthique de la </a:t>
            </a:r>
            <a:r>
              <a:rPr lang="fr-FR" sz="2400" dirty="0" smtClean="0"/>
              <a:t>production et </a:t>
            </a:r>
            <a:r>
              <a:rPr lang="fr-FR" sz="2400" dirty="0"/>
              <a:t>de la consommation responsables</a:t>
            </a:r>
            <a:r>
              <a:rPr lang="fr-FR" sz="2400" dirty="0" smtClean="0"/>
              <a:t>. Ce </a:t>
            </a:r>
            <a:r>
              <a:rPr lang="fr-FR" sz="2400" dirty="0"/>
              <a:t>concept d’autonomie promeut des </a:t>
            </a:r>
            <a:r>
              <a:rPr lang="fr-FR" sz="2400" dirty="0" smtClean="0"/>
              <a:t>circuits courts </a:t>
            </a:r>
            <a:r>
              <a:rPr lang="fr-FR" sz="2400" dirty="0"/>
              <a:t>équitables et la vente directe</a:t>
            </a:r>
            <a:r>
              <a:rPr lang="fr-FR" sz="2400" dirty="0" smtClean="0"/>
              <a:t>. Cela suppose des relations transparentes entre </a:t>
            </a:r>
            <a:r>
              <a:rPr lang="fr-FR" sz="2400" dirty="0"/>
              <a:t>producteurs et consommateurs, </a:t>
            </a:r>
            <a:r>
              <a:rPr lang="fr-FR" sz="2400" dirty="0" smtClean="0"/>
              <a:t>fondées sur une solidarité </a:t>
            </a:r>
            <a:r>
              <a:rPr lang="fr-FR" sz="2400" dirty="0"/>
              <a:t>basée sur </a:t>
            </a:r>
            <a:r>
              <a:rPr lang="fr-FR" sz="2400" dirty="0" smtClean="0"/>
              <a:t>le partage </a:t>
            </a:r>
            <a:r>
              <a:rPr lang="fr-FR" sz="2400" dirty="0"/>
              <a:t>des risques et bénéfices.</a:t>
            </a:r>
            <a:endParaRPr lang="en-US" sz="2400" dirty="0"/>
          </a:p>
        </p:txBody>
      </p:sp>
      <p:sp>
        <p:nvSpPr>
          <p:cNvPr id="10" name="TextBox 9"/>
          <p:cNvSpPr txBox="1"/>
          <p:nvPr/>
        </p:nvSpPr>
        <p:spPr>
          <a:xfrm>
            <a:off x="695034" y="4559129"/>
            <a:ext cx="1688841" cy="646331"/>
          </a:xfrm>
          <a:prstGeom prst="rect">
            <a:avLst/>
          </a:prstGeom>
          <a:noFill/>
        </p:spPr>
        <p:txBody>
          <a:bodyPr wrap="square" rtlCol="0">
            <a:spAutoFit/>
          </a:bodyPr>
          <a:lstStyle/>
          <a:p>
            <a:r>
              <a:rPr lang="en-US" sz="3600" b="1" dirty="0" err="1" smtClean="0"/>
              <a:t>Nyéléni</a:t>
            </a:r>
            <a:r>
              <a:rPr lang="en-US" sz="3600" b="1" dirty="0" smtClean="0"/>
              <a:t> </a:t>
            </a:r>
            <a:endParaRPr lang="en-US" sz="3600" b="1" dirty="0"/>
          </a:p>
        </p:txBody>
      </p:sp>
    </p:spTree>
    <p:extLst>
      <p:ext uri="{BB962C8B-B14F-4D97-AF65-F5344CB8AC3E}">
        <p14:creationId xmlns:p14="http://schemas.microsoft.com/office/powerpoint/2010/main" val="1387275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98C07-8752-B541-87E4-9663802B0A81}"/>
              </a:ext>
            </a:extLst>
          </p:cNvPr>
          <p:cNvSpPr>
            <a:spLocks noGrp="1"/>
          </p:cNvSpPr>
          <p:nvPr>
            <p:ph type="title"/>
          </p:nvPr>
        </p:nvSpPr>
        <p:spPr>
          <a:xfrm>
            <a:off x="3111129" y="649192"/>
            <a:ext cx="5743621" cy="752753"/>
          </a:xfrm>
        </p:spPr>
        <p:txBody>
          <a:bodyPr>
            <a:normAutofit fontScale="90000"/>
          </a:bodyPr>
          <a:lstStyle/>
          <a:p>
            <a:pPr algn="ctr"/>
            <a:r>
              <a:rPr lang="en-US" b="1" dirty="0" smtClean="0">
                <a:solidFill>
                  <a:srgbClr val="005E4F"/>
                </a:solidFill>
                <a:latin typeface="BrownPro" pitchFamily="2" charset="77"/>
              </a:rPr>
              <a:t>AE principles avec </a:t>
            </a:r>
            <a:r>
              <a:rPr lang="en-US" b="1" dirty="0" err="1" smtClean="0">
                <a:solidFill>
                  <a:srgbClr val="005E4F"/>
                </a:solidFill>
                <a:latin typeface="BrownPro" pitchFamily="2" charset="77"/>
              </a:rPr>
              <a:t>vos</a:t>
            </a:r>
            <a:r>
              <a:rPr lang="en-US" b="1" dirty="0" smtClean="0">
                <a:solidFill>
                  <a:srgbClr val="005E4F"/>
                </a:solidFill>
                <a:latin typeface="BrownPro" pitchFamily="2" charset="77"/>
              </a:rPr>
              <a:t> mots – </a:t>
            </a:r>
            <a:r>
              <a:rPr lang="en-US" dirty="0" err="1" smtClean="0">
                <a:solidFill>
                  <a:srgbClr val="005E4F"/>
                </a:solidFill>
                <a:latin typeface="BrownPro" pitchFamily="2" charset="77"/>
              </a:rPr>
              <a:t>exemple</a:t>
            </a:r>
            <a:r>
              <a:rPr lang="en-US" dirty="0" smtClean="0">
                <a:solidFill>
                  <a:srgbClr val="005E4F"/>
                </a:solidFill>
                <a:latin typeface="BrownPro" pitchFamily="2" charset="77"/>
              </a:rPr>
              <a:t> </a:t>
            </a:r>
            <a:r>
              <a:rPr lang="en-US" dirty="0">
                <a:solidFill>
                  <a:srgbClr val="005E4F"/>
                </a:solidFill>
                <a:latin typeface="BrownPro" pitchFamily="2" charset="77"/>
              </a:rPr>
              <a:t>–</a:t>
            </a:r>
            <a:endParaRPr lang="en-US" b="1" dirty="0">
              <a:solidFill>
                <a:srgbClr val="005E4F"/>
              </a:solidFill>
              <a:latin typeface="BrownPro" pitchFamily="2" charset="77"/>
            </a:endParaRPr>
          </a:p>
        </p:txBody>
      </p:sp>
      <p:sp>
        <p:nvSpPr>
          <p:cNvPr id="6" name="TextBox 5"/>
          <p:cNvSpPr txBox="1"/>
          <p:nvPr/>
        </p:nvSpPr>
        <p:spPr>
          <a:xfrm>
            <a:off x="849086" y="2309947"/>
            <a:ext cx="1156920" cy="707886"/>
          </a:xfrm>
          <a:prstGeom prst="rect">
            <a:avLst/>
          </a:prstGeom>
          <a:noFill/>
        </p:spPr>
        <p:txBody>
          <a:bodyPr wrap="none" rtlCol="0">
            <a:spAutoFit/>
          </a:bodyPr>
          <a:lstStyle/>
          <a:p>
            <a:r>
              <a:rPr lang="en-US" sz="4000" b="1" dirty="0" smtClean="0"/>
              <a:t>FAO </a:t>
            </a:r>
            <a:endParaRPr lang="en-US" sz="4000" b="1" dirty="0"/>
          </a:p>
        </p:txBody>
      </p:sp>
      <p:sp>
        <p:nvSpPr>
          <p:cNvPr id="9" name="TextBox 8"/>
          <p:cNvSpPr txBox="1"/>
          <p:nvPr/>
        </p:nvSpPr>
        <p:spPr>
          <a:xfrm>
            <a:off x="2659224" y="3797559"/>
            <a:ext cx="8532237" cy="2554545"/>
          </a:xfrm>
          <a:prstGeom prst="rect">
            <a:avLst/>
          </a:prstGeom>
          <a:noFill/>
        </p:spPr>
        <p:txBody>
          <a:bodyPr wrap="square" rtlCol="0">
            <a:spAutoFit/>
          </a:bodyPr>
          <a:lstStyle/>
          <a:p>
            <a:r>
              <a:rPr lang="fr-FR" sz="2000" dirty="0" smtClean="0"/>
              <a:t>L’autonomie de </a:t>
            </a:r>
            <a:r>
              <a:rPr lang="fr-FR" sz="2000" dirty="0"/>
              <a:t>l’agroécologie </a:t>
            </a:r>
            <a:r>
              <a:rPr lang="fr-FR" sz="2000" dirty="0" smtClean="0"/>
              <a:t>inverse le contrôle </a:t>
            </a:r>
            <a:r>
              <a:rPr lang="fr-FR" sz="2000" dirty="0"/>
              <a:t>des marchés mondiaux et favorise l’autogestion par </a:t>
            </a:r>
            <a:r>
              <a:rPr lang="fr-FR" sz="2000" dirty="0" smtClean="0"/>
              <a:t>les communautés</a:t>
            </a:r>
            <a:r>
              <a:rPr lang="fr-FR" sz="2000" dirty="0"/>
              <a:t>. </a:t>
            </a:r>
            <a:r>
              <a:rPr lang="fr-FR" sz="2000" dirty="0" smtClean="0"/>
              <a:t>Cela signifie </a:t>
            </a:r>
            <a:r>
              <a:rPr lang="fr-FR" sz="2000" dirty="0"/>
              <a:t>que nous réduisons l’utilisation des intrants </a:t>
            </a:r>
            <a:r>
              <a:rPr lang="fr-FR" sz="2000" dirty="0" smtClean="0"/>
              <a:t>extérieurs et implique </a:t>
            </a:r>
            <a:r>
              <a:rPr lang="fr-FR" sz="2000" dirty="0"/>
              <a:t>de repenser les marchés pour les baser sur les principes de l’économie solidaire et de l’éthique de la </a:t>
            </a:r>
            <a:r>
              <a:rPr lang="fr-FR" sz="2000" dirty="0" smtClean="0"/>
              <a:t>production et </a:t>
            </a:r>
            <a:r>
              <a:rPr lang="fr-FR" sz="2000" dirty="0"/>
              <a:t>de la consommation responsables</a:t>
            </a:r>
            <a:r>
              <a:rPr lang="fr-FR" sz="2000" dirty="0" smtClean="0"/>
              <a:t>. Ce </a:t>
            </a:r>
            <a:r>
              <a:rPr lang="fr-FR" sz="2000" dirty="0"/>
              <a:t>concept d’autonomie promeut des </a:t>
            </a:r>
            <a:r>
              <a:rPr lang="fr-FR" sz="2000" dirty="0" smtClean="0"/>
              <a:t>circuits courts </a:t>
            </a:r>
            <a:r>
              <a:rPr lang="fr-FR" sz="2000" dirty="0"/>
              <a:t>équitables et la vente directe</a:t>
            </a:r>
            <a:r>
              <a:rPr lang="fr-FR" sz="2000" dirty="0" smtClean="0"/>
              <a:t>. Cela suppose des relations transparentes entre </a:t>
            </a:r>
            <a:r>
              <a:rPr lang="fr-FR" sz="2000" dirty="0"/>
              <a:t>producteurs et consommateurs, </a:t>
            </a:r>
            <a:r>
              <a:rPr lang="fr-FR" sz="2000" dirty="0" smtClean="0"/>
              <a:t>fondées sur une solidarité </a:t>
            </a:r>
            <a:r>
              <a:rPr lang="fr-FR" sz="2000" dirty="0"/>
              <a:t>basée sur </a:t>
            </a:r>
            <a:r>
              <a:rPr lang="fr-FR" sz="2000" dirty="0" smtClean="0"/>
              <a:t>le partage </a:t>
            </a:r>
            <a:r>
              <a:rPr lang="fr-FR" sz="2000" dirty="0"/>
              <a:t>des risques et bénéfices.</a:t>
            </a:r>
            <a:endParaRPr lang="en-US" sz="2000" dirty="0"/>
          </a:p>
        </p:txBody>
      </p:sp>
      <p:sp>
        <p:nvSpPr>
          <p:cNvPr id="10" name="TextBox 9"/>
          <p:cNvSpPr txBox="1"/>
          <p:nvPr/>
        </p:nvSpPr>
        <p:spPr>
          <a:xfrm>
            <a:off x="695034" y="4559129"/>
            <a:ext cx="1688841" cy="646331"/>
          </a:xfrm>
          <a:prstGeom prst="rect">
            <a:avLst/>
          </a:prstGeom>
          <a:noFill/>
        </p:spPr>
        <p:txBody>
          <a:bodyPr wrap="square" rtlCol="0">
            <a:spAutoFit/>
          </a:bodyPr>
          <a:lstStyle/>
          <a:p>
            <a:r>
              <a:rPr lang="en-US" sz="3600" b="1" dirty="0" err="1" smtClean="0"/>
              <a:t>Nyéléni</a:t>
            </a:r>
            <a:r>
              <a:rPr lang="en-US" sz="3600" b="1" dirty="0" smtClean="0"/>
              <a:t> </a:t>
            </a:r>
            <a:endParaRPr lang="en-US" sz="3600" b="1" dirty="0"/>
          </a:p>
        </p:txBody>
      </p:sp>
      <p:grpSp>
        <p:nvGrpSpPr>
          <p:cNvPr id="7" name="Group 6"/>
          <p:cNvGrpSpPr/>
          <p:nvPr/>
        </p:nvGrpSpPr>
        <p:grpSpPr>
          <a:xfrm>
            <a:off x="2659224" y="1879060"/>
            <a:ext cx="7959456" cy="1569660"/>
            <a:chOff x="2692354" y="1714273"/>
            <a:chExt cx="7959456" cy="15696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354" y="1893562"/>
              <a:ext cx="1124271" cy="1124271"/>
            </a:xfrm>
            <a:prstGeom prst="rect">
              <a:avLst/>
            </a:prstGeom>
          </p:spPr>
        </p:pic>
        <p:sp>
          <p:nvSpPr>
            <p:cNvPr id="3" name="TextBox 2"/>
            <p:cNvSpPr txBox="1"/>
            <p:nvPr/>
          </p:nvSpPr>
          <p:spPr>
            <a:xfrm>
              <a:off x="3952394" y="1714273"/>
              <a:ext cx="6699416" cy="1569660"/>
            </a:xfrm>
            <a:prstGeom prst="rect">
              <a:avLst/>
            </a:prstGeom>
            <a:noFill/>
          </p:spPr>
          <p:txBody>
            <a:bodyPr wrap="square" rtlCol="0">
              <a:spAutoFit/>
            </a:bodyPr>
            <a:lstStyle/>
            <a:p>
              <a:r>
                <a:rPr lang="fr-FR" sz="2400" dirty="0">
                  <a:solidFill>
                    <a:srgbClr val="00373F"/>
                  </a:solidFill>
                </a:rPr>
                <a:t>L’économie circulaire et </a:t>
              </a:r>
              <a:r>
                <a:rPr lang="fr-FR" sz="2400" dirty="0"/>
                <a:t>solidaire</a:t>
              </a:r>
              <a:r>
                <a:rPr lang="fr-FR" sz="2400" dirty="0">
                  <a:solidFill>
                    <a:srgbClr val="00373F"/>
                  </a:solidFill>
                </a:rPr>
                <a:t>, qui rétablit le lien entre les producteurs et les consommateurs, fournit des solutions novatrices pour vivre compte tenu des limites de notre </a:t>
              </a:r>
              <a:r>
                <a:rPr lang="fr-FR" sz="2400" dirty="0" smtClean="0">
                  <a:solidFill>
                    <a:srgbClr val="00373F"/>
                  </a:solidFill>
                </a:rPr>
                <a:t>planète.</a:t>
              </a:r>
              <a:endParaRPr lang="fr-FR" sz="2400" dirty="0">
                <a:solidFill>
                  <a:srgbClr val="00373F"/>
                </a:solidFill>
              </a:endParaRPr>
            </a:p>
          </p:txBody>
        </p:sp>
      </p:grpSp>
    </p:spTree>
    <p:extLst>
      <p:ext uri="{BB962C8B-B14F-4D97-AF65-F5344CB8AC3E}">
        <p14:creationId xmlns:p14="http://schemas.microsoft.com/office/powerpoint/2010/main" val="1769006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98C07-8752-B541-87E4-9663802B0A81}"/>
              </a:ext>
            </a:extLst>
          </p:cNvPr>
          <p:cNvSpPr>
            <a:spLocks noGrp="1"/>
          </p:cNvSpPr>
          <p:nvPr>
            <p:ph type="title"/>
          </p:nvPr>
        </p:nvSpPr>
        <p:spPr>
          <a:xfrm>
            <a:off x="3111129" y="649192"/>
            <a:ext cx="5743621" cy="752753"/>
          </a:xfrm>
        </p:spPr>
        <p:txBody>
          <a:bodyPr>
            <a:normAutofit fontScale="90000"/>
          </a:bodyPr>
          <a:lstStyle/>
          <a:p>
            <a:pPr algn="ctr"/>
            <a:r>
              <a:rPr lang="en-US" b="1" dirty="0" smtClean="0">
                <a:solidFill>
                  <a:srgbClr val="005E4F"/>
                </a:solidFill>
                <a:latin typeface="BrownPro" pitchFamily="2" charset="77"/>
              </a:rPr>
              <a:t>AE principles avec </a:t>
            </a:r>
            <a:r>
              <a:rPr lang="en-US" b="1" dirty="0" err="1" smtClean="0">
                <a:solidFill>
                  <a:srgbClr val="005E4F"/>
                </a:solidFill>
                <a:latin typeface="BrownPro" pitchFamily="2" charset="77"/>
              </a:rPr>
              <a:t>vos</a:t>
            </a:r>
            <a:r>
              <a:rPr lang="en-US" b="1" dirty="0" smtClean="0">
                <a:solidFill>
                  <a:srgbClr val="005E4F"/>
                </a:solidFill>
                <a:latin typeface="BrownPro" pitchFamily="2" charset="77"/>
              </a:rPr>
              <a:t> mots – </a:t>
            </a:r>
            <a:r>
              <a:rPr lang="en-US" dirty="0" err="1" smtClean="0">
                <a:solidFill>
                  <a:srgbClr val="005E4F"/>
                </a:solidFill>
                <a:latin typeface="BrownPro" pitchFamily="2" charset="77"/>
              </a:rPr>
              <a:t>exemple</a:t>
            </a:r>
            <a:r>
              <a:rPr lang="en-US" dirty="0" smtClean="0">
                <a:solidFill>
                  <a:srgbClr val="005E4F"/>
                </a:solidFill>
                <a:latin typeface="BrownPro" pitchFamily="2" charset="77"/>
              </a:rPr>
              <a:t> </a:t>
            </a:r>
            <a:r>
              <a:rPr lang="en-US" dirty="0">
                <a:solidFill>
                  <a:srgbClr val="005E4F"/>
                </a:solidFill>
                <a:latin typeface="BrownPro" pitchFamily="2" charset="77"/>
              </a:rPr>
              <a:t>–</a:t>
            </a:r>
            <a:endParaRPr lang="en-US" b="1" dirty="0">
              <a:solidFill>
                <a:srgbClr val="005E4F"/>
              </a:solidFill>
              <a:latin typeface="BrownPro" pitchFamily="2" charset="77"/>
            </a:endParaRPr>
          </a:p>
        </p:txBody>
      </p:sp>
      <p:sp>
        <p:nvSpPr>
          <p:cNvPr id="6" name="TextBox 5"/>
          <p:cNvSpPr txBox="1"/>
          <p:nvPr/>
        </p:nvSpPr>
        <p:spPr>
          <a:xfrm>
            <a:off x="849086" y="2309947"/>
            <a:ext cx="1156920" cy="707886"/>
          </a:xfrm>
          <a:prstGeom prst="rect">
            <a:avLst/>
          </a:prstGeom>
          <a:noFill/>
        </p:spPr>
        <p:txBody>
          <a:bodyPr wrap="none" rtlCol="0">
            <a:spAutoFit/>
          </a:bodyPr>
          <a:lstStyle/>
          <a:p>
            <a:r>
              <a:rPr lang="en-US" sz="4000" b="1" dirty="0" smtClean="0"/>
              <a:t>FAO </a:t>
            </a:r>
            <a:endParaRPr lang="en-US" sz="4000" b="1" dirty="0"/>
          </a:p>
        </p:txBody>
      </p:sp>
      <p:sp>
        <p:nvSpPr>
          <p:cNvPr id="9" name="TextBox 8"/>
          <p:cNvSpPr txBox="1"/>
          <p:nvPr/>
        </p:nvSpPr>
        <p:spPr>
          <a:xfrm>
            <a:off x="2659224" y="3797559"/>
            <a:ext cx="8532237" cy="2677656"/>
          </a:xfrm>
          <a:prstGeom prst="rect">
            <a:avLst/>
          </a:prstGeom>
          <a:noFill/>
        </p:spPr>
        <p:txBody>
          <a:bodyPr wrap="square" rtlCol="0">
            <a:spAutoFit/>
          </a:bodyPr>
          <a:lstStyle/>
          <a:p>
            <a:r>
              <a:rPr lang="fr-FR" sz="2000" dirty="0" smtClean="0"/>
              <a:t>L’autonomie de </a:t>
            </a:r>
            <a:r>
              <a:rPr lang="fr-FR" sz="2000" dirty="0"/>
              <a:t>l’agroécologie </a:t>
            </a:r>
            <a:r>
              <a:rPr lang="fr-FR" sz="2000" dirty="0" smtClean="0"/>
              <a:t>inverse le contrôle </a:t>
            </a:r>
            <a:r>
              <a:rPr lang="fr-FR" sz="2000" dirty="0"/>
              <a:t>des marchés mondiaux et favorise l’autogestion par </a:t>
            </a:r>
            <a:r>
              <a:rPr lang="fr-FR" sz="2000" dirty="0" smtClean="0"/>
              <a:t>les communautés</a:t>
            </a:r>
            <a:r>
              <a:rPr lang="fr-FR" sz="2000" dirty="0"/>
              <a:t>. </a:t>
            </a:r>
            <a:r>
              <a:rPr lang="fr-FR" sz="2000" dirty="0" smtClean="0"/>
              <a:t>Cela signifie </a:t>
            </a:r>
            <a:r>
              <a:rPr lang="fr-FR" sz="2000" dirty="0"/>
              <a:t>que nous réduisons l’utilisation des intrants </a:t>
            </a:r>
            <a:r>
              <a:rPr lang="fr-FR" sz="2000" dirty="0" smtClean="0"/>
              <a:t>extérieurs et implique </a:t>
            </a:r>
            <a:r>
              <a:rPr lang="fr-FR" sz="2000" dirty="0"/>
              <a:t>de repenser les marchés pour les baser sur les principes de l’économie solidaire et de l’éthique de la </a:t>
            </a:r>
            <a:r>
              <a:rPr lang="fr-FR" sz="2000" dirty="0" smtClean="0"/>
              <a:t>production et </a:t>
            </a:r>
            <a:r>
              <a:rPr lang="fr-FR" sz="2000" dirty="0"/>
              <a:t>de la consommation responsables</a:t>
            </a:r>
            <a:r>
              <a:rPr lang="fr-FR" sz="2000" dirty="0" smtClean="0"/>
              <a:t>. Ce </a:t>
            </a:r>
            <a:r>
              <a:rPr lang="fr-FR" sz="2000" dirty="0"/>
              <a:t>concept d’autonomie promeut des </a:t>
            </a:r>
            <a:r>
              <a:rPr lang="fr-FR" sz="2000" dirty="0" smtClean="0"/>
              <a:t>circuits courts </a:t>
            </a:r>
            <a:r>
              <a:rPr lang="fr-FR" sz="2000" dirty="0"/>
              <a:t>équitables et la vente directe</a:t>
            </a:r>
            <a:r>
              <a:rPr lang="fr-FR" sz="2000" dirty="0" smtClean="0"/>
              <a:t>. Cela suppose des relations transparentes entre </a:t>
            </a:r>
            <a:r>
              <a:rPr lang="fr-FR" sz="2000" dirty="0"/>
              <a:t>producteurs et consommateurs</a:t>
            </a:r>
            <a:r>
              <a:rPr lang="fr-FR" sz="2000" b="1" dirty="0"/>
              <a:t>, </a:t>
            </a:r>
            <a:r>
              <a:rPr lang="fr-FR" sz="2400" b="1" dirty="0" smtClean="0">
                <a:solidFill>
                  <a:srgbClr val="FF0000"/>
                </a:solidFill>
                <a:effectLst>
                  <a:outerShdw blurRad="38100" dist="38100" dir="2700000" algn="tl">
                    <a:srgbClr val="000000">
                      <a:alpha val="43137"/>
                    </a:srgbClr>
                  </a:outerShdw>
                </a:effectLst>
              </a:rPr>
              <a:t>fondées sur une solidarité </a:t>
            </a:r>
            <a:r>
              <a:rPr lang="fr-FR" sz="2400" b="1" dirty="0">
                <a:solidFill>
                  <a:srgbClr val="FF0000"/>
                </a:solidFill>
                <a:effectLst>
                  <a:outerShdw blurRad="38100" dist="38100" dir="2700000" algn="tl">
                    <a:srgbClr val="000000">
                      <a:alpha val="43137"/>
                    </a:srgbClr>
                  </a:outerShdw>
                </a:effectLst>
              </a:rPr>
              <a:t>basée sur </a:t>
            </a:r>
            <a:r>
              <a:rPr lang="fr-FR" sz="2400" b="1" dirty="0" smtClean="0">
                <a:solidFill>
                  <a:srgbClr val="FF0000"/>
                </a:solidFill>
                <a:effectLst>
                  <a:outerShdw blurRad="38100" dist="38100" dir="2700000" algn="tl">
                    <a:srgbClr val="000000">
                      <a:alpha val="43137"/>
                    </a:srgbClr>
                  </a:outerShdw>
                </a:effectLst>
              </a:rPr>
              <a:t>le partage </a:t>
            </a:r>
            <a:r>
              <a:rPr lang="fr-FR" sz="2400" b="1" dirty="0">
                <a:solidFill>
                  <a:srgbClr val="FF0000"/>
                </a:solidFill>
                <a:effectLst>
                  <a:outerShdw blurRad="38100" dist="38100" dir="2700000" algn="tl">
                    <a:srgbClr val="000000">
                      <a:alpha val="43137"/>
                    </a:srgbClr>
                  </a:outerShdw>
                </a:effectLst>
              </a:rPr>
              <a:t>des risques et bénéfices</a:t>
            </a:r>
            <a:r>
              <a:rPr lang="fr-FR" sz="2000" dirty="0"/>
              <a:t>.</a:t>
            </a:r>
            <a:endParaRPr lang="en-US" sz="2000" dirty="0"/>
          </a:p>
        </p:txBody>
      </p:sp>
      <p:sp>
        <p:nvSpPr>
          <p:cNvPr id="10" name="TextBox 9"/>
          <p:cNvSpPr txBox="1"/>
          <p:nvPr/>
        </p:nvSpPr>
        <p:spPr>
          <a:xfrm>
            <a:off x="695034" y="4559129"/>
            <a:ext cx="1688841" cy="646331"/>
          </a:xfrm>
          <a:prstGeom prst="rect">
            <a:avLst/>
          </a:prstGeom>
          <a:noFill/>
        </p:spPr>
        <p:txBody>
          <a:bodyPr wrap="square" rtlCol="0">
            <a:spAutoFit/>
          </a:bodyPr>
          <a:lstStyle/>
          <a:p>
            <a:r>
              <a:rPr lang="en-US" sz="3600" b="1" dirty="0" err="1" smtClean="0"/>
              <a:t>Nyéléni</a:t>
            </a:r>
            <a:r>
              <a:rPr lang="en-US" sz="3600" b="1" dirty="0" smtClean="0"/>
              <a:t> </a:t>
            </a:r>
            <a:endParaRPr lang="en-US" sz="3600" b="1" dirty="0"/>
          </a:p>
        </p:txBody>
      </p:sp>
      <p:grpSp>
        <p:nvGrpSpPr>
          <p:cNvPr id="7" name="Group 6"/>
          <p:cNvGrpSpPr/>
          <p:nvPr/>
        </p:nvGrpSpPr>
        <p:grpSpPr>
          <a:xfrm>
            <a:off x="2659224" y="1879060"/>
            <a:ext cx="7959456" cy="1569660"/>
            <a:chOff x="2692354" y="1714273"/>
            <a:chExt cx="7959456" cy="15696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354" y="1893562"/>
              <a:ext cx="1124271" cy="1124271"/>
            </a:xfrm>
            <a:prstGeom prst="rect">
              <a:avLst/>
            </a:prstGeom>
          </p:spPr>
        </p:pic>
        <p:sp>
          <p:nvSpPr>
            <p:cNvPr id="3" name="TextBox 2"/>
            <p:cNvSpPr txBox="1"/>
            <p:nvPr/>
          </p:nvSpPr>
          <p:spPr>
            <a:xfrm>
              <a:off x="3952394" y="1714273"/>
              <a:ext cx="6699416" cy="1569660"/>
            </a:xfrm>
            <a:prstGeom prst="rect">
              <a:avLst/>
            </a:prstGeom>
            <a:noFill/>
          </p:spPr>
          <p:txBody>
            <a:bodyPr wrap="square" rtlCol="0">
              <a:spAutoFit/>
            </a:bodyPr>
            <a:lstStyle/>
            <a:p>
              <a:r>
                <a:rPr lang="fr-FR" sz="2400" dirty="0">
                  <a:solidFill>
                    <a:srgbClr val="00373F"/>
                  </a:solidFill>
                </a:rPr>
                <a:t>L’économie circulaire et </a:t>
              </a:r>
              <a:r>
                <a:rPr lang="fr-FR" sz="2400" dirty="0">
                  <a:solidFill>
                    <a:srgbClr val="FF0000"/>
                  </a:solidFill>
                  <a:effectLst>
                    <a:outerShdw blurRad="38100" dist="38100" dir="2700000" algn="tl">
                      <a:srgbClr val="000000">
                        <a:alpha val="43137"/>
                      </a:srgbClr>
                    </a:outerShdw>
                  </a:effectLst>
                </a:rPr>
                <a:t>solidaire</a:t>
              </a:r>
              <a:r>
                <a:rPr lang="fr-FR" sz="2400" dirty="0">
                  <a:solidFill>
                    <a:srgbClr val="00373F"/>
                  </a:solidFill>
                </a:rPr>
                <a:t>, qui rétablit le lien entre les producteurs et les consommateurs, fournit des solutions novatrices pour vivre compte tenu des limites de notre </a:t>
              </a:r>
              <a:r>
                <a:rPr lang="fr-FR" sz="2400" dirty="0" smtClean="0">
                  <a:solidFill>
                    <a:srgbClr val="00373F"/>
                  </a:solidFill>
                </a:rPr>
                <a:t>planète.</a:t>
              </a:r>
              <a:endParaRPr lang="fr-FR" sz="2400" dirty="0">
                <a:solidFill>
                  <a:srgbClr val="00373F"/>
                </a:solidFill>
              </a:endParaRPr>
            </a:p>
          </p:txBody>
        </p:sp>
      </p:grpSp>
    </p:spTree>
    <p:extLst>
      <p:ext uri="{BB962C8B-B14F-4D97-AF65-F5344CB8AC3E}">
        <p14:creationId xmlns:p14="http://schemas.microsoft.com/office/powerpoint/2010/main" val="2266224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98C07-8752-B541-87E4-9663802B0A81}"/>
              </a:ext>
            </a:extLst>
          </p:cNvPr>
          <p:cNvSpPr>
            <a:spLocks noGrp="1"/>
          </p:cNvSpPr>
          <p:nvPr>
            <p:ph type="title"/>
          </p:nvPr>
        </p:nvSpPr>
        <p:spPr>
          <a:xfrm>
            <a:off x="3111129" y="649192"/>
            <a:ext cx="5743621" cy="752753"/>
          </a:xfrm>
        </p:spPr>
        <p:txBody>
          <a:bodyPr>
            <a:normAutofit fontScale="90000"/>
          </a:bodyPr>
          <a:lstStyle/>
          <a:p>
            <a:pPr algn="ctr"/>
            <a:r>
              <a:rPr lang="en-US" b="1" dirty="0" smtClean="0">
                <a:solidFill>
                  <a:srgbClr val="005E4F"/>
                </a:solidFill>
                <a:latin typeface="BrownPro" pitchFamily="2" charset="77"/>
              </a:rPr>
              <a:t>AE principles avec </a:t>
            </a:r>
            <a:r>
              <a:rPr lang="en-US" b="1" dirty="0" err="1" smtClean="0">
                <a:solidFill>
                  <a:srgbClr val="005E4F"/>
                </a:solidFill>
                <a:latin typeface="BrownPro" pitchFamily="2" charset="77"/>
              </a:rPr>
              <a:t>vos</a:t>
            </a:r>
            <a:r>
              <a:rPr lang="en-US" b="1" dirty="0" smtClean="0">
                <a:solidFill>
                  <a:srgbClr val="005E4F"/>
                </a:solidFill>
                <a:latin typeface="BrownPro" pitchFamily="2" charset="77"/>
              </a:rPr>
              <a:t> mots – </a:t>
            </a:r>
            <a:r>
              <a:rPr lang="en-US" dirty="0" err="1" smtClean="0">
                <a:solidFill>
                  <a:srgbClr val="005E4F"/>
                </a:solidFill>
                <a:latin typeface="BrownPro" pitchFamily="2" charset="77"/>
              </a:rPr>
              <a:t>exemple</a:t>
            </a:r>
            <a:r>
              <a:rPr lang="en-US" dirty="0" smtClean="0">
                <a:solidFill>
                  <a:srgbClr val="005E4F"/>
                </a:solidFill>
                <a:latin typeface="BrownPro" pitchFamily="2" charset="77"/>
              </a:rPr>
              <a:t> </a:t>
            </a:r>
            <a:r>
              <a:rPr lang="en-US" dirty="0">
                <a:solidFill>
                  <a:srgbClr val="005E4F"/>
                </a:solidFill>
                <a:latin typeface="BrownPro" pitchFamily="2" charset="77"/>
              </a:rPr>
              <a:t>–</a:t>
            </a:r>
            <a:endParaRPr lang="en-US" b="1" dirty="0">
              <a:solidFill>
                <a:srgbClr val="005E4F"/>
              </a:solidFill>
              <a:latin typeface="BrownPro" pitchFamily="2" charset="77"/>
            </a:endParaRPr>
          </a:p>
        </p:txBody>
      </p:sp>
      <p:sp>
        <p:nvSpPr>
          <p:cNvPr id="6" name="TextBox 5"/>
          <p:cNvSpPr txBox="1"/>
          <p:nvPr/>
        </p:nvSpPr>
        <p:spPr>
          <a:xfrm>
            <a:off x="849086" y="2309947"/>
            <a:ext cx="1156920" cy="707886"/>
          </a:xfrm>
          <a:prstGeom prst="rect">
            <a:avLst/>
          </a:prstGeom>
          <a:noFill/>
        </p:spPr>
        <p:txBody>
          <a:bodyPr wrap="none" rtlCol="0">
            <a:spAutoFit/>
          </a:bodyPr>
          <a:lstStyle/>
          <a:p>
            <a:r>
              <a:rPr lang="en-US" sz="4000" b="1" dirty="0" smtClean="0"/>
              <a:t>FAO </a:t>
            </a:r>
            <a:endParaRPr lang="en-US" sz="4000" b="1" dirty="0"/>
          </a:p>
        </p:txBody>
      </p:sp>
      <p:sp>
        <p:nvSpPr>
          <p:cNvPr id="9" name="TextBox 8"/>
          <p:cNvSpPr txBox="1"/>
          <p:nvPr/>
        </p:nvSpPr>
        <p:spPr>
          <a:xfrm>
            <a:off x="2659224" y="3797559"/>
            <a:ext cx="8532237" cy="2677656"/>
          </a:xfrm>
          <a:prstGeom prst="rect">
            <a:avLst/>
          </a:prstGeom>
          <a:noFill/>
        </p:spPr>
        <p:txBody>
          <a:bodyPr wrap="square" rtlCol="0">
            <a:spAutoFit/>
          </a:bodyPr>
          <a:lstStyle/>
          <a:p>
            <a:r>
              <a:rPr lang="fr-FR" sz="2000" dirty="0" smtClean="0"/>
              <a:t>L’autonomie de </a:t>
            </a:r>
            <a:r>
              <a:rPr lang="fr-FR" sz="2000" dirty="0"/>
              <a:t>l’agroécologie </a:t>
            </a:r>
            <a:r>
              <a:rPr lang="fr-FR" sz="2000" dirty="0" smtClean="0"/>
              <a:t>inverse le contrôle </a:t>
            </a:r>
            <a:r>
              <a:rPr lang="fr-FR" sz="2000" dirty="0"/>
              <a:t>des marchés mondiaux et favorise l’autogestion par </a:t>
            </a:r>
            <a:r>
              <a:rPr lang="fr-FR" sz="2000" dirty="0" smtClean="0"/>
              <a:t>les communautés</a:t>
            </a:r>
            <a:r>
              <a:rPr lang="fr-FR" sz="2000" dirty="0"/>
              <a:t>. </a:t>
            </a:r>
            <a:r>
              <a:rPr lang="fr-FR" sz="2000" dirty="0" smtClean="0"/>
              <a:t>Cela signifie </a:t>
            </a:r>
            <a:r>
              <a:rPr lang="fr-FR" sz="2000" dirty="0"/>
              <a:t>que nous réduisons l’utilisation des intrants </a:t>
            </a:r>
            <a:r>
              <a:rPr lang="fr-FR" sz="2000" dirty="0" smtClean="0"/>
              <a:t>extérieurs et implique </a:t>
            </a:r>
            <a:r>
              <a:rPr lang="fr-FR" sz="2000" dirty="0"/>
              <a:t>de repenser les marchés pour les baser sur les principes de l’économie solidaire et de l’éthique de la </a:t>
            </a:r>
            <a:r>
              <a:rPr lang="fr-FR" sz="2000" dirty="0" smtClean="0"/>
              <a:t>production et </a:t>
            </a:r>
            <a:r>
              <a:rPr lang="fr-FR" sz="2000" dirty="0"/>
              <a:t>de la consommation responsables</a:t>
            </a:r>
            <a:r>
              <a:rPr lang="fr-FR" sz="2000" dirty="0" smtClean="0"/>
              <a:t>. Ce </a:t>
            </a:r>
            <a:r>
              <a:rPr lang="fr-FR" sz="2000" dirty="0"/>
              <a:t>concept d’autonomie promeut des </a:t>
            </a:r>
            <a:r>
              <a:rPr lang="fr-FR" sz="2000" dirty="0" smtClean="0"/>
              <a:t>circuits courts </a:t>
            </a:r>
            <a:r>
              <a:rPr lang="fr-FR" sz="2000" dirty="0"/>
              <a:t>équitables et la vente directe</a:t>
            </a:r>
            <a:r>
              <a:rPr lang="fr-FR" sz="2000" dirty="0" smtClean="0"/>
              <a:t>. Cela suppose des </a:t>
            </a:r>
            <a:r>
              <a:rPr lang="fr-FR" sz="2400" b="1" dirty="0" smtClean="0">
                <a:solidFill>
                  <a:srgbClr val="FF0000"/>
                </a:solidFill>
                <a:effectLst>
                  <a:outerShdw blurRad="38100" dist="38100" dir="2700000" algn="tl">
                    <a:srgbClr val="000000">
                      <a:alpha val="43137"/>
                    </a:srgbClr>
                  </a:outerShdw>
                </a:effectLst>
              </a:rPr>
              <a:t>relations transparentes entre </a:t>
            </a:r>
            <a:r>
              <a:rPr lang="fr-FR" sz="2400" b="1" dirty="0">
                <a:solidFill>
                  <a:srgbClr val="FF0000"/>
                </a:solidFill>
                <a:effectLst>
                  <a:outerShdw blurRad="38100" dist="38100" dir="2700000" algn="tl">
                    <a:srgbClr val="000000">
                      <a:alpha val="43137"/>
                    </a:srgbClr>
                  </a:outerShdw>
                </a:effectLst>
              </a:rPr>
              <a:t>producteurs et consommateurs</a:t>
            </a:r>
            <a:r>
              <a:rPr lang="fr-FR" sz="2000" dirty="0"/>
              <a:t>, </a:t>
            </a:r>
            <a:r>
              <a:rPr lang="fr-FR" sz="2000" dirty="0" smtClean="0"/>
              <a:t>fondées sur une solidarité </a:t>
            </a:r>
            <a:r>
              <a:rPr lang="fr-FR" sz="2000" dirty="0"/>
              <a:t>basée sur </a:t>
            </a:r>
            <a:r>
              <a:rPr lang="fr-FR" sz="2000" dirty="0" smtClean="0"/>
              <a:t>le partage </a:t>
            </a:r>
            <a:r>
              <a:rPr lang="fr-FR" sz="2000" dirty="0"/>
              <a:t>des risques et bénéfices.</a:t>
            </a:r>
            <a:endParaRPr lang="en-US" sz="2000" dirty="0"/>
          </a:p>
        </p:txBody>
      </p:sp>
      <p:sp>
        <p:nvSpPr>
          <p:cNvPr id="10" name="TextBox 9"/>
          <p:cNvSpPr txBox="1"/>
          <p:nvPr/>
        </p:nvSpPr>
        <p:spPr>
          <a:xfrm>
            <a:off x="695034" y="4559129"/>
            <a:ext cx="1688841" cy="646331"/>
          </a:xfrm>
          <a:prstGeom prst="rect">
            <a:avLst/>
          </a:prstGeom>
          <a:noFill/>
        </p:spPr>
        <p:txBody>
          <a:bodyPr wrap="square" rtlCol="0">
            <a:spAutoFit/>
          </a:bodyPr>
          <a:lstStyle/>
          <a:p>
            <a:r>
              <a:rPr lang="en-US" sz="3600" b="1" dirty="0" err="1" smtClean="0"/>
              <a:t>Nyéléni</a:t>
            </a:r>
            <a:r>
              <a:rPr lang="en-US" sz="3600" b="1" dirty="0" smtClean="0"/>
              <a:t> </a:t>
            </a:r>
            <a:endParaRPr lang="en-US" sz="3600" b="1" dirty="0"/>
          </a:p>
        </p:txBody>
      </p:sp>
      <p:grpSp>
        <p:nvGrpSpPr>
          <p:cNvPr id="7" name="Group 6"/>
          <p:cNvGrpSpPr/>
          <p:nvPr/>
        </p:nvGrpSpPr>
        <p:grpSpPr>
          <a:xfrm>
            <a:off x="2659224" y="1879060"/>
            <a:ext cx="7959456" cy="1569660"/>
            <a:chOff x="2692354" y="1714273"/>
            <a:chExt cx="7959456" cy="15696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354" y="1893562"/>
              <a:ext cx="1124271" cy="1124271"/>
            </a:xfrm>
            <a:prstGeom prst="rect">
              <a:avLst/>
            </a:prstGeom>
          </p:spPr>
        </p:pic>
        <p:sp>
          <p:nvSpPr>
            <p:cNvPr id="3" name="TextBox 2"/>
            <p:cNvSpPr txBox="1"/>
            <p:nvPr/>
          </p:nvSpPr>
          <p:spPr>
            <a:xfrm>
              <a:off x="3952394" y="1714273"/>
              <a:ext cx="6699416" cy="1569660"/>
            </a:xfrm>
            <a:prstGeom prst="rect">
              <a:avLst/>
            </a:prstGeom>
            <a:noFill/>
          </p:spPr>
          <p:txBody>
            <a:bodyPr wrap="square" rtlCol="0">
              <a:spAutoFit/>
            </a:bodyPr>
            <a:lstStyle/>
            <a:p>
              <a:r>
                <a:rPr lang="fr-FR" sz="2400" dirty="0">
                  <a:solidFill>
                    <a:srgbClr val="00373F"/>
                  </a:solidFill>
                </a:rPr>
                <a:t>L’économie circulaire et solidaire, qui rétablit le </a:t>
              </a:r>
              <a:r>
                <a:rPr lang="fr-FR" sz="2400" dirty="0">
                  <a:solidFill>
                    <a:srgbClr val="FF0000"/>
                  </a:solidFill>
                  <a:effectLst>
                    <a:outerShdw blurRad="38100" dist="38100" dir="2700000" algn="tl">
                      <a:srgbClr val="000000">
                        <a:alpha val="43137"/>
                      </a:srgbClr>
                    </a:outerShdw>
                  </a:effectLst>
                </a:rPr>
                <a:t>lien entre les producteurs et les consommateurs</a:t>
              </a:r>
              <a:r>
                <a:rPr lang="fr-FR" sz="2400" dirty="0">
                  <a:solidFill>
                    <a:srgbClr val="00373F"/>
                  </a:solidFill>
                </a:rPr>
                <a:t>, fournit des solutions novatrices pour vivre compte tenu des limites de notre </a:t>
              </a:r>
              <a:r>
                <a:rPr lang="fr-FR" sz="2400" dirty="0" smtClean="0">
                  <a:solidFill>
                    <a:srgbClr val="00373F"/>
                  </a:solidFill>
                </a:rPr>
                <a:t>planète.</a:t>
              </a:r>
              <a:endParaRPr lang="fr-FR" sz="2400" dirty="0">
                <a:solidFill>
                  <a:srgbClr val="00373F"/>
                </a:solidFill>
              </a:endParaRPr>
            </a:p>
          </p:txBody>
        </p:sp>
      </p:grpSp>
    </p:spTree>
    <p:extLst>
      <p:ext uri="{BB962C8B-B14F-4D97-AF65-F5344CB8AC3E}">
        <p14:creationId xmlns:p14="http://schemas.microsoft.com/office/powerpoint/2010/main" val="2621492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98C07-8752-B541-87E4-9663802B0A81}"/>
              </a:ext>
            </a:extLst>
          </p:cNvPr>
          <p:cNvSpPr>
            <a:spLocks noGrp="1"/>
          </p:cNvSpPr>
          <p:nvPr>
            <p:ph type="title"/>
          </p:nvPr>
        </p:nvSpPr>
        <p:spPr>
          <a:xfrm>
            <a:off x="3111129" y="649192"/>
            <a:ext cx="5743621" cy="752753"/>
          </a:xfrm>
        </p:spPr>
        <p:txBody>
          <a:bodyPr>
            <a:normAutofit fontScale="90000"/>
          </a:bodyPr>
          <a:lstStyle/>
          <a:p>
            <a:pPr algn="ctr"/>
            <a:r>
              <a:rPr lang="en-US" b="1" dirty="0" smtClean="0">
                <a:solidFill>
                  <a:srgbClr val="005E4F"/>
                </a:solidFill>
                <a:latin typeface="BrownPro" pitchFamily="2" charset="77"/>
              </a:rPr>
              <a:t>AE principles avec </a:t>
            </a:r>
            <a:r>
              <a:rPr lang="en-US" b="1" dirty="0" err="1" smtClean="0">
                <a:solidFill>
                  <a:srgbClr val="005E4F"/>
                </a:solidFill>
                <a:latin typeface="BrownPro" pitchFamily="2" charset="77"/>
              </a:rPr>
              <a:t>vos</a:t>
            </a:r>
            <a:r>
              <a:rPr lang="en-US" b="1" dirty="0" smtClean="0">
                <a:solidFill>
                  <a:srgbClr val="005E4F"/>
                </a:solidFill>
                <a:latin typeface="BrownPro" pitchFamily="2" charset="77"/>
              </a:rPr>
              <a:t> mots – </a:t>
            </a:r>
            <a:r>
              <a:rPr lang="en-US" dirty="0" err="1" smtClean="0">
                <a:solidFill>
                  <a:srgbClr val="005E4F"/>
                </a:solidFill>
                <a:latin typeface="BrownPro" pitchFamily="2" charset="77"/>
              </a:rPr>
              <a:t>exemple</a:t>
            </a:r>
            <a:r>
              <a:rPr lang="en-US" dirty="0" smtClean="0">
                <a:solidFill>
                  <a:srgbClr val="005E4F"/>
                </a:solidFill>
                <a:latin typeface="BrownPro" pitchFamily="2" charset="77"/>
              </a:rPr>
              <a:t> </a:t>
            </a:r>
            <a:r>
              <a:rPr lang="en-US" dirty="0">
                <a:solidFill>
                  <a:srgbClr val="005E4F"/>
                </a:solidFill>
                <a:latin typeface="BrownPro" pitchFamily="2" charset="77"/>
              </a:rPr>
              <a:t>–</a:t>
            </a:r>
            <a:endParaRPr lang="en-US" b="1" dirty="0">
              <a:solidFill>
                <a:srgbClr val="005E4F"/>
              </a:solidFill>
              <a:latin typeface="BrownPro" pitchFamily="2" charset="77"/>
            </a:endParaRPr>
          </a:p>
        </p:txBody>
      </p:sp>
      <p:sp>
        <p:nvSpPr>
          <p:cNvPr id="6" name="TextBox 5"/>
          <p:cNvSpPr txBox="1"/>
          <p:nvPr/>
        </p:nvSpPr>
        <p:spPr>
          <a:xfrm>
            <a:off x="849086" y="2309947"/>
            <a:ext cx="1156920" cy="707886"/>
          </a:xfrm>
          <a:prstGeom prst="rect">
            <a:avLst/>
          </a:prstGeom>
          <a:noFill/>
        </p:spPr>
        <p:txBody>
          <a:bodyPr wrap="none" rtlCol="0">
            <a:spAutoFit/>
          </a:bodyPr>
          <a:lstStyle/>
          <a:p>
            <a:r>
              <a:rPr lang="en-US" sz="4000" b="1" dirty="0" smtClean="0"/>
              <a:t>FAO </a:t>
            </a:r>
            <a:endParaRPr lang="en-US" sz="4000" b="1" dirty="0"/>
          </a:p>
        </p:txBody>
      </p:sp>
      <p:sp>
        <p:nvSpPr>
          <p:cNvPr id="9" name="TextBox 8"/>
          <p:cNvSpPr txBox="1"/>
          <p:nvPr/>
        </p:nvSpPr>
        <p:spPr>
          <a:xfrm>
            <a:off x="2659224" y="3797559"/>
            <a:ext cx="8532237" cy="2677656"/>
          </a:xfrm>
          <a:prstGeom prst="rect">
            <a:avLst/>
          </a:prstGeom>
          <a:noFill/>
        </p:spPr>
        <p:txBody>
          <a:bodyPr wrap="square" rtlCol="0">
            <a:spAutoFit/>
          </a:bodyPr>
          <a:lstStyle/>
          <a:p>
            <a:r>
              <a:rPr lang="fr-FR" sz="2000" dirty="0" smtClean="0"/>
              <a:t>L’autonomie de </a:t>
            </a:r>
            <a:r>
              <a:rPr lang="fr-FR" sz="2000" dirty="0"/>
              <a:t>l’agroécologie </a:t>
            </a:r>
            <a:r>
              <a:rPr lang="fr-FR" sz="2000" dirty="0" smtClean="0"/>
              <a:t>inverse le contrôle </a:t>
            </a:r>
            <a:r>
              <a:rPr lang="fr-FR" sz="2000" dirty="0"/>
              <a:t>des marchés mondiaux et favorise l’autogestion par </a:t>
            </a:r>
            <a:r>
              <a:rPr lang="fr-FR" sz="2000" dirty="0" smtClean="0"/>
              <a:t>les communautés</a:t>
            </a:r>
            <a:r>
              <a:rPr lang="fr-FR" sz="2000" dirty="0"/>
              <a:t>. </a:t>
            </a:r>
            <a:r>
              <a:rPr lang="fr-FR" sz="2000" dirty="0" smtClean="0"/>
              <a:t>Cela signifie </a:t>
            </a:r>
            <a:r>
              <a:rPr lang="fr-FR" sz="2000" dirty="0"/>
              <a:t>que nous réduisons l’utilisation des intrants </a:t>
            </a:r>
            <a:r>
              <a:rPr lang="fr-FR" sz="2000" dirty="0" smtClean="0"/>
              <a:t>extérieurs et implique </a:t>
            </a:r>
            <a:r>
              <a:rPr lang="fr-FR" sz="2000" dirty="0"/>
              <a:t>de repenser les marchés pour les baser sur les principes de l’économie solidaire et de l’éthique de la </a:t>
            </a:r>
            <a:r>
              <a:rPr lang="fr-FR" sz="2000" dirty="0" smtClean="0"/>
              <a:t>production et </a:t>
            </a:r>
            <a:r>
              <a:rPr lang="fr-FR" sz="2000" dirty="0"/>
              <a:t>de la consommation responsables</a:t>
            </a:r>
            <a:r>
              <a:rPr lang="fr-FR" sz="2000" dirty="0" smtClean="0"/>
              <a:t>. Ce concept d’</a:t>
            </a:r>
            <a:r>
              <a:rPr lang="fr-FR" sz="2400" b="1" dirty="0" smtClean="0">
                <a:solidFill>
                  <a:srgbClr val="FF0000"/>
                </a:solidFill>
                <a:effectLst>
                  <a:outerShdw blurRad="38100" dist="38100" dir="2700000" algn="tl">
                    <a:srgbClr val="000000">
                      <a:alpha val="43137"/>
                    </a:srgbClr>
                  </a:outerShdw>
                </a:effectLst>
              </a:rPr>
              <a:t>autonomie promeut des circuits courts équitables et la vente directe</a:t>
            </a:r>
            <a:r>
              <a:rPr lang="fr-FR" sz="2000" dirty="0" smtClean="0"/>
              <a:t>. Cela suppose des relations transparentes entre </a:t>
            </a:r>
            <a:r>
              <a:rPr lang="fr-FR" sz="2000" dirty="0"/>
              <a:t>producteurs et consommateurs, </a:t>
            </a:r>
            <a:r>
              <a:rPr lang="fr-FR" sz="2000" dirty="0" smtClean="0"/>
              <a:t>fondées sur une solidarité </a:t>
            </a:r>
            <a:r>
              <a:rPr lang="fr-FR" sz="2000" dirty="0"/>
              <a:t>basée sur </a:t>
            </a:r>
            <a:r>
              <a:rPr lang="fr-FR" sz="2000" dirty="0" smtClean="0"/>
              <a:t>le partage </a:t>
            </a:r>
            <a:r>
              <a:rPr lang="fr-FR" sz="2000" dirty="0"/>
              <a:t>des risques et bénéfices.</a:t>
            </a:r>
            <a:endParaRPr lang="en-US" sz="2000" dirty="0"/>
          </a:p>
        </p:txBody>
      </p:sp>
      <p:sp>
        <p:nvSpPr>
          <p:cNvPr id="10" name="TextBox 9"/>
          <p:cNvSpPr txBox="1"/>
          <p:nvPr/>
        </p:nvSpPr>
        <p:spPr>
          <a:xfrm>
            <a:off x="695034" y="4559129"/>
            <a:ext cx="1688841" cy="646331"/>
          </a:xfrm>
          <a:prstGeom prst="rect">
            <a:avLst/>
          </a:prstGeom>
          <a:noFill/>
        </p:spPr>
        <p:txBody>
          <a:bodyPr wrap="square" rtlCol="0">
            <a:spAutoFit/>
          </a:bodyPr>
          <a:lstStyle/>
          <a:p>
            <a:r>
              <a:rPr lang="en-US" sz="3600" b="1" dirty="0" err="1" smtClean="0"/>
              <a:t>Nyéléni</a:t>
            </a:r>
            <a:r>
              <a:rPr lang="en-US" sz="3600" b="1" dirty="0" smtClean="0"/>
              <a:t> </a:t>
            </a:r>
            <a:endParaRPr lang="en-US" sz="3600" b="1" dirty="0"/>
          </a:p>
        </p:txBody>
      </p:sp>
      <p:grpSp>
        <p:nvGrpSpPr>
          <p:cNvPr id="7" name="Group 6"/>
          <p:cNvGrpSpPr/>
          <p:nvPr/>
        </p:nvGrpSpPr>
        <p:grpSpPr>
          <a:xfrm>
            <a:off x="2659224" y="1879060"/>
            <a:ext cx="7959456" cy="1569660"/>
            <a:chOff x="2692354" y="1714273"/>
            <a:chExt cx="7959456" cy="15696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354" y="1893562"/>
              <a:ext cx="1124271" cy="1124271"/>
            </a:xfrm>
            <a:prstGeom prst="rect">
              <a:avLst/>
            </a:prstGeom>
          </p:spPr>
        </p:pic>
        <p:sp>
          <p:nvSpPr>
            <p:cNvPr id="3" name="TextBox 2"/>
            <p:cNvSpPr txBox="1"/>
            <p:nvPr/>
          </p:nvSpPr>
          <p:spPr>
            <a:xfrm>
              <a:off x="3952394" y="1714273"/>
              <a:ext cx="6699416" cy="1569660"/>
            </a:xfrm>
            <a:prstGeom prst="rect">
              <a:avLst/>
            </a:prstGeom>
            <a:noFill/>
          </p:spPr>
          <p:txBody>
            <a:bodyPr wrap="square" rtlCol="0">
              <a:spAutoFit/>
            </a:bodyPr>
            <a:lstStyle/>
            <a:p>
              <a:r>
                <a:rPr lang="fr-FR" sz="2400" dirty="0">
                  <a:solidFill>
                    <a:srgbClr val="00373F"/>
                  </a:solidFill>
                </a:rPr>
                <a:t>L’économie circulaire et solidaire, qui rétablit le </a:t>
              </a:r>
              <a:r>
                <a:rPr lang="fr-FR" sz="2400" dirty="0" smtClean="0"/>
                <a:t>lien entre les producteurs et les consommateurs,</a:t>
              </a:r>
              <a:r>
                <a:rPr lang="fr-FR" sz="2400" dirty="0" smtClean="0">
                  <a:solidFill>
                    <a:srgbClr val="00373F"/>
                  </a:solidFill>
                </a:rPr>
                <a:t> fournit </a:t>
              </a:r>
              <a:r>
                <a:rPr lang="fr-FR" sz="2400" dirty="0">
                  <a:solidFill>
                    <a:srgbClr val="00373F"/>
                  </a:solidFill>
                </a:rPr>
                <a:t>des </a:t>
              </a:r>
              <a:r>
                <a:rPr lang="fr-FR" sz="2400" b="1" dirty="0">
                  <a:solidFill>
                    <a:srgbClr val="FF0000"/>
                  </a:solidFill>
                  <a:effectLst>
                    <a:outerShdw blurRad="38100" dist="38100" dir="2700000" algn="tl">
                      <a:srgbClr val="000000">
                        <a:alpha val="43137"/>
                      </a:srgbClr>
                    </a:outerShdw>
                  </a:effectLst>
                </a:rPr>
                <a:t>solutions novatrices </a:t>
              </a:r>
              <a:r>
                <a:rPr lang="fr-FR" sz="2400" dirty="0">
                  <a:solidFill>
                    <a:srgbClr val="00373F"/>
                  </a:solidFill>
                </a:rPr>
                <a:t>pour vivre compte </a:t>
              </a:r>
              <a:r>
                <a:rPr lang="fr-FR" sz="2400" dirty="0" smtClean="0">
                  <a:solidFill>
                    <a:srgbClr val="00373F"/>
                  </a:solidFill>
                </a:rPr>
                <a:t>tenu </a:t>
              </a:r>
              <a:r>
                <a:rPr lang="fr-FR" sz="2400" dirty="0">
                  <a:solidFill>
                    <a:srgbClr val="00373F"/>
                  </a:solidFill>
                </a:rPr>
                <a:t>des limites de notre </a:t>
              </a:r>
              <a:r>
                <a:rPr lang="fr-FR" sz="2400" dirty="0" smtClean="0">
                  <a:solidFill>
                    <a:srgbClr val="00373F"/>
                  </a:solidFill>
                </a:rPr>
                <a:t>planète.</a:t>
              </a:r>
              <a:endParaRPr lang="fr-FR" sz="2400" dirty="0">
                <a:solidFill>
                  <a:srgbClr val="00373F"/>
                </a:solidFill>
              </a:endParaRPr>
            </a:p>
          </p:txBody>
        </p:sp>
      </p:grpSp>
    </p:spTree>
    <p:extLst>
      <p:ext uri="{BB962C8B-B14F-4D97-AF65-F5344CB8AC3E}">
        <p14:creationId xmlns:p14="http://schemas.microsoft.com/office/powerpoint/2010/main" val="2228615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98C07-8752-B541-87E4-9663802B0A81}"/>
              </a:ext>
            </a:extLst>
          </p:cNvPr>
          <p:cNvSpPr>
            <a:spLocks noGrp="1"/>
          </p:cNvSpPr>
          <p:nvPr>
            <p:ph type="title"/>
          </p:nvPr>
        </p:nvSpPr>
        <p:spPr>
          <a:xfrm>
            <a:off x="3111129" y="649192"/>
            <a:ext cx="5743621" cy="752753"/>
          </a:xfrm>
        </p:spPr>
        <p:txBody>
          <a:bodyPr>
            <a:normAutofit fontScale="90000"/>
          </a:bodyPr>
          <a:lstStyle/>
          <a:p>
            <a:pPr algn="ctr"/>
            <a:r>
              <a:rPr lang="en-US" b="1" dirty="0" smtClean="0">
                <a:solidFill>
                  <a:srgbClr val="005E4F"/>
                </a:solidFill>
                <a:latin typeface="BrownPro" pitchFamily="2" charset="77"/>
              </a:rPr>
              <a:t>AE principles avec </a:t>
            </a:r>
            <a:r>
              <a:rPr lang="en-US" b="1" dirty="0" err="1" smtClean="0">
                <a:solidFill>
                  <a:srgbClr val="005E4F"/>
                </a:solidFill>
                <a:latin typeface="BrownPro" pitchFamily="2" charset="77"/>
              </a:rPr>
              <a:t>vos</a:t>
            </a:r>
            <a:r>
              <a:rPr lang="en-US" b="1" dirty="0" smtClean="0">
                <a:solidFill>
                  <a:srgbClr val="005E4F"/>
                </a:solidFill>
                <a:latin typeface="BrownPro" pitchFamily="2" charset="77"/>
              </a:rPr>
              <a:t> mots – </a:t>
            </a:r>
            <a:r>
              <a:rPr lang="en-US" dirty="0" err="1" smtClean="0">
                <a:solidFill>
                  <a:srgbClr val="005E4F"/>
                </a:solidFill>
                <a:latin typeface="BrownPro" pitchFamily="2" charset="77"/>
              </a:rPr>
              <a:t>exemple</a:t>
            </a:r>
            <a:r>
              <a:rPr lang="en-US" dirty="0" smtClean="0">
                <a:solidFill>
                  <a:srgbClr val="005E4F"/>
                </a:solidFill>
                <a:latin typeface="BrownPro" pitchFamily="2" charset="77"/>
              </a:rPr>
              <a:t> </a:t>
            </a:r>
            <a:r>
              <a:rPr lang="en-US" dirty="0">
                <a:solidFill>
                  <a:srgbClr val="005E4F"/>
                </a:solidFill>
                <a:latin typeface="BrownPro" pitchFamily="2" charset="77"/>
              </a:rPr>
              <a:t>–</a:t>
            </a:r>
            <a:endParaRPr lang="en-US" b="1" dirty="0">
              <a:solidFill>
                <a:srgbClr val="005E4F"/>
              </a:solidFill>
              <a:latin typeface="BrownPro" pitchFamily="2" charset="77"/>
            </a:endParaRPr>
          </a:p>
        </p:txBody>
      </p:sp>
      <p:sp>
        <p:nvSpPr>
          <p:cNvPr id="6" name="TextBox 5"/>
          <p:cNvSpPr txBox="1"/>
          <p:nvPr/>
        </p:nvSpPr>
        <p:spPr>
          <a:xfrm>
            <a:off x="849086" y="2309947"/>
            <a:ext cx="1156920" cy="707886"/>
          </a:xfrm>
          <a:prstGeom prst="rect">
            <a:avLst/>
          </a:prstGeom>
          <a:noFill/>
        </p:spPr>
        <p:txBody>
          <a:bodyPr wrap="none" rtlCol="0">
            <a:spAutoFit/>
          </a:bodyPr>
          <a:lstStyle/>
          <a:p>
            <a:r>
              <a:rPr lang="en-US" sz="4000" b="1" dirty="0" smtClean="0"/>
              <a:t>FAO </a:t>
            </a:r>
            <a:endParaRPr lang="en-US" sz="4000" b="1" dirty="0"/>
          </a:p>
        </p:txBody>
      </p:sp>
      <p:sp>
        <p:nvSpPr>
          <p:cNvPr id="9" name="TextBox 8"/>
          <p:cNvSpPr txBox="1"/>
          <p:nvPr/>
        </p:nvSpPr>
        <p:spPr>
          <a:xfrm>
            <a:off x="2659224" y="3797559"/>
            <a:ext cx="8532237" cy="2677656"/>
          </a:xfrm>
          <a:prstGeom prst="rect">
            <a:avLst/>
          </a:prstGeom>
          <a:noFill/>
        </p:spPr>
        <p:txBody>
          <a:bodyPr wrap="square" rtlCol="0">
            <a:spAutoFit/>
          </a:bodyPr>
          <a:lstStyle/>
          <a:p>
            <a:r>
              <a:rPr lang="fr-FR" sz="2000" dirty="0" smtClean="0"/>
              <a:t>L’autonomie de </a:t>
            </a:r>
            <a:r>
              <a:rPr lang="fr-FR" sz="2000" dirty="0"/>
              <a:t>l’agroécologie </a:t>
            </a:r>
            <a:r>
              <a:rPr lang="fr-FR" sz="2000" dirty="0" smtClean="0"/>
              <a:t>inverse le contrôle </a:t>
            </a:r>
            <a:r>
              <a:rPr lang="fr-FR" sz="2000" dirty="0"/>
              <a:t>des marchés mondiaux et favorise l’autogestion par </a:t>
            </a:r>
            <a:r>
              <a:rPr lang="fr-FR" sz="2000" dirty="0" smtClean="0"/>
              <a:t>les communautés</a:t>
            </a:r>
            <a:r>
              <a:rPr lang="fr-FR" sz="2000" dirty="0"/>
              <a:t>. </a:t>
            </a:r>
            <a:r>
              <a:rPr lang="fr-FR" sz="2000" dirty="0" smtClean="0"/>
              <a:t>Cela signifie </a:t>
            </a:r>
            <a:r>
              <a:rPr lang="fr-FR" sz="2000" dirty="0"/>
              <a:t>que nous réduisons l’utilisation des intrants </a:t>
            </a:r>
            <a:r>
              <a:rPr lang="fr-FR" sz="2000" dirty="0" smtClean="0"/>
              <a:t>extérieurs et implique </a:t>
            </a:r>
            <a:r>
              <a:rPr lang="fr-FR" sz="2000" dirty="0"/>
              <a:t>de repenser les marchés pour les baser sur les principes de l’économie solidaire et de </a:t>
            </a:r>
            <a:r>
              <a:rPr lang="fr-FR" sz="2400" b="1" dirty="0">
                <a:solidFill>
                  <a:srgbClr val="FF0000"/>
                </a:solidFill>
                <a:effectLst>
                  <a:outerShdw blurRad="38100" dist="38100" dir="2700000" algn="tl">
                    <a:srgbClr val="000000">
                      <a:alpha val="43137"/>
                    </a:srgbClr>
                  </a:outerShdw>
                </a:effectLst>
              </a:rPr>
              <a:t>l’éthique de la </a:t>
            </a:r>
            <a:r>
              <a:rPr lang="fr-FR" sz="2400" b="1" dirty="0" smtClean="0">
                <a:solidFill>
                  <a:srgbClr val="FF0000"/>
                </a:solidFill>
                <a:effectLst>
                  <a:outerShdw blurRad="38100" dist="38100" dir="2700000" algn="tl">
                    <a:srgbClr val="000000">
                      <a:alpha val="43137"/>
                    </a:srgbClr>
                  </a:outerShdw>
                </a:effectLst>
              </a:rPr>
              <a:t>production et </a:t>
            </a:r>
            <a:r>
              <a:rPr lang="fr-FR" sz="2400" b="1" dirty="0">
                <a:solidFill>
                  <a:srgbClr val="FF0000"/>
                </a:solidFill>
                <a:effectLst>
                  <a:outerShdw blurRad="38100" dist="38100" dir="2700000" algn="tl">
                    <a:srgbClr val="000000">
                      <a:alpha val="43137"/>
                    </a:srgbClr>
                  </a:outerShdw>
                </a:effectLst>
              </a:rPr>
              <a:t>de la consommation responsables</a:t>
            </a:r>
            <a:r>
              <a:rPr lang="fr-FR" sz="2000" dirty="0" smtClean="0"/>
              <a:t>. Ce concept d’autonomie promeut des circuits courts équitables et la vente directe. Cela suppose des relations transparentes entre </a:t>
            </a:r>
            <a:r>
              <a:rPr lang="fr-FR" sz="2000" dirty="0"/>
              <a:t>producteurs et consommateurs, </a:t>
            </a:r>
            <a:r>
              <a:rPr lang="fr-FR" sz="2000" dirty="0" smtClean="0"/>
              <a:t>fondées sur une solidarité </a:t>
            </a:r>
            <a:r>
              <a:rPr lang="fr-FR" sz="2000" dirty="0"/>
              <a:t>basée sur </a:t>
            </a:r>
            <a:r>
              <a:rPr lang="fr-FR" sz="2000" dirty="0" smtClean="0"/>
              <a:t>le partage </a:t>
            </a:r>
            <a:r>
              <a:rPr lang="fr-FR" sz="2000" dirty="0"/>
              <a:t>des risques et bénéfices.</a:t>
            </a:r>
            <a:endParaRPr lang="en-US" sz="2000" dirty="0"/>
          </a:p>
        </p:txBody>
      </p:sp>
      <p:sp>
        <p:nvSpPr>
          <p:cNvPr id="10" name="TextBox 9"/>
          <p:cNvSpPr txBox="1"/>
          <p:nvPr/>
        </p:nvSpPr>
        <p:spPr>
          <a:xfrm>
            <a:off x="695034" y="4559129"/>
            <a:ext cx="1688841" cy="646331"/>
          </a:xfrm>
          <a:prstGeom prst="rect">
            <a:avLst/>
          </a:prstGeom>
          <a:noFill/>
        </p:spPr>
        <p:txBody>
          <a:bodyPr wrap="square" rtlCol="0">
            <a:spAutoFit/>
          </a:bodyPr>
          <a:lstStyle/>
          <a:p>
            <a:r>
              <a:rPr lang="en-US" sz="3600" b="1" dirty="0" err="1" smtClean="0"/>
              <a:t>Nyéléni</a:t>
            </a:r>
            <a:r>
              <a:rPr lang="en-US" sz="3600" b="1" dirty="0" smtClean="0"/>
              <a:t> </a:t>
            </a:r>
            <a:endParaRPr lang="en-US" sz="3600" b="1" dirty="0"/>
          </a:p>
        </p:txBody>
      </p:sp>
      <p:grpSp>
        <p:nvGrpSpPr>
          <p:cNvPr id="7" name="Group 6"/>
          <p:cNvGrpSpPr/>
          <p:nvPr/>
        </p:nvGrpSpPr>
        <p:grpSpPr>
          <a:xfrm>
            <a:off x="2659224" y="1879060"/>
            <a:ext cx="7959456" cy="1569660"/>
            <a:chOff x="2692354" y="1714273"/>
            <a:chExt cx="7959456" cy="15696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354" y="1893562"/>
              <a:ext cx="1124271" cy="1124271"/>
            </a:xfrm>
            <a:prstGeom prst="rect">
              <a:avLst/>
            </a:prstGeom>
          </p:spPr>
        </p:pic>
        <p:sp>
          <p:nvSpPr>
            <p:cNvPr id="3" name="TextBox 2"/>
            <p:cNvSpPr txBox="1"/>
            <p:nvPr/>
          </p:nvSpPr>
          <p:spPr>
            <a:xfrm>
              <a:off x="3952394" y="1714273"/>
              <a:ext cx="6699416" cy="1569660"/>
            </a:xfrm>
            <a:prstGeom prst="rect">
              <a:avLst/>
            </a:prstGeom>
            <a:noFill/>
          </p:spPr>
          <p:txBody>
            <a:bodyPr wrap="square" rtlCol="0">
              <a:spAutoFit/>
            </a:bodyPr>
            <a:lstStyle/>
            <a:p>
              <a:r>
                <a:rPr lang="fr-FR" sz="2400" dirty="0">
                  <a:solidFill>
                    <a:srgbClr val="00373F"/>
                  </a:solidFill>
                </a:rPr>
                <a:t>L’économie circulaire et solidaire, qui rétablit le </a:t>
              </a:r>
              <a:r>
                <a:rPr lang="fr-FR" sz="2400" dirty="0" smtClean="0"/>
                <a:t>lien entre les producteurs et les consommateurs,</a:t>
              </a:r>
              <a:r>
                <a:rPr lang="fr-FR" sz="2400" dirty="0" smtClean="0">
                  <a:solidFill>
                    <a:srgbClr val="00373F"/>
                  </a:solidFill>
                </a:rPr>
                <a:t> fournit </a:t>
              </a:r>
              <a:r>
                <a:rPr lang="fr-FR" sz="2400" dirty="0">
                  <a:solidFill>
                    <a:srgbClr val="00373F"/>
                  </a:solidFill>
                </a:rPr>
                <a:t>des </a:t>
              </a:r>
              <a:r>
                <a:rPr lang="fr-FR" sz="2400" dirty="0"/>
                <a:t>solutions novatrices </a:t>
              </a:r>
              <a:r>
                <a:rPr lang="fr-FR" sz="2400" dirty="0">
                  <a:solidFill>
                    <a:srgbClr val="00373F"/>
                  </a:solidFill>
                </a:rPr>
                <a:t>pour </a:t>
              </a:r>
              <a:r>
                <a:rPr lang="fr-FR" sz="2400" b="1" dirty="0">
                  <a:solidFill>
                    <a:srgbClr val="FF0000"/>
                  </a:solidFill>
                  <a:effectLst>
                    <a:outerShdw blurRad="38100" dist="38100" dir="2700000" algn="tl">
                      <a:srgbClr val="000000">
                        <a:alpha val="43137"/>
                      </a:srgbClr>
                    </a:outerShdw>
                  </a:effectLst>
                </a:rPr>
                <a:t>vivre compte </a:t>
              </a:r>
              <a:r>
                <a:rPr lang="fr-FR" sz="2400" b="1" dirty="0" smtClean="0">
                  <a:solidFill>
                    <a:srgbClr val="FF0000"/>
                  </a:solidFill>
                  <a:effectLst>
                    <a:outerShdw blurRad="38100" dist="38100" dir="2700000" algn="tl">
                      <a:srgbClr val="000000">
                        <a:alpha val="43137"/>
                      </a:srgbClr>
                    </a:outerShdw>
                  </a:effectLst>
                </a:rPr>
                <a:t>tenu </a:t>
              </a:r>
              <a:r>
                <a:rPr lang="fr-FR" sz="2400" b="1" dirty="0">
                  <a:solidFill>
                    <a:srgbClr val="FF0000"/>
                  </a:solidFill>
                  <a:effectLst>
                    <a:outerShdw blurRad="38100" dist="38100" dir="2700000" algn="tl">
                      <a:srgbClr val="000000">
                        <a:alpha val="43137"/>
                      </a:srgbClr>
                    </a:outerShdw>
                  </a:effectLst>
                </a:rPr>
                <a:t>des limites de notre </a:t>
              </a:r>
              <a:r>
                <a:rPr lang="fr-FR" sz="2400" b="1" dirty="0" smtClean="0">
                  <a:solidFill>
                    <a:srgbClr val="FF0000"/>
                  </a:solidFill>
                  <a:effectLst>
                    <a:outerShdw blurRad="38100" dist="38100" dir="2700000" algn="tl">
                      <a:srgbClr val="000000">
                        <a:alpha val="43137"/>
                      </a:srgbClr>
                    </a:outerShdw>
                  </a:effectLst>
                </a:rPr>
                <a:t>planète</a:t>
              </a:r>
              <a:r>
                <a:rPr lang="fr-FR" sz="2400" dirty="0" smtClean="0">
                  <a:solidFill>
                    <a:srgbClr val="00373F"/>
                  </a:solidFill>
                </a:rPr>
                <a:t>.</a:t>
              </a:r>
              <a:endParaRPr lang="fr-FR" sz="2400" dirty="0">
                <a:solidFill>
                  <a:srgbClr val="00373F"/>
                </a:solidFill>
              </a:endParaRPr>
            </a:p>
          </p:txBody>
        </p:sp>
      </p:grpSp>
    </p:spTree>
    <p:extLst>
      <p:ext uri="{BB962C8B-B14F-4D97-AF65-F5344CB8AC3E}">
        <p14:creationId xmlns:p14="http://schemas.microsoft.com/office/powerpoint/2010/main" val="4056051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663233" y="427417"/>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b="1" dirty="0">
                <a:solidFill>
                  <a:srgbClr val="005E4F"/>
                </a:solidFill>
                <a:latin typeface="BrownPro" pitchFamily="2" charset="77"/>
              </a:rPr>
              <a:t>La transition AE est un processus et un </a:t>
            </a:r>
            <a:r>
              <a:rPr lang="fr-FR" b="1" dirty="0" smtClean="0">
                <a:solidFill>
                  <a:srgbClr val="005E4F"/>
                </a:solidFill>
                <a:latin typeface="BrownPro" pitchFamily="2" charset="77"/>
              </a:rPr>
              <a:t>parcours</a:t>
            </a:r>
            <a:endParaRPr lang="en-US" b="1" dirty="0">
              <a:solidFill>
                <a:srgbClr val="005E4F"/>
              </a:solidFill>
              <a:latin typeface="BrownPro" pitchFamily="2" charset="77"/>
            </a:endParaRPr>
          </a:p>
        </p:txBody>
      </p:sp>
      <p:graphicFrame>
        <p:nvGraphicFramePr>
          <p:cNvPr id="4" name="Diagram 3"/>
          <p:cNvGraphicFramePr/>
          <p:nvPr>
            <p:extLst/>
          </p:nvPr>
        </p:nvGraphicFramePr>
        <p:xfrm>
          <a:off x="2022950" y="1027045"/>
          <a:ext cx="828086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raight Connector 7"/>
          <p:cNvSpPr>
            <a:spLocks noChangeAspect="1"/>
          </p:cNvSpPr>
          <p:nvPr/>
        </p:nvSpPr>
        <p:spPr>
          <a:xfrm rot="2700000">
            <a:off x="2557263"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Oval 8"/>
          <p:cNvSpPr/>
          <p:nvPr/>
        </p:nvSpPr>
        <p:spPr>
          <a:xfrm>
            <a:off x="2676652" y="4756658"/>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8402735" y="1695728"/>
            <a:ext cx="1994575" cy="1554191"/>
            <a:chOff x="8402735" y="1695728"/>
            <a:chExt cx="1994575" cy="1554191"/>
          </a:xfrm>
        </p:grpSpPr>
        <p:sp>
          <p:nvSpPr>
            <p:cNvPr id="15" name="Straight Connector 14"/>
            <p:cNvSpPr>
              <a:spLocks noChangeAspect="1"/>
            </p:cNvSpPr>
            <p:nvPr/>
          </p:nvSpPr>
          <p:spPr>
            <a:xfrm rot="2700000">
              <a:off x="9037165" y="2701279"/>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Oval 15"/>
            <p:cNvSpPr/>
            <p:nvPr/>
          </p:nvSpPr>
          <p:spPr>
            <a:xfrm rot="5400000">
              <a:off x="9156554" y="2454620"/>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TextBox 20"/>
            <p:cNvSpPr txBox="1"/>
            <p:nvPr/>
          </p:nvSpPr>
          <p:spPr>
            <a:xfrm>
              <a:off x="8402735" y="1695728"/>
              <a:ext cx="1994575" cy="646331"/>
            </a:xfrm>
            <a:prstGeom prst="rect">
              <a:avLst/>
            </a:prstGeom>
            <a:noFill/>
          </p:spPr>
          <p:txBody>
            <a:bodyPr wrap="square" rtlCol="0">
              <a:spAutoFit/>
            </a:bodyPr>
            <a:lstStyle/>
            <a:p>
              <a:pPr algn="ctr"/>
              <a:r>
                <a:rPr lang="fr-FR" dirty="0"/>
                <a:t>Votre vision et </a:t>
              </a:r>
              <a:r>
                <a:rPr lang="fr-FR" dirty="0" smtClean="0"/>
                <a:t>transition</a:t>
              </a:r>
              <a:endParaRPr lang="en-US" dirty="0"/>
            </a:p>
          </p:txBody>
        </p:sp>
      </p:grpSp>
      <p:grpSp>
        <p:nvGrpSpPr>
          <p:cNvPr id="3" name="Group 2"/>
          <p:cNvGrpSpPr/>
          <p:nvPr/>
        </p:nvGrpSpPr>
        <p:grpSpPr>
          <a:xfrm>
            <a:off x="6644265" y="1518875"/>
            <a:ext cx="1726283" cy="1749392"/>
            <a:chOff x="5976427" y="1509445"/>
            <a:chExt cx="1726283" cy="1749392"/>
          </a:xfrm>
        </p:grpSpPr>
        <p:sp>
          <p:nvSpPr>
            <p:cNvPr id="13" name="Straight Connector 12"/>
            <p:cNvSpPr>
              <a:spLocks noChangeAspect="1"/>
            </p:cNvSpPr>
            <p:nvPr/>
          </p:nvSpPr>
          <p:spPr>
            <a:xfrm rot="2700000">
              <a:off x="6572352" y="2710197"/>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Oval 13"/>
            <p:cNvSpPr/>
            <p:nvPr/>
          </p:nvSpPr>
          <p:spPr>
            <a:xfrm rot="5400000">
              <a:off x="6684639" y="2441829"/>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TextBox 21"/>
            <p:cNvSpPr txBox="1"/>
            <p:nvPr/>
          </p:nvSpPr>
          <p:spPr>
            <a:xfrm>
              <a:off x="5976427" y="1509445"/>
              <a:ext cx="1726283" cy="830997"/>
            </a:xfrm>
            <a:prstGeom prst="rect">
              <a:avLst/>
            </a:prstGeom>
            <a:solidFill>
              <a:schemeClr val="accent1">
                <a:lumMod val="20000"/>
                <a:lumOff val="80000"/>
              </a:schemeClr>
            </a:solidFill>
          </p:spPr>
          <p:txBody>
            <a:bodyPr wrap="square" rtlCol="0">
              <a:spAutoFit/>
            </a:bodyPr>
            <a:lstStyle/>
            <a:p>
              <a:pPr algn="ctr"/>
              <a:r>
                <a:rPr lang="en-US" sz="2400" dirty="0" err="1" smtClean="0"/>
                <a:t>Exemple</a:t>
              </a:r>
              <a:r>
                <a:rPr lang="en-US" sz="2400" dirty="0" smtClean="0"/>
                <a:t> </a:t>
              </a:r>
              <a:r>
                <a:rPr lang="en-US" sz="2400" dirty="0" err="1" smtClean="0"/>
                <a:t>concret</a:t>
              </a:r>
              <a:endParaRPr lang="en-US" sz="2400" dirty="0"/>
            </a:p>
          </p:txBody>
        </p:sp>
      </p:grpSp>
      <p:grpSp>
        <p:nvGrpSpPr>
          <p:cNvPr id="2" name="Group 1"/>
          <p:cNvGrpSpPr/>
          <p:nvPr/>
        </p:nvGrpSpPr>
        <p:grpSpPr>
          <a:xfrm>
            <a:off x="3641838" y="1459693"/>
            <a:ext cx="1883512" cy="1766642"/>
            <a:chOff x="3276265" y="1466132"/>
            <a:chExt cx="1883512" cy="1766642"/>
          </a:xfrm>
        </p:grpSpPr>
        <p:sp>
          <p:nvSpPr>
            <p:cNvPr id="26" name="Straight Connector 25"/>
            <p:cNvSpPr>
              <a:spLocks noChangeAspect="1"/>
            </p:cNvSpPr>
            <p:nvPr/>
          </p:nvSpPr>
          <p:spPr>
            <a:xfrm rot="2700000">
              <a:off x="3917377" y="2684134"/>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Oval 26"/>
            <p:cNvSpPr/>
            <p:nvPr/>
          </p:nvSpPr>
          <p:spPr>
            <a:xfrm rot="5400000">
              <a:off x="4029664" y="2415766"/>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3276265" y="1466132"/>
              <a:ext cx="1883512" cy="923330"/>
            </a:xfrm>
            <a:prstGeom prst="rect">
              <a:avLst/>
            </a:prstGeom>
            <a:noFill/>
          </p:spPr>
          <p:txBody>
            <a:bodyPr wrap="square" rtlCol="0">
              <a:spAutoFit/>
            </a:bodyPr>
            <a:lstStyle/>
            <a:p>
              <a:pPr algn="ctr"/>
              <a:r>
                <a:rPr lang="fr-FR" dirty="0"/>
                <a:t>Pourquoi participer à la transition ?</a:t>
              </a:r>
              <a:endParaRPr lang="en-US" dirty="0"/>
            </a:p>
          </p:txBody>
        </p:sp>
      </p:grpSp>
      <p:grpSp>
        <p:nvGrpSpPr>
          <p:cNvPr id="5" name="Group 4"/>
          <p:cNvGrpSpPr/>
          <p:nvPr/>
        </p:nvGrpSpPr>
        <p:grpSpPr>
          <a:xfrm>
            <a:off x="4876199" y="4219387"/>
            <a:ext cx="2094149" cy="2054733"/>
            <a:chOff x="4476072" y="4209448"/>
            <a:chExt cx="2094149" cy="2054733"/>
          </a:xfrm>
        </p:grpSpPr>
        <p:sp>
          <p:nvSpPr>
            <p:cNvPr id="19" name="Straight Connector 18"/>
            <p:cNvSpPr>
              <a:spLocks noChangeAspect="1"/>
            </p:cNvSpPr>
            <p:nvPr/>
          </p:nvSpPr>
          <p:spPr>
            <a:xfrm rot="2700000">
              <a:off x="5248827"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p:cNvSpPr/>
            <p:nvPr/>
          </p:nvSpPr>
          <p:spPr>
            <a:xfrm>
              <a:off x="5368218" y="4722103"/>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4476072" y="5063852"/>
              <a:ext cx="2094149" cy="1200329"/>
            </a:xfrm>
            <a:prstGeom prst="rect">
              <a:avLst/>
            </a:prstGeom>
            <a:noFill/>
          </p:spPr>
          <p:txBody>
            <a:bodyPr wrap="square" rtlCol="0">
              <a:spAutoFit/>
            </a:bodyPr>
            <a:lstStyle/>
            <a:p>
              <a:pPr algn="ctr"/>
              <a:r>
                <a:rPr lang="fr-FR" dirty="0"/>
                <a:t>Explorer nos valeurs fondamentales et </a:t>
              </a:r>
              <a:r>
                <a:rPr lang="fr-FR" dirty="0" smtClean="0"/>
                <a:t>les </a:t>
              </a:r>
              <a:r>
                <a:rPr lang="fr-FR" dirty="0"/>
                <a:t>principes </a:t>
              </a:r>
              <a:r>
                <a:rPr lang="fr-FR" dirty="0" smtClean="0"/>
                <a:t>agroécologiques</a:t>
              </a:r>
              <a:endParaRPr lang="en-US" dirty="0"/>
            </a:p>
          </p:txBody>
        </p:sp>
      </p:grpSp>
      <p:sp>
        <p:nvSpPr>
          <p:cNvPr id="37" name="TextBox 36"/>
          <p:cNvSpPr txBox="1"/>
          <p:nvPr/>
        </p:nvSpPr>
        <p:spPr>
          <a:xfrm>
            <a:off x="1908419" y="5081665"/>
            <a:ext cx="1733419" cy="923330"/>
          </a:xfrm>
          <a:prstGeom prst="rect">
            <a:avLst/>
          </a:prstGeom>
          <a:noFill/>
        </p:spPr>
        <p:txBody>
          <a:bodyPr wrap="square" rtlCol="0">
            <a:spAutoFit/>
          </a:bodyPr>
          <a:lstStyle/>
          <a:p>
            <a:pPr algn="ctr"/>
            <a:r>
              <a:rPr lang="en-US" dirty="0" smtClean="0"/>
              <a:t>Le </a:t>
            </a:r>
            <a:r>
              <a:rPr lang="en-US" dirty="0" err="1" smtClean="0"/>
              <a:t>processus</a:t>
            </a:r>
            <a:r>
              <a:rPr lang="en-US" dirty="0" smtClean="0"/>
              <a:t> de transition agroécologique</a:t>
            </a:r>
            <a:endParaRPr lang="en-US" dirty="0"/>
          </a:p>
        </p:txBody>
      </p:sp>
    </p:spTree>
    <p:extLst>
      <p:ext uri="{BB962C8B-B14F-4D97-AF65-F5344CB8AC3E}">
        <p14:creationId xmlns:p14="http://schemas.microsoft.com/office/powerpoint/2010/main" val="2901586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a:xfrm>
            <a:off x="619760" y="2824243"/>
            <a:ext cx="11005257" cy="1046008"/>
          </a:xfrm>
        </p:spPr>
        <p:txBody>
          <a:bodyPr>
            <a:noAutofit/>
          </a:bodyPr>
          <a:lstStyle/>
          <a:p>
            <a:r>
              <a:rPr lang="en-US" sz="3600" dirty="0" err="1" smtClean="0">
                <a:latin typeface="Britannic Bold" panose="020B0903060703020204" pitchFamily="34" charset="0"/>
              </a:rPr>
              <a:t>Processus</a:t>
            </a:r>
            <a:r>
              <a:rPr lang="en-US" sz="3600" dirty="0" smtClean="0">
                <a:latin typeface="Britannic Bold" panose="020B0903060703020204" pitchFamily="34" charset="0"/>
              </a:rPr>
              <a:t> de </a:t>
            </a:r>
            <a:r>
              <a:rPr lang="en-US" sz="3600" dirty="0">
                <a:latin typeface="Britannic Bold" panose="020B0903060703020204" pitchFamily="34" charset="0"/>
              </a:rPr>
              <a:t>t</a:t>
            </a:r>
            <a:r>
              <a:rPr lang="en-US" sz="3600" dirty="0" smtClean="0">
                <a:latin typeface="Britannic Bold" panose="020B0903060703020204" pitchFamily="34" charset="0"/>
              </a:rPr>
              <a:t>ransformation agroécologique </a:t>
            </a:r>
            <a:br>
              <a:rPr lang="en-US" sz="3600" dirty="0" smtClean="0">
                <a:latin typeface="Britannic Bold" panose="020B0903060703020204" pitchFamily="34" charset="0"/>
              </a:rPr>
            </a:br>
            <a:r>
              <a:rPr lang="en-US" sz="3600" dirty="0" smtClean="0">
                <a:latin typeface="Britannic Bold" panose="020B0903060703020204" pitchFamily="34" charset="0"/>
              </a:rPr>
              <a:t>- un example au Zimbabwe - </a:t>
            </a:r>
            <a:endParaRPr lang="en-US" sz="3600" dirty="0">
              <a:latin typeface="Britannic Bold" panose="020B0903060703020204" pitchFamily="34" charset="0"/>
            </a:endParaRPr>
          </a:p>
        </p:txBody>
      </p:sp>
      <p:sp>
        <p:nvSpPr>
          <p:cNvPr id="14" name="TextBox 13"/>
          <p:cNvSpPr txBox="1"/>
          <p:nvPr/>
        </p:nvSpPr>
        <p:spPr>
          <a:xfrm>
            <a:off x="3910833" y="5928831"/>
            <a:ext cx="7789120" cy="400110"/>
          </a:xfrm>
          <a:prstGeom prst="rect">
            <a:avLst/>
          </a:prstGeom>
          <a:noFill/>
        </p:spPr>
        <p:txBody>
          <a:bodyPr wrap="none" rtlCol="0">
            <a:spAutoFit/>
          </a:bodyPr>
          <a:lstStyle/>
          <a:p>
            <a:r>
              <a:rPr lang="en-US" sz="2000" dirty="0" smtClean="0"/>
              <a:t>Source: https</a:t>
            </a:r>
            <a:r>
              <a:rPr lang="en-US" sz="2000" dirty="0"/>
              <a:t>://afsafrica.org/wp-content/uploads/2020/11/zimsoff-2.pdf</a:t>
            </a:r>
          </a:p>
        </p:txBody>
      </p:sp>
    </p:spTree>
    <p:extLst>
      <p:ext uri="{BB962C8B-B14F-4D97-AF65-F5344CB8AC3E}">
        <p14:creationId xmlns:p14="http://schemas.microsoft.com/office/powerpoint/2010/main" val="3950870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7282" r="2890"/>
          <a:stretch/>
        </p:blipFill>
        <p:spPr>
          <a:xfrm>
            <a:off x="815075" y="1821862"/>
            <a:ext cx="4437063" cy="2870517"/>
          </a:xfrm>
          <a:prstGeom prst="rect">
            <a:avLst/>
          </a:prstGeom>
        </p:spPr>
      </p:pic>
      <p:sp>
        <p:nvSpPr>
          <p:cNvPr id="8" name="TextBox 7"/>
          <p:cNvSpPr txBox="1"/>
          <p:nvPr/>
        </p:nvSpPr>
        <p:spPr>
          <a:xfrm>
            <a:off x="7914223" y="4725407"/>
            <a:ext cx="3048000" cy="1384995"/>
          </a:xfrm>
          <a:prstGeom prst="rect">
            <a:avLst/>
          </a:prstGeom>
          <a:noFill/>
        </p:spPr>
        <p:txBody>
          <a:bodyPr wrap="square" rtlCol="0">
            <a:spAutoFit/>
          </a:bodyPr>
          <a:lstStyle/>
          <a:p>
            <a:pPr algn="ctr"/>
            <a:r>
              <a:rPr lang="en-US" sz="2800" b="1" dirty="0">
                <a:latin typeface="Bradley Hand ITC" panose="03070402050302030203" pitchFamily="66" charset="0"/>
              </a:rPr>
              <a:t>Elizabeth </a:t>
            </a:r>
            <a:r>
              <a:rPr lang="en-US" sz="2800" b="1" dirty="0" err="1">
                <a:latin typeface="Bradley Hand ITC" panose="03070402050302030203" pitchFamily="66" charset="0"/>
              </a:rPr>
              <a:t>Mpofu</a:t>
            </a:r>
            <a:endParaRPr lang="en-US" sz="2800" b="1" dirty="0">
              <a:latin typeface="Bradley Hand ITC" panose="03070402050302030203" pitchFamily="66" charset="0"/>
            </a:endParaRPr>
          </a:p>
          <a:p>
            <a:pPr algn="ctr"/>
            <a:r>
              <a:rPr lang="fr-FR" sz="2800" b="1" dirty="0">
                <a:latin typeface="Bradley Hand ITC" panose="03070402050302030203" pitchFamily="66" charset="0"/>
              </a:rPr>
              <a:t>Responsable de la création du projet </a:t>
            </a:r>
            <a:endParaRPr lang="en-US" sz="2800" b="1" dirty="0">
              <a:latin typeface="Bradley Hand ITC" panose="03070402050302030203" pitchFamily="66" charset="0"/>
            </a:endParaRPr>
          </a:p>
        </p:txBody>
      </p:sp>
      <p:pic>
        <p:nvPicPr>
          <p:cNvPr id="9" name="Picture 8"/>
          <p:cNvPicPr>
            <a:picLocks noChangeAspect="1"/>
          </p:cNvPicPr>
          <p:nvPr/>
        </p:nvPicPr>
        <p:blipFill>
          <a:blip r:embed="rId4"/>
          <a:stretch>
            <a:fillRect/>
          </a:stretch>
        </p:blipFill>
        <p:spPr>
          <a:xfrm>
            <a:off x="8176160" y="1788835"/>
            <a:ext cx="2524125" cy="2857500"/>
          </a:xfrm>
          <a:prstGeom prst="rect">
            <a:avLst/>
          </a:prstGeom>
        </p:spPr>
      </p:pic>
      <p:sp>
        <p:nvSpPr>
          <p:cNvPr id="13" name="TextBox 12"/>
          <p:cNvSpPr txBox="1"/>
          <p:nvPr/>
        </p:nvSpPr>
        <p:spPr>
          <a:xfrm>
            <a:off x="472539" y="4871697"/>
            <a:ext cx="6882418" cy="1384995"/>
          </a:xfrm>
          <a:prstGeom prst="rect">
            <a:avLst/>
          </a:prstGeom>
          <a:noFill/>
        </p:spPr>
        <p:txBody>
          <a:bodyPr wrap="square" rtlCol="0">
            <a:spAutoFit/>
          </a:bodyPr>
          <a:lstStyle/>
          <a:p>
            <a:r>
              <a:rPr lang="en-US" sz="2800" b="1" dirty="0" smtClean="0">
                <a:latin typeface="Bradley Hand ITC" panose="03070402050302030203" pitchFamily="66" charset="0"/>
              </a:rPr>
              <a:t>“</a:t>
            </a:r>
            <a:r>
              <a:rPr lang="fr-FR" sz="2800" b="1" dirty="0">
                <a:latin typeface="Bradley Hand ITC" panose="03070402050302030203" pitchFamily="66" charset="0"/>
              </a:rPr>
              <a:t>Une menace comme une opportunité</a:t>
            </a:r>
            <a:r>
              <a:rPr lang="en-US" sz="2800" b="1" dirty="0" smtClean="0">
                <a:latin typeface="Bradley Hand ITC" panose="03070402050302030203" pitchFamily="66" charset="0"/>
              </a:rPr>
              <a:t>”</a:t>
            </a:r>
          </a:p>
          <a:p>
            <a:r>
              <a:rPr lang="fr-FR" sz="2800" dirty="0"/>
              <a:t>Les agriculteurs protègent et entretiennent leurs plus grands atouts : </a:t>
            </a:r>
            <a:r>
              <a:rPr lang="fr-FR" sz="2800" dirty="0" smtClean="0"/>
              <a:t> leur sol </a:t>
            </a:r>
            <a:r>
              <a:rPr lang="fr-FR" sz="2800" dirty="0"/>
              <a:t>et leur eau.</a:t>
            </a:r>
            <a:endParaRPr lang="en-US" sz="2800" dirty="0"/>
          </a:p>
        </p:txBody>
      </p:sp>
      <p:sp>
        <p:nvSpPr>
          <p:cNvPr id="14" name="TextBox 13"/>
          <p:cNvSpPr txBox="1"/>
          <p:nvPr/>
        </p:nvSpPr>
        <p:spPr>
          <a:xfrm>
            <a:off x="4853225" y="6488668"/>
            <a:ext cx="6976269" cy="369332"/>
          </a:xfrm>
          <a:prstGeom prst="rect">
            <a:avLst/>
          </a:prstGeom>
          <a:noFill/>
        </p:spPr>
        <p:txBody>
          <a:bodyPr wrap="none" rtlCol="0">
            <a:spAutoFit/>
          </a:bodyPr>
          <a:lstStyle/>
          <a:p>
            <a:r>
              <a:rPr lang="en-US" dirty="0" smtClean="0"/>
              <a:t>Source: https</a:t>
            </a:r>
            <a:r>
              <a:rPr lang="en-US" dirty="0"/>
              <a:t>://afsafrica.org/wp-content/uploads/2020/11/zimsoff-2.pdf</a:t>
            </a:r>
          </a:p>
        </p:txBody>
      </p:sp>
      <p:sp>
        <p:nvSpPr>
          <p:cNvPr id="15" name="Title 1">
            <a:extLst>
              <a:ext uri="{FF2B5EF4-FFF2-40B4-BE49-F238E27FC236}">
                <a16:creationId xmlns:a16="http://schemas.microsoft.com/office/drawing/2014/main" id="{F5C0ED4A-615C-894C-947D-27DD22EFEBC5}"/>
              </a:ext>
            </a:extLst>
          </p:cNvPr>
          <p:cNvSpPr txBox="1">
            <a:spLocks/>
          </p:cNvSpPr>
          <p:nvPr/>
        </p:nvSpPr>
        <p:spPr>
          <a:xfrm>
            <a:off x="707670" y="577927"/>
            <a:ext cx="11005257" cy="8326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pPr>
              <a:lnSpc>
                <a:spcPct val="100000"/>
              </a:lnSpc>
            </a:pPr>
            <a:r>
              <a:rPr lang="fr-FR" b="1" dirty="0">
                <a:solidFill>
                  <a:srgbClr val="005E4F"/>
                </a:solidFill>
                <a:latin typeface="BrownPro" pitchFamily="2" charset="77"/>
              </a:rPr>
              <a:t>Les fermes de </a:t>
            </a:r>
            <a:r>
              <a:rPr lang="fr-FR" b="1" dirty="0" err="1">
                <a:solidFill>
                  <a:srgbClr val="005E4F"/>
                </a:solidFill>
                <a:latin typeface="BrownPro" pitchFamily="2" charset="77"/>
              </a:rPr>
              <a:t>Shashe</a:t>
            </a:r>
            <a:r>
              <a:rPr lang="fr-FR" b="1" dirty="0">
                <a:solidFill>
                  <a:srgbClr val="005E4F"/>
                </a:solidFill>
                <a:latin typeface="BrownPro" pitchFamily="2" charset="77"/>
              </a:rPr>
              <a:t> dans le bassin versant de la rivière </a:t>
            </a:r>
            <a:r>
              <a:rPr lang="fr-FR" b="1" dirty="0" err="1">
                <a:solidFill>
                  <a:srgbClr val="005E4F"/>
                </a:solidFill>
                <a:latin typeface="BrownPro" pitchFamily="2" charset="77"/>
              </a:rPr>
              <a:t>Runde</a:t>
            </a:r>
            <a:r>
              <a:rPr lang="fr-FR" b="1" dirty="0">
                <a:solidFill>
                  <a:srgbClr val="005E4F"/>
                </a:solidFill>
                <a:latin typeface="BrownPro" pitchFamily="2" charset="77"/>
              </a:rPr>
              <a:t> au Zimbabwe.</a:t>
            </a:r>
            <a:endParaRPr lang="en-US" b="1" dirty="0">
              <a:solidFill>
                <a:srgbClr val="005E4F"/>
              </a:solidFill>
              <a:latin typeface="BrownPro" pitchFamily="2" charset="77"/>
            </a:endParaRPr>
          </a:p>
        </p:txBody>
      </p:sp>
    </p:spTree>
    <p:extLst>
      <p:ext uri="{BB962C8B-B14F-4D97-AF65-F5344CB8AC3E}">
        <p14:creationId xmlns:p14="http://schemas.microsoft.com/office/powerpoint/2010/main" val="2536737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27434" y="3027970"/>
            <a:ext cx="2388416" cy="2677656"/>
          </a:xfrm>
          <a:prstGeom prst="rect">
            <a:avLst/>
          </a:prstGeom>
          <a:noFill/>
          <a:ln>
            <a:solidFill>
              <a:schemeClr val="accent1">
                <a:lumMod val="75000"/>
              </a:schemeClr>
            </a:solidFill>
          </a:ln>
        </p:spPr>
        <p:txBody>
          <a:bodyPr wrap="square" rtlCol="0">
            <a:spAutoFit/>
          </a:bodyPr>
          <a:lstStyle/>
          <a:p>
            <a:pPr algn="ctr"/>
            <a:r>
              <a:rPr lang="fr-FR" sz="2400" dirty="0"/>
              <a:t>Faire revivre les terres arides de l'élevage </a:t>
            </a:r>
            <a:r>
              <a:rPr lang="fr-FR" sz="2400" dirty="0" smtClean="0"/>
              <a:t>pour </a:t>
            </a:r>
            <a:r>
              <a:rPr lang="fr-FR" sz="2400" dirty="0"/>
              <a:t>en faire des forêts alimentaires riches et abondantes</a:t>
            </a:r>
            <a:endParaRPr lang="en-US" sz="2400" dirty="0"/>
          </a:p>
        </p:txBody>
      </p:sp>
      <p:sp>
        <p:nvSpPr>
          <p:cNvPr id="14" name="TextBox 13"/>
          <p:cNvSpPr txBox="1"/>
          <p:nvPr/>
        </p:nvSpPr>
        <p:spPr>
          <a:xfrm>
            <a:off x="4853225" y="6488668"/>
            <a:ext cx="6976269" cy="369332"/>
          </a:xfrm>
          <a:prstGeom prst="rect">
            <a:avLst/>
          </a:prstGeom>
          <a:noFill/>
        </p:spPr>
        <p:txBody>
          <a:bodyPr wrap="none" rtlCol="0">
            <a:spAutoFit/>
          </a:bodyPr>
          <a:lstStyle/>
          <a:p>
            <a:r>
              <a:rPr lang="en-US" dirty="0" smtClean="0"/>
              <a:t>Source: https</a:t>
            </a:r>
            <a:r>
              <a:rPr lang="en-US" dirty="0"/>
              <a:t>://afsafrica.org/wp-content/uploads/2020/11/zimsoff-2.pdf</a:t>
            </a:r>
          </a:p>
        </p:txBody>
      </p:sp>
      <p:sp>
        <p:nvSpPr>
          <p:cNvPr id="15" name="TextBox 14"/>
          <p:cNvSpPr txBox="1"/>
          <p:nvPr/>
        </p:nvSpPr>
        <p:spPr>
          <a:xfrm>
            <a:off x="2342289" y="484395"/>
            <a:ext cx="4665001" cy="954107"/>
          </a:xfrm>
          <a:prstGeom prst="rect">
            <a:avLst/>
          </a:prstGeom>
          <a:noFill/>
        </p:spPr>
        <p:txBody>
          <a:bodyPr wrap="square" rtlCol="0">
            <a:spAutoFit/>
          </a:bodyPr>
          <a:lstStyle/>
          <a:p>
            <a:r>
              <a:rPr lang="en-US" sz="2800" dirty="0" smtClean="0">
                <a:latin typeface="Candara" panose="020E0502030303020204" pitchFamily="34" charset="0"/>
              </a:rPr>
              <a:t>Début</a:t>
            </a:r>
          </a:p>
          <a:p>
            <a:r>
              <a:rPr lang="en-US" sz="2800" dirty="0">
                <a:latin typeface="Candara" panose="020E0502030303020204" pitchFamily="34" charset="0"/>
              </a:rPr>
              <a:t>Les </a:t>
            </a:r>
            <a:r>
              <a:rPr lang="en-US" sz="2800" dirty="0" err="1">
                <a:latin typeface="Candara" panose="020E0502030303020204" pitchFamily="34" charset="0"/>
              </a:rPr>
              <a:t>terres</a:t>
            </a:r>
            <a:r>
              <a:rPr lang="en-US" sz="2800" dirty="0">
                <a:latin typeface="Candara" panose="020E0502030303020204" pitchFamily="34" charset="0"/>
              </a:rPr>
              <a:t> </a:t>
            </a:r>
            <a:r>
              <a:rPr lang="en-US" sz="2800" dirty="0" err="1">
                <a:latin typeface="Candara" panose="020E0502030303020204" pitchFamily="34" charset="0"/>
              </a:rPr>
              <a:t>agricoles</a:t>
            </a:r>
            <a:r>
              <a:rPr lang="en-US" sz="2800" dirty="0">
                <a:latin typeface="Candara" panose="020E0502030303020204" pitchFamily="34" charset="0"/>
              </a:rPr>
              <a:t> </a:t>
            </a:r>
            <a:r>
              <a:rPr lang="en-US" sz="2800" dirty="0" err="1">
                <a:latin typeface="Candara" panose="020E0502030303020204" pitchFamily="34" charset="0"/>
              </a:rPr>
              <a:t>souffrent</a:t>
            </a:r>
            <a:endParaRPr lang="en-US" sz="2800" dirty="0">
              <a:latin typeface="Candara" panose="020E0502030303020204" pitchFamily="34" charset="0"/>
            </a:endParaRPr>
          </a:p>
        </p:txBody>
      </p:sp>
      <p:sp>
        <p:nvSpPr>
          <p:cNvPr id="20" name="Oval 19"/>
          <p:cNvSpPr/>
          <p:nvPr/>
        </p:nvSpPr>
        <p:spPr>
          <a:xfrm>
            <a:off x="8729840" y="3962205"/>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20"/>
          <p:cNvSpPr/>
          <p:nvPr/>
        </p:nvSpPr>
        <p:spPr>
          <a:xfrm>
            <a:off x="8281446" y="3962205"/>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l 24"/>
          <p:cNvSpPr/>
          <p:nvPr/>
        </p:nvSpPr>
        <p:spPr>
          <a:xfrm>
            <a:off x="7265146" y="3851879"/>
            <a:ext cx="456049" cy="45641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25"/>
          <p:cNvSpPr/>
          <p:nvPr/>
        </p:nvSpPr>
        <p:spPr>
          <a:xfrm>
            <a:off x="8358008" y="3491161"/>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26"/>
          <p:cNvSpPr/>
          <p:nvPr/>
        </p:nvSpPr>
        <p:spPr>
          <a:xfrm>
            <a:off x="8358008" y="4436624"/>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p:cNvSpPr/>
          <p:nvPr/>
        </p:nvSpPr>
        <p:spPr>
          <a:xfrm>
            <a:off x="8561403" y="3695930"/>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p:cNvSpPr/>
          <p:nvPr/>
        </p:nvSpPr>
        <p:spPr>
          <a:xfrm>
            <a:off x="8574910" y="4232980"/>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Freeform 29"/>
          <p:cNvSpPr/>
          <p:nvPr/>
        </p:nvSpPr>
        <p:spPr>
          <a:xfrm>
            <a:off x="4484200" y="2734988"/>
            <a:ext cx="2703140" cy="2682454"/>
          </a:xfrm>
          <a:custGeom>
            <a:avLst/>
            <a:gdLst>
              <a:gd name="connsiteX0" fmla="*/ 0 w 2308851"/>
              <a:gd name="connsiteY0" fmla="*/ 1154546 h 2309091"/>
              <a:gd name="connsiteX1" fmla="*/ 1154426 w 2308851"/>
              <a:gd name="connsiteY1" fmla="*/ 0 h 2309091"/>
              <a:gd name="connsiteX2" fmla="*/ 2308852 w 2308851"/>
              <a:gd name="connsiteY2" fmla="*/ 1154546 h 2309091"/>
              <a:gd name="connsiteX3" fmla="*/ 1154426 w 2308851"/>
              <a:gd name="connsiteY3" fmla="*/ 2309092 h 2309091"/>
              <a:gd name="connsiteX4" fmla="*/ 0 w 2308851"/>
              <a:gd name="connsiteY4" fmla="*/ 1154546 h 230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51" h="2309091">
                <a:moveTo>
                  <a:pt x="0" y="1154546"/>
                </a:moveTo>
                <a:cubicBezTo>
                  <a:pt x="0" y="516908"/>
                  <a:pt x="516854" y="0"/>
                  <a:pt x="1154426" y="0"/>
                </a:cubicBezTo>
                <a:cubicBezTo>
                  <a:pt x="1791998" y="0"/>
                  <a:pt x="2308852" y="516908"/>
                  <a:pt x="2308852" y="1154546"/>
                </a:cubicBezTo>
                <a:cubicBezTo>
                  <a:pt x="2308852" y="1792184"/>
                  <a:pt x="1791998" y="2309092"/>
                  <a:pt x="1154426" y="2309092"/>
                </a:cubicBezTo>
                <a:cubicBezTo>
                  <a:pt x="516854" y="2309092"/>
                  <a:pt x="0" y="1792184"/>
                  <a:pt x="0" y="1154546"/>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523" tIns="363559" rIns="363523" bIns="363559" numCol="1" spcCol="1270" anchor="ctr" anchorCtr="0">
            <a:noAutofit/>
          </a:bodyPr>
          <a:lstStyle/>
          <a:p>
            <a:pPr lvl="0" algn="ctr" defTabSz="889000">
              <a:lnSpc>
                <a:spcPct val="90000"/>
              </a:lnSpc>
              <a:spcBef>
                <a:spcPct val="0"/>
              </a:spcBef>
              <a:spcAft>
                <a:spcPct val="35000"/>
              </a:spcAft>
            </a:pPr>
            <a:r>
              <a:rPr lang="fr-FR" sz="2800" dirty="0"/>
              <a:t>Faire du bétail un atout plutôt qu'un fardeau</a:t>
            </a:r>
            <a:endParaRPr lang="en-US" sz="2800" kern="1200" dirty="0"/>
          </a:p>
        </p:txBody>
      </p:sp>
      <p:sp>
        <p:nvSpPr>
          <p:cNvPr id="31" name="Oval 30"/>
          <p:cNvSpPr/>
          <p:nvPr/>
        </p:nvSpPr>
        <p:spPr>
          <a:xfrm>
            <a:off x="3935728" y="3283389"/>
            <a:ext cx="456049" cy="45641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31"/>
          <p:cNvSpPr/>
          <p:nvPr/>
        </p:nvSpPr>
        <p:spPr>
          <a:xfrm>
            <a:off x="3609551" y="3276296"/>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32"/>
          <p:cNvSpPr/>
          <p:nvPr/>
        </p:nvSpPr>
        <p:spPr>
          <a:xfrm>
            <a:off x="3277812" y="3276296"/>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Freeform 44"/>
          <p:cNvSpPr/>
          <p:nvPr/>
        </p:nvSpPr>
        <p:spPr>
          <a:xfrm>
            <a:off x="540460" y="2817810"/>
            <a:ext cx="2965376" cy="1002712"/>
          </a:xfrm>
          <a:custGeom>
            <a:avLst/>
            <a:gdLst>
              <a:gd name="connsiteX0" fmla="*/ 0 w 2021238"/>
              <a:gd name="connsiteY0" fmla="*/ 0 h 586555"/>
              <a:gd name="connsiteX1" fmla="*/ 2021238 w 2021238"/>
              <a:gd name="connsiteY1" fmla="*/ 0 h 586555"/>
              <a:gd name="connsiteX2" fmla="*/ 2021238 w 2021238"/>
              <a:gd name="connsiteY2" fmla="*/ 586555 h 586555"/>
              <a:gd name="connsiteX3" fmla="*/ 0 w 2021238"/>
              <a:gd name="connsiteY3" fmla="*/ 586555 h 586555"/>
              <a:gd name="connsiteX4" fmla="*/ 0 w 2021238"/>
              <a:gd name="connsiteY4" fmla="*/ 0 h 5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238" h="586555">
                <a:moveTo>
                  <a:pt x="0" y="0"/>
                </a:moveTo>
                <a:lnTo>
                  <a:pt x="2021238" y="0"/>
                </a:lnTo>
                <a:lnTo>
                  <a:pt x="2021238" y="586555"/>
                </a:lnTo>
                <a:lnTo>
                  <a:pt x="0" y="586555"/>
                </a:lnTo>
                <a:lnTo>
                  <a:pt x="0" y="0"/>
                </a:lnTo>
                <a:close/>
              </a:path>
            </a:pathLst>
          </a:custGeom>
          <a:ln>
            <a:solidFill>
              <a:schemeClr val="accent1">
                <a:lumMod val="7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111125" lvl="0" defTabSz="622300">
              <a:lnSpc>
                <a:spcPct val="90000"/>
              </a:lnSpc>
              <a:spcBef>
                <a:spcPct val="0"/>
              </a:spcBef>
            </a:pPr>
            <a:r>
              <a:rPr lang="fr-FR" sz="2400" i="1" dirty="0"/>
              <a:t>Mauvaise gestion du bétail</a:t>
            </a:r>
          </a:p>
          <a:p>
            <a:pPr marL="111125" lvl="0" defTabSz="622300">
              <a:lnSpc>
                <a:spcPct val="90000"/>
              </a:lnSpc>
              <a:spcBef>
                <a:spcPct val="0"/>
              </a:spcBef>
            </a:pPr>
            <a:r>
              <a:rPr lang="fr-FR" sz="2400" dirty="0"/>
              <a:t>Dégradation des sols</a:t>
            </a:r>
          </a:p>
        </p:txBody>
      </p:sp>
      <p:sp>
        <p:nvSpPr>
          <p:cNvPr id="46" name="Oval 45"/>
          <p:cNvSpPr/>
          <p:nvPr/>
        </p:nvSpPr>
        <p:spPr>
          <a:xfrm>
            <a:off x="3968884" y="4624005"/>
            <a:ext cx="456049" cy="45641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Oval 47"/>
          <p:cNvSpPr/>
          <p:nvPr/>
        </p:nvSpPr>
        <p:spPr>
          <a:xfrm>
            <a:off x="3624500" y="4899556"/>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Oval 48"/>
          <p:cNvSpPr/>
          <p:nvPr/>
        </p:nvSpPr>
        <p:spPr>
          <a:xfrm>
            <a:off x="3268937" y="4899556"/>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Freeform 52"/>
          <p:cNvSpPr/>
          <p:nvPr/>
        </p:nvSpPr>
        <p:spPr>
          <a:xfrm>
            <a:off x="554111" y="4091233"/>
            <a:ext cx="2921444" cy="1697417"/>
          </a:xfrm>
          <a:custGeom>
            <a:avLst/>
            <a:gdLst>
              <a:gd name="connsiteX0" fmla="*/ 0 w 2672738"/>
              <a:gd name="connsiteY0" fmla="*/ 0 h 586555"/>
              <a:gd name="connsiteX1" fmla="*/ 2672738 w 2672738"/>
              <a:gd name="connsiteY1" fmla="*/ 0 h 586555"/>
              <a:gd name="connsiteX2" fmla="*/ 2672738 w 2672738"/>
              <a:gd name="connsiteY2" fmla="*/ 586555 h 586555"/>
              <a:gd name="connsiteX3" fmla="*/ 0 w 2672738"/>
              <a:gd name="connsiteY3" fmla="*/ 586555 h 586555"/>
              <a:gd name="connsiteX4" fmla="*/ 0 w 2672738"/>
              <a:gd name="connsiteY4" fmla="*/ 0 h 58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38" h="586555">
                <a:moveTo>
                  <a:pt x="0" y="0"/>
                </a:moveTo>
                <a:lnTo>
                  <a:pt x="2672738" y="0"/>
                </a:lnTo>
                <a:lnTo>
                  <a:pt x="2672738" y="586555"/>
                </a:lnTo>
                <a:lnTo>
                  <a:pt x="0" y="586555"/>
                </a:lnTo>
                <a:lnTo>
                  <a:pt x="0" y="0"/>
                </a:lnTo>
                <a:close/>
              </a:path>
            </a:pathLst>
          </a:custGeom>
          <a:ln>
            <a:solidFill>
              <a:schemeClr val="accent1">
                <a:lumMod val="7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1125" lvl="0" defTabSz="622300">
              <a:lnSpc>
                <a:spcPct val="90000"/>
              </a:lnSpc>
              <a:spcBef>
                <a:spcPct val="0"/>
              </a:spcBef>
            </a:pPr>
            <a:r>
              <a:rPr lang="fr-FR" sz="2400" i="1" dirty="0"/>
              <a:t>Le changement climatique </a:t>
            </a:r>
          </a:p>
          <a:p>
            <a:pPr marL="111125" defTabSz="622300">
              <a:lnSpc>
                <a:spcPct val="90000"/>
              </a:lnSpc>
              <a:spcBef>
                <a:spcPct val="0"/>
              </a:spcBef>
            </a:pPr>
            <a:r>
              <a:rPr lang="fr-FR" sz="2400" dirty="0"/>
              <a:t>Sécheresses, peu d'eau pour </a:t>
            </a:r>
            <a:r>
              <a:rPr lang="fr-FR" sz="2400" dirty="0" smtClean="0"/>
              <a:t>alimenter les </a:t>
            </a:r>
            <a:r>
              <a:rPr lang="fr-FR" sz="2400" dirty="0"/>
              <a:t>cultures et le bétail</a:t>
            </a:r>
            <a:endParaRPr lang="en-US" sz="2400" kern="1200" dirty="0"/>
          </a:p>
        </p:txBody>
      </p:sp>
      <p:sp>
        <p:nvSpPr>
          <p:cNvPr id="59" name="Oval 58"/>
          <p:cNvSpPr/>
          <p:nvPr/>
        </p:nvSpPr>
        <p:spPr>
          <a:xfrm>
            <a:off x="7897809" y="3962205"/>
            <a:ext cx="228024" cy="22802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0" name="Picture 59"/>
          <p:cNvPicPr>
            <a:picLocks noChangeAspect="1"/>
          </p:cNvPicPr>
          <p:nvPr/>
        </p:nvPicPr>
        <p:blipFill>
          <a:blip r:embed="rId3"/>
          <a:stretch>
            <a:fillRect/>
          </a:stretch>
        </p:blipFill>
        <p:spPr>
          <a:xfrm>
            <a:off x="9084268" y="739040"/>
            <a:ext cx="2293937" cy="1929480"/>
          </a:xfrm>
          <a:prstGeom prst="rect">
            <a:avLst/>
          </a:prstGeom>
        </p:spPr>
      </p:pic>
      <p:pic>
        <p:nvPicPr>
          <p:cNvPr id="61" name="Picture 60"/>
          <p:cNvPicPr>
            <a:picLocks noChangeAspect="1"/>
          </p:cNvPicPr>
          <p:nvPr/>
        </p:nvPicPr>
        <p:blipFill>
          <a:blip r:embed="rId4"/>
          <a:stretch>
            <a:fillRect/>
          </a:stretch>
        </p:blipFill>
        <p:spPr>
          <a:xfrm>
            <a:off x="477520" y="508207"/>
            <a:ext cx="1735773" cy="1244276"/>
          </a:xfrm>
          <a:prstGeom prst="rect">
            <a:avLst/>
          </a:prstGeom>
        </p:spPr>
      </p:pic>
      <p:pic>
        <p:nvPicPr>
          <p:cNvPr id="63" name="Picture 62"/>
          <p:cNvPicPr>
            <a:picLocks noChangeAspect="1"/>
          </p:cNvPicPr>
          <p:nvPr/>
        </p:nvPicPr>
        <p:blipFill>
          <a:blip r:embed="rId5"/>
          <a:stretch>
            <a:fillRect/>
          </a:stretch>
        </p:blipFill>
        <p:spPr>
          <a:xfrm>
            <a:off x="1553391" y="1634038"/>
            <a:ext cx="1504650" cy="1167021"/>
          </a:xfrm>
          <a:prstGeom prst="rect">
            <a:avLst/>
          </a:prstGeom>
        </p:spPr>
      </p:pic>
    </p:spTree>
    <p:extLst>
      <p:ext uri="{BB962C8B-B14F-4D97-AF65-F5344CB8AC3E}">
        <p14:creationId xmlns:p14="http://schemas.microsoft.com/office/powerpoint/2010/main" val="2169645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853" y="996211"/>
            <a:ext cx="5216535" cy="3840480"/>
          </a:xfrm>
        </p:spPr>
        <p:txBody>
          <a:bodyPr>
            <a:normAutofit fontScale="90000"/>
          </a:bodyPr>
          <a:lstStyle/>
          <a:p>
            <a:pPr algn="ctr"/>
            <a:r>
              <a:rPr lang="en-US" dirty="0" err="1" smtClean="0">
                <a:latin typeface="Segoe UI" panose="020B0502040204020203" pitchFamily="34" charset="0"/>
                <a:cs typeface="Segoe UI" panose="020B0502040204020203" pitchFamily="34" charset="0"/>
              </a:rPr>
              <a:t>Afrique</a:t>
            </a:r>
            <a:r>
              <a:rPr lang="en-US" dirty="0" smtClean="0">
                <a:latin typeface="Segoe UI" panose="020B0502040204020203" pitchFamily="34" charset="0"/>
                <a:cs typeface="Segoe UI" panose="020B0502040204020203" pitchFamily="34" charset="0"/>
              </a:rPr>
              <a:t> de </a:t>
            </a:r>
            <a:r>
              <a:rPr lang="en-US" dirty="0" err="1" smtClean="0">
                <a:latin typeface="Segoe UI" panose="020B0502040204020203" pitchFamily="34" charset="0"/>
                <a:cs typeface="Segoe UI" panose="020B0502040204020203" pitchFamily="34" charset="0"/>
              </a:rPr>
              <a:t>l’Ouest</a:t>
            </a:r>
            <a:r>
              <a:rPr lang="en-US" dirty="0" smtClean="0">
                <a:latin typeface="Segoe UI" panose="020B0502040204020203" pitchFamily="34" charset="0"/>
                <a:cs typeface="Segoe UI" panose="020B0502040204020203" pitchFamily="34" charset="0"/>
              </a:rPr>
              <a:t> Atelier </a:t>
            </a:r>
            <a:r>
              <a:rPr lang="en-US" dirty="0" err="1" smtClean="0">
                <a:latin typeface="Segoe UI" panose="020B0502040204020203" pitchFamily="34" charset="0"/>
                <a:cs typeface="Segoe UI" panose="020B0502040204020203" pitchFamily="34" charset="0"/>
              </a:rPr>
              <a:t>d’agro</a:t>
            </a:r>
            <a:r>
              <a:rPr lang="en-US" dirty="0" err="1">
                <a:latin typeface="Segoe UI" panose="020B0502040204020203" pitchFamily="34" charset="0"/>
                <a:cs typeface="Segoe UI" panose="020B0502040204020203" pitchFamily="34" charset="0"/>
              </a:rPr>
              <a:t>é</a:t>
            </a:r>
            <a:r>
              <a:rPr lang="en-US" dirty="0" err="1" smtClean="0">
                <a:latin typeface="Segoe UI" panose="020B0502040204020203" pitchFamily="34" charset="0"/>
                <a:cs typeface="Segoe UI" panose="020B0502040204020203" pitchFamily="34" charset="0"/>
              </a:rPr>
              <a:t>cologie</a:t>
            </a:r>
            <a:r>
              <a:rPr lang="en-US" dirty="0">
                <a:latin typeface="Segoe UI" panose="020B0502040204020203" pitchFamily="34" charset="0"/>
                <a:cs typeface="Segoe UI" panose="020B0502040204020203" pitchFamily="34" charset="0"/>
              </a:rPr>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Niveau</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avancé</a:t>
            </a: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a:t>
            </a:r>
            <a:br>
              <a:rPr lang="en-US" dirty="0" smtClean="0">
                <a:latin typeface="Segoe UI" panose="020B0502040204020203" pitchFamily="34" charset="0"/>
                <a:cs typeface="Segoe UI" panose="020B0502040204020203" pitchFamily="34" charset="0"/>
              </a:rPr>
            </a:br>
            <a:r>
              <a:rPr lang="en-US" b="0" dirty="0">
                <a:latin typeface="Segoe UI" panose="020B0502040204020203" pitchFamily="34" charset="0"/>
                <a:cs typeface="Segoe UI" panose="020B0502040204020203" pitchFamily="34" charset="0"/>
              </a:rPr>
              <a:t/>
            </a:r>
            <a:br>
              <a:rPr lang="en-US" b="0" dirty="0">
                <a:latin typeface="Segoe UI" panose="020B0502040204020203" pitchFamily="34" charset="0"/>
                <a:cs typeface="Segoe UI" panose="020B0502040204020203" pitchFamily="34" charset="0"/>
              </a:rPr>
            </a:br>
            <a:r>
              <a:rPr lang="en-US" b="0" dirty="0" smtClean="0">
                <a:latin typeface="Segoe UI" panose="020B0502040204020203" pitchFamily="34" charset="0"/>
                <a:cs typeface="Segoe UI" panose="020B0502040204020203" pitchFamily="34" charset="0"/>
              </a:rPr>
              <a:t>Transformation agroécologique</a:t>
            </a:r>
            <a:endParaRPr lang="en-US" b="0"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81D5705-87E5-2044-8D15-906A6EA96750}"/>
              </a:ext>
            </a:extLst>
          </p:cNvPr>
          <p:cNvPicPr>
            <a:picLocks noChangeAspect="1"/>
          </p:cNvPicPr>
          <p:nvPr/>
        </p:nvPicPr>
        <p:blipFill>
          <a:blip r:embed="rId3"/>
          <a:stretch>
            <a:fillRect/>
          </a:stretch>
        </p:blipFill>
        <p:spPr>
          <a:xfrm>
            <a:off x="8284464" y="673579"/>
            <a:ext cx="2304288" cy="1442774"/>
          </a:xfrm>
          <a:prstGeom prst="rect">
            <a:avLst/>
          </a:prstGeom>
        </p:spPr>
      </p:pic>
      <p:pic>
        <p:nvPicPr>
          <p:cNvPr id="7" name="Picture 6">
            <a:extLst>
              <a:ext uri="{FF2B5EF4-FFF2-40B4-BE49-F238E27FC236}">
                <a16:creationId xmlns:a16="http://schemas.microsoft.com/office/drawing/2014/main" id="{07D88B07-35D1-A341-89EF-945F8384CA13}"/>
              </a:ext>
            </a:extLst>
          </p:cNvPr>
          <p:cNvPicPr>
            <a:picLocks noChangeAspect="1"/>
          </p:cNvPicPr>
          <p:nvPr/>
        </p:nvPicPr>
        <p:blipFill>
          <a:blip r:embed="rId4"/>
          <a:stretch>
            <a:fillRect/>
          </a:stretch>
        </p:blipFill>
        <p:spPr>
          <a:xfrm>
            <a:off x="8177784" y="4265612"/>
            <a:ext cx="3368040" cy="1142159"/>
          </a:xfrm>
          <a:prstGeom prst="rect">
            <a:avLst/>
          </a:prstGeom>
        </p:spPr>
      </p:pic>
      <p:pic>
        <p:nvPicPr>
          <p:cNvPr id="8" name="Picture 7">
            <a:extLst>
              <a:ext uri="{FF2B5EF4-FFF2-40B4-BE49-F238E27FC236}">
                <a16:creationId xmlns:a16="http://schemas.microsoft.com/office/drawing/2014/main" id="{3A055B81-5D44-B247-8203-556D95494B38}"/>
              </a:ext>
            </a:extLst>
          </p:cNvPr>
          <p:cNvPicPr>
            <a:picLocks noChangeAspect="1"/>
          </p:cNvPicPr>
          <p:nvPr/>
        </p:nvPicPr>
        <p:blipFill>
          <a:blip r:embed="rId5"/>
          <a:stretch>
            <a:fillRect/>
          </a:stretch>
        </p:blipFill>
        <p:spPr>
          <a:xfrm>
            <a:off x="10707624" y="788053"/>
            <a:ext cx="1011936" cy="1005190"/>
          </a:xfrm>
          <a:prstGeom prst="rect">
            <a:avLst/>
          </a:prstGeom>
        </p:spPr>
      </p:pic>
      <p:sp>
        <p:nvSpPr>
          <p:cNvPr id="3" name="TextBox 2"/>
          <p:cNvSpPr txBox="1"/>
          <p:nvPr/>
        </p:nvSpPr>
        <p:spPr>
          <a:xfrm>
            <a:off x="2141880" y="6242248"/>
            <a:ext cx="2005614" cy="369332"/>
          </a:xfrm>
          <a:prstGeom prst="rect">
            <a:avLst/>
          </a:prstGeom>
          <a:noFill/>
        </p:spPr>
        <p:txBody>
          <a:bodyPr wrap="none" rtlCol="0">
            <a:spAutoFit/>
          </a:bodyPr>
          <a:lstStyle/>
          <a:p>
            <a:r>
              <a:rPr lang="en-US" dirty="0" smtClean="0">
                <a:solidFill>
                  <a:schemeClr val="bg1"/>
                </a:solidFill>
                <a:latin typeface="Segoe UI" panose="020B0502040204020203" pitchFamily="34" charset="0"/>
                <a:cs typeface="Segoe UI" panose="020B0502040204020203" pitchFamily="34" charset="0"/>
              </a:rPr>
              <a:t>6 et 15 Avril 2021</a:t>
            </a:r>
            <a:endParaRPr lang="en-US" dirty="0">
              <a:solidFill>
                <a:schemeClr val="bg1"/>
              </a:solidFill>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6"/>
          <a:stretch>
            <a:fillRect/>
          </a:stretch>
        </p:blipFill>
        <p:spPr>
          <a:xfrm>
            <a:off x="9063132" y="2311448"/>
            <a:ext cx="1850327" cy="1691385"/>
          </a:xfrm>
          <a:prstGeom prst="rect">
            <a:avLst/>
          </a:prstGeom>
        </p:spPr>
      </p:pic>
    </p:spTree>
    <p:extLst>
      <p:ext uri="{BB962C8B-B14F-4D97-AF65-F5344CB8AC3E}">
        <p14:creationId xmlns:p14="http://schemas.microsoft.com/office/powerpoint/2010/main" val="2074256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ck Arc 19"/>
          <p:cNvSpPr/>
          <p:nvPr/>
        </p:nvSpPr>
        <p:spPr>
          <a:xfrm rot="16200000">
            <a:off x="2797204" y="99710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 name="Picture 5"/>
          <p:cNvPicPr>
            <a:picLocks noChangeAspect="1"/>
          </p:cNvPicPr>
          <p:nvPr/>
        </p:nvPicPr>
        <p:blipFill rotWithShape="1">
          <a:blip r:embed="rId3"/>
          <a:srcRect l="7087"/>
          <a:stretch/>
        </p:blipFill>
        <p:spPr>
          <a:xfrm>
            <a:off x="7664915" y="1568402"/>
            <a:ext cx="2089579" cy="1979791"/>
          </a:xfrm>
          <a:prstGeom prst="rect">
            <a:avLst/>
          </a:prstGeom>
        </p:spPr>
      </p:pic>
      <p:pic>
        <p:nvPicPr>
          <p:cNvPr id="8" name="Picture 7"/>
          <p:cNvPicPr>
            <a:picLocks noChangeAspect="1"/>
          </p:cNvPicPr>
          <p:nvPr/>
        </p:nvPicPr>
        <p:blipFill>
          <a:blip r:embed="rId4"/>
          <a:stretch>
            <a:fillRect/>
          </a:stretch>
        </p:blipFill>
        <p:spPr>
          <a:xfrm>
            <a:off x="2515197" y="1793655"/>
            <a:ext cx="1993295" cy="2027401"/>
          </a:xfrm>
          <a:prstGeom prst="rect">
            <a:avLst/>
          </a:prstGeom>
        </p:spPr>
      </p:pic>
      <p:sp>
        <p:nvSpPr>
          <p:cNvPr id="22" name="Freeform 21"/>
          <p:cNvSpPr/>
          <p:nvPr/>
        </p:nvSpPr>
        <p:spPr>
          <a:xfrm rot="16354586">
            <a:off x="4531435" y="68509"/>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4" name="Freeform 23"/>
          <p:cNvSpPr/>
          <p:nvPr/>
        </p:nvSpPr>
        <p:spPr>
          <a:xfrm rot="16354586">
            <a:off x="6123441" y="-402012"/>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6" name="Freeform 25"/>
          <p:cNvSpPr/>
          <p:nvPr/>
        </p:nvSpPr>
        <p:spPr>
          <a:xfrm rot="16354586">
            <a:off x="7700315" y="211101"/>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pic>
        <p:nvPicPr>
          <p:cNvPr id="27" name="Picture 26"/>
          <p:cNvPicPr>
            <a:picLocks noChangeAspect="1"/>
          </p:cNvPicPr>
          <p:nvPr/>
        </p:nvPicPr>
        <p:blipFill>
          <a:blip r:embed="rId5"/>
          <a:stretch>
            <a:fillRect/>
          </a:stretch>
        </p:blipFill>
        <p:spPr>
          <a:xfrm>
            <a:off x="558607" y="4107391"/>
            <a:ext cx="1871234" cy="1936891"/>
          </a:xfrm>
          <a:prstGeom prst="rect">
            <a:avLst/>
          </a:prstGeom>
        </p:spPr>
      </p:pic>
      <p:pic>
        <p:nvPicPr>
          <p:cNvPr id="29" name="Picture 28"/>
          <p:cNvPicPr>
            <a:picLocks noChangeAspect="1"/>
          </p:cNvPicPr>
          <p:nvPr/>
        </p:nvPicPr>
        <p:blipFill>
          <a:blip r:embed="rId6"/>
          <a:stretch>
            <a:fillRect/>
          </a:stretch>
        </p:blipFill>
        <p:spPr>
          <a:xfrm>
            <a:off x="4736022" y="737172"/>
            <a:ext cx="2531639" cy="1668688"/>
          </a:xfrm>
          <a:prstGeom prst="rect">
            <a:avLst/>
          </a:prstGeom>
        </p:spPr>
      </p:pic>
      <p:pic>
        <p:nvPicPr>
          <p:cNvPr id="14" name="Picture 13"/>
          <p:cNvPicPr>
            <a:picLocks noChangeAspect="1"/>
          </p:cNvPicPr>
          <p:nvPr/>
        </p:nvPicPr>
        <p:blipFill>
          <a:blip r:embed="rId7"/>
          <a:stretch>
            <a:fillRect/>
          </a:stretch>
        </p:blipFill>
        <p:spPr>
          <a:xfrm>
            <a:off x="9513126" y="3698312"/>
            <a:ext cx="2210391" cy="1859207"/>
          </a:xfrm>
          <a:prstGeom prst="rect">
            <a:avLst/>
          </a:prstGeom>
        </p:spPr>
      </p:pic>
      <p:sp>
        <p:nvSpPr>
          <p:cNvPr id="2" name="TextBox 1"/>
          <p:cNvSpPr txBox="1"/>
          <p:nvPr/>
        </p:nvSpPr>
        <p:spPr>
          <a:xfrm>
            <a:off x="5343495" y="5062480"/>
            <a:ext cx="3259898" cy="1200329"/>
          </a:xfrm>
          <a:prstGeom prst="rect">
            <a:avLst/>
          </a:prstGeom>
          <a:noFill/>
        </p:spPr>
        <p:txBody>
          <a:bodyPr wrap="square" rtlCol="0">
            <a:spAutoFit/>
          </a:bodyPr>
          <a:lstStyle/>
          <a:p>
            <a:r>
              <a:rPr lang="fr-FR" sz="2400" b="1" dirty="0" smtClean="0">
                <a:latin typeface="Candara" panose="020E0502030303020204" pitchFamily="34" charset="0"/>
              </a:rPr>
              <a:t>Synergies</a:t>
            </a:r>
            <a:r>
              <a:rPr lang="fr-FR" sz="2400" dirty="0" smtClean="0">
                <a:latin typeface="Candara" panose="020E0502030303020204" pitchFamily="34" charset="0"/>
              </a:rPr>
              <a:t> entre les différents composants et activités. </a:t>
            </a:r>
            <a:endParaRPr lang="fr-FR" sz="2400" dirty="0">
              <a:latin typeface="Candara" panose="020E0502030303020204" pitchFamily="34" charset="0"/>
            </a:endParaRPr>
          </a:p>
        </p:txBody>
      </p:sp>
      <p:pic>
        <p:nvPicPr>
          <p:cNvPr id="5" name="Picture 4"/>
          <p:cNvPicPr>
            <a:picLocks noChangeAspect="1"/>
          </p:cNvPicPr>
          <p:nvPr/>
        </p:nvPicPr>
        <p:blipFill>
          <a:blip r:embed="rId8"/>
          <a:stretch>
            <a:fillRect/>
          </a:stretch>
        </p:blipFill>
        <p:spPr>
          <a:xfrm>
            <a:off x="4258674" y="5180444"/>
            <a:ext cx="952500" cy="952500"/>
          </a:xfrm>
          <a:prstGeom prst="rect">
            <a:avLst/>
          </a:prstGeom>
        </p:spPr>
      </p:pic>
      <p:pic>
        <p:nvPicPr>
          <p:cNvPr id="7" name="Picture 6"/>
          <p:cNvPicPr>
            <a:picLocks noChangeAspect="1"/>
          </p:cNvPicPr>
          <p:nvPr/>
        </p:nvPicPr>
        <p:blipFill>
          <a:blip r:embed="rId9"/>
          <a:stretch>
            <a:fillRect/>
          </a:stretch>
        </p:blipFill>
        <p:spPr>
          <a:xfrm>
            <a:off x="4258674" y="3934583"/>
            <a:ext cx="952500" cy="952500"/>
          </a:xfrm>
          <a:prstGeom prst="rect">
            <a:avLst/>
          </a:prstGeom>
        </p:spPr>
      </p:pic>
      <p:sp>
        <p:nvSpPr>
          <p:cNvPr id="18" name="TextBox 17"/>
          <p:cNvSpPr txBox="1"/>
          <p:nvPr/>
        </p:nvSpPr>
        <p:spPr>
          <a:xfrm>
            <a:off x="5265102" y="3793338"/>
            <a:ext cx="3878427" cy="1200329"/>
          </a:xfrm>
          <a:prstGeom prst="rect">
            <a:avLst/>
          </a:prstGeom>
          <a:noFill/>
        </p:spPr>
        <p:txBody>
          <a:bodyPr wrap="square" rtlCol="0">
            <a:spAutoFit/>
          </a:bodyPr>
          <a:lstStyle/>
          <a:p>
            <a:r>
              <a:rPr lang="fr-FR" sz="2400" dirty="0" smtClean="0">
                <a:latin typeface="Candara" panose="020E0502030303020204" pitchFamily="34" charset="0"/>
              </a:rPr>
              <a:t>Capacités d’</a:t>
            </a:r>
            <a:r>
              <a:rPr lang="fr-FR" sz="2400" b="1" dirty="0" smtClean="0">
                <a:latin typeface="Candara" panose="020E0502030303020204" pitchFamily="34" charset="0"/>
              </a:rPr>
              <a:t>autonomie </a:t>
            </a:r>
            <a:r>
              <a:rPr lang="fr-FR" sz="2400" dirty="0" smtClean="0">
                <a:latin typeface="Candara" panose="020E0502030303020204" pitchFamily="34" charset="0"/>
              </a:rPr>
              <a:t>et d'</a:t>
            </a:r>
            <a:r>
              <a:rPr lang="fr-FR" sz="2400" b="1" dirty="0" smtClean="0">
                <a:latin typeface="Candara" panose="020E0502030303020204" pitchFamily="34" charset="0"/>
              </a:rPr>
              <a:t>adaptation</a:t>
            </a:r>
            <a:r>
              <a:rPr lang="fr-FR" sz="2400" dirty="0" smtClean="0">
                <a:latin typeface="Candara" panose="020E0502030303020204" pitchFamily="34" charset="0"/>
              </a:rPr>
              <a:t> pour gérer les </a:t>
            </a:r>
            <a:r>
              <a:rPr lang="fr-FR" sz="2400" dirty="0" err="1" smtClean="0">
                <a:latin typeface="Candara" panose="020E0502030303020204" pitchFamily="34" charset="0"/>
              </a:rPr>
              <a:t>agro-écosystèmes</a:t>
            </a:r>
            <a:r>
              <a:rPr lang="fr-FR" sz="2400" dirty="0" smtClean="0">
                <a:latin typeface="Candara" panose="020E0502030303020204" pitchFamily="34" charset="0"/>
              </a:rPr>
              <a:t>.</a:t>
            </a:r>
            <a:endParaRPr lang="fr-FR" sz="2400" dirty="0">
              <a:latin typeface="Candara" panose="020E0502030303020204" pitchFamily="34" charset="0"/>
            </a:endParaRPr>
          </a:p>
        </p:txBody>
      </p:sp>
    </p:spTree>
    <p:extLst>
      <p:ext uri="{BB962C8B-B14F-4D97-AF65-F5344CB8AC3E}">
        <p14:creationId xmlns:p14="http://schemas.microsoft.com/office/powerpoint/2010/main" val="4162083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ck Arc 19"/>
          <p:cNvSpPr/>
          <p:nvPr/>
        </p:nvSpPr>
        <p:spPr>
          <a:xfrm rot="16200000">
            <a:off x="2797204" y="117998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 name="Picture 5"/>
          <p:cNvPicPr>
            <a:picLocks noChangeAspect="1"/>
          </p:cNvPicPr>
          <p:nvPr/>
        </p:nvPicPr>
        <p:blipFill rotWithShape="1">
          <a:blip r:embed="rId3"/>
          <a:srcRect l="7087"/>
          <a:stretch/>
        </p:blipFill>
        <p:spPr>
          <a:xfrm>
            <a:off x="8643249" y="2670848"/>
            <a:ext cx="856351" cy="811358"/>
          </a:xfrm>
          <a:prstGeom prst="rect">
            <a:avLst/>
          </a:prstGeom>
        </p:spPr>
      </p:pic>
      <p:pic>
        <p:nvPicPr>
          <p:cNvPr id="8" name="Picture 7"/>
          <p:cNvPicPr>
            <a:picLocks noChangeAspect="1"/>
          </p:cNvPicPr>
          <p:nvPr/>
        </p:nvPicPr>
        <p:blipFill>
          <a:blip r:embed="rId4"/>
          <a:stretch>
            <a:fillRect/>
          </a:stretch>
        </p:blipFill>
        <p:spPr>
          <a:xfrm>
            <a:off x="4929918" y="1768711"/>
            <a:ext cx="727970" cy="740426"/>
          </a:xfrm>
          <a:prstGeom prst="rect">
            <a:avLst/>
          </a:prstGeom>
        </p:spPr>
      </p:pic>
      <p:sp>
        <p:nvSpPr>
          <p:cNvPr id="22" name="Freeform 21"/>
          <p:cNvSpPr/>
          <p:nvPr/>
        </p:nvSpPr>
        <p:spPr>
          <a:xfrm rot="16354586">
            <a:off x="4531435" y="251389"/>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4" name="Freeform 23"/>
          <p:cNvSpPr/>
          <p:nvPr/>
        </p:nvSpPr>
        <p:spPr>
          <a:xfrm rot="16354586">
            <a:off x="6123441" y="-219132"/>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6" name="Freeform 25"/>
          <p:cNvSpPr/>
          <p:nvPr/>
        </p:nvSpPr>
        <p:spPr>
          <a:xfrm rot="16354586">
            <a:off x="7700315" y="393981"/>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pic>
        <p:nvPicPr>
          <p:cNvPr id="27" name="Picture 26"/>
          <p:cNvPicPr>
            <a:picLocks noChangeAspect="1"/>
          </p:cNvPicPr>
          <p:nvPr/>
        </p:nvPicPr>
        <p:blipFill>
          <a:blip r:embed="rId5"/>
          <a:stretch>
            <a:fillRect/>
          </a:stretch>
        </p:blipFill>
        <p:spPr>
          <a:xfrm>
            <a:off x="554697" y="2841062"/>
            <a:ext cx="3137900" cy="3248001"/>
          </a:xfrm>
          <a:prstGeom prst="rect">
            <a:avLst/>
          </a:prstGeom>
        </p:spPr>
      </p:pic>
      <p:pic>
        <p:nvPicPr>
          <p:cNvPr id="29" name="Picture 28"/>
          <p:cNvPicPr>
            <a:picLocks noChangeAspect="1"/>
          </p:cNvPicPr>
          <p:nvPr/>
        </p:nvPicPr>
        <p:blipFill>
          <a:blip r:embed="rId6"/>
          <a:stretch>
            <a:fillRect/>
          </a:stretch>
        </p:blipFill>
        <p:spPr>
          <a:xfrm>
            <a:off x="6808465" y="1855324"/>
            <a:ext cx="1106814" cy="729538"/>
          </a:xfrm>
          <a:prstGeom prst="rect">
            <a:avLst/>
          </a:prstGeom>
        </p:spPr>
      </p:pic>
      <p:pic>
        <p:nvPicPr>
          <p:cNvPr id="14" name="Picture 13"/>
          <p:cNvPicPr>
            <a:picLocks noChangeAspect="1"/>
          </p:cNvPicPr>
          <p:nvPr/>
        </p:nvPicPr>
        <p:blipFill>
          <a:blip r:embed="rId7"/>
          <a:stretch>
            <a:fillRect/>
          </a:stretch>
        </p:blipFill>
        <p:spPr>
          <a:xfrm>
            <a:off x="9766501" y="4100558"/>
            <a:ext cx="992939" cy="835182"/>
          </a:xfrm>
          <a:prstGeom prst="rect">
            <a:avLst/>
          </a:prstGeom>
        </p:spPr>
      </p:pic>
      <p:sp>
        <p:nvSpPr>
          <p:cNvPr id="11" name="TextBox 10"/>
          <p:cNvSpPr txBox="1"/>
          <p:nvPr/>
        </p:nvSpPr>
        <p:spPr>
          <a:xfrm>
            <a:off x="554697" y="1630755"/>
            <a:ext cx="3224644" cy="954107"/>
          </a:xfrm>
          <a:prstGeom prst="rect">
            <a:avLst/>
          </a:prstGeom>
          <a:noFill/>
        </p:spPr>
        <p:txBody>
          <a:bodyPr wrap="square" rtlCol="0">
            <a:spAutoFit/>
          </a:bodyPr>
          <a:lstStyle/>
          <a:p>
            <a:r>
              <a:rPr lang="fr-FR" sz="2800" dirty="0">
                <a:latin typeface="Candara" panose="020E0502030303020204" pitchFamily="34" charset="0"/>
              </a:rPr>
              <a:t>Gérer le sol comme une âme vivante</a:t>
            </a:r>
            <a:endParaRPr lang="en-US" sz="2800" dirty="0">
              <a:latin typeface="Candara" panose="020E0502030303020204" pitchFamily="34" charset="0"/>
            </a:endParaRPr>
          </a:p>
        </p:txBody>
      </p:sp>
      <p:sp>
        <p:nvSpPr>
          <p:cNvPr id="12" name="TextBox 11"/>
          <p:cNvSpPr txBox="1"/>
          <p:nvPr/>
        </p:nvSpPr>
        <p:spPr>
          <a:xfrm>
            <a:off x="5230521" y="3281569"/>
            <a:ext cx="3362960" cy="2400657"/>
          </a:xfrm>
          <a:prstGeom prst="rect">
            <a:avLst/>
          </a:prstGeom>
          <a:noFill/>
        </p:spPr>
        <p:txBody>
          <a:bodyPr wrap="square" rtlCol="0">
            <a:spAutoFit/>
          </a:bodyPr>
          <a:lstStyle/>
          <a:p>
            <a:r>
              <a:rPr lang="fr-FR" sz="2400" b="1" dirty="0" smtClean="0">
                <a:latin typeface="Candara" panose="020E0502030303020204" pitchFamily="34" charset="0"/>
              </a:rPr>
              <a:t>Recyclage et Efficience</a:t>
            </a:r>
          </a:p>
          <a:p>
            <a:endParaRPr lang="fr-FR" b="1" dirty="0" smtClean="0">
              <a:latin typeface="Candara" panose="020E0502030303020204" pitchFamily="34" charset="0"/>
            </a:endParaRPr>
          </a:p>
          <a:p>
            <a:r>
              <a:rPr lang="fr-FR" b="1" dirty="0" smtClean="0">
                <a:latin typeface="Candara" panose="020E0502030303020204" pitchFamily="34" charset="0"/>
              </a:rPr>
              <a:t>Cycle </a:t>
            </a:r>
            <a:r>
              <a:rPr lang="fr-FR" b="1" dirty="0">
                <a:latin typeface="Candara" panose="020E0502030303020204" pitchFamily="34" charset="0"/>
              </a:rPr>
              <a:t>des nutriments</a:t>
            </a:r>
          </a:p>
          <a:p>
            <a:r>
              <a:rPr lang="fr-FR" dirty="0">
                <a:latin typeface="Candara" panose="020E0502030303020204" pitchFamily="34" charset="0"/>
              </a:rPr>
              <a:t>- Le fumier du bétail est une source rentable de biofertilisant. </a:t>
            </a:r>
          </a:p>
          <a:p>
            <a:r>
              <a:rPr lang="fr-FR" dirty="0">
                <a:latin typeface="Candara" panose="020E0502030303020204" pitchFamily="34" charset="0"/>
              </a:rPr>
              <a:t>- Protection et enrichissement des sols avec des matières organiques locales</a:t>
            </a:r>
          </a:p>
        </p:txBody>
      </p:sp>
      <p:pic>
        <p:nvPicPr>
          <p:cNvPr id="2" name="Picture 1"/>
          <p:cNvPicPr>
            <a:picLocks noChangeAspect="1"/>
          </p:cNvPicPr>
          <p:nvPr/>
        </p:nvPicPr>
        <p:blipFill>
          <a:blip r:embed="rId8"/>
          <a:stretch>
            <a:fillRect/>
          </a:stretch>
        </p:blipFill>
        <p:spPr>
          <a:xfrm>
            <a:off x="4134702" y="4570516"/>
            <a:ext cx="952500" cy="952500"/>
          </a:xfrm>
          <a:prstGeom prst="rect">
            <a:avLst/>
          </a:prstGeom>
        </p:spPr>
      </p:pic>
      <p:pic>
        <p:nvPicPr>
          <p:cNvPr id="3" name="Picture 2"/>
          <p:cNvPicPr>
            <a:picLocks noChangeAspect="1"/>
          </p:cNvPicPr>
          <p:nvPr/>
        </p:nvPicPr>
        <p:blipFill>
          <a:blip r:embed="rId9"/>
          <a:stretch>
            <a:fillRect/>
          </a:stretch>
        </p:blipFill>
        <p:spPr>
          <a:xfrm>
            <a:off x="4134702" y="3529398"/>
            <a:ext cx="952500" cy="952500"/>
          </a:xfrm>
          <a:prstGeom prst="rect">
            <a:avLst/>
          </a:prstGeom>
        </p:spPr>
      </p:pic>
    </p:spTree>
    <p:extLst>
      <p:ext uri="{BB962C8B-B14F-4D97-AF65-F5344CB8AC3E}">
        <p14:creationId xmlns:p14="http://schemas.microsoft.com/office/powerpoint/2010/main" val="24106720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ck Arc 19"/>
          <p:cNvSpPr/>
          <p:nvPr/>
        </p:nvSpPr>
        <p:spPr>
          <a:xfrm rot="16200000">
            <a:off x="2797204" y="117998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 name="Picture 5"/>
          <p:cNvPicPr>
            <a:picLocks noChangeAspect="1"/>
          </p:cNvPicPr>
          <p:nvPr/>
        </p:nvPicPr>
        <p:blipFill rotWithShape="1">
          <a:blip r:embed="rId3"/>
          <a:srcRect l="7087"/>
          <a:stretch/>
        </p:blipFill>
        <p:spPr>
          <a:xfrm>
            <a:off x="8704215" y="2824480"/>
            <a:ext cx="823553" cy="780283"/>
          </a:xfrm>
          <a:prstGeom prst="rect">
            <a:avLst/>
          </a:prstGeom>
        </p:spPr>
      </p:pic>
      <p:pic>
        <p:nvPicPr>
          <p:cNvPr id="8" name="Picture 7"/>
          <p:cNvPicPr>
            <a:picLocks noChangeAspect="1"/>
          </p:cNvPicPr>
          <p:nvPr/>
        </p:nvPicPr>
        <p:blipFill>
          <a:blip r:embed="rId4"/>
          <a:stretch>
            <a:fillRect/>
          </a:stretch>
        </p:blipFill>
        <p:spPr>
          <a:xfrm>
            <a:off x="2669708" y="984331"/>
            <a:ext cx="3275553" cy="3331599"/>
          </a:xfrm>
          <a:prstGeom prst="rect">
            <a:avLst/>
          </a:prstGeom>
        </p:spPr>
      </p:pic>
      <p:sp>
        <p:nvSpPr>
          <p:cNvPr id="22" name="Freeform 21"/>
          <p:cNvSpPr/>
          <p:nvPr/>
        </p:nvSpPr>
        <p:spPr>
          <a:xfrm rot="16354586">
            <a:off x="4531435" y="251389"/>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4" name="Freeform 23"/>
          <p:cNvSpPr/>
          <p:nvPr/>
        </p:nvSpPr>
        <p:spPr>
          <a:xfrm rot="16354586">
            <a:off x="6123441" y="-219132"/>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pic>
        <p:nvPicPr>
          <p:cNvPr id="27" name="Picture 26"/>
          <p:cNvPicPr>
            <a:picLocks noChangeAspect="1"/>
          </p:cNvPicPr>
          <p:nvPr/>
        </p:nvPicPr>
        <p:blipFill>
          <a:blip r:embed="rId5"/>
          <a:stretch>
            <a:fillRect/>
          </a:stretch>
        </p:blipFill>
        <p:spPr>
          <a:xfrm>
            <a:off x="1673990" y="4342994"/>
            <a:ext cx="723888" cy="749288"/>
          </a:xfrm>
          <a:prstGeom prst="rect">
            <a:avLst/>
          </a:prstGeom>
        </p:spPr>
      </p:pic>
      <p:pic>
        <p:nvPicPr>
          <p:cNvPr id="29" name="Picture 28"/>
          <p:cNvPicPr>
            <a:picLocks noChangeAspect="1"/>
          </p:cNvPicPr>
          <p:nvPr/>
        </p:nvPicPr>
        <p:blipFill>
          <a:blip r:embed="rId6"/>
          <a:stretch>
            <a:fillRect/>
          </a:stretch>
        </p:blipFill>
        <p:spPr>
          <a:xfrm>
            <a:off x="6808465" y="1959322"/>
            <a:ext cx="949034" cy="625540"/>
          </a:xfrm>
          <a:prstGeom prst="rect">
            <a:avLst/>
          </a:prstGeom>
        </p:spPr>
      </p:pic>
      <p:pic>
        <p:nvPicPr>
          <p:cNvPr id="14" name="Picture 13"/>
          <p:cNvPicPr>
            <a:picLocks noChangeAspect="1"/>
          </p:cNvPicPr>
          <p:nvPr/>
        </p:nvPicPr>
        <p:blipFill>
          <a:blip r:embed="rId7"/>
          <a:stretch>
            <a:fillRect/>
          </a:stretch>
        </p:blipFill>
        <p:spPr>
          <a:xfrm>
            <a:off x="9675621" y="4370480"/>
            <a:ext cx="782446" cy="658132"/>
          </a:xfrm>
          <a:prstGeom prst="rect">
            <a:avLst/>
          </a:prstGeom>
        </p:spPr>
      </p:pic>
      <p:sp>
        <p:nvSpPr>
          <p:cNvPr id="11" name="TextBox 10"/>
          <p:cNvSpPr txBox="1"/>
          <p:nvPr/>
        </p:nvSpPr>
        <p:spPr>
          <a:xfrm>
            <a:off x="2219339" y="461111"/>
            <a:ext cx="4589126" cy="523220"/>
          </a:xfrm>
          <a:prstGeom prst="rect">
            <a:avLst/>
          </a:prstGeom>
          <a:noFill/>
        </p:spPr>
        <p:txBody>
          <a:bodyPr wrap="square" rtlCol="0">
            <a:spAutoFit/>
          </a:bodyPr>
          <a:lstStyle/>
          <a:p>
            <a:r>
              <a:rPr lang="en-US" sz="2800" dirty="0" err="1" smtClean="0">
                <a:latin typeface="Candara" panose="020E0502030303020204" pitchFamily="34" charset="0"/>
              </a:rPr>
              <a:t>Protéger</a:t>
            </a:r>
            <a:r>
              <a:rPr lang="en-US" sz="2800" dirty="0" smtClean="0">
                <a:latin typeface="Candara" panose="020E0502030303020204" pitchFamily="34" charset="0"/>
              </a:rPr>
              <a:t> et </a:t>
            </a:r>
            <a:r>
              <a:rPr lang="en-US" sz="2800" dirty="0" err="1" smtClean="0">
                <a:latin typeface="Candara" panose="020E0502030303020204" pitchFamily="34" charset="0"/>
              </a:rPr>
              <a:t>enrichir</a:t>
            </a:r>
            <a:r>
              <a:rPr lang="en-US" sz="2800" dirty="0" smtClean="0">
                <a:latin typeface="Candara" panose="020E0502030303020204" pitchFamily="34" charset="0"/>
              </a:rPr>
              <a:t> les sols </a:t>
            </a:r>
            <a:endParaRPr lang="en-US" sz="2800" dirty="0">
              <a:latin typeface="Candara" panose="020E0502030303020204" pitchFamily="34" charset="0"/>
            </a:endParaRPr>
          </a:p>
        </p:txBody>
      </p:sp>
      <p:sp>
        <p:nvSpPr>
          <p:cNvPr id="13" name="TextBox 12"/>
          <p:cNvSpPr txBox="1"/>
          <p:nvPr/>
        </p:nvSpPr>
        <p:spPr>
          <a:xfrm>
            <a:off x="3214393" y="4692779"/>
            <a:ext cx="3746244" cy="1477328"/>
          </a:xfrm>
          <a:prstGeom prst="rect">
            <a:avLst/>
          </a:prstGeom>
          <a:noFill/>
        </p:spPr>
        <p:txBody>
          <a:bodyPr wrap="square" rtlCol="0">
            <a:spAutoFit/>
          </a:bodyPr>
          <a:lstStyle/>
          <a:p>
            <a:r>
              <a:rPr lang="fr-FR" i="1" dirty="0" smtClean="0">
                <a:latin typeface="Candara" panose="020E0502030303020204" pitchFamily="34" charset="0"/>
              </a:rPr>
              <a:t>« Je </a:t>
            </a:r>
            <a:r>
              <a:rPr lang="fr-FR" i="1" dirty="0">
                <a:latin typeface="Candara" panose="020E0502030303020204" pitchFamily="34" charset="0"/>
              </a:rPr>
              <a:t>suis encouragé à pratiquer le paillage car il m'aide à obtenir de meilleurs résultats même pendant les périodes sèches de l'année." </a:t>
            </a:r>
            <a:r>
              <a:rPr lang="fr-FR" i="1" dirty="0" smtClean="0">
                <a:latin typeface="Candara" panose="020E0502030303020204" pitchFamily="34" charset="0"/>
              </a:rPr>
              <a:t>   </a:t>
            </a:r>
          </a:p>
          <a:p>
            <a:r>
              <a:rPr lang="fr-FR" i="1" dirty="0" smtClean="0">
                <a:latin typeface="Candara" panose="020E0502030303020204" pitchFamily="34" charset="0"/>
              </a:rPr>
              <a:t>M</a:t>
            </a:r>
            <a:r>
              <a:rPr lang="fr-FR" i="1" dirty="0">
                <a:latin typeface="Candara" panose="020E0502030303020204" pitchFamily="34" charset="0"/>
              </a:rPr>
              <a:t>. A. </a:t>
            </a:r>
            <a:r>
              <a:rPr lang="fr-FR" i="1" dirty="0" err="1">
                <a:latin typeface="Candara" panose="020E0502030303020204" pitchFamily="34" charset="0"/>
              </a:rPr>
              <a:t>Mutsenhure</a:t>
            </a:r>
            <a:r>
              <a:rPr lang="fr-FR" i="1" dirty="0">
                <a:latin typeface="Candara" panose="020E0502030303020204" pitchFamily="34" charset="0"/>
              </a:rPr>
              <a:t>, un agriculteur local</a:t>
            </a:r>
            <a:endParaRPr lang="en-US" i="1" dirty="0">
              <a:latin typeface="Candara" panose="020E0502030303020204" pitchFamily="34" charset="0"/>
            </a:endParaRPr>
          </a:p>
        </p:txBody>
      </p:sp>
      <p:pic>
        <p:nvPicPr>
          <p:cNvPr id="2" name="Picture 1"/>
          <p:cNvPicPr>
            <a:picLocks noChangeAspect="1"/>
          </p:cNvPicPr>
          <p:nvPr/>
        </p:nvPicPr>
        <p:blipFill>
          <a:blip r:embed="rId8"/>
          <a:stretch>
            <a:fillRect/>
          </a:stretch>
        </p:blipFill>
        <p:spPr>
          <a:xfrm>
            <a:off x="822967" y="2693439"/>
            <a:ext cx="952500" cy="952500"/>
          </a:xfrm>
          <a:prstGeom prst="rect">
            <a:avLst/>
          </a:prstGeom>
        </p:spPr>
      </p:pic>
      <p:pic>
        <p:nvPicPr>
          <p:cNvPr id="3" name="Picture 2"/>
          <p:cNvPicPr>
            <a:picLocks noChangeAspect="1"/>
          </p:cNvPicPr>
          <p:nvPr/>
        </p:nvPicPr>
        <p:blipFill>
          <a:blip r:embed="rId9"/>
          <a:stretch>
            <a:fillRect/>
          </a:stretch>
        </p:blipFill>
        <p:spPr>
          <a:xfrm>
            <a:off x="843772" y="1629409"/>
            <a:ext cx="952500" cy="952500"/>
          </a:xfrm>
          <a:prstGeom prst="rect">
            <a:avLst/>
          </a:prstGeom>
        </p:spPr>
      </p:pic>
      <p:pic>
        <p:nvPicPr>
          <p:cNvPr id="4" name="Picture 3"/>
          <p:cNvPicPr>
            <a:picLocks noChangeAspect="1"/>
          </p:cNvPicPr>
          <p:nvPr/>
        </p:nvPicPr>
        <p:blipFill>
          <a:blip r:embed="rId10"/>
          <a:stretch>
            <a:fillRect/>
          </a:stretch>
        </p:blipFill>
        <p:spPr>
          <a:xfrm>
            <a:off x="854004" y="565379"/>
            <a:ext cx="952500" cy="952500"/>
          </a:xfrm>
          <a:prstGeom prst="rect">
            <a:avLst/>
          </a:prstGeom>
        </p:spPr>
      </p:pic>
    </p:spTree>
    <p:extLst>
      <p:ext uri="{BB962C8B-B14F-4D97-AF65-F5344CB8AC3E}">
        <p14:creationId xmlns:p14="http://schemas.microsoft.com/office/powerpoint/2010/main" val="2121554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ck Arc 19"/>
          <p:cNvSpPr/>
          <p:nvPr/>
        </p:nvSpPr>
        <p:spPr>
          <a:xfrm rot="16200000">
            <a:off x="2797204" y="117998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 name="Picture 5"/>
          <p:cNvPicPr>
            <a:picLocks noChangeAspect="1"/>
          </p:cNvPicPr>
          <p:nvPr/>
        </p:nvPicPr>
        <p:blipFill rotWithShape="1">
          <a:blip r:embed="rId3"/>
          <a:srcRect l="7087"/>
          <a:stretch/>
        </p:blipFill>
        <p:spPr>
          <a:xfrm>
            <a:off x="8701186" y="2646582"/>
            <a:ext cx="788254" cy="746839"/>
          </a:xfrm>
          <a:prstGeom prst="rect">
            <a:avLst/>
          </a:prstGeom>
        </p:spPr>
      </p:pic>
      <p:pic>
        <p:nvPicPr>
          <p:cNvPr id="8" name="Picture 7"/>
          <p:cNvPicPr>
            <a:picLocks noChangeAspect="1"/>
          </p:cNvPicPr>
          <p:nvPr/>
        </p:nvPicPr>
        <p:blipFill>
          <a:blip r:embed="rId4"/>
          <a:stretch>
            <a:fillRect/>
          </a:stretch>
        </p:blipFill>
        <p:spPr>
          <a:xfrm>
            <a:off x="2671066" y="2826961"/>
            <a:ext cx="736878" cy="749486"/>
          </a:xfrm>
          <a:prstGeom prst="rect">
            <a:avLst/>
          </a:prstGeom>
        </p:spPr>
      </p:pic>
      <p:sp>
        <p:nvSpPr>
          <p:cNvPr id="22" name="Freeform 21"/>
          <p:cNvSpPr/>
          <p:nvPr/>
        </p:nvSpPr>
        <p:spPr>
          <a:xfrm rot="16354586">
            <a:off x="4531435" y="251389"/>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4" name="Freeform 23"/>
          <p:cNvSpPr/>
          <p:nvPr/>
        </p:nvSpPr>
        <p:spPr>
          <a:xfrm rot="16354586">
            <a:off x="6123441" y="-219132"/>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6" name="Freeform 25"/>
          <p:cNvSpPr/>
          <p:nvPr/>
        </p:nvSpPr>
        <p:spPr>
          <a:xfrm rot="16354586">
            <a:off x="7700315" y="393981"/>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pic>
        <p:nvPicPr>
          <p:cNvPr id="27" name="Picture 26"/>
          <p:cNvPicPr>
            <a:picLocks noChangeAspect="1"/>
          </p:cNvPicPr>
          <p:nvPr/>
        </p:nvPicPr>
        <p:blipFill>
          <a:blip r:embed="rId5"/>
          <a:stretch>
            <a:fillRect/>
          </a:stretch>
        </p:blipFill>
        <p:spPr>
          <a:xfrm>
            <a:off x="1750756" y="4234386"/>
            <a:ext cx="700219" cy="724788"/>
          </a:xfrm>
          <a:prstGeom prst="rect">
            <a:avLst/>
          </a:prstGeom>
        </p:spPr>
      </p:pic>
      <p:pic>
        <p:nvPicPr>
          <p:cNvPr id="29" name="Picture 28"/>
          <p:cNvPicPr>
            <a:picLocks noChangeAspect="1"/>
          </p:cNvPicPr>
          <p:nvPr/>
        </p:nvPicPr>
        <p:blipFill>
          <a:blip r:embed="rId6"/>
          <a:stretch>
            <a:fillRect/>
          </a:stretch>
        </p:blipFill>
        <p:spPr>
          <a:xfrm>
            <a:off x="4036398" y="1580567"/>
            <a:ext cx="3849350" cy="2537235"/>
          </a:xfrm>
          <a:prstGeom prst="rect">
            <a:avLst/>
          </a:prstGeom>
        </p:spPr>
      </p:pic>
      <p:pic>
        <p:nvPicPr>
          <p:cNvPr id="14" name="Picture 13"/>
          <p:cNvPicPr>
            <a:picLocks noChangeAspect="1"/>
          </p:cNvPicPr>
          <p:nvPr/>
        </p:nvPicPr>
        <p:blipFill>
          <a:blip r:embed="rId7"/>
          <a:stretch>
            <a:fillRect/>
          </a:stretch>
        </p:blipFill>
        <p:spPr>
          <a:xfrm>
            <a:off x="9731637" y="4087740"/>
            <a:ext cx="799535" cy="672506"/>
          </a:xfrm>
          <a:prstGeom prst="rect">
            <a:avLst/>
          </a:prstGeom>
        </p:spPr>
      </p:pic>
      <p:sp>
        <p:nvSpPr>
          <p:cNvPr id="13" name="TextBox 12"/>
          <p:cNvSpPr txBox="1"/>
          <p:nvPr/>
        </p:nvSpPr>
        <p:spPr>
          <a:xfrm>
            <a:off x="4252506" y="4445338"/>
            <a:ext cx="4870229" cy="1631216"/>
          </a:xfrm>
          <a:prstGeom prst="rect">
            <a:avLst/>
          </a:prstGeom>
          <a:noFill/>
        </p:spPr>
        <p:txBody>
          <a:bodyPr wrap="square" rtlCol="0">
            <a:spAutoFit/>
          </a:bodyPr>
          <a:lstStyle/>
          <a:p>
            <a:r>
              <a:rPr lang="fr-FR" sz="2000" i="1" dirty="0">
                <a:latin typeface="Candara" panose="020E0502030303020204" pitchFamily="34" charset="0"/>
              </a:rPr>
              <a:t>"</a:t>
            </a:r>
            <a:r>
              <a:rPr lang="fr-FR" sz="2000" i="1" dirty="0" smtClean="0">
                <a:latin typeface="Candara" panose="020E0502030303020204" pitchFamily="34" charset="0"/>
              </a:rPr>
              <a:t>Chaque </a:t>
            </a:r>
            <a:r>
              <a:rPr lang="fr-FR" sz="2000" i="1" dirty="0">
                <a:latin typeface="Candara" panose="020E0502030303020204" pitchFamily="34" charset="0"/>
              </a:rPr>
              <a:t>goutte </a:t>
            </a:r>
            <a:r>
              <a:rPr lang="fr-FR" sz="2000" i="1" dirty="0" smtClean="0">
                <a:latin typeface="Candara" panose="020E0502030303020204" pitchFamily="34" charset="0"/>
              </a:rPr>
              <a:t>d'eau compte. </a:t>
            </a:r>
            <a:r>
              <a:rPr lang="fr-FR" sz="2000" i="1" dirty="0">
                <a:latin typeface="Candara" panose="020E0502030303020204" pitchFamily="34" charset="0"/>
              </a:rPr>
              <a:t>Nous </a:t>
            </a:r>
            <a:r>
              <a:rPr lang="fr-FR" sz="2000" i="1" dirty="0" smtClean="0">
                <a:latin typeface="Candara" panose="020E0502030303020204" pitchFamily="34" charset="0"/>
              </a:rPr>
              <a:t>recueillons </a:t>
            </a:r>
            <a:r>
              <a:rPr lang="fr-FR" sz="2000" i="1" dirty="0">
                <a:latin typeface="Candara" panose="020E0502030303020204" pitchFamily="34" charset="0"/>
              </a:rPr>
              <a:t>l'eau de pluie qui s'écoule de la route et, lorsqu'il pleut, dans les fossés que nous avons construits." </a:t>
            </a:r>
            <a:endParaRPr lang="fr-FR" sz="2000" i="1" dirty="0" smtClean="0">
              <a:latin typeface="Candara" panose="020E0502030303020204" pitchFamily="34" charset="0"/>
            </a:endParaRPr>
          </a:p>
          <a:p>
            <a:r>
              <a:rPr lang="fr-FR" sz="2000" i="1" dirty="0" smtClean="0">
                <a:latin typeface="Candara" panose="020E0502030303020204" pitchFamily="34" charset="0"/>
              </a:rPr>
              <a:t>Mme </a:t>
            </a:r>
            <a:r>
              <a:rPr lang="fr-FR" sz="2000" i="1" dirty="0">
                <a:latin typeface="Candara" panose="020E0502030303020204" pitchFamily="34" charset="0"/>
              </a:rPr>
              <a:t>E. </a:t>
            </a:r>
            <a:r>
              <a:rPr lang="fr-FR" sz="2000" i="1" dirty="0" err="1">
                <a:latin typeface="Candara" panose="020E0502030303020204" pitchFamily="34" charset="0"/>
              </a:rPr>
              <a:t>Mavedzenge</a:t>
            </a:r>
            <a:r>
              <a:rPr lang="fr-FR" sz="2000" i="1" dirty="0">
                <a:latin typeface="Candara" panose="020E0502030303020204" pitchFamily="34" charset="0"/>
              </a:rPr>
              <a:t>, agricultrice locale</a:t>
            </a:r>
            <a:endParaRPr lang="en-US" sz="2000" i="1" dirty="0">
              <a:latin typeface="Candara" panose="020E0502030303020204" pitchFamily="34" charset="0"/>
            </a:endParaRPr>
          </a:p>
        </p:txBody>
      </p:sp>
      <p:sp>
        <p:nvSpPr>
          <p:cNvPr id="15" name="TextBox 14"/>
          <p:cNvSpPr txBox="1"/>
          <p:nvPr/>
        </p:nvSpPr>
        <p:spPr>
          <a:xfrm>
            <a:off x="3407944" y="532874"/>
            <a:ext cx="5562837" cy="954107"/>
          </a:xfrm>
          <a:prstGeom prst="rect">
            <a:avLst/>
          </a:prstGeom>
          <a:noFill/>
        </p:spPr>
        <p:txBody>
          <a:bodyPr wrap="square" rtlCol="0">
            <a:spAutoFit/>
          </a:bodyPr>
          <a:lstStyle/>
          <a:p>
            <a:r>
              <a:rPr lang="fr-FR" sz="2800" dirty="0" smtClean="0">
                <a:latin typeface="Candara" panose="020E0502030303020204" pitchFamily="34" charset="0"/>
              </a:rPr>
              <a:t>L’eau est </a:t>
            </a:r>
            <a:r>
              <a:rPr lang="fr-FR" sz="2800" dirty="0">
                <a:latin typeface="Candara" panose="020E0502030303020204" pitchFamily="34" charset="0"/>
              </a:rPr>
              <a:t>à</a:t>
            </a:r>
            <a:r>
              <a:rPr lang="fr-FR" sz="2800" dirty="0" smtClean="0">
                <a:latin typeface="Candara" panose="020E0502030303020204" pitchFamily="34" charset="0"/>
              </a:rPr>
              <a:t> la </a:t>
            </a:r>
            <a:r>
              <a:rPr lang="fr-FR" sz="2800" dirty="0">
                <a:latin typeface="Candara" panose="020E0502030303020204" pitchFamily="34" charset="0"/>
              </a:rPr>
              <a:t>vie du sol </a:t>
            </a:r>
            <a:r>
              <a:rPr lang="fr-FR" sz="2800" dirty="0" smtClean="0">
                <a:latin typeface="Candara" panose="020E0502030303020204" pitchFamily="34" charset="0"/>
              </a:rPr>
              <a:t>ce que </a:t>
            </a:r>
            <a:r>
              <a:rPr lang="fr-FR" sz="2800" dirty="0">
                <a:latin typeface="Candara" panose="020E0502030303020204" pitchFamily="34" charset="0"/>
              </a:rPr>
              <a:t>le sang </a:t>
            </a:r>
            <a:r>
              <a:rPr lang="fr-FR" sz="2800" dirty="0" smtClean="0">
                <a:latin typeface="Candara" panose="020E0502030303020204" pitchFamily="34" charset="0"/>
              </a:rPr>
              <a:t>est la </a:t>
            </a:r>
            <a:r>
              <a:rPr lang="fr-FR" sz="2800" dirty="0">
                <a:latin typeface="Candara" panose="020E0502030303020204" pitchFamily="34" charset="0"/>
              </a:rPr>
              <a:t>vie d'une personne.</a:t>
            </a:r>
            <a:endParaRPr lang="en-US" sz="2800" dirty="0">
              <a:latin typeface="Candara" panose="020E0502030303020204" pitchFamily="34" charset="0"/>
            </a:endParaRPr>
          </a:p>
        </p:txBody>
      </p:sp>
      <p:pic>
        <p:nvPicPr>
          <p:cNvPr id="16" name="Picture 15"/>
          <p:cNvPicPr>
            <a:picLocks noChangeAspect="1"/>
          </p:cNvPicPr>
          <p:nvPr/>
        </p:nvPicPr>
        <p:blipFill>
          <a:blip r:embed="rId8"/>
          <a:stretch>
            <a:fillRect/>
          </a:stretch>
        </p:blipFill>
        <p:spPr>
          <a:xfrm>
            <a:off x="3167354" y="4760246"/>
            <a:ext cx="952500" cy="952500"/>
          </a:xfrm>
          <a:prstGeom prst="rect">
            <a:avLst/>
          </a:prstGeom>
        </p:spPr>
      </p:pic>
    </p:spTree>
    <p:extLst>
      <p:ext uri="{BB962C8B-B14F-4D97-AF65-F5344CB8AC3E}">
        <p14:creationId xmlns:p14="http://schemas.microsoft.com/office/powerpoint/2010/main" val="21029548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ck Arc 19"/>
          <p:cNvSpPr/>
          <p:nvPr/>
        </p:nvSpPr>
        <p:spPr>
          <a:xfrm rot="16200000">
            <a:off x="2797204" y="117998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 name="Picture 5"/>
          <p:cNvPicPr>
            <a:picLocks noChangeAspect="1"/>
          </p:cNvPicPr>
          <p:nvPr/>
        </p:nvPicPr>
        <p:blipFill rotWithShape="1">
          <a:blip r:embed="rId3"/>
          <a:srcRect l="7087"/>
          <a:stretch/>
        </p:blipFill>
        <p:spPr>
          <a:xfrm>
            <a:off x="5649661" y="1294376"/>
            <a:ext cx="3564066" cy="3376808"/>
          </a:xfrm>
          <a:prstGeom prst="rect">
            <a:avLst/>
          </a:prstGeom>
        </p:spPr>
      </p:pic>
      <p:pic>
        <p:nvPicPr>
          <p:cNvPr id="8" name="Picture 7"/>
          <p:cNvPicPr>
            <a:picLocks noChangeAspect="1"/>
          </p:cNvPicPr>
          <p:nvPr/>
        </p:nvPicPr>
        <p:blipFill>
          <a:blip r:embed="rId4"/>
          <a:stretch>
            <a:fillRect/>
          </a:stretch>
        </p:blipFill>
        <p:spPr>
          <a:xfrm>
            <a:off x="2502644" y="2912985"/>
            <a:ext cx="819676" cy="833701"/>
          </a:xfrm>
          <a:prstGeom prst="rect">
            <a:avLst/>
          </a:prstGeom>
        </p:spPr>
      </p:pic>
      <p:sp>
        <p:nvSpPr>
          <p:cNvPr id="22" name="Freeform 21"/>
          <p:cNvSpPr/>
          <p:nvPr/>
        </p:nvSpPr>
        <p:spPr>
          <a:xfrm rot="16354586">
            <a:off x="4531435" y="251389"/>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4" name="Freeform 23"/>
          <p:cNvSpPr/>
          <p:nvPr/>
        </p:nvSpPr>
        <p:spPr>
          <a:xfrm rot="16354586">
            <a:off x="6123441" y="-219132"/>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6" name="Freeform 25"/>
          <p:cNvSpPr/>
          <p:nvPr/>
        </p:nvSpPr>
        <p:spPr>
          <a:xfrm rot="16354586">
            <a:off x="7700315" y="393981"/>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pic>
        <p:nvPicPr>
          <p:cNvPr id="27" name="Picture 26"/>
          <p:cNvPicPr>
            <a:picLocks noChangeAspect="1"/>
          </p:cNvPicPr>
          <p:nvPr/>
        </p:nvPicPr>
        <p:blipFill>
          <a:blip r:embed="rId5"/>
          <a:stretch>
            <a:fillRect/>
          </a:stretch>
        </p:blipFill>
        <p:spPr>
          <a:xfrm>
            <a:off x="1624170" y="4281493"/>
            <a:ext cx="752962" cy="779382"/>
          </a:xfrm>
          <a:prstGeom prst="rect">
            <a:avLst/>
          </a:prstGeom>
        </p:spPr>
      </p:pic>
      <p:pic>
        <p:nvPicPr>
          <p:cNvPr id="29" name="Picture 28"/>
          <p:cNvPicPr>
            <a:picLocks noChangeAspect="1"/>
          </p:cNvPicPr>
          <p:nvPr/>
        </p:nvPicPr>
        <p:blipFill>
          <a:blip r:embed="rId6"/>
          <a:stretch>
            <a:fillRect/>
          </a:stretch>
        </p:blipFill>
        <p:spPr>
          <a:xfrm>
            <a:off x="3906648" y="2123023"/>
            <a:ext cx="1000632" cy="659550"/>
          </a:xfrm>
          <a:prstGeom prst="rect">
            <a:avLst/>
          </a:prstGeom>
        </p:spPr>
      </p:pic>
      <p:pic>
        <p:nvPicPr>
          <p:cNvPr id="14" name="Picture 13"/>
          <p:cNvPicPr>
            <a:picLocks noChangeAspect="1"/>
          </p:cNvPicPr>
          <p:nvPr/>
        </p:nvPicPr>
        <p:blipFill>
          <a:blip r:embed="rId7"/>
          <a:stretch>
            <a:fillRect/>
          </a:stretch>
        </p:blipFill>
        <p:spPr>
          <a:xfrm>
            <a:off x="9806655" y="4278100"/>
            <a:ext cx="934666" cy="786167"/>
          </a:xfrm>
          <a:prstGeom prst="rect">
            <a:avLst/>
          </a:prstGeom>
        </p:spPr>
      </p:pic>
      <p:sp>
        <p:nvSpPr>
          <p:cNvPr id="13" name="TextBox 12"/>
          <p:cNvSpPr txBox="1"/>
          <p:nvPr/>
        </p:nvSpPr>
        <p:spPr>
          <a:xfrm>
            <a:off x="3322319" y="4782866"/>
            <a:ext cx="6267093" cy="1631216"/>
          </a:xfrm>
          <a:prstGeom prst="rect">
            <a:avLst/>
          </a:prstGeom>
          <a:noFill/>
        </p:spPr>
        <p:txBody>
          <a:bodyPr wrap="square" rtlCol="0">
            <a:spAutoFit/>
          </a:bodyPr>
          <a:lstStyle/>
          <a:p>
            <a:r>
              <a:rPr lang="fr-FR" sz="2000" dirty="0" smtClean="0">
                <a:latin typeface="Candara" panose="020E0502030303020204" pitchFamily="34" charset="0"/>
              </a:rPr>
              <a:t>- </a:t>
            </a:r>
            <a:r>
              <a:rPr lang="fr-FR" sz="2000" b="1" dirty="0" smtClean="0">
                <a:latin typeface="Candara" panose="020E0502030303020204" pitchFamily="34" charset="0"/>
              </a:rPr>
              <a:t>Emancipation </a:t>
            </a:r>
            <a:r>
              <a:rPr lang="fr-FR" sz="2000" b="1" dirty="0">
                <a:latin typeface="Candara" panose="020E0502030303020204" pitchFamily="34" charset="0"/>
              </a:rPr>
              <a:t>des </a:t>
            </a:r>
            <a:r>
              <a:rPr lang="fr-FR" sz="2000" b="1" dirty="0" smtClean="0">
                <a:latin typeface="Candara" panose="020E0502030303020204" pitchFamily="34" charset="0"/>
              </a:rPr>
              <a:t>femmes</a:t>
            </a:r>
            <a:r>
              <a:rPr lang="fr-FR" sz="2000" dirty="0" smtClean="0">
                <a:latin typeface="Candara" panose="020E0502030303020204" pitchFamily="34" charset="0"/>
              </a:rPr>
              <a:t>: incite les femmes a participer activement dans le travail et la prise des décisions. </a:t>
            </a:r>
            <a:endParaRPr lang="fr-FR" sz="2000" dirty="0">
              <a:latin typeface="Candara" panose="020E0502030303020204" pitchFamily="34" charset="0"/>
            </a:endParaRPr>
          </a:p>
          <a:p>
            <a:r>
              <a:rPr lang="fr-FR" sz="2000" dirty="0">
                <a:latin typeface="Candara" panose="020E0502030303020204" pitchFamily="34" charset="0"/>
              </a:rPr>
              <a:t>- </a:t>
            </a:r>
            <a:r>
              <a:rPr lang="fr-FR" sz="2000" b="1" dirty="0">
                <a:latin typeface="Candara" panose="020E0502030303020204" pitchFamily="34" charset="0"/>
              </a:rPr>
              <a:t>R</a:t>
            </a:r>
            <a:r>
              <a:rPr lang="fr-FR" sz="2000" b="1" dirty="0" smtClean="0">
                <a:latin typeface="Candara" panose="020E0502030303020204" pitchFamily="34" charset="0"/>
              </a:rPr>
              <a:t>ésilience des </a:t>
            </a:r>
            <a:r>
              <a:rPr lang="fr-FR" sz="2000" b="1" dirty="0">
                <a:latin typeface="Candara" panose="020E0502030303020204" pitchFamily="34" charset="0"/>
              </a:rPr>
              <a:t>communautés </a:t>
            </a:r>
            <a:r>
              <a:rPr lang="fr-FR" sz="2000" dirty="0">
                <a:latin typeface="Candara" panose="020E0502030303020204" pitchFamily="34" charset="0"/>
              </a:rPr>
              <a:t>: </a:t>
            </a:r>
            <a:r>
              <a:rPr lang="fr-FR" sz="2000" dirty="0" smtClean="0">
                <a:latin typeface="Candara" panose="020E0502030303020204" pitchFamily="34" charset="0"/>
              </a:rPr>
              <a:t>améliore la diversité des cultures pour l’alimentation et le commerce</a:t>
            </a:r>
            <a:endParaRPr lang="fr-FR" sz="2000" dirty="0">
              <a:latin typeface="Candara" panose="020E0502030303020204" pitchFamily="34" charset="0"/>
            </a:endParaRPr>
          </a:p>
        </p:txBody>
      </p:sp>
      <p:sp>
        <p:nvSpPr>
          <p:cNvPr id="16" name="TextBox 15"/>
          <p:cNvSpPr txBox="1"/>
          <p:nvPr/>
        </p:nvSpPr>
        <p:spPr>
          <a:xfrm>
            <a:off x="5243581" y="358449"/>
            <a:ext cx="4345832" cy="954107"/>
          </a:xfrm>
          <a:prstGeom prst="rect">
            <a:avLst/>
          </a:prstGeom>
          <a:noFill/>
        </p:spPr>
        <p:txBody>
          <a:bodyPr wrap="square" rtlCol="0">
            <a:spAutoFit/>
          </a:bodyPr>
          <a:lstStyle/>
          <a:p>
            <a:r>
              <a:rPr lang="fr-FR" sz="2800" dirty="0">
                <a:latin typeface="Candara" panose="020E0502030303020204" pitchFamily="34" charset="0"/>
              </a:rPr>
              <a:t>L'agroécologie favorise la prise de décision partagée</a:t>
            </a:r>
            <a:endParaRPr lang="en-US" sz="2800" dirty="0">
              <a:latin typeface="Candara" panose="020E0502030303020204" pitchFamily="34" charset="0"/>
            </a:endParaRPr>
          </a:p>
        </p:txBody>
      </p:sp>
      <p:pic>
        <p:nvPicPr>
          <p:cNvPr id="3" name="Picture 2"/>
          <p:cNvPicPr>
            <a:picLocks noChangeAspect="1"/>
          </p:cNvPicPr>
          <p:nvPr/>
        </p:nvPicPr>
        <p:blipFill>
          <a:blip r:embed="rId8"/>
          <a:stretch>
            <a:fillRect/>
          </a:stretch>
        </p:blipFill>
        <p:spPr>
          <a:xfrm>
            <a:off x="9730305" y="558927"/>
            <a:ext cx="952500" cy="952500"/>
          </a:xfrm>
          <a:prstGeom prst="rect">
            <a:avLst/>
          </a:prstGeom>
        </p:spPr>
      </p:pic>
      <p:pic>
        <p:nvPicPr>
          <p:cNvPr id="17" name="Picture 16"/>
          <p:cNvPicPr>
            <a:picLocks noChangeAspect="1"/>
          </p:cNvPicPr>
          <p:nvPr/>
        </p:nvPicPr>
        <p:blipFill>
          <a:blip r:embed="rId9"/>
          <a:stretch>
            <a:fillRect/>
          </a:stretch>
        </p:blipFill>
        <p:spPr>
          <a:xfrm>
            <a:off x="9730305" y="1583101"/>
            <a:ext cx="952500" cy="952500"/>
          </a:xfrm>
          <a:prstGeom prst="rect">
            <a:avLst/>
          </a:prstGeom>
        </p:spPr>
      </p:pic>
      <p:pic>
        <p:nvPicPr>
          <p:cNvPr id="4" name="Picture 3"/>
          <p:cNvPicPr>
            <a:picLocks noChangeAspect="1"/>
          </p:cNvPicPr>
          <p:nvPr/>
        </p:nvPicPr>
        <p:blipFill>
          <a:blip r:embed="rId10"/>
          <a:stretch>
            <a:fillRect/>
          </a:stretch>
        </p:blipFill>
        <p:spPr>
          <a:xfrm>
            <a:off x="9738246" y="2607276"/>
            <a:ext cx="952500" cy="952500"/>
          </a:xfrm>
          <a:prstGeom prst="rect">
            <a:avLst/>
          </a:prstGeom>
        </p:spPr>
      </p:pic>
      <p:pic>
        <p:nvPicPr>
          <p:cNvPr id="18" name="Picture 17"/>
          <p:cNvPicPr>
            <a:picLocks noChangeAspect="1"/>
          </p:cNvPicPr>
          <p:nvPr/>
        </p:nvPicPr>
        <p:blipFill>
          <a:blip r:embed="rId11"/>
          <a:stretch>
            <a:fillRect/>
          </a:stretch>
        </p:blipFill>
        <p:spPr>
          <a:xfrm>
            <a:off x="10790787" y="558927"/>
            <a:ext cx="952500" cy="952500"/>
          </a:xfrm>
          <a:prstGeom prst="rect">
            <a:avLst/>
          </a:prstGeom>
        </p:spPr>
      </p:pic>
    </p:spTree>
    <p:extLst>
      <p:ext uri="{BB962C8B-B14F-4D97-AF65-F5344CB8AC3E}">
        <p14:creationId xmlns:p14="http://schemas.microsoft.com/office/powerpoint/2010/main" val="3251069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ck Arc 19"/>
          <p:cNvSpPr/>
          <p:nvPr/>
        </p:nvSpPr>
        <p:spPr>
          <a:xfrm rot="16200000">
            <a:off x="2797204" y="117998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6" name="Picture 5"/>
          <p:cNvPicPr>
            <a:picLocks noChangeAspect="1"/>
          </p:cNvPicPr>
          <p:nvPr/>
        </p:nvPicPr>
        <p:blipFill rotWithShape="1">
          <a:blip r:embed="rId3"/>
          <a:srcRect l="7087"/>
          <a:stretch/>
        </p:blipFill>
        <p:spPr>
          <a:xfrm>
            <a:off x="5880531" y="1647310"/>
            <a:ext cx="1034323" cy="979979"/>
          </a:xfrm>
          <a:prstGeom prst="rect">
            <a:avLst/>
          </a:prstGeom>
        </p:spPr>
      </p:pic>
      <p:pic>
        <p:nvPicPr>
          <p:cNvPr id="8" name="Picture 7"/>
          <p:cNvPicPr>
            <a:picLocks noChangeAspect="1"/>
          </p:cNvPicPr>
          <p:nvPr/>
        </p:nvPicPr>
        <p:blipFill>
          <a:blip r:embed="rId4"/>
          <a:stretch>
            <a:fillRect/>
          </a:stretch>
        </p:blipFill>
        <p:spPr>
          <a:xfrm>
            <a:off x="2502644" y="2782573"/>
            <a:ext cx="947894" cy="964113"/>
          </a:xfrm>
          <a:prstGeom prst="rect">
            <a:avLst/>
          </a:prstGeom>
        </p:spPr>
      </p:pic>
      <p:sp>
        <p:nvSpPr>
          <p:cNvPr id="22" name="Freeform 21"/>
          <p:cNvSpPr/>
          <p:nvPr/>
        </p:nvSpPr>
        <p:spPr>
          <a:xfrm rot="16354586">
            <a:off x="4531435" y="251389"/>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4" name="Freeform 23"/>
          <p:cNvSpPr/>
          <p:nvPr/>
        </p:nvSpPr>
        <p:spPr>
          <a:xfrm rot="16354586">
            <a:off x="6123441" y="-219132"/>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sp>
        <p:nvSpPr>
          <p:cNvPr id="26" name="Freeform 25"/>
          <p:cNvSpPr/>
          <p:nvPr/>
        </p:nvSpPr>
        <p:spPr>
          <a:xfrm rot="16354586">
            <a:off x="7700315" y="393981"/>
            <a:ext cx="1849022" cy="1337327"/>
          </a:xfrm>
          <a:custGeom>
            <a:avLst/>
            <a:gdLst>
              <a:gd name="connsiteX0" fmla="*/ 0 w 1849022"/>
              <a:gd name="connsiteY0" fmla="*/ 0 h 1337327"/>
              <a:gd name="connsiteX1" fmla="*/ 1849022 w 1849022"/>
              <a:gd name="connsiteY1" fmla="*/ 0 h 1337327"/>
              <a:gd name="connsiteX2" fmla="*/ 1849022 w 1849022"/>
              <a:gd name="connsiteY2" fmla="*/ 1337327 h 1337327"/>
              <a:gd name="connsiteX3" fmla="*/ 0 w 1849022"/>
              <a:gd name="connsiteY3" fmla="*/ 1337327 h 1337327"/>
              <a:gd name="connsiteX4" fmla="*/ 0 w 1849022"/>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22" h="1337327">
                <a:moveTo>
                  <a:pt x="0" y="0"/>
                </a:moveTo>
                <a:lnTo>
                  <a:pt x="1849022" y="0"/>
                </a:lnTo>
                <a:lnTo>
                  <a:pt x="1849022"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930" tIns="74930" rIns="74930" bIns="74930" numCol="1" spcCol="1270" anchor="ctr" anchorCtr="0">
            <a:noAutofit/>
          </a:bodyPr>
          <a:lstStyle/>
          <a:p>
            <a:pPr lvl="0" algn="l" defTabSz="2622550">
              <a:lnSpc>
                <a:spcPct val="90000"/>
              </a:lnSpc>
              <a:spcBef>
                <a:spcPct val="0"/>
              </a:spcBef>
              <a:spcAft>
                <a:spcPct val="10000"/>
              </a:spcAft>
            </a:pPr>
            <a:endParaRPr lang="en-US" sz="5900" kern="1200"/>
          </a:p>
        </p:txBody>
      </p:sp>
      <p:pic>
        <p:nvPicPr>
          <p:cNvPr id="27" name="Picture 26"/>
          <p:cNvPicPr>
            <a:picLocks noChangeAspect="1"/>
          </p:cNvPicPr>
          <p:nvPr/>
        </p:nvPicPr>
        <p:blipFill>
          <a:blip r:embed="rId5"/>
          <a:stretch>
            <a:fillRect/>
          </a:stretch>
        </p:blipFill>
        <p:spPr>
          <a:xfrm>
            <a:off x="1080065" y="4234386"/>
            <a:ext cx="1297520" cy="1343047"/>
          </a:xfrm>
          <a:prstGeom prst="rect">
            <a:avLst/>
          </a:prstGeom>
        </p:spPr>
      </p:pic>
      <p:pic>
        <p:nvPicPr>
          <p:cNvPr id="29" name="Picture 28"/>
          <p:cNvPicPr>
            <a:picLocks noChangeAspect="1"/>
          </p:cNvPicPr>
          <p:nvPr/>
        </p:nvPicPr>
        <p:blipFill>
          <a:blip r:embed="rId6"/>
          <a:stretch>
            <a:fillRect/>
          </a:stretch>
        </p:blipFill>
        <p:spPr>
          <a:xfrm>
            <a:off x="3906648" y="1948245"/>
            <a:ext cx="1265796" cy="834328"/>
          </a:xfrm>
          <a:prstGeom prst="rect">
            <a:avLst/>
          </a:prstGeom>
        </p:spPr>
      </p:pic>
      <p:pic>
        <p:nvPicPr>
          <p:cNvPr id="14" name="Picture 13"/>
          <p:cNvPicPr>
            <a:picLocks noChangeAspect="1"/>
          </p:cNvPicPr>
          <p:nvPr/>
        </p:nvPicPr>
        <p:blipFill>
          <a:blip r:embed="rId7"/>
          <a:stretch>
            <a:fillRect/>
          </a:stretch>
        </p:blipFill>
        <p:spPr>
          <a:xfrm>
            <a:off x="7798606" y="1519804"/>
            <a:ext cx="3595773" cy="3024481"/>
          </a:xfrm>
          <a:prstGeom prst="rect">
            <a:avLst/>
          </a:prstGeom>
        </p:spPr>
      </p:pic>
      <p:sp>
        <p:nvSpPr>
          <p:cNvPr id="13" name="TextBox 12"/>
          <p:cNvSpPr txBox="1"/>
          <p:nvPr/>
        </p:nvSpPr>
        <p:spPr>
          <a:xfrm>
            <a:off x="7613175" y="4795944"/>
            <a:ext cx="4055806" cy="1015663"/>
          </a:xfrm>
          <a:prstGeom prst="rect">
            <a:avLst/>
          </a:prstGeom>
          <a:noFill/>
        </p:spPr>
        <p:txBody>
          <a:bodyPr wrap="square" rtlCol="0">
            <a:spAutoFit/>
          </a:bodyPr>
          <a:lstStyle/>
          <a:p>
            <a:r>
              <a:rPr lang="fr-FR" sz="2000" dirty="0">
                <a:latin typeface="Candara" panose="020E0502030303020204" pitchFamily="34" charset="0"/>
              </a:rPr>
              <a:t>La relation entre le monde naturel, le monde social et le monde spirituel est </a:t>
            </a:r>
            <a:r>
              <a:rPr lang="fr-FR" sz="2000" dirty="0" smtClean="0">
                <a:latin typeface="Candara" panose="020E0502030303020204" pitchFamily="34" charset="0"/>
              </a:rPr>
              <a:t>essentielle</a:t>
            </a:r>
            <a:endParaRPr lang="en-US" sz="2000" dirty="0">
              <a:latin typeface="Candara" panose="020E0502030303020204" pitchFamily="34" charset="0"/>
            </a:endParaRPr>
          </a:p>
        </p:txBody>
      </p:sp>
      <p:sp>
        <p:nvSpPr>
          <p:cNvPr id="15" name="TextBox 14"/>
          <p:cNvSpPr txBox="1"/>
          <p:nvPr/>
        </p:nvSpPr>
        <p:spPr>
          <a:xfrm>
            <a:off x="6165493" y="531230"/>
            <a:ext cx="5771862" cy="954107"/>
          </a:xfrm>
          <a:prstGeom prst="rect">
            <a:avLst/>
          </a:prstGeom>
          <a:noFill/>
        </p:spPr>
        <p:txBody>
          <a:bodyPr wrap="square" rtlCol="0">
            <a:spAutoFit/>
          </a:bodyPr>
          <a:lstStyle/>
          <a:p>
            <a:r>
              <a:rPr lang="fr-FR" sz="2800" dirty="0"/>
              <a:t>La conservation va au-delà du simple fait de "prendre soin de la nature".</a:t>
            </a:r>
          </a:p>
        </p:txBody>
      </p:sp>
      <p:pic>
        <p:nvPicPr>
          <p:cNvPr id="17" name="Picture 16"/>
          <p:cNvPicPr>
            <a:picLocks noChangeAspect="1"/>
          </p:cNvPicPr>
          <p:nvPr/>
        </p:nvPicPr>
        <p:blipFill>
          <a:blip r:embed="rId8"/>
          <a:stretch>
            <a:fillRect/>
          </a:stretch>
        </p:blipFill>
        <p:spPr>
          <a:xfrm>
            <a:off x="6281285" y="4068035"/>
            <a:ext cx="952500" cy="952500"/>
          </a:xfrm>
          <a:prstGeom prst="rect">
            <a:avLst/>
          </a:prstGeom>
        </p:spPr>
      </p:pic>
      <p:pic>
        <p:nvPicPr>
          <p:cNvPr id="3" name="Picture 2"/>
          <p:cNvPicPr>
            <a:picLocks noChangeAspect="1"/>
          </p:cNvPicPr>
          <p:nvPr/>
        </p:nvPicPr>
        <p:blipFill>
          <a:blip r:embed="rId9"/>
          <a:stretch>
            <a:fillRect/>
          </a:stretch>
        </p:blipFill>
        <p:spPr>
          <a:xfrm>
            <a:off x="6281285" y="5167307"/>
            <a:ext cx="952500" cy="952500"/>
          </a:xfrm>
          <a:prstGeom prst="rect">
            <a:avLst/>
          </a:prstGeom>
        </p:spPr>
      </p:pic>
    </p:spTree>
    <p:extLst>
      <p:ext uri="{BB962C8B-B14F-4D97-AF65-F5344CB8AC3E}">
        <p14:creationId xmlns:p14="http://schemas.microsoft.com/office/powerpoint/2010/main" val="2638496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6485" y="1626"/>
            <a:ext cx="7314118" cy="6969768"/>
            <a:chOff x="864841" y="-820951"/>
            <a:chExt cx="9053329" cy="8844455"/>
          </a:xfrm>
        </p:grpSpPr>
        <p:pic>
          <p:nvPicPr>
            <p:cNvPr id="51" name="Graphic 8" descr="Circular flowchart outline">
              <a:extLst>
                <a:ext uri="{FF2B5EF4-FFF2-40B4-BE49-F238E27FC236}">
                  <a16:creationId xmlns:a16="http://schemas.microsoft.com/office/drawing/2014/main" id="{30541FF3-27C7-FD4F-B987-6EC21CFCC6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3715" y="-820951"/>
              <a:ext cx="8844455" cy="8844455"/>
            </a:xfrm>
            <a:prstGeom prst="rect">
              <a:avLst/>
            </a:prstGeom>
          </p:spPr>
        </p:pic>
        <p:pic>
          <p:nvPicPr>
            <p:cNvPr id="52" name="Graphic 1" descr="Magnifying glass with solid fill">
              <a:extLst>
                <a:ext uri="{FF2B5EF4-FFF2-40B4-BE49-F238E27FC236}">
                  <a16:creationId xmlns:a16="http://schemas.microsoft.com/office/drawing/2014/main" id="{0866CB47-562A-B74E-B19B-E1CC318E016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360233" y="4696953"/>
              <a:ext cx="804041" cy="804041"/>
            </a:xfrm>
            <a:prstGeom prst="rect">
              <a:avLst/>
            </a:prstGeom>
          </p:spPr>
        </p:pic>
        <p:pic>
          <p:nvPicPr>
            <p:cNvPr id="53" name="Graphic 2" descr="Lightning bolt with solid fill">
              <a:extLst>
                <a:ext uri="{FF2B5EF4-FFF2-40B4-BE49-F238E27FC236}">
                  <a16:creationId xmlns:a16="http://schemas.microsoft.com/office/drawing/2014/main" id="{D71244D2-5CCD-7D4D-BD05-60AB961A12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713348" y="4720629"/>
              <a:ext cx="914400" cy="914400"/>
            </a:xfrm>
            <a:prstGeom prst="rect">
              <a:avLst/>
            </a:prstGeom>
          </p:spPr>
        </p:pic>
        <p:sp>
          <p:nvSpPr>
            <p:cNvPr id="54" name="TextBox 53">
              <a:extLst>
                <a:ext uri="{FF2B5EF4-FFF2-40B4-BE49-F238E27FC236}">
                  <a16:creationId xmlns:a16="http://schemas.microsoft.com/office/drawing/2014/main" id="{AEB9DE8F-19ED-BC4B-919F-1E2705A52860}"/>
                </a:ext>
              </a:extLst>
            </p:cNvPr>
            <p:cNvSpPr txBox="1"/>
            <p:nvPr/>
          </p:nvSpPr>
          <p:spPr>
            <a:xfrm>
              <a:off x="5101702" y="1992253"/>
              <a:ext cx="914400" cy="820177"/>
            </a:xfrm>
            <a:prstGeom prst="rect">
              <a:avLst/>
            </a:prstGeom>
            <a:noFill/>
          </p:spPr>
          <p:txBody>
            <a:bodyPr wrap="square" rtlCol="0">
              <a:spAutoFit/>
            </a:bodyPr>
            <a:lstStyle/>
            <a:p>
              <a:r>
                <a:rPr lang="en-US" sz="3600" b="1" dirty="0">
                  <a:solidFill>
                    <a:srgbClr val="203864"/>
                  </a:solidFill>
                  <a:latin typeface="BrownPro" pitchFamily="2" charset="77"/>
                </a:rPr>
                <a:t>1</a:t>
              </a:r>
            </a:p>
          </p:txBody>
        </p:sp>
        <p:sp>
          <p:nvSpPr>
            <p:cNvPr id="55" name="TextBox 54">
              <a:extLst>
                <a:ext uri="{FF2B5EF4-FFF2-40B4-BE49-F238E27FC236}">
                  <a16:creationId xmlns:a16="http://schemas.microsoft.com/office/drawing/2014/main" id="{50937F02-5676-444A-B735-C96DF4AC8F5C}"/>
                </a:ext>
              </a:extLst>
            </p:cNvPr>
            <p:cNvSpPr txBox="1"/>
            <p:nvPr/>
          </p:nvSpPr>
          <p:spPr>
            <a:xfrm>
              <a:off x="6240082" y="4504021"/>
              <a:ext cx="804041" cy="820177"/>
            </a:xfrm>
            <a:prstGeom prst="rect">
              <a:avLst/>
            </a:prstGeom>
            <a:noFill/>
          </p:spPr>
          <p:txBody>
            <a:bodyPr wrap="square" rtlCol="0">
              <a:spAutoFit/>
            </a:bodyPr>
            <a:lstStyle/>
            <a:p>
              <a:pPr algn="r"/>
              <a:r>
                <a:rPr lang="en-US" sz="3600" b="1" dirty="0">
                  <a:solidFill>
                    <a:srgbClr val="203864"/>
                  </a:solidFill>
                  <a:latin typeface="BrownPro" pitchFamily="2" charset="77"/>
                </a:rPr>
                <a:t>2</a:t>
              </a:r>
            </a:p>
          </p:txBody>
        </p:sp>
        <p:sp>
          <p:nvSpPr>
            <p:cNvPr id="56" name="TextBox 55">
              <a:extLst>
                <a:ext uri="{FF2B5EF4-FFF2-40B4-BE49-F238E27FC236}">
                  <a16:creationId xmlns:a16="http://schemas.microsoft.com/office/drawing/2014/main" id="{63ECE740-8AC7-D646-B704-A24E1F49AC4B}"/>
                </a:ext>
              </a:extLst>
            </p:cNvPr>
            <p:cNvSpPr txBox="1"/>
            <p:nvPr/>
          </p:nvSpPr>
          <p:spPr>
            <a:xfrm>
              <a:off x="3955301" y="4411004"/>
              <a:ext cx="804041" cy="820177"/>
            </a:xfrm>
            <a:prstGeom prst="rect">
              <a:avLst/>
            </a:prstGeom>
            <a:noFill/>
          </p:spPr>
          <p:txBody>
            <a:bodyPr wrap="square" rtlCol="0">
              <a:spAutoFit/>
            </a:bodyPr>
            <a:lstStyle/>
            <a:p>
              <a:r>
                <a:rPr lang="en-US" sz="3600" b="1" dirty="0">
                  <a:solidFill>
                    <a:srgbClr val="203864"/>
                  </a:solidFill>
                  <a:latin typeface="BrownPro" pitchFamily="2" charset="77"/>
                </a:rPr>
                <a:t>3</a:t>
              </a:r>
            </a:p>
          </p:txBody>
        </p:sp>
        <p:sp>
          <p:nvSpPr>
            <p:cNvPr id="57" name="Striped Right Arrow 56">
              <a:extLst>
                <a:ext uri="{FF2B5EF4-FFF2-40B4-BE49-F238E27FC236}">
                  <a16:creationId xmlns:a16="http://schemas.microsoft.com/office/drawing/2014/main" id="{362E6879-DBF1-6A41-882C-11B43F545D29}"/>
                </a:ext>
              </a:extLst>
            </p:cNvPr>
            <p:cNvSpPr/>
            <p:nvPr/>
          </p:nvSpPr>
          <p:spPr>
            <a:xfrm>
              <a:off x="864841" y="374056"/>
              <a:ext cx="3547241" cy="1245476"/>
            </a:xfrm>
            <a:prstGeom prst="stripedRightArrow">
              <a:avLst/>
            </a:prstGeom>
            <a:solidFill>
              <a:srgbClr val="4471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BrownPro" pitchFamily="2" charset="77"/>
              </a:endParaRPr>
            </a:p>
          </p:txBody>
        </p:sp>
        <p:pic>
          <p:nvPicPr>
            <p:cNvPr id="58" name="Graphic 7" descr="Users with solid fill">
              <a:extLst>
                <a:ext uri="{FF2B5EF4-FFF2-40B4-BE49-F238E27FC236}">
                  <a16:creationId xmlns:a16="http://schemas.microsoft.com/office/drawing/2014/main" id="{FB89DD49-9067-3D4E-999F-776E19FAA7A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060086" y="831256"/>
              <a:ext cx="914400" cy="914400"/>
            </a:xfrm>
            <a:prstGeom prst="rect">
              <a:avLst/>
            </a:prstGeom>
          </p:spPr>
        </p:pic>
      </p:grpSp>
      <p:pic>
        <p:nvPicPr>
          <p:cNvPr id="32" name="Picture 31"/>
          <p:cNvPicPr>
            <a:picLocks noChangeAspect="1"/>
          </p:cNvPicPr>
          <p:nvPr/>
        </p:nvPicPr>
        <p:blipFill>
          <a:blip r:embed="rId11"/>
          <a:stretch>
            <a:fillRect/>
          </a:stretch>
        </p:blipFill>
        <p:spPr>
          <a:xfrm>
            <a:off x="1072900" y="4882031"/>
            <a:ext cx="666750" cy="666750"/>
          </a:xfrm>
          <a:prstGeom prst="rect">
            <a:avLst/>
          </a:prstGeom>
        </p:spPr>
      </p:pic>
      <p:pic>
        <p:nvPicPr>
          <p:cNvPr id="33" name="Picture 32"/>
          <p:cNvPicPr>
            <a:picLocks noChangeAspect="1"/>
          </p:cNvPicPr>
          <p:nvPr/>
        </p:nvPicPr>
        <p:blipFill>
          <a:blip r:embed="rId12"/>
          <a:stretch>
            <a:fillRect/>
          </a:stretch>
        </p:blipFill>
        <p:spPr>
          <a:xfrm>
            <a:off x="8803853" y="4728893"/>
            <a:ext cx="666750" cy="666750"/>
          </a:xfrm>
          <a:prstGeom prst="rect">
            <a:avLst/>
          </a:prstGeom>
        </p:spPr>
      </p:pic>
      <p:pic>
        <p:nvPicPr>
          <p:cNvPr id="34" name="Picture 33"/>
          <p:cNvPicPr>
            <a:picLocks noChangeAspect="1"/>
          </p:cNvPicPr>
          <p:nvPr/>
        </p:nvPicPr>
        <p:blipFill>
          <a:blip r:embed="rId13"/>
          <a:stretch>
            <a:fillRect/>
          </a:stretch>
        </p:blipFill>
        <p:spPr>
          <a:xfrm>
            <a:off x="1072900" y="5659239"/>
            <a:ext cx="666750" cy="666750"/>
          </a:xfrm>
          <a:prstGeom prst="rect">
            <a:avLst/>
          </a:prstGeom>
        </p:spPr>
      </p:pic>
      <p:pic>
        <p:nvPicPr>
          <p:cNvPr id="35" name="Picture 34"/>
          <p:cNvPicPr>
            <a:picLocks noChangeAspect="1"/>
          </p:cNvPicPr>
          <p:nvPr/>
        </p:nvPicPr>
        <p:blipFill>
          <a:blip r:embed="rId14"/>
          <a:stretch>
            <a:fillRect/>
          </a:stretch>
        </p:blipFill>
        <p:spPr>
          <a:xfrm>
            <a:off x="7664436" y="1521740"/>
            <a:ext cx="666750" cy="666750"/>
          </a:xfrm>
          <a:prstGeom prst="rect">
            <a:avLst/>
          </a:prstGeom>
        </p:spPr>
      </p:pic>
      <p:pic>
        <p:nvPicPr>
          <p:cNvPr id="36" name="Picture 35"/>
          <p:cNvPicPr>
            <a:picLocks noChangeAspect="1"/>
          </p:cNvPicPr>
          <p:nvPr/>
        </p:nvPicPr>
        <p:blipFill>
          <a:blip r:embed="rId15"/>
          <a:stretch>
            <a:fillRect/>
          </a:stretch>
        </p:blipFill>
        <p:spPr>
          <a:xfrm>
            <a:off x="6961645" y="1030083"/>
            <a:ext cx="666750" cy="666750"/>
          </a:xfrm>
          <a:prstGeom prst="rect">
            <a:avLst/>
          </a:prstGeom>
        </p:spPr>
      </p:pic>
      <p:pic>
        <p:nvPicPr>
          <p:cNvPr id="37" name="Picture 36"/>
          <p:cNvPicPr>
            <a:picLocks noChangeAspect="1"/>
          </p:cNvPicPr>
          <p:nvPr/>
        </p:nvPicPr>
        <p:blipFill>
          <a:blip r:embed="rId16"/>
          <a:stretch>
            <a:fillRect/>
          </a:stretch>
        </p:blipFill>
        <p:spPr>
          <a:xfrm>
            <a:off x="7667895" y="780530"/>
            <a:ext cx="666750" cy="666750"/>
          </a:xfrm>
          <a:prstGeom prst="rect">
            <a:avLst/>
          </a:prstGeom>
        </p:spPr>
      </p:pic>
      <p:pic>
        <p:nvPicPr>
          <p:cNvPr id="39" name="Picture 38"/>
          <p:cNvPicPr>
            <a:picLocks noChangeAspect="1"/>
          </p:cNvPicPr>
          <p:nvPr/>
        </p:nvPicPr>
        <p:blipFill>
          <a:blip r:embed="rId17"/>
          <a:stretch>
            <a:fillRect/>
          </a:stretch>
        </p:blipFill>
        <p:spPr>
          <a:xfrm>
            <a:off x="1823110" y="4890062"/>
            <a:ext cx="666750" cy="666750"/>
          </a:xfrm>
          <a:prstGeom prst="rect">
            <a:avLst/>
          </a:prstGeom>
        </p:spPr>
      </p:pic>
      <p:pic>
        <p:nvPicPr>
          <p:cNvPr id="40" name="Picture 39"/>
          <p:cNvPicPr>
            <a:picLocks noChangeAspect="1"/>
          </p:cNvPicPr>
          <p:nvPr/>
        </p:nvPicPr>
        <p:blipFill>
          <a:blip r:embed="rId18"/>
          <a:stretch>
            <a:fillRect/>
          </a:stretch>
        </p:blipFill>
        <p:spPr>
          <a:xfrm>
            <a:off x="1823110" y="5659239"/>
            <a:ext cx="666750" cy="666750"/>
          </a:xfrm>
          <a:prstGeom prst="rect">
            <a:avLst/>
          </a:prstGeom>
        </p:spPr>
      </p:pic>
      <p:sp>
        <p:nvSpPr>
          <p:cNvPr id="6" name="TextBox 5"/>
          <p:cNvSpPr txBox="1"/>
          <p:nvPr/>
        </p:nvSpPr>
        <p:spPr>
          <a:xfrm>
            <a:off x="9554937" y="4083768"/>
            <a:ext cx="2118885" cy="1323439"/>
          </a:xfrm>
          <a:prstGeom prst="rect">
            <a:avLst/>
          </a:prstGeom>
          <a:noFill/>
        </p:spPr>
        <p:txBody>
          <a:bodyPr wrap="square" rtlCol="0">
            <a:spAutoFit/>
          </a:bodyPr>
          <a:lstStyle/>
          <a:p>
            <a:r>
              <a:rPr lang="fr-FR" sz="2000" b="1" dirty="0" smtClean="0">
                <a:cs typeface="Segoe UI" panose="020B0502040204020203" pitchFamily="34" charset="0"/>
              </a:rPr>
              <a:t>Focus</a:t>
            </a:r>
            <a:r>
              <a:rPr lang="fr-FR" sz="2000" dirty="0" smtClean="0">
                <a:cs typeface="Segoe UI" panose="020B0502040204020203" pitchFamily="34" charset="0"/>
              </a:rPr>
              <a:t>: le sol et l’eau.</a:t>
            </a:r>
          </a:p>
          <a:p>
            <a:r>
              <a:rPr lang="fr-FR" sz="2000" dirty="0" smtClean="0">
                <a:cs typeface="Segoe UI" panose="020B0502040204020203" pitchFamily="34" charset="0"/>
              </a:rPr>
              <a:t>Principe </a:t>
            </a:r>
            <a:r>
              <a:rPr lang="fr-FR" sz="2000" dirty="0" smtClean="0">
                <a:cs typeface="Segoe UI" panose="020B0502040204020203" pitchFamily="34" charset="0"/>
              </a:rPr>
              <a:t>cible </a:t>
            </a:r>
            <a:r>
              <a:rPr lang="en-US" sz="2000" dirty="0"/>
              <a:t>à</a:t>
            </a:r>
            <a:r>
              <a:rPr lang="fr-FR" sz="2000" dirty="0" smtClean="0">
                <a:cs typeface="Segoe UI" panose="020B0502040204020203" pitchFamily="34" charset="0"/>
              </a:rPr>
              <a:t> renforcer</a:t>
            </a:r>
            <a:endParaRPr lang="fr-FR" sz="2000" dirty="0">
              <a:cs typeface="Segoe UI" panose="020B0502040204020203" pitchFamily="34" charset="0"/>
            </a:endParaRPr>
          </a:p>
        </p:txBody>
      </p:sp>
      <p:sp>
        <p:nvSpPr>
          <p:cNvPr id="7" name="TextBox 6"/>
          <p:cNvSpPr txBox="1"/>
          <p:nvPr/>
        </p:nvSpPr>
        <p:spPr>
          <a:xfrm>
            <a:off x="8513269" y="865051"/>
            <a:ext cx="2731715" cy="1323439"/>
          </a:xfrm>
          <a:prstGeom prst="rect">
            <a:avLst/>
          </a:prstGeom>
          <a:noFill/>
        </p:spPr>
        <p:txBody>
          <a:bodyPr wrap="square" rtlCol="0">
            <a:spAutoFit/>
          </a:bodyPr>
          <a:lstStyle/>
          <a:p>
            <a:pPr marL="342900" indent="-342900">
              <a:buFont typeface="Arial" panose="020B0604020202020204" pitchFamily="34" charset="0"/>
              <a:buChar char="•"/>
            </a:pPr>
            <a:r>
              <a:rPr lang="fr-FR" sz="2000" dirty="0" smtClean="0">
                <a:latin typeface="Segoe UI" panose="020B0502040204020203" pitchFamily="34" charset="0"/>
                <a:cs typeface="Segoe UI" panose="020B0502040204020203" pitchFamily="34" charset="0"/>
              </a:rPr>
              <a:t>Ressources locales</a:t>
            </a:r>
          </a:p>
          <a:p>
            <a:pPr marL="342900" indent="-342900">
              <a:buFont typeface="Arial" panose="020B0604020202020204" pitchFamily="34" charset="0"/>
              <a:buChar char="•"/>
            </a:pPr>
            <a:r>
              <a:rPr lang="fr-FR" sz="2000" dirty="0" smtClean="0">
                <a:latin typeface="Segoe UI" panose="020B0502040204020203" pitchFamily="34" charset="0"/>
                <a:cs typeface="Segoe UI" panose="020B0502040204020203" pitchFamily="34" charset="0"/>
              </a:rPr>
              <a:t>Co-apprentissage</a:t>
            </a:r>
          </a:p>
          <a:p>
            <a:pPr marL="342900" indent="-342900">
              <a:buFont typeface="Arial" panose="020B0604020202020204" pitchFamily="34" charset="0"/>
              <a:buChar char="•"/>
            </a:pPr>
            <a:r>
              <a:rPr lang="fr-FR" sz="2000" dirty="0" smtClean="0">
                <a:latin typeface="Segoe UI" panose="020B0502040204020203" pitchFamily="34" charset="0"/>
                <a:cs typeface="Segoe UI" panose="020B0502040204020203" pitchFamily="34" charset="0"/>
              </a:rPr>
              <a:t>Synergies avec d’autres principes</a:t>
            </a:r>
            <a:endParaRPr lang="fr-FR" sz="2000" dirty="0">
              <a:latin typeface="Segoe UI" panose="020B0502040204020203" pitchFamily="34" charset="0"/>
              <a:cs typeface="Segoe UI" panose="020B0502040204020203" pitchFamily="34" charset="0"/>
            </a:endParaRPr>
          </a:p>
        </p:txBody>
      </p:sp>
      <p:sp>
        <p:nvSpPr>
          <p:cNvPr id="8" name="TextBox 7"/>
          <p:cNvSpPr txBox="1"/>
          <p:nvPr/>
        </p:nvSpPr>
        <p:spPr>
          <a:xfrm>
            <a:off x="2558983" y="5303128"/>
            <a:ext cx="1640960" cy="1015663"/>
          </a:xfrm>
          <a:prstGeom prst="rect">
            <a:avLst/>
          </a:prstGeom>
          <a:noFill/>
        </p:spPr>
        <p:txBody>
          <a:bodyPr wrap="square" rtlCol="0">
            <a:spAutoFit/>
          </a:bodyPr>
          <a:lstStyle/>
          <a:p>
            <a:r>
              <a:rPr lang="fr-FR" sz="2000" dirty="0" smtClean="0">
                <a:cs typeface="Segoe UI" panose="020B0502040204020203" pitchFamily="34" charset="0"/>
              </a:rPr>
              <a:t>Synergies de principes en action</a:t>
            </a:r>
            <a:endParaRPr lang="fr-FR" sz="2000" dirty="0">
              <a:latin typeface="Segoe UI" panose="020B0502040204020203" pitchFamily="34" charset="0"/>
              <a:cs typeface="Segoe UI" panose="020B0502040204020203" pitchFamily="34" charset="0"/>
            </a:endParaRPr>
          </a:p>
        </p:txBody>
      </p:sp>
      <p:sp>
        <p:nvSpPr>
          <p:cNvPr id="23" name="TextBox 22"/>
          <p:cNvSpPr txBox="1"/>
          <p:nvPr/>
        </p:nvSpPr>
        <p:spPr>
          <a:xfrm>
            <a:off x="1892567" y="2532038"/>
            <a:ext cx="1991978" cy="707886"/>
          </a:xfrm>
          <a:prstGeom prst="rect">
            <a:avLst/>
          </a:prstGeom>
          <a:noFill/>
        </p:spPr>
        <p:txBody>
          <a:bodyPr wrap="square" rtlCol="0">
            <a:spAutoFit/>
          </a:bodyPr>
          <a:lstStyle/>
          <a:p>
            <a:r>
              <a:rPr lang="fr-FR" sz="2000" dirty="0" smtClean="0">
                <a:latin typeface="Segoe UI" panose="020B0502040204020203" pitchFamily="34" charset="0"/>
                <a:cs typeface="Segoe UI" panose="020B0502040204020203" pitchFamily="34" charset="0"/>
              </a:rPr>
              <a:t>Observations et évaluation</a:t>
            </a:r>
            <a:endParaRPr lang="fr-FR" sz="20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19"/>
          <a:stretch>
            <a:fillRect/>
          </a:stretch>
        </p:blipFill>
        <p:spPr>
          <a:xfrm>
            <a:off x="519042" y="3910653"/>
            <a:ext cx="675255" cy="675255"/>
          </a:xfrm>
          <a:prstGeom prst="rect">
            <a:avLst/>
          </a:prstGeom>
        </p:spPr>
      </p:pic>
      <p:pic>
        <p:nvPicPr>
          <p:cNvPr id="9" name="Picture 8"/>
          <p:cNvPicPr>
            <a:picLocks noChangeAspect="1"/>
          </p:cNvPicPr>
          <p:nvPr/>
        </p:nvPicPr>
        <p:blipFill>
          <a:blip r:embed="rId20"/>
          <a:stretch>
            <a:fillRect/>
          </a:stretch>
        </p:blipFill>
        <p:spPr>
          <a:xfrm>
            <a:off x="1280984" y="3924445"/>
            <a:ext cx="651276" cy="651276"/>
          </a:xfrm>
          <a:prstGeom prst="rect">
            <a:avLst/>
          </a:prstGeom>
        </p:spPr>
      </p:pic>
      <p:pic>
        <p:nvPicPr>
          <p:cNvPr id="30" name="Picture 29"/>
          <p:cNvPicPr>
            <a:picLocks noChangeAspect="1"/>
          </p:cNvPicPr>
          <p:nvPr/>
        </p:nvPicPr>
        <p:blipFill>
          <a:blip r:embed="rId21"/>
          <a:stretch>
            <a:fillRect/>
          </a:stretch>
        </p:blipFill>
        <p:spPr>
          <a:xfrm>
            <a:off x="4799943" y="171158"/>
            <a:ext cx="962839" cy="690204"/>
          </a:xfrm>
          <a:prstGeom prst="rect">
            <a:avLst/>
          </a:prstGeom>
        </p:spPr>
      </p:pic>
      <p:pic>
        <p:nvPicPr>
          <p:cNvPr id="31" name="Picture 30"/>
          <p:cNvPicPr>
            <a:picLocks noChangeAspect="1"/>
          </p:cNvPicPr>
          <p:nvPr/>
        </p:nvPicPr>
        <p:blipFill>
          <a:blip r:embed="rId22"/>
          <a:stretch>
            <a:fillRect/>
          </a:stretch>
        </p:blipFill>
        <p:spPr>
          <a:xfrm>
            <a:off x="5574146" y="329356"/>
            <a:ext cx="936469" cy="726334"/>
          </a:xfrm>
          <a:prstGeom prst="rect">
            <a:avLst/>
          </a:prstGeom>
        </p:spPr>
      </p:pic>
    </p:spTree>
    <p:extLst>
      <p:ext uri="{BB962C8B-B14F-4D97-AF65-F5344CB8AC3E}">
        <p14:creationId xmlns:p14="http://schemas.microsoft.com/office/powerpoint/2010/main" val="1856548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45" y="2553892"/>
            <a:ext cx="11005257" cy="752753"/>
          </a:xfrm>
        </p:spPr>
        <p:txBody>
          <a:bodyPr/>
          <a:lstStyle/>
          <a:p>
            <a:r>
              <a:rPr lang="fr-FR" dirty="0" smtClean="0"/>
              <a:t>Questions et réflexions</a:t>
            </a:r>
            <a:endParaRPr lang="fr-FR" dirty="0"/>
          </a:p>
        </p:txBody>
      </p:sp>
    </p:spTree>
    <p:extLst>
      <p:ext uri="{BB962C8B-B14F-4D97-AF65-F5344CB8AC3E}">
        <p14:creationId xmlns:p14="http://schemas.microsoft.com/office/powerpoint/2010/main" val="2117709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663233" y="427417"/>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b="1" dirty="0">
                <a:solidFill>
                  <a:srgbClr val="005E4F"/>
                </a:solidFill>
                <a:latin typeface="BrownPro" pitchFamily="2" charset="77"/>
              </a:rPr>
              <a:t>La transition AE est un processus et un </a:t>
            </a:r>
            <a:r>
              <a:rPr lang="fr-FR" b="1" dirty="0" smtClean="0">
                <a:solidFill>
                  <a:srgbClr val="005E4F"/>
                </a:solidFill>
                <a:latin typeface="BrownPro" pitchFamily="2" charset="77"/>
              </a:rPr>
              <a:t>parcours</a:t>
            </a:r>
            <a:endParaRPr lang="en-US" b="1" dirty="0">
              <a:solidFill>
                <a:srgbClr val="005E4F"/>
              </a:solidFill>
              <a:latin typeface="BrownPro" pitchFamily="2" charset="77"/>
            </a:endParaRPr>
          </a:p>
        </p:txBody>
      </p:sp>
      <p:graphicFrame>
        <p:nvGraphicFramePr>
          <p:cNvPr id="4" name="Diagram 3"/>
          <p:cNvGraphicFramePr/>
          <p:nvPr>
            <p:extLst>
              <p:ext uri="{D42A27DB-BD31-4B8C-83A1-F6EECF244321}">
                <p14:modId xmlns:p14="http://schemas.microsoft.com/office/powerpoint/2010/main" val="4290934800"/>
              </p:ext>
            </p:extLst>
          </p:nvPr>
        </p:nvGraphicFramePr>
        <p:xfrm>
          <a:off x="2022950" y="1027045"/>
          <a:ext cx="828086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raight Connector 7"/>
          <p:cNvSpPr>
            <a:spLocks noChangeAspect="1"/>
          </p:cNvSpPr>
          <p:nvPr/>
        </p:nvSpPr>
        <p:spPr>
          <a:xfrm rot="2700000">
            <a:off x="2557263"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Oval 8"/>
          <p:cNvSpPr/>
          <p:nvPr/>
        </p:nvSpPr>
        <p:spPr>
          <a:xfrm>
            <a:off x="2676652" y="4756658"/>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8459146" y="1552026"/>
            <a:ext cx="1994575" cy="1700826"/>
            <a:chOff x="8369833" y="1549093"/>
            <a:chExt cx="1994575" cy="1700826"/>
          </a:xfrm>
        </p:grpSpPr>
        <p:sp>
          <p:nvSpPr>
            <p:cNvPr id="15" name="Straight Connector 14"/>
            <p:cNvSpPr>
              <a:spLocks noChangeAspect="1"/>
            </p:cNvSpPr>
            <p:nvPr/>
          </p:nvSpPr>
          <p:spPr>
            <a:xfrm rot="2700000">
              <a:off x="9037165" y="2701279"/>
              <a:ext cx="548640" cy="548640"/>
            </a:xfrm>
            <a:prstGeom prst="line">
              <a:avLst/>
            </a:prstGeom>
            <a:ln>
              <a:solidFill>
                <a:schemeClr val="accent6">
                  <a:lumMod val="75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Oval 15"/>
            <p:cNvSpPr/>
            <p:nvPr/>
          </p:nvSpPr>
          <p:spPr>
            <a:xfrm rot="5400000">
              <a:off x="9156554" y="2454620"/>
              <a:ext cx="309861" cy="299223"/>
            </a:xfrm>
            <a:prstGeom prst="ellipse">
              <a:avLst/>
            </a:prstGeom>
            <a:solidFill>
              <a:schemeClr val="accent6">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TextBox 20"/>
            <p:cNvSpPr txBox="1"/>
            <p:nvPr/>
          </p:nvSpPr>
          <p:spPr>
            <a:xfrm>
              <a:off x="8369833" y="1549093"/>
              <a:ext cx="1994575" cy="830997"/>
            </a:xfrm>
            <a:prstGeom prst="rect">
              <a:avLst/>
            </a:prstGeom>
            <a:solidFill>
              <a:schemeClr val="accent6">
                <a:lumMod val="20000"/>
                <a:lumOff val="80000"/>
              </a:schemeClr>
            </a:solidFill>
          </p:spPr>
          <p:txBody>
            <a:bodyPr wrap="square" rtlCol="0">
              <a:spAutoFit/>
            </a:bodyPr>
            <a:lstStyle/>
            <a:p>
              <a:pPr algn="ctr"/>
              <a:r>
                <a:rPr lang="fr-FR" sz="2400" dirty="0"/>
                <a:t>Votre vision et </a:t>
              </a:r>
              <a:r>
                <a:rPr lang="fr-FR" sz="2400" dirty="0" smtClean="0"/>
                <a:t>transition</a:t>
              </a:r>
              <a:endParaRPr lang="en-US" sz="2400" dirty="0"/>
            </a:p>
          </p:txBody>
        </p:sp>
      </p:grpSp>
      <p:grpSp>
        <p:nvGrpSpPr>
          <p:cNvPr id="3" name="Group 2"/>
          <p:cNvGrpSpPr/>
          <p:nvPr/>
        </p:nvGrpSpPr>
        <p:grpSpPr>
          <a:xfrm>
            <a:off x="6619186" y="1870679"/>
            <a:ext cx="1726283" cy="1397588"/>
            <a:chOff x="5951348" y="1861249"/>
            <a:chExt cx="1726283" cy="1397588"/>
          </a:xfrm>
        </p:grpSpPr>
        <p:sp>
          <p:nvSpPr>
            <p:cNvPr id="13" name="Straight Connector 12"/>
            <p:cNvSpPr>
              <a:spLocks noChangeAspect="1"/>
            </p:cNvSpPr>
            <p:nvPr/>
          </p:nvSpPr>
          <p:spPr>
            <a:xfrm rot="2700000">
              <a:off x="6572352" y="2710197"/>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Oval 13"/>
            <p:cNvSpPr/>
            <p:nvPr/>
          </p:nvSpPr>
          <p:spPr>
            <a:xfrm rot="5400000">
              <a:off x="6684639" y="2441829"/>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TextBox 21"/>
            <p:cNvSpPr txBox="1"/>
            <p:nvPr/>
          </p:nvSpPr>
          <p:spPr>
            <a:xfrm>
              <a:off x="5951348" y="1861249"/>
              <a:ext cx="1726283" cy="369332"/>
            </a:xfrm>
            <a:prstGeom prst="rect">
              <a:avLst/>
            </a:prstGeom>
            <a:noFill/>
          </p:spPr>
          <p:txBody>
            <a:bodyPr wrap="square" rtlCol="0">
              <a:spAutoFit/>
            </a:bodyPr>
            <a:lstStyle/>
            <a:p>
              <a:pPr algn="ctr"/>
              <a:r>
                <a:rPr lang="en-US" dirty="0" err="1" smtClean="0"/>
                <a:t>Exemple</a:t>
              </a:r>
              <a:r>
                <a:rPr lang="en-US" dirty="0" smtClean="0"/>
                <a:t> </a:t>
              </a:r>
              <a:r>
                <a:rPr lang="en-US" dirty="0" err="1" smtClean="0"/>
                <a:t>concret</a:t>
              </a:r>
              <a:endParaRPr lang="en-US" dirty="0"/>
            </a:p>
          </p:txBody>
        </p:sp>
      </p:grpSp>
      <p:grpSp>
        <p:nvGrpSpPr>
          <p:cNvPr id="2" name="Group 1"/>
          <p:cNvGrpSpPr/>
          <p:nvPr/>
        </p:nvGrpSpPr>
        <p:grpSpPr>
          <a:xfrm>
            <a:off x="3641838" y="1459693"/>
            <a:ext cx="1883512" cy="1766642"/>
            <a:chOff x="3276265" y="1466132"/>
            <a:chExt cx="1883512" cy="1766642"/>
          </a:xfrm>
        </p:grpSpPr>
        <p:sp>
          <p:nvSpPr>
            <p:cNvPr id="26" name="Straight Connector 25"/>
            <p:cNvSpPr>
              <a:spLocks noChangeAspect="1"/>
            </p:cNvSpPr>
            <p:nvPr/>
          </p:nvSpPr>
          <p:spPr>
            <a:xfrm rot="2700000">
              <a:off x="3917377" y="2684134"/>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Oval 26"/>
            <p:cNvSpPr/>
            <p:nvPr/>
          </p:nvSpPr>
          <p:spPr>
            <a:xfrm rot="5400000">
              <a:off x="4029664" y="2415766"/>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3276265" y="1466132"/>
              <a:ext cx="1883512" cy="923330"/>
            </a:xfrm>
            <a:prstGeom prst="rect">
              <a:avLst/>
            </a:prstGeom>
            <a:noFill/>
          </p:spPr>
          <p:txBody>
            <a:bodyPr wrap="square" rtlCol="0">
              <a:spAutoFit/>
            </a:bodyPr>
            <a:lstStyle/>
            <a:p>
              <a:pPr algn="ctr"/>
              <a:r>
                <a:rPr lang="fr-FR" dirty="0"/>
                <a:t>Pourquoi participer à la transition ?</a:t>
              </a:r>
              <a:endParaRPr lang="en-US" dirty="0"/>
            </a:p>
          </p:txBody>
        </p:sp>
      </p:grpSp>
      <p:grpSp>
        <p:nvGrpSpPr>
          <p:cNvPr id="5" name="Group 4"/>
          <p:cNvGrpSpPr/>
          <p:nvPr/>
        </p:nvGrpSpPr>
        <p:grpSpPr>
          <a:xfrm>
            <a:off x="4876199" y="4219387"/>
            <a:ext cx="2094149" cy="2054733"/>
            <a:chOff x="4476072" y="4209448"/>
            <a:chExt cx="2094149" cy="2054733"/>
          </a:xfrm>
        </p:grpSpPr>
        <p:sp>
          <p:nvSpPr>
            <p:cNvPr id="19" name="Straight Connector 18"/>
            <p:cNvSpPr>
              <a:spLocks noChangeAspect="1"/>
            </p:cNvSpPr>
            <p:nvPr/>
          </p:nvSpPr>
          <p:spPr>
            <a:xfrm rot="2700000">
              <a:off x="5248827" y="4209448"/>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p:cNvSpPr/>
            <p:nvPr/>
          </p:nvSpPr>
          <p:spPr>
            <a:xfrm>
              <a:off x="5368218" y="4722103"/>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4476072" y="5063852"/>
              <a:ext cx="2094149" cy="1200329"/>
            </a:xfrm>
            <a:prstGeom prst="rect">
              <a:avLst/>
            </a:prstGeom>
            <a:noFill/>
          </p:spPr>
          <p:txBody>
            <a:bodyPr wrap="square" rtlCol="0">
              <a:spAutoFit/>
            </a:bodyPr>
            <a:lstStyle/>
            <a:p>
              <a:pPr algn="ctr"/>
              <a:r>
                <a:rPr lang="fr-FR" dirty="0"/>
                <a:t>Explorer nos valeurs fondamentales et </a:t>
              </a:r>
              <a:r>
                <a:rPr lang="fr-FR" dirty="0" smtClean="0"/>
                <a:t>les </a:t>
              </a:r>
              <a:r>
                <a:rPr lang="fr-FR" dirty="0"/>
                <a:t>principes </a:t>
              </a:r>
              <a:r>
                <a:rPr lang="fr-FR" dirty="0" smtClean="0"/>
                <a:t>agroécologiques</a:t>
              </a:r>
              <a:endParaRPr lang="en-US" dirty="0"/>
            </a:p>
          </p:txBody>
        </p:sp>
      </p:grpSp>
      <p:sp>
        <p:nvSpPr>
          <p:cNvPr id="37" name="TextBox 36"/>
          <p:cNvSpPr txBox="1"/>
          <p:nvPr/>
        </p:nvSpPr>
        <p:spPr>
          <a:xfrm>
            <a:off x="1908419" y="5081665"/>
            <a:ext cx="1733419" cy="923330"/>
          </a:xfrm>
          <a:prstGeom prst="rect">
            <a:avLst/>
          </a:prstGeom>
          <a:noFill/>
        </p:spPr>
        <p:txBody>
          <a:bodyPr wrap="square" rtlCol="0">
            <a:spAutoFit/>
          </a:bodyPr>
          <a:lstStyle/>
          <a:p>
            <a:pPr algn="ctr"/>
            <a:r>
              <a:rPr lang="en-US" dirty="0" smtClean="0"/>
              <a:t>Le </a:t>
            </a:r>
            <a:r>
              <a:rPr lang="en-US" dirty="0" err="1" smtClean="0"/>
              <a:t>processus</a:t>
            </a:r>
            <a:r>
              <a:rPr lang="en-US" dirty="0" smtClean="0"/>
              <a:t> de transition agroécologique</a:t>
            </a:r>
            <a:endParaRPr lang="en-US" dirty="0"/>
          </a:p>
        </p:txBody>
      </p:sp>
    </p:spTree>
    <p:extLst>
      <p:ext uri="{BB962C8B-B14F-4D97-AF65-F5344CB8AC3E}">
        <p14:creationId xmlns:p14="http://schemas.microsoft.com/office/powerpoint/2010/main" val="41467085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85" y="1209155"/>
            <a:ext cx="10961750" cy="798548"/>
          </a:xfrm>
        </p:spPr>
        <p:txBody>
          <a:bodyPr/>
          <a:lstStyle/>
          <a:p>
            <a:pPr algn="ctr"/>
            <a:r>
              <a:rPr lang="fr-FR" dirty="0">
                <a:solidFill>
                  <a:schemeClr val="bg1"/>
                </a:solidFill>
                <a:latin typeface="Britannic Bold" panose="020B0903060703020204" pitchFamily="34" charset="0"/>
              </a:rPr>
              <a:t>Activité</a:t>
            </a:r>
            <a:endParaRPr lang="fr-FR" dirty="0">
              <a:solidFill>
                <a:schemeClr val="bg1"/>
              </a:solidFill>
            </a:endParaRPr>
          </a:p>
        </p:txBody>
      </p:sp>
      <p:sp>
        <p:nvSpPr>
          <p:cNvPr id="3" name="Text Placeholder 2"/>
          <p:cNvSpPr>
            <a:spLocks noGrp="1"/>
          </p:cNvSpPr>
          <p:nvPr>
            <p:ph type="body" sz="quarter" idx="13"/>
          </p:nvPr>
        </p:nvSpPr>
        <p:spPr>
          <a:xfrm>
            <a:off x="799346" y="2619567"/>
            <a:ext cx="10489228" cy="1940076"/>
          </a:xfrm>
        </p:spPr>
        <p:txBody>
          <a:bodyPr>
            <a:noAutofit/>
          </a:bodyPr>
          <a:lstStyle/>
          <a:p>
            <a:pPr algn="ctr">
              <a:spcBef>
                <a:spcPts val="1800"/>
              </a:spcBef>
              <a:spcAft>
                <a:spcPts val="1200"/>
              </a:spcAft>
            </a:pPr>
            <a:r>
              <a:rPr lang="fr-FR" sz="3600" dirty="0">
                <a:latin typeface="Britannic Bold" panose="020B0903060703020204" pitchFamily="34" charset="0"/>
              </a:rPr>
              <a:t>Travail en groupe</a:t>
            </a:r>
            <a:r>
              <a:rPr lang="fr-FR" sz="3600" dirty="0" smtClean="0">
                <a:latin typeface="Britannic Bold" panose="020B0903060703020204" pitchFamily="34" charset="0"/>
              </a:rPr>
              <a:t>:</a:t>
            </a:r>
            <a:r>
              <a:rPr lang="fr-FR" sz="3600" dirty="0">
                <a:latin typeface="Britannic Bold" panose="020B0903060703020204" pitchFamily="34" charset="0"/>
              </a:rPr>
              <a:t/>
            </a:r>
            <a:br>
              <a:rPr lang="fr-FR" sz="3600" dirty="0">
                <a:latin typeface="Britannic Bold" panose="020B0903060703020204" pitchFamily="34" charset="0"/>
              </a:rPr>
            </a:br>
            <a:endParaRPr lang="fr-FR" sz="1000" dirty="0" smtClean="0">
              <a:latin typeface="Britannic Bold" panose="020B0903060703020204" pitchFamily="34" charset="0"/>
            </a:endParaRPr>
          </a:p>
          <a:p>
            <a:pPr algn="ctr">
              <a:spcBef>
                <a:spcPts val="600"/>
              </a:spcBef>
            </a:pPr>
            <a:r>
              <a:rPr lang="fr-FR" sz="3600" dirty="0" smtClean="0">
                <a:latin typeface="Britannic Bold" panose="020B0903060703020204" pitchFamily="34" charset="0"/>
              </a:rPr>
              <a:t>Envisager </a:t>
            </a:r>
            <a:r>
              <a:rPr lang="fr-FR" sz="3600" dirty="0">
                <a:latin typeface="Britannic Bold" panose="020B0903060703020204" pitchFamily="34" charset="0"/>
              </a:rPr>
              <a:t>un processus de transition agroécologique </a:t>
            </a:r>
            <a:r>
              <a:rPr lang="fr-FR" sz="3600" dirty="0" smtClean="0">
                <a:latin typeface="Britannic Bold" panose="020B0903060703020204" pitchFamily="34" charset="0"/>
              </a:rPr>
              <a:t>pour </a:t>
            </a:r>
            <a:r>
              <a:rPr lang="fr-FR" sz="3600" dirty="0">
                <a:latin typeface="Britannic Bold" panose="020B0903060703020204" pitchFamily="34" charset="0"/>
              </a:rPr>
              <a:t>votre pays</a:t>
            </a:r>
            <a:endParaRPr lang="en-US" sz="3600" dirty="0">
              <a:latin typeface="Britannic Bold" panose="020B0903060703020204" pitchFamily="34" charset="0"/>
            </a:endParaRPr>
          </a:p>
          <a:p>
            <a:pPr algn="ctr">
              <a:spcAft>
                <a:spcPts val="1200"/>
              </a:spcAft>
            </a:pPr>
            <a:endParaRPr lang="fr-FR" sz="3600" dirty="0">
              <a:latin typeface="Britannic Bold" panose="020B0903060703020204" pitchFamily="34" charset="0"/>
            </a:endParaRPr>
          </a:p>
        </p:txBody>
      </p:sp>
    </p:spTree>
    <p:extLst>
      <p:ext uri="{BB962C8B-B14F-4D97-AF65-F5344CB8AC3E}">
        <p14:creationId xmlns:p14="http://schemas.microsoft.com/office/powerpoint/2010/main" val="3020684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38200" y="1592358"/>
            <a:ext cx="5181600" cy="4351338"/>
          </a:xfrm>
          <a:prstGeom prst="rect">
            <a:avLst/>
          </a:prstGeom>
          <a:ln>
            <a:solidFill>
              <a:schemeClr val="accent2">
                <a:lumMod val="75000"/>
              </a:schemeClr>
            </a:solidFill>
          </a:ln>
        </p:spPr>
        <p:txBody>
          <a:bodyPr vert="horz" lIns="91440" tIns="45720" rIns="91440" bIns="45720" rtlCol="0">
            <a:noAutofit/>
          </a:bodyPr>
          <a:lstStyle>
            <a:lvl1pPr marL="0" indent="0" algn="l" defTabSz="914400" rtl="0" eaLnBrk="1" latinLnBrk="0" hangingPunct="1">
              <a:lnSpc>
                <a:spcPct val="150000"/>
              </a:lnSpc>
              <a:spcBef>
                <a:spcPts val="1000"/>
              </a:spcBef>
              <a:spcAft>
                <a:spcPts val="400"/>
              </a:spcAft>
              <a:buFont typeface="Arial"/>
              <a:buNone/>
              <a:defRPr sz="1800" kern="1200" baseline="0">
                <a:solidFill>
                  <a:schemeClr val="tx1">
                    <a:lumMod val="75000"/>
                    <a:lumOff val="25000"/>
                  </a:schemeClr>
                </a:solidFill>
                <a:latin typeface="Century Gothic" charset="0"/>
                <a:ea typeface="+mn-ea"/>
                <a:cs typeface="+mn-cs"/>
              </a:defRPr>
            </a:lvl1pPr>
            <a:lvl2pPr marL="685800" indent="-228600" algn="l" defTabSz="914400" rtl="0" eaLnBrk="1" latinLnBrk="0" hangingPunct="1">
              <a:lnSpc>
                <a:spcPct val="150000"/>
              </a:lnSpc>
              <a:spcBef>
                <a:spcPts val="500"/>
              </a:spcBef>
              <a:spcAft>
                <a:spcPts val="400"/>
              </a:spcAft>
              <a:buFont typeface="Arial"/>
              <a:buChar char="•"/>
              <a:defRPr sz="1600" kern="1200" baseline="0">
                <a:solidFill>
                  <a:schemeClr val="tx1">
                    <a:lumMod val="75000"/>
                    <a:lumOff val="25000"/>
                  </a:schemeClr>
                </a:solidFill>
                <a:latin typeface="Century Gothic" charset="0"/>
                <a:ea typeface="+mn-ea"/>
                <a:cs typeface="+mn-cs"/>
              </a:defRPr>
            </a:lvl2pPr>
            <a:lvl3pPr marL="1143000" indent="-228600" algn="l" defTabSz="914400" rtl="0" eaLnBrk="1" latinLnBrk="0" hangingPunct="1">
              <a:lnSpc>
                <a:spcPct val="150000"/>
              </a:lnSpc>
              <a:spcBef>
                <a:spcPts val="500"/>
              </a:spcBef>
              <a:spcAft>
                <a:spcPts val="400"/>
              </a:spcAft>
              <a:buFont typeface="Arial"/>
              <a:buChar char="•"/>
              <a:defRPr sz="1500" kern="1200" baseline="0">
                <a:solidFill>
                  <a:schemeClr val="tx1">
                    <a:lumMod val="75000"/>
                    <a:lumOff val="25000"/>
                  </a:schemeClr>
                </a:solidFill>
                <a:latin typeface="Century Gothic" charset="0"/>
                <a:ea typeface="+mn-ea"/>
                <a:cs typeface="+mn-cs"/>
              </a:defRPr>
            </a:lvl3pPr>
            <a:lvl4pPr marL="1600200" indent="-228600" algn="l" defTabSz="914400" rtl="0" eaLnBrk="1" latinLnBrk="0" hangingPunct="1">
              <a:lnSpc>
                <a:spcPct val="150000"/>
              </a:lnSpc>
              <a:spcBef>
                <a:spcPts val="500"/>
              </a:spcBef>
              <a:spcAft>
                <a:spcPts val="400"/>
              </a:spcAft>
              <a:buFont typeface="Arial"/>
              <a:buChar char="•"/>
              <a:defRPr sz="1400" kern="1200" baseline="0">
                <a:solidFill>
                  <a:schemeClr val="tx1">
                    <a:lumMod val="75000"/>
                    <a:lumOff val="25000"/>
                  </a:schemeClr>
                </a:solidFill>
                <a:latin typeface="Century Gothic" charset="0"/>
                <a:ea typeface="+mn-ea"/>
                <a:cs typeface="+mn-cs"/>
              </a:defRPr>
            </a:lvl4pPr>
            <a:lvl5pPr marL="2057400" indent="-228600" algn="l" defTabSz="914400" rtl="0" eaLnBrk="1" latinLnBrk="0" hangingPunct="1">
              <a:lnSpc>
                <a:spcPct val="150000"/>
              </a:lnSpc>
              <a:spcBef>
                <a:spcPts val="500"/>
              </a:spcBef>
              <a:spcAft>
                <a:spcPts val="400"/>
              </a:spcAft>
              <a:buFont typeface="Arial"/>
              <a:buChar char="•"/>
              <a:defRPr sz="1200" kern="1200" baseline="0">
                <a:solidFill>
                  <a:schemeClr val="tx1">
                    <a:lumMod val="75000"/>
                    <a:lumOff val="25000"/>
                  </a:schemeClr>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i="1" dirty="0" smtClean="0">
                <a:solidFill>
                  <a:schemeClr val="tx1"/>
                </a:solidFill>
                <a:latin typeface="Segoe UI Symbol" panose="020B0502040204020203" pitchFamily="34" charset="0"/>
                <a:ea typeface="Segoe UI Symbol" panose="020B0502040204020203" pitchFamily="34" charset="0"/>
              </a:rPr>
              <a:t>Session 1</a:t>
            </a:r>
          </a:p>
          <a:p>
            <a:pPr>
              <a:spcBef>
                <a:spcPts val="0"/>
              </a:spcBef>
              <a:spcAft>
                <a:spcPts val="0"/>
              </a:spcAft>
            </a:pPr>
            <a:r>
              <a:rPr lang="fr-FR" sz="2000" i="1" dirty="0">
                <a:latin typeface="Segoe UI Symbol" panose="020B0502040204020203" pitchFamily="34" charset="0"/>
                <a:ea typeface="Segoe UI Symbol" panose="020B0502040204020203" pitchFamily="34" charset="0"/>
              </a:rPr>
              <a:t>Les principes de </a:t>
            </a:r>
            <a:r>
              <a:rPr lang="fr-FR" sz="2000" i="1" dirty="0" smtClean="0">
                <a:latin typeface="Segoe UI Symbol" panose="020B0502040204020203" pitchFamily="34" charset="0"/>
                <a:ea typeface="Segoe UI Symbol" panose="020B0502040204020203" pitchFamily="34" charset="0"/>
              </a:rPr>
              <a:t>l‘AE avec </a:t>
            </a:r>
            <a:r>
              <a:rPr lang="fr-FR" sz="2000" i="1" dirty="0">
                <a:latin typeface="Segoe UI Symbol" panose="020B0502040204020203" pitchFamily="34" charset="0"/>
                <a:ea typeface="Segoe UI Symbol" panose="020B0502040204020203" pitchFamily="34" charset="0"/>
              </a:rPr>
              <a:t>vos mots</a:t>
            </a:r>
          </a:p>
          <a:p>
            <a:pPr>
              <a:spcBef>
                <a:spcPts val="0"/>
              </a:spcBef>
              <a:spcAft>
                <a:spcPts val="0"/>
              </a:spcAft>
            </a:pPr>
            <a:r>
              <a:rPr lang="fr-FR" sz="2000" i="1" dirty="0">
                <a:latin typeface="Segoe UI Symbol" panose="020B0502040204020203" pitchFamily="34" charset="0"/>
                <a:ea typeface="Segoe UI Symbol" panose="020B0502040204020203" pitchFamily="34" charset="0"/>
              </a:rPr>
              <a:t>Processus de </a:t>
            </a:r>
            <a:r>
              <a:rPr lang="fr-FR" sz="2000" i="1" dirty="0" smtClean="0">
                <a:latin typeface="Segoe UI Symbol" panose="020B0502040204020203" pitchFamily="34" charset="0"/>
                <a:ea typeface="Segoe UI Symbol" panose="020B0502040204020203" pitchFamily="34" charset="0"/>
              </a:rPr>
              <a:t>transition agroécologique</a:t>
            </a:r>
            <a:endParaRPr lang="en-US" sz="1200" dirty="0" smtClean="0"/>
          </a:p>
          <a:p>
            <a:r>
              <a:rPr lang="fr-FR" sz="2000" dirty="0"/>
              <a:t>Les principes agroécologiques ancrés dans votre </a:t>
            </a:r>
            <a:r>
              <a:rPr lang="fr-FR" sz="2000" dirty="0" smtClean="0"/>
              <a:t>expérience et </a:t>
            </a:r>
            <a:r>
              <a:rPr lang="fr-FR" sz="2000" dirty="0"/>
              <a:t>vos valeurs.</a:t>
            </a:r>
          </a:p>
          <a:p>
            <a:r>
              <a:rPr lang="fr-FR" sz="2000" dirty="0"/>
              <a:t>Votre vision et vos parcours.</a:t>
            </a:r>
            <a:endParaRPr lang="en-US" sz="2000" dirty="0"/>
          </a:p>
        </p:txBody>
      </p:sp>
      <p:sp>
        <p:nvSpPr>
          <p:cNvPr id="6" name="Content Placeholder 3"/>
          <p:cNvSpPr txBox="1">
            <a:spLocks/>
          </p:cNvSpPr>
          <p:nvPr/>
        </p:nvSpPr>
        <p:spPr>
          <a:xfrm>
            <a:off x="6172200" y="1592358"/>
            <a:ext cx="5181600" cy="4351338"/>
          </a:xfrm>
          <a:prstGeom prst="rect">
            <a:avLst/>
          </a:prstGeom>
          <a:ln>
            <a:solidFill>
              <a:schemeClr val="accent2">
                <a:lumMod val="75000"/>
              </a:schemeClr>
            </a:solidFill>
          </a:ln>
        </p:spPr>
        <p:txBody>
          <a:bodyPr>
            <a:normAutofit/>
          </a:bodyPr>
          <a:lstStyle>
            <a:lvl1pPr marL="0" indent="0" algn="l" defTabSz="914400" rtl="0" eaLnBrk="1" latinLnBrk="0" hangingPunct="1">
              <a:lnSpc>
                <a:spcPct val="150000"/>
              </a:lnSpc>
              <a:spcBef>
                <a:spcPts val="1000"/>
              </a:spcBef>
              <a:spcAft>
                <a:spcPts val="400"/>
              </a:spcAft>
              <a:buFont typeface="Arial"/>
              <a:buNone/>
              <a:defRPr sz="1800" kern="1200" baseline="0">
                <a:solidFill>
                  <a:schemeClr val="tx1">
                    <a:lumMod val="75000"/>
                    <a:lumOff val="25000"/>
                  </a:schemeClr>
                </a:solidFill>
                <a:latin typeface="Century Gothic" charset="0"/>
                <a:ea typeface="+mn-ea"/>
                <a:cs typeface="+mn-cs"/>
              </a:defRPr>
            </a:lvl1pPr>
            <a:lvl2pPr marL="685800" indent="-228600" algn="l" defTabSz="914400" rtl="0" eaLnBrk="1" latinLnBrk="0" hangingPunct="1">
              <a:lnSpc>
                <a:spcPct val="150000"/>
              </a:lnSpc>
              <a:spcBef>
                <a:spcPts val="500"/>
              </a:spcBef>
              <a:spcAft>
                <a:spcPts val="400"/>
              </a:spcAft>
              <a:buFont typeface="Arial"/>
              <a:buChar char="•"/>
              <a:defRPr sz="1600" kern="1200" baseline="0">
                <a:solidFill>
                  <a:schemeClr val="tx1">
                    <a:lumMod val="75000"/>
                    <a:lumOff val="25000"/>
                  </a:schemeClr>
                </a:solidFill>
                <a:latin typeface="Century Gothic" charset="0"/>
                <a:ea typeface="+mn-ea"/>
                <a:cs typeface="+mn-cs"/>
              </a:defRPr>
            </a:lvl2pPr>
            <a:lvl3pPr marL="1143000" indent="-228600" algn="l" defTabSz="914400" rtl="0" eaLnBrk="1" latinLnBrk="0" hangingPunct="1">
              <a:lnSpc>
                <a:spcPct val="150000"/>
              </a:lnSpc>
              <a:spcBef>
                <a:spcPts val="500"/>
              </a:spcBef>
              <a:spcAft>
                <a:spcPts val="400"/>
              </a:spcAft>
              <a:buFont typeface="Arial"/>
              <a:buChar char="•"/>
              <a:defRPr sz="1500" kern="1200" baseline="0">
                <a:solidFill>
                  <a:schemeClr val="tx1">
                    <a:lumMod val="75000"/>
                    <a:lumOff val="25000"/>
                  </a:schemeClr>
                </a:solidFill>
                <a:latin typeface="Century Gothic" charset="0"/>
                <a:ea typeface="+mn-ea"/>
                <a:cs typeface="+mn-cs"/>
              </a:defRPr>
            </a:lvl3pPr>
            <a:lvl4pPr marL="1600200" indent="-228600" algn="l" defTabSz="914400" rtl="0" eaLnBrk="1" latinLnBrk="0" hangingPunct="1">
              <a:lnSpc>
                <a:spcPct val="150000"/>
              </a:lnSpc>
              <a:spcBef>
                <a:spcPts val="500"/>
              </a:spcBef>
              <a:spcAft>
                <a:spcPts val="400"/>
              </a:spcAft>
              <a:buFont typeface="Arial"/>
              <a:buChar char="•"/>
              <a:defRPr sz="1400" kern="1200" baseline="0">
                <a:solidFill>
                  <a:schemeClr val="tx1">
                    <a:lumMod val="75000"/>
                    <a:lumOff val="25000"/>
                  </a:schemeClr>
                </a:solidFill>
                <a:latin typeface="Century Gothic" charset="0"/>
                <a:ea typeface="+mn-ea"/>
                <a:cs typeface="+mn-cs"/>
              </a:defRPr>
            </a:lvl4pPr>
            <a:lvl5pPr marL="2057400" indent="-228600" algn="l" defTabSz="914400" rtl="0" eaLnBrk="1" latinLnBrk="0" hangingPunct="1">
              <a:lnSpc>
                <a:spcPct val="150000"/>
              </a:lnSpc>
              <a:spcBef>
                <a:spcPts val="500"/>
              </a:spcBef>
              <a:spcAft>
                <a:spcPts val="400"/>
              </a:spcAft>
              <a:buFont typeface="Arial"/>
              <a:buChar char="•"/>
              <a:defRPr sz="1200" kern="1200" baseline="0">
                <a:solidFill>
                  <a:schemeClr val="tx1">
                    <a:lumMod val="75000"/>
                    <a:lumOff val="25000"/>
                  </a:schemeClr>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b="1" i="1" dirty="0" smtClean="0">
                <a:latin typeface="Segoe UI Symbol" panose="020B0502040204020203" pitchFamily="34" charset="0"/>
                <a:ea typeface="Segoe UI Symbol" panose="020B0502040204020203" pitchFamily="34" charset="0"/>
              </a:rPr>
              <a:t>Session 2</a:t>
            </a:r>
          </a:p>
          <a:p>
            <a:pPr>
              <a:spcBef>
                <a:spcPts val="0"/>
              </a:spcBef>
              <a:spcAft>
                <a:spcPts val="0"/>
              </a:spcAft>
            </a:pPr>
            <a:r>
              <a:rPr lang="fr-FR" sz="2000" i="1" dirty="0" smtClean="0">
                <a:latin typeface="Segoe UI Symbol" panose="020B0502040204020203" pitchFamily="34" charset="0"/>
                <a:ea typeface="Segoe UI Symbol" panose="020B0502040204020203" pitchFamily="34" charset="0"/>
              </a:rPr>
              <a:t>Évaluer pour soutenir votre vision </a:t>
            </a:r>
          </a:p>
          <a:p>
            <a:pPr>
              <a:spcBef>
                <a:spcPts val="0"/>
              </a:spcBef>
              <a:spcAft>
                <a:spcPts val="0"/>
              </a:spcAft>
            </a:pPr>
            <a:r>
              <a:rPr lang="fr-FR" sz="2000" i="1" dirty="0" smtClean="0">
                <a:latin typeface="Segoe UI Symbol" panose="020B0502040204020203" pitchFamily="34" charset="0"/>
                <a:ea typeface="Segoe UI Symbol" panose="020B0502040204020203" pitchFamily="34" charset="0"/>
              </a:rPr>
              <a:t>Construire le mouvement </a:t>
            </a:r>
          </a:p>
          <a:p>
            <a:r>
              <a:rPr lang="fr-FR" sz="2000" dirty="0" smtClean="0"/>
              <a:t>Synergies pour renforcer la confiance dans votre vision.</a:t>
            </a:r>
          </a:p>
          <a:p>
            <a:r>
              <a:rPr lang="fr-FR" sz="2000" dirty="0" smtClean="0"/>
              <a:t>Le changement à grande échelle vient de l’union de plusieurs voix. </a:t>
            </a:r>
            <a:endParaRPr lang="fr-FR" sz="2000" dirty="0"/>
          </a:p>
        </p:txBody>
      </p:sp>
      <p:sp>
        <p:nvSpPr>
          <p:cNvPr id="7" name="Title 1">
            <a:extLst>
              <a:ext uri="{FF2B5EF4-FFF2-40B4-BE49-F238E27FC236}">
                <a16:creationId xmlns:a16="http://schemas.microsoft.com/office/drawing/2014/main" id="{F5C0ED4A-615C-894C-947D-27DD22EFEBC5}"/>
              </a:ext>
            </a:extLst>
          </p:cNvPr>
          <p:cNvSpPr txBox="1">
            <a:spLocks/>
          </p:cNvSpPr>
          <p:nvPr/>
        </p:nvSpPr>
        <p:spPr>
          <a:xfrm>
            <a:off x="348543" y="558046"/>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fr-FR" sz="3600" b="1" dirty="0" smtClean="0">
                <a:solidFill>
                  <a:srgbClr val="005E4F"/>
                </a:solidFill>
                <a:latin typeface="BrownPro" pitchFamily="2" charset="77"/>
              </a:rPr>
              <a:t>Thèmes principaux</a:t>
            </a:r>
            <a:endParaRPr lang="fr-FR" sz="3600" b="1" dirty="0">
              <a:solidFill>
                <a:srgbClr val="005E4F"/>
              </a:solidFill>
              <a:latin typeface="BrownPro" pitchFamily="2" charset="77"/>
            </a:endParaRPr>
          </a:p>
        </p:txBody>
      </p:sp>
    </p:spTree>
    <p:extLst>
      <p:ext uri="{BB962C8B-B14F-4D97-AF65-F5344CB8AC3E}">
        <p14:creationId xmlns:p14="http://schemas.microsoft.com/office/powerpoint/2010/main" val="1570732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a:xfrm>
            <a:off x="510629" y="465297"/>
            <a:ext cx="11005257" cy="697751"/>
          </a:xfrm>
        </p:spPr>
        <p:txBody>
          <a:bodyPr>
            <a:normAutofit/>
          </a:bodyPr>
          <a:lstStyle/>
          <a:p>
            <a:r>
              <a:rPr lang="en-US" sz="3600" dirty="0" smtClean="0">
                <a:latin typeface="Britannic Bold" panose="020B0903060703020204" pitchFamily="34" charset="0"/>
              </a:rPr>
              <a:t>Id</a:t>
            </a:r>
            <a:r>
              <a:rPr lang="fr-FR" sz="3600" dirty="0">
                <a:latin typeface="Britannic Bold" panose="020B0903060703020204" pitchFamily="34" charset="0"/>
              </a:rPr>
              <a:t>é</a:t>
            </a:r>
            <a:r>
              <a:rPr lang="en-US" sz="3600" dirty="0" smtClean="0">
                <a:latin typeface="Britannic Bold" panose="020B0903060703020204" pitchFamily="34" charset="0"/>
              </a:rPr>
              <a:t>e</a:t>
            </a:r>
            <a:endParaRPr lang="en-US" sz="3600" dirty="0">
              <a:latin typeface="Britannic Bold" panose="020B0903060703020204" pitchFamily="34" charset="0"/>
            </a:endParaRPr>
          </a:p>
        </p:txBody>
      </p:sp>
      <p:sp>
        <p:nvSpPr>
          <p:cNvPr id="3" name="TextBox 2"/>
          <p:cNvSpPr txBox="1"/>
          <p:nvPr/>
        </p:nvSpPr>
        <p:spPr>
          <a:xfrm>
            <a:off x="712409" y="1932016"/>
            <a:ext cx="10306207" cy="1815882"/>
          </a:xfrm>
          <a:prstGeom prst="rect">
            <a:avLst/>
          </a:prstGeom>
          <a:noFill/>
        </p:spPr>
        <p:txBody>
          <a:bodyPr wrap="square" rtlCol="0">
            <a:spAutoFit/>
          </a:bodyPr>
          <a:lstStyle/>
          <a:p>
            <a:r>
              <a:rPr lang="fr-FR" sz="2800" dirty="0" smtClean="0"/>
              <a:t>Créez </a:t>
            </a:r>
            <a:r>
              <a:rPr lang="fr-FR" sz="2800" dirty="0"/>
              <a:t>une vision de </a:t>
            </a:r>
            <a:r>
              <a:rPr lang="fr-FR" sz="2800" dirty="0" smtClean="0"/>
              <a:t>comment vous pouvez travailler entre projets pour créer une transition agroécologique dans votre pays. </a:t>
            </a:r>
          </a:p>
          <a:p>
            <a:pPr fontAlgn="base"/>
            <a:r>
              <a:rPr lang="fr-FR" sz="2800" dirty="0" smtClean="0"/>
              <a:t>Basez votre processus sur des synergies entre projets et </a:t>
            </a:r>
            <a:r>
              <a:rPr lang="fr-FR" sz="2800" dirty="0" smtClean="0"/>
              <a:t>vos</a:t>
            </a:r>
            <a:r>
              <a:rPr lang="fr-FR" sz="2800" dirty="0" smtClean="0"/>
              <a:t> </a:t>
            </a:r>
            <a:r>
              <a:rPr lang="fr-FR" sz="2800" dirty="0" smtClean="0"/>
              <a:t>connaissances agroécologiques.  </a:t>
            </a:r>
            <a:endParaRPr lang="fr-FR" sz="2800" dirty="0"/>
          </a:p>
        </p:txBody>
      </p:sp>
    </p:spTree>
    <p:extLst>
      <p:ext uri="{BB962C8B-B14F-4D97-AF65-F5344CB8AC3E}">
        <p14:creationId xmlns:p14="http://schemas.microsoft.com/office/powerpoint/2010/main" val="1914732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C0ED4A-615C-894C-947D-27DD22EFEBC5}"/>
              </a:ext>
            </a:extLst>
          </p:cNvPr>
          <p:cNvSpPr txBox="1">
            <a:spLocks/>
          </p:cNvSpPr>
          <p:nvPr/>
        </p:nvSpPr>
        <p:spPr>
          <a:xfrm>
            <a:off x="320134" y="269215"/>
            <a:ext cx="11005257" cy="8326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pPr>
              <a:lnSpc>
                <a:spcPct val="100000"/>
              </a:lnSpc>
            </a:pPr>
            <a:r>
              <a:rPr lang="fr-FR" b="1" dirty="0" smtClean="0">
                <a:solidFill>
                  <a:srgbClr val="FF6600"/>
                </a:solidFill>
                <a:latin typeface="BrownPro"/>
              </a:rPr>
              <a:t>T</a:t>
            </a:r>
            <a:r>
              <a:rPr lang="fr-FR" altLang="en-US" b="1" dirty="0" smtClean="0">
                <a:solidFill>
                  <a:srgbClr val="FF6600"/>
                </a:solidFill>
                <a:latin typeface="BrownPro"/>
              </a:rPr>
              <a:t>â</a:t>
            </a:r>
            <a:r>
              <a:rPr lang="fr-FR" b="1" dirty="0" smtClean="0">
                <a:solidFill>
                  <a:srgbClr val="FF6600"/>
                </a:solidFill>
                <a:latin typeface="BrownPro"/>
              </a:rPr>
              <a:t>ches</a:t>
            </a:r>
            <a:endParaRPr lang="fr-FR" b="1" dirty="0">
              <a:solidFill>
                <a:srgbClr val="FF6600"/>
              </a:solidFill>
              <a:latin typeface="BrownPro"/>
            </a:endParaRPr>
          </a:p>
        </p:txBody>
      </p:sp>
      <p:grpSp>
        <p:nvGrpSpPr>
          <p:cNvPr id="4" name="Group 3"/>
          <p:cNvGrpSpPr/>
          <p:nvPr/>
        </p:nvGrpSpPr>
        <p:grpSpPr>
          <a:xfrm>
            <a:off x="533477" y="975405"/>
            <a:ext cx="5039420" cy="5295317"/>
            <a:chOff x="615289" y="1481115"/>
            <a:chExt cx="4981108" cy="4841661"/>
          </a:xfrm>
        </p:grpSpPr>
        <p:sp>
          <p:nvSpPr>
            <p:cNvPr id="5" name="TextBox 4"/>
            <p:cNvSpPr txBox="1"/>
            <p:nvPr/>
          </p:nvSpPr>
          <p:spPr>
            <a:xfrm>
              <a:off x="615289" y="2354909"/>
              <a:ext cx="4981108" cy="3967867"/>
            </a:xfrm>
            <a:prstGeom prst="rect">
              <a:avLst/>
            </a:prstGeom>
            <a:noFill/>
            <a:ln w="38100">
              <a:solidFill>
                <a:srgbClr val="FF6600"/>
              </a:solidFill>
            </a:ln>
          </p:spPr>
          <p:txBody>
            <a:bodyPr wrap="square" rtlCol="0">
              <a:spAutoFit/>
            </a:bodyPr>
            <a:lstStyle/>
            <a:p>
              <a:pPr marL="688975" lvl="2" indent="-571500">
                <a:buFont typeface="+mj-lt"/>
                <a:buAutoNum type="romanUcPeriod"/>
                <a:tabLst>
                  <a:tab pos="4519613" algn="l"/>
                </a:tabLst>
                <a:defRPr/>
              </a:pPr>
              <a:r>
                <a:rPr lang="fr-FR" sz="2800" dirty="0" smtClean="0"/>
                <a:t>Choisir </a:t>
              </a:r>
              <a:r>
                <a:rPr lang="fr-FR" sz="2800" b="1" dirty="0"/>
                <a:t>un principe spécifique</a:t>
              </a:r>
              <a:r>
                <a:rPr lang="fr-FR" sz="2800" dirty="0"/>
                <a:t> que le groupe voudrait renforcer dans </a:t>
              </a:r>
              <a:r>
                <a:rPr lang="fr-FR" sz="2800" dirty="0" smtClean="0"/>
                <a:t>son </a:t>
              </a:r>
              <a:r>
                <a:rPr lang="fr-FR" sz="2800" dirty="0"/>
                <a:t>pays </a:t>
              </a:r>
              <a:endParaRPr lang="fr-FR" sz="2800" dirty="0" smtClean="0"/>
            </a:p>
            <a:p>
              <a:pPr marL="688975" lvl="2" indent="-571500">
                <a:spcBef>
                  <a:spcPts val="1200"/>
                </a:spcBef>
                <a:buFont typeface="+mj-lt"/>
                <a:buAutoNum type="romanUcPeriod"/>
                <a:tabLst>
                  <a:tab pos="4519613" algn="l"/>
                </a:tabLst>
                <a:defRPr/>
              </a:pPr>
              <a:r>
                <a:rPr lang="fr-FR" sz="2800" dirty="0" smtClean="0"/>
                <a:t>Construire </a:t>
              </a:r>
              <a:r>
                <a:rPr lang="fr-FR" sz="2800" dirty="0"/>
                <a:t>un </a:t>
              </a:r>
              <a:r>
                <a:rPr lang="fr-FR" sz="2800" b="1" dirty="0" smtClean="0"/>
                <a:t>processus </a:t>
              </a:r>
              <a:r>
                <a:rPr lang="fr-FR" sz="2800" b="1" dirty="0"/>
                <a:t>de transition</a:t>
              </a:r>
              <a:r>
                <a:rPr lang="fr-FR" sz="2800" dirty="0"/>
                <a:t> </a:t>
              </a:r>
              <a:r>
                <a:rPr lang="fr-FR" sz="2800" dirty="0" smtClean="0"/>
                <a:t>vers ce principe avec des synergies entre projets.</a:t>
              </a:r>
            </a:p>
            <a:p>
              <a:pPr marL="117475" lvl="2">
                <a:spcBef>
                  <a:spcPts val="1200"/>
                </a:spcBef>
                <a:tabLst>
                  <a:tab pos="4519613" algn="l"/>
                </a:tabLst>
                <a:defRPr/>
              </a:pPr>
              <a:endParaRPr lang="fr-FR" sz="1400" dirty="0" smtClean="0"/>
            </a:p>
            <a:p>
              <a:pPr marL="117475" lvl="2">
                <a:spcBef>
                  <a:spcPts val="1200"/>
                </a:spcBef>
                <a:tabLst>
                  <a:tab pos="4519613" algn="l"/>
                </a:tabLst>
                <a:defRPr/>
              </a:pPr>
              <a:endParaRPr lang="fr-FR" sz="800" dirty="0" smtClean="0"/>
            </a:p>
          </p:txBody>
        </p:sp>
        <p:sp>
          <p:nvSpPr>
            <p:cNvPr id="6" name="TextBox 5"/>
            <p:cNvSpPr txBox="1"/>
            <p:nvPr/>
          </p:nvSpPr>
          <p:spPr>
            <a:xfrm>
              <a:off x="615289" y="1481115"/>
              <a:ext cx="425636" cy="844899"/>
            </a:xfrm>
            <a:prstGeom prst="rect">
              <a:avLst/>
            </a:prstGeom>
            <a:noFill/>
          </p:spPr>
          <p:txBody>
            <a:bodyPr wrap="square" rtlCol="0">
              <a:spAutoFit/>
            </a:bodyPr>
            <a:lstStyle/>
            <a:p>
              <a:r>
                <a:rPr lang="fr-FR" sz="4800" b="1" dirty="0" smtClean="0">
                  <a:solidFill>
                    <a:srgbClr val="FF6600"/>
                  </a:solidFill>
                </a:rPr>
                <a:t>1</a:t>
              </a:r>
              <a:endParaRPr lang="fr-FR" sz="4800" b="1" dirty="0">
                <a:solidFill>
                  <a:srgbClr val="FF6600"/>
                </a:solidFill>
              </a:endParaRPr>
            </a:p>
          </p:txBody>
        </p:sp>
      </p:grpSp>
    </p:spTree>
    <p:extLst>
      <p:ext uri="{BB962C8B-B14F-4D97-AF65-F5344CB8AC3E}">
        <p14:creationId xmlns:p14="http://schemas.microsoft.com/office/powerpoint/2010/main" val="30987773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C0ED4A-615C-894C-947D-27DD22EFEBC5}"/>
              </a:ext>
            </a:extLst>
          </p:cNvPr>
          <p:cNvSpPr txBox="1">
            <a:spLocks/>
          </p:cNvSpPr>
          <p:nvPr/>
        </p:nvSpPr>
        <p:spPr>
          <a:xfrm>
            <a:off x="320134" y="269215"/>
            <a:ext cx="11005257" cy="8326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pPr>
              <a:lnSpc>
                <a:spcPct val="100000"/>
              </a:lnSpc>
            </a:pPr>
            <a:r>
              <a:rPr lang="fr-FR" b="1" dirty="0" smtClean="0">
                <a:solidFill>
                  <a:srgbClr val="FF6600"/>
                </a:solidFill>
                <a:latin typeface="BrownPro"/>
              </a:rPr>
              <a:t>T</a:t>
            </a:r>
            <a:r>
              <a:rPr lang="fr-FR" altLang="en-US" b="1" dirty="0" smtClean="0">
                <a:solidFill>
                  <a:srgbClr val="FF6600"/>
                </a:solidFill>
                <a:latin typeface="BrownPro"/>
              </a:rPr>
              <a:t>â</a:t>
            </a:r>
            <a:r>
              <a:rPr lang="fr-FR" b="1" dirty="0" smtClean="0">
                <a:solidFill>
                  <a:srgbClr val="FF6600"/>
                </a:solidFill>
                <a:latin typeface="BrownPro"/>
              </a:rPr>
              <a:t>ches</a:t>
            </a:r>
            <a:endParaRPr lang="fr-FR" b="1" dirty="0">
              <a:solidFill>
                <a:srgbClr val="FF6600"/>
              </a:solidFill>
              <a:latin typeface="BrownPro"/>
            </a:endParaRPr>
          </a:p>
        </p:txBody>
      </p:sp>
      <p:grpSp>
        <p:nvGrpSpPr>
          <p:cNvPr id="4" name="Group 3"/>
          <p:cNvGrpSpPr/>
          <p:nvPr/>
        </p:nvGrpSpPr>
        <p:grpSpPr>
          <a:xfrm>
            <a:off x="533477" y="975405"/>
            <a:ext cx="5039420" cy="5295317"/>
            <a:chOff x="615289" y="1481115"/>
            <a:chExt cx="4981108" cy="4841661"/>
          </a:xfrm>
        </p:grpSpPr>
        <p:sp>
          <p:nvSpPr>
            <p:cNvPr id="5" name="TextBox 4"/>
            <p:cNvSpPr txBox="1"/>
            <p:nvPr/>
          </p:nvSpPr>
          <p:spPr>
            <a:xfrm>
              <a:off x="615289" y="2354909"/>
              <a:ext cx="4981108" cy="3967867"/>
            </a:xfrm>
            <a:prstGeom prst="rect">
              <a:avLst/>
            </a:prstGeom>
            <a:noFill/>
            <a:ln w="38100">
              <a:solidFill>
                <a:srgbClr val="FF6600"/>
              </a:solidFill>
            </a:ln>
          </p:spPr>
          <p:txBody>
            <a:bodyPr wrap="square" rtlCol="0">
              <a:spAutoFit/>
            </a:bodyPr>
            <a:lstStyle/>
            <a:p>
              <a:pPr marL="688975" lvl="2" indent="-571500">
                <a:buFont typeface="+mj-lt"/>
                <a:buAutoNum type="romanUcPeriod"/>
                <a:tabLst>
                  <a:tab pos="4519613" algn="l"/>
                </a:tabLst>
                <a:defRPr/>
              </a:pPr>
              <a:r>
                <a:rPr lang="fr-FR" sz="2800" dirty="0" smtClean="0"/>
                <a:t>Choisir </a:t>
              </a:r>
              <a:r>
                <a:rPr lang="fr-FR" sz="2800" b="1" dirty="0"/>
                <a:t>un principe spécifique</a:t>
              </a:r>
              <a:r>
                <a:rPr lang="fr-FR" sz="2800" dirty="0"/>
                <a:t> que le groupe voudrait renforcer dans </a:t>
              </a:r>
              <a:r>
                <a:rPr lang="fr-FR" sz="2800" dirty="0" smtClean="0"/>
                <a:t>son </a:t>
              </a:r>
              <a:r>
                <a:rPr lang="fr-FR" sz="2800" dirty="0"/>
                <a:t>pays </a:t>
              </a:r>
              <a:endParaRPr lang="fr-FR" sz="2800" dirty="0" smtClean="0"/>
            </a:p>
            <a:p>
              <a:pPr marL="688975" lvl="2" indent="-571500">
                <a:spcBef>
                  <a:spcPts val="1200"/>
                </a:spcBef>
                <a:buFont typeface="+mj-lt"/>
                <a:buAutoNum type="romanUcPeriod"/>
                <a:tabLst>
                  <a:tab pos="4519613" algn="l"/>
                </a:tabLst>
                <a:defRPr/>
              </a:pPr>
              <a:r>
                <a:rPr lang="fr-FR" sz="2800" dirty="0" smtClean="0"/>
                <a:t>Construire </a:t>
              </a:r>
              <a:r>
                <a:rPr lang="fr-FR" sz="2800" dirty="0"/>
                <a:t>un </a:t>
              </a:r>
              <a:r>
                <a:rPr lang="fr-FR" sz="2800" b="1" dirty="0" smtClean="0"/>
                <a:t>processus </a:t>
              </a:r>
              <a:r>
                <a:rPr lang="fr-FR" sz="2800" b="1" dirty="0"/>
                <a:t>de transition</a:t>
              </a:r>
              <a:r>
                <a:rPr lang="fr-FR" sz="2800" dirty="0"/>
                <a:t> </a:t>
              </a:r>
              <a:r>
                <a:rPr lang="fr-FR" sz="2800" dirty="0" smtClean="0"/>
                <a:t>vers ce principe avec des synergies entre projets.</a:t>
              </a:r>
            </a:p>
            <a:p>
              <a:pPr marL="117475" lvl="2">
                <a:spcBef>
                  <a:spcPts val="1200"/>
                </a:spcBef>
                <a:tabLst>
                  <a:tab pos="4519613" algn="l"/>
                </a:tabLst>
                <a:defRPr/>
              </a:pPr>
              <a:endParaRPr lang="fr-FR" sz="1400" dirty="0" smtClean="0"/>
            </a:p>
            <a:p>
              <a:pPr marL="117475" lvl="2">
                <a:spcBef>
                  <a:spcPts val="1200"/>
                </a:spcBef>
                <a:tabLst>
                  <a:tab pos="4519613" algn="l"/>
                </a:tabLst>
                <a:defRPr/>
              </a:pPr>
              <a:endParaRPr lang="fr-FR" sz="800" dirty="0" smtClean="0"/>
            </a:p>
          </p:txBody>
        </p:sp>
        <p:sp>
          <p:nvSpPr>
            <p:cNvPr id="6" name="TextBox 5"/>
            <p:cNvSpPr txBox="1"/>
            <p:nvPr/>
          </p:nvSpPr>
          <p:spPr>
            <a:xfrm>
              <a:off x="615289" y="1481115"/>
              <a:ext cx="425636" cy="844899"/>
            </a:xfrm>
            <a:prstGeom prst="rect">
              <a:avLst/>
            </a:prstGeom>
            <a:noFill/>
          </p:spPr>
          <p:txBody>
            <a:bodyPr wrap="square" rtlCol="0">
              <a:spAutoFit/>
            </a:bodyPr>
            <a:lstStyle/>
            <a:p>
              <a:r>
                <a:rPr lang="fr-FR" sz="4800" b="1" dirty="0" smtClean="0">
                  <a:solidFill>
                    <a:srgbClr val="FF6600"/>
                  </a:solidFill>
                </a:rPr>
                <a:t>1</a:t>
              </a:r>
              <a:endParaRPr lang="fr-FR" sz="4800" b="1" dirty="0">
                <a:solidFill>
                  <a:srgbClr val="FF6600"/>
                </a:solidFill>
              </a:endParaRPr>
            </a:p>
          </p:txBody>
        </p:sp>
      </p:grpSp>
      <p:grpSp>
        <p:nvGrpSpPr>
          <p:cNvPr id="7" name="Group 6"/>
          <p:cNvGrpSpPr/>
          <p:nvPr/>
        </p:nvGrpSpPr>
        <p:grpSpPr>
          <a:xfrm>
            <a:off x="6627321" y="975405"/>
            <a:ext cx="5051157" cy="5372261"/>
            <a:chOff x="6527930" y="1062540"/>
            <a:chExt cx="5051157" cy="5372261"/>
          </a:xfrm>
        </p:grpSpPr>
        <p:sp>
          <p:nvSpPr>
            <p:cNvPr id="8" name="TextBox 7"/>
            <p:cNvSpPr txBox="1"/>
            <p:nvPr/>
          </p:nvSpPr>
          <p:spPr>
            <a:xfrm>
              <a:off x="6527930" y="2018207"/>
              <a:ext cx="5051157" cy="4416594"/>
            </a:xfrm>
            <a:prstGeom prst="rect">
              <a:avLst/>
            </a:prstGeom>
            <a:noFill/>
            <a:ln w="38100">
              <a:solidFill>
                <a:srgbClr val="FF6600"/>
              </a:solidFill>
            </a:ln>
          </p:spPr>
          <p:txBody>
            <a:bodyPr wrap="square" rtlCol="0">
              <a:spAutoFit/>
            </a:bodyPr>
            <a:lstStyle/>
            <a:p>
              <a:pPr lvl="1" indent="-339725">
                <a:buFont typeface="Arial" panose="020B0604020202020204" pitchFamily="34" charset="0"/>
                <a:buChar char="•"/>
                <a:tabLst>
                  <a:tab pos="111125" algn="l"/>
                </a:tabLst>
                <a:defRPr/>
              </a:pPr>
              <a:r>
                <a:rPr lang="fr-FR" sz="2800" dirty="0" smtClean="0">
                  <a:solidFill>
                    <a:prstClr val="black"/>
                  </a:solidFill>
                </a:rPr>
                <a:t>Consolider votre travail dans une </a:t>
              </a:r>
              <a:r>
                <a:rPr lang="fr-FR" sz="2800" b="1" dirty="0" smtClean="0">
                  <a:solidFill>
                    <a:prstClr val="black"/>
                  </a:solidFill>
                </a:rPr>
                <a:t>présentation de 5 minutes</a:t>
              </a:r>
              <a:r>
                <a:rPr lang="fr-FR" sz="2800" dirty="0" smtClean="0">
                  <a:solidFill>
                    <a:prstClr val="black"/>
                  </a:solidFill>
                </a:rPr>
                <a:t>. </a:t>
              </a:r>
            </a:p>
            <a:p>
              <a:pPr lvl="1" indent="-339725">
                <a:tabLst>
                  <a:tab pos="111125" algn="l"/>
                </a:tabLst>
                <a:defRPr/>
              </a:pPr>
              <a:r>
                <a:rPr lang="fr-FR" sz="2800" dirty="0" smtClean="0">
                  <a:solidFill>
                    <a:prstClr val="black"/>
                  </a:solidFill>
                </a:rPr>
                <a:t>    Un </a:t>
              </a:r>
              <a:r>
                <a:rPr lang="fr-FR" sz="2800" dirty="0">
                  <a:solidFill>
                    <a:prstClr val="black"/>
                  </a:solidFill>
                </a:rPr>
                <a:t>format </a:t>
              </a:r>
              <a:r>
                <a:rPr lang="fr-FR" sz="2800" dirty="0" smtClean="0">
                  <a:solidFill>
                    <a:prstClr val="black"/>
                  </a:solidFill>
                </a:rPr>
                <a:t>est </a:t>
              </a:r>
              <a:r>
                <a:rPr lang="fr-FR" sz="2800" dirty="0">
                  <a:solidFill>
                    <a:prstClr val="black"/>
                  </a:solidFill>
                </a:rPr>
                <a:t>fourni comme base, mais le groupe est libre d'inclure d'autre </a:t>
              </a:r>
              <a:r>
                <a:rPr lang="fr-FR" sz="2800" dirty="0" smtClean="0">
                  <a:solidFill>
                    <a:prstClr val="black"/>
                  </a:solidFill>
                </a:rPr>
                <a:t>matériel. </a:t>
              </a:r>
            </a:p>
            <a:p>
              <a:pPr lvl="1" indent="-339725">
                <a:spcBef>
                  <a:spcPts val="600"/>
                </a:spcBef>
                <a:buFont typeface="Arial" panose="020B0604020202020204" pitchFamily="34" charset="0"/>
                <a:buChar char="•"/>
                <a:tabLst>
                  <a:tab pos="111125" algn="l"/>
                </a:tabLst>
                <a:defRPr/>
              </a:pPr>
              <a:r>
                <a:rPr lang="fr-FR" sz="2800" dirty="0" smtClean="0">
                  <a:solidFill>
                    <a:prstClr val="black"/>
                  </a:solidFill>
                </a:rPr>
                <a:t>Désigner </a:t>
              </a:r>
              <a:r>
                <a:rPr lang="fr-FR" sz="2800" dirty="0">
                  <a:solidFill>
                    <a:prstClr val="black"/>
                  </a:solidFill>
                </a:rPr>
                <a:t>un </a:t>
              </a:r>
              <a:r>
                <a:rPr lang="fr-FR" sz="2800" b="1" dirty="0" smtClean="0">
                  <a:solidFill>
                    <a:prstClr val="black"/>
                  </a:solidFill>
                </a:rPr>
                <a:t>présentateur.</a:t>
              </a:r>
              <a:r>
                <a:rPr lang="fr-FR" sz="2800" dirty="0">
                  <a:solidFill>
                    <a:prstClr val="black"/>
                  </a:solidFill>
                </a:rPr>
                <a:t> La présentation sera partagée lors de la deuxième session. </a:t>
              </a:r>
              <a:endParaRPr lang="fr-FR" sz="2800" dirty="0" smtClean="0">
                <a:solidFill>
                  <a:prstClr val="black"/>
                </a:solidFill>
              </a:endParaRPr>
            </a:p>
            <a:p>
              <a:pPr marL="117475" lvl="1">
                <a:tabLst>
                  <a:tab pos="111125" algn="l"/>
                </a:tabLst>
                <a:defRPr/>
              </a:pPr>
              <a:endParaRPr lang="fr-FR" sz="1600" dirty="0">
                <a:solidFill>
                  <a:prstClr val="black"/>
                </a:solidFill>
              </a:endParaRPr>
            </a:p>
          </p:txBody>
        </p:sp>
        <p:sp>
          <p:nvSpPr>
            <p:cNvPr id="9" name="TextBox 8"/>
            <p:cNvSpPr txBox="1"/>
            <p:nvPr/>
          </p:nvSpPr>
          <p:spPr>
            <a:xfrm>
              <a:off x="6527930" y="1062540"/>
              <a:ext cx="459278" cy="830997"/>
            </a:xfrm>
            <a:prstGeom prst="rect">
              <a:avLst/>
            </a:prstGeom>
            <a:noFill/>
          </p:spPr>
          <p:txBody>
            <a:bodyPr wrap="square" rtlCol="0">
              <a:spAutoFit/>
            </a:bodyPr>
            <a:lstStyle/>
            <a:p>
              <a:r>
                <a:rPr lang="fr-FR" sz="4800" b="1" dirty="0">
                  <a:solidFill>
                    <a:srgbClr val="FF6600"/>
                  </a:solidFill>
                </a:rPr>
                <a:t>2</a:t>
              </a:r>
            </a:p>
          </p:txBody>
        </p:sp>
      </p:grpSp>
    </p:spTree>
    <p:extLst>
      <p:ext uri="{BB962C8B-B14F-4D97-AF65-F5344CB8AC3E}">
        <p14:creationId xmlns:p14="http://schemas.microsoft.com/office/powerpoint/2010/main" val="12266532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Instructions pour le travail de vision en groupe</a:t>
            </a:r>
            <a:endParaRPr lang="fr-FR" dirty="0"/>
          </a:p>
        </p:txBody>
      </p:sp>
      <p:sp>
        <p:nvSpPr>
          <p:cNvPr id="3" name="TextBox 2"/>
          <p:cNvSpPr txBox="1"/>
          <p:nvPr/>
        </p:nvSpPr>
        <p:spPr>
          <a:xfrm>
            <a:off x="833213" y="3904725"/>
            <a:ext cx="9961987" cy="830997"/>
          </a:xfrm>
          <a:prstGeom prst="rect">
            <a:avLst/>
          </a:prstGeom>
          <a:noFill/>
        </p:spPr>
        <p:txBody>
          <a:bodyPr wrap="square" rtlCol="0">
            <a:spAutoFit/>
          </a:bodyPr>
          <a:lstStyle/>
          <a:p>
            <a:r>
              <a:rPr lang="fr-FR" sz="2400" dirty="0" smtClean="0"/>
              <a:t>Groupes de travail:</a:t>
            </a:r>
          </a:p>
          <a:p>
            <a:r>
              <a:rPr lang="fr-FR" sz="2400" dirty="0" smtClean="0"/>
              <a:t>3 groupes pour le Burkina, 2 pour le Mali et 2 pour le Niger</a:t>
            </a:r>
            <a:endParaRPr lang="en-US" sz="2400" dirty="0"/>
          </a:p>
        </p:txBody>
      </p:sp>
    </p:spTree>
    <p:extLst>
      <p:ext uri="{BB962C8B-B14F-4D97-AF65-F5344CB8AC3E}">
        <p14:creationId xmlns:p14="http://schemas.microsoft.com/office/powerpoint/2010/main" val="1573738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552" y="580769"/>
            <a:ext cx="10194324" cy="3416320"/>
          </a:xfrm>
          <a:prstGeom prst="rect">
            <a:avLst/>
          </a:prstGeom>
          <a:noFill/>
        </p:spPr>
        <p:txBody>
          <a:bodyPr wrap="square" rtlCol="0">
            <a:spAutoFit/>
          </a:bodyPr>
          <a:lstStyle/>
          <a:p>
            <a:pPr lvl="0"/>
            <a:r>
              <a:rPr lang="fr-FR" sz="2400" dirty="0" smtClean="0"/>
              <a:t>T</a:t>
            </a:r>
            <a:r>
              <a:rPr lang="fr-FR" altLang="en-US" sz="2400" dirty="0"/>
              <a:t>â</a:t>
            </a:r>
            <a:r>
              <a:rPr lang="fr-FR" sz="2400" dirty="0" smtClean="0"/>
              <a:t>che 1. i</a:t>
            </a:r>
          </a:p>
          <a:p>
            <a:pPr lvl="0"/>
            <a:r>
              <a:rPr lang="fr-FR" sz="2400" dirty="0" smtClean="0"/>
              <a:t>Identifiez </a:t>
            </a:r>
            <a:r>
              <a:rPr lang="fr-FR" sz="2400" dirty="0"/>
              <a:t>un principe </a:t>
            </a:r>
            <a:r>
              <a:rPr lang="fr-FR" sz="2400" dirty="0" smtClean="0"/>
              <a:t>agroécologique (principe cible) </a:t>
            </a:r>
            <a:r>
              <a:rPr lang="fr-FR" sz="2400" dirty="0"/>
              <a:t>que vous aimeriez renforcer dans votre pays</a:t>
            </a:r>
            <a:r>
              <a:rPr lang="fr-FR" sz="2400" dirty="0" smtClean="0"/>
              <a:t>.</a:t>
            </a:r>
          </a:p>
          <a:p>
            <a:pPr lvl="0"/>
            <a:endParaRPr lang="en-US" sz="2400" dirty="0"/>
          </a:p>
          <a:p>
            <a:r>
              <a:rPr lang="fr-FR" sz="2400" dirty="0"/>
              <a:t> </a:t>
            </a:r>
            <a:r>
              <a:rPr lang="fr-FR" sz="2400" dirty="0" smtClean="0"/>
              <a:t>      Q: </a:t>
            </a:r>
            <a:r>
              <a:rPr lang="fr-FR" sz="2400" dirty="0"/>
              <a:t>Comment voyez-vous ce principe se manifester dans votre contexte </a:t>
            </a:r>
            <a:r>
              <a:rPr lang="fr-FR" sz="2400" dirty="0" smtClean="0"/>
              <a:t>?       </a:t>
            </a:r>
          </a:p>
          <a:p>
            <a:endParaRPr lang="fr-FR" sz="2400" dirty="0"/>
          </a:p>
          <a:p>
            <a:r>
              <a:rPr lang="fr-FR" sz="2400" dirty="0" smtClean="0"/>
              <a:t>Décrivez le principe cible avec vos mots sur la base de votre expérience et contexte.</a:t>
            </a:r>
          </a:p>
          <a:p>
            <a:endParaRPr lang="en-US" sz="2400" dirty="0"/>
          </a:p>
        </p:txBody>
      </p:sp>
    </p:spTree>
    <p:extLst>
      <p:ext uri="{BB962C8B-B14F-4D97-AF65-F5344CB8AC3E}">
        <p14:creationId xmlns:p14="http://schemas.microsoft.com/office/powerpoint/2010/main" val="1641613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7620" y="496842"/>
            <a:ext cx="10194324" cy="4524315"/>
          </a:xfrm>
          <a:prstGeom prst="rect">
            <a:avLst/>
          </a:prstGeom>
          <a:noFill/>
        </p:spPr>
        <p:txBody>
          <a:bodyPr wrap="square" rtlCol="0">
            <a:spAutoFit/>
          </a:bodyPr>
          <a:lstStyle/>
          <a:p>
            <a:r>
              <a:rPr lang="fr-FR" sz="2400" dirty="0" smtClean="0"/>
              <a:t>T</a:t>
            </a:r>
            <a:r>
              <a:rPr lang="fr-FR" altLang="en-US" sz="2400" dirty="0" smtClean="0"/>
              <a:t>â</a:t>
            </a:r>
            <a:r>
              <a:rPr lang="fr-FR" sz="2400" dirty="0" smtClean="0"/>
              <a:t>che </a:t>
            </a:r>
            <a:r>
              <a:rPr lang="fr-FR" sz="2400" dirty="0"/>
              <a:t>1. </a:t>
            </a:r>
            <a:r>
              <a:rPr lang="fr-FR" sz="2400" dirty="0" smtClean="0"/>
              <a:t>ii.</a:t>
            </a:r>
            <a:endParaRPr lang="fr-FR" sz="2400" dirty="0"/>
          </a:p>
          <a:p>
            <a:r>
              <a:rPr lang="fr-FR" sz="2400" dirty="0" smtClean="0"/>
              <a:t>Maintenant, construisez </a:t>
            </a:r>
            <a:r>
              <a:rPr lang="fr-FR" sz="2400" dirty="0"/>
              <a:t>un </a:t>
            </a:r>
            <a:r>
              <a:rPr lang="fr-FR" sz="2400" b="1" dirty="0" smtClean="0"/>
              <a:t>processus (parcours) </a:t>
            </a:r>
            <a:r>
              <a:rPr lang="fr-FR" sz="2400" b="1" dirty="0"/>
              <a:t>de transition</a:t>
            </a:r>
            <a:r>
              <a:rPr lang="fr-FR" sz="2400" dirty="0"/>
              <a:t> qui implique les projets de votre pays pour renforcer </a:t>
            </a:r>
            <a:r>
              <a:rPr lang="fr-FR" sz="2400" dirty="0" smtClean="0"/>
              <a:t>le principe cible et l'agroécologie. </a:t>
            </a:r>
            <a:endParaRPr lang="en-US" sz="2400" dirty="0" smtClean="0"/>
          </a:p>
          <a:p>
            <a:pPr lvl="0"/>
            <a:endParaRPr lang="fr-FR" sz="1200" dirty="0" smtClean="0"/>
          </a:p>
          <a:p>
            <a:pPr lvl="0"/>
            <a:r>
              <a:rPr lang="fr-FR" sz="2400" dirty="0" smtClean="0"/>
              <a:t>Échelle </a:t>
            </a:r>
            <a:r>
              <a:rPr lang="fr-FR" sz="2400" dirty="0"/>
              <a:t>géographique : votre pays ou les zones couvertes par les projets. </a:t>
            </a:r>
            <a:endParaRPr lang="fr-FR" sz="2400" dirty="0" smtClean="0"/>
          </a:p>
          <a:p>
            <a:pPr lvl="0"/>
            <a:endParaRPr lang="fr-FR" sz="1200" dirty="0"/>
          </a:p>
          <a:p>
            <a:pPr lvl="0"/>
            <a:r>
              <a:rPr lang="fr-FR" sz="2400" dirty="0" smtClean="0"/>
              <a:t>Q: Identifiez quels sont:</a:t>
            </a:r>
          </a:p>
          <a:p>
            <a:pPr marL="342900" lvl="1" indent="-282575">
              <a:buFont typeface="Arial" panose="020B0604020202020204" pitchFamily="34" charset="0"/>
              <a:buChar char="•"/>
              <a:tabLst>
                <a:tab pos="404813" algn="l"/>
              </a:tabLst>
            </a:pPr>
            <a:r>
              <a:rPr lang="fr-FR" sz="2400" dirty="0"/>
              <a:t> </a:t>
            </a:r>
            <a:r>
              <a:rPr lang="fr-FR" sz="2400" dirty="0" smtClean="0"/>
              <a:t>Les </a:t>
            </a:r>
            <a:r>
              <a:rPr lang="fr-FR" sz="2400" dirty="0"/>
              <a:t>synergies entre les projets. </a:t>
            </a:r>
          </a:p>
          <a:p>
            <a:pPr marL="342900" lvl="1" indent="-282575">
              <a:buFont typeface="Arial" panose="020B0604020202020204" pitchFamily="34" charset="0"/>
              <a:buChar char="•"/>
              <a:tabLst>
                <a:tab pos="404813" algn="l"/>
              </a:tabLst>
            </a:pPr>
            <a:r>
              <a:rPr lang="fr-FR" sz="2400" dirty="0" smtClean="0"/>
              <a:t> Les </a:t>
            </a:r>
            <a:r>
              <a:rPr lang="fr-FR" sz="2400" dirty="0"/>
              <a:t>synergies avec d'autres principes qui peuvent aider le processus (vous pouvez utiliser les 10 éléments de la FAO).</a:t>
            </a:r>
          </a:p>
          <a:p>
            <a:pPr marL="342900" lvl="1" indent="-282575">
              <a:buFont typeface="Arial" panose="020B0604020202020204" pitchFamily="34" charset="0"/>
              <a:buChar char="•"/>
              <a:tabLst>
                <a:tab pos="404813" algn="l"/>
              </a:tabLst>
            </a:pPr>
            <a:r>
              <a:rPr lang="fr-FR" sz="2400" dirty="0" smtClean="0"/>
              <a:t>  Les </a:t>
            </a:r>
            <a:r>
              <a:rPr lang="fr-FR" sz="2400" dirty="0"/>
              <a:t>étapes </a:t>
            </a:r>
            <a:r>
              <a:rPr lang="fr-FR" sz="2400" dirty="0" smtClean="0"/>
              <a:t>concrètes du </a:t>
            </a:r>
            <a:r>
              <a:rPr lang="fr-FR" sz="2400" dirty="0"/>
              <a:t>processus de </a:t>
            </a:r>
            <a:r>
              <a:rPr lang="fr-FR" sz="2400" dirty="0" smtClean="0"/>
              <a:t>transition </a:t>
            </a:r>
            <a:endParaRPr lang="en-US" sz="2400" dirty="0"/>
          </a:p>
          <a:p>
            <a:pPr marL="342900" lvl="1" indent="-282575">
              <a:buFont typeface="Arial" panose="020B0604020202020204" pitchFamily="34" charset="0"/>
              <a:buChar char="•"/>
              <a:tabLst>
                <a:tab pos="404813" algn="l"/>
              </a:tabLst>
            </a:pPr>
            <a:r>
              <a:rPr lang="fr-FR" sz="2400" dirty="0" smtClean="0"/>
              <a:t>  Les valeurs </a:t>
            </a:r>
            <a:r>
              <a:rPr lang="fr-FR" sz="2400" dirty="0"/>
              <a:t>fondamentales </a:t>
            </a:r>
            <a:r>
              <a:rPr lang="fr-FR" sz="2400" dirty="0" smtClean="0"/>
              <a:t>et le ressources nécessaires pour le </a:t>
            </a:r>
            <a:r>
              <a:rPr lang="fr-FR" sz="2400" dirty="0"/>
              <a:t>processus</a:t>
            </a:r>
            <a:endParaRPr lang="en-US" sz="2400" dirty="0"/>
          </a:p>
          <a:p>
            <a:pPr marL="342900" lvl="1" indent="-282575">
              <a:buFont typeface="Arial" panose="020B0604020202020204" pitchFamily="34" charset="0"/>
              <a:buChar char="•"/>
              <a:tabLst>
                <a:tab pos="404813" algn="l"/>
              </a:tabLst>
            </a:pPr>
            <a:r>
              <a:rPr lang="fr-FR" sz="2400" dirty="0" smtClean="0"/>
              <a:t>  Les moyens </a:t>
            </a:r>
            <a:r>
              <a:rPr lang="fr-FR" sz="2400" dirty="0"/>
              <a:t>concrets pour suivre et évaluer le </a:t>
            </a:r>
            <a:r>
              <a:rPr lang="fr-FR" sz="2400" dirty="0" smtClean="0"/>
              <a:t>processus</a:t>
            </a:r>
          </a:p>
        </p:txBody>
      </p:sp>
      <p:pic>
        <p:nvPicPr>
          <p:cNvPr id="4" name="Picture 3"/>
          <p:cNvPicPr>
            <a:picLocks noChangeAspect="1"/>
          </p:cNvPicPr>
          <p:nvPr/>
        </p:nvPicPr>
        <p:blipFill>
          <a:blip r:embed="rId2"/>
          <a:stretch>
            <a:fillRect/>
          </a:stretch>
        </p:blipFill>
        <p:spPr>
          <a:xfrm>
            <a:off x="10242093" y="1678411"/>
            <a:ext cx="1249526" cy="960667"/>
          </a:xfrm>
          <a:prstGeom prst="rect">
            <a:avLst/>
          </a:prstGeom>
        </p:spPr>
      </p:pic>
    </p:spTree>
    <p:extLst>
      <p:ext uri="{BB962C8B-B14F-4D97-AF65-F5344CB8AC3E}">
        <p14:creationId xmlns:p14="http://schemas.microsoft.com/office/powerpoint/2010/main" val="5822679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475" y="172996"/>
            <a:ext cx="10194324" cy="2677656"/>
          </a:xfrm>
          <a:prstGeom prst="rect">
            <a:avLst/>
          </a:prstGeom>
          <a:noFill/>
        </p:spPr>
        <p:txBody>
          <a:bodyPr wrap="square" rtlCol="0">
            <a:spAutoFit/>
          </a:bodyPr>
          <a:lstStyle/>
          <a:p>
            <a:pPr marL="514350" indent="-514350">
              <a:buFont typeface="+mj-lt"/>
              <a:buAutoNum type="romanUcPeriod" startAt="2"/>
            </a:pPr>
            <a:endParaRPr lang="fr-FR" sz="2400" dirty="0" smtClean="0"/>
          </a:p>
          <a:p>
            <a:r>
              <a:rPr lang="fr-FR" sz="2400" dirty="0"/>
              <a:t>T</a:t>
            </a:r>
            <a:r>
              <a:rPr lang="fr-FR" altLang="en-US" sz="2400" dirty="0"/>
              <a:t>â</a:t>
            </a:r>
            <a:r>
              <a:rPr lang="fr-FR" sz="2400" dirty="0"/>
              <a:t>che </a:t>
            </a:r>
            <a:r>
              <a:rPr lang="fr-FR" sz="2400" dirty="0" smtClean="0"/>
              <a:t>2.</a:t>
            </a:r>
            <a:endParaRPr lang="fr-FR" sz="2400" dirty="0"/>
          </a:p>
          <a:p>
            <a:pPr marL="342900" lvl="0" indent="-342900">
              <a:buFont typeface="Arial" panose="020B0604020202020204" pitchFamily="34" charset="0"/>
              <a:buChar char="•"/>
              <a:defRPr/>
            </a:pPr>
            <a:r>
              <a:rPr lang="fr-FR" sz="2400" dirty="0">
                <a:solidFill>
                  <a:prstClr val="black"/>
                </a:solidFill>
              </a:rPr>
              <a:t>Générer un </a:t>
            </a:r>
            <a:r>
              <a:rPr lang="fr-FR" sz="2400" b="1" dirty="0" err="1">
                <a:solidFill>
                  <a:prstClr val="black"/>
                </a:solidFill>
              </a:rPr>
              <a:t>powerpoint</a:t>
            </a:r>
            <a:r>
              <a:rPr lang="fr-FR" sz="2400" b="1" dirty="0">
                <a:solidFill>
                  <a:prstClr val="black"/>
                </a:solidFill>
              </a:rPr>
              <a:t> pour une présentation de 5 minutes </a:t>
            </a:r>
            <a:r>
              <a:rPr lang="fr-FR" sz="2400" dirty="0">
                <a:solidFill>
                  <a:prstClr val="black"/>
                </a:solidFill>
              </a:rPr>
              <a:t>qui sera partagée lors de la deuxième session. Utiliser le format fourni comme base ou un autre format qui convient au groupe.</a:t>
            </a:r>
          </a:p>
          <a:p>
            <a:pPr marL="342900" lvl="0" indent="-342900">
              <a:buFont typeface="Arial" panose="020B0604020202020204" pitchFamily="34" charset="0"/>
              <a:buChar char="•"/>
              <a:defRPr/>
            </a:pPr>
            <a:r>
              <a:rPr lang="fr-FR" sz="2400" dirty="0">
                <a:solidFill>
                  <a:prstClr val="black"/>
                </a:solidFill>
              </a:rPr>
              <a:t>Désignez un </a:t>
            </a:r>
            <a:r>
              <a:rPr lang="fr-FR" sz="2400" b="1" dirty="0" smtClean="0">
                <a:solidFill>
                  <a:prstClr val="black"/>
                </a:solidFill>
              </a:rPr>
              <a:t>présentateur.</a:t>
            </a:r>
            <a:endParaRPr lang="fr-FR" sz="2400" b="1" dirty="0">
              <a:solidFill>
                <a:prstClr val="black"/>
              </a:solidFill>
            </a:endParaRPr>
          </a:p>
          <a:p>
            <a:pPr marL="342900" lvl="0" indent="-342900">
              <a:buFont typeface="Arial" panose="020B0604020202020204" pitchFamily="34" charset="0"/>
              <a:buChar char="•"/>
              <a:defRPr/>
            </a:pPr>
            <a:r>
              <a:rPr lang="fr-FR" sz="2400" dirty="0">
                <a:solidFill>
                  <a:prstClr val="black"/>
                </a:solidFill>
              </a:rPr>
              <a:t>Envoyer la présentation a Gabriela (équipe AES ): </a:t>
            </a:r>
            <a:r>
              <a:rPr lang="fr-FR" sz="2400" dirty="0">
                <a:solidFill>
                  <a:prstClr val="black"/>
                </a:solidFill>
                <a:hlinkClick r:id="rId2"/>
              </a:rPr>
              <a:t>gbucini@uvm.edu</a:t>
            </a:r>
            <a:r>
              <a:rPr lang="fr-FR" sz="2400" dirty="0">
                <a:solidFill>
                  <a:prstClr val="black"/>
                </a:solidFill>
              </a:rPr>
              <a:t> </a:t>
            </a:r>
          </a:p>
        </p:txBody>
      </p:sp>
    </p:spTree>
    <p:extLst>
      <p:ext uri="{BB962C8B-B14F-4D97-AF65-F5344CB8AC3E}">
        <p14:creationId xmlns:p14="http://schemas.microsoft.com/office/powerpoint/2010/main" val="42031507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642" y="946229"/>
            <a:ext cx="10378745" cy="1938992"/>
          </a:xfrm>
          <a:prstGeom prst="rect">
            <a:avLst/>
          </a:prstGeom>
          <a:noFill/>
        </p:spPr>
        <p:txBody>
          <a:bodyPr wrap="square" rtlCol="0">
            <a:spAutoFit/>
          </a:bodyPr>
          <a:lstStyle/>
          <a:p>
            <a:r>
              <a:rPr lang="fr-FR" sz="2400" dirty="0"/>
              <a:t>Vous pouvez faire référence aux exemples de </a:t>
            </a:r>
            <a:r>
              <a:rPr lang="fr-FR" sz="2400" dirty="0" smtClean="0"/>
              <a:t>diagrammes </a:t>
            </a:r>
            <a:r>
              <a:rPr lang="fr-FR" sz="2400" dirty="0"/>
              <a:t>fournis dans le matériel de support ou créer votre propre </a:t>
            </a:r>
            <a:r>
              <a:rPr lang="fr-FR" sz="2400" dirty="0" smtClean="0"/>
              <a:t>diagramme pour </a:t>
            </a:r>
            <a:r>
              <a:rPr lang="fr-FR" sz="2400" dirty="0"/>
              <a:t>représenter le processus de transition. </a:t>
            </a:r>
            <a:endParaRPr lang="en-US" sz="2400" dirty="0"/>
          </a:p>
          <a:p>
            <a:r>
              <a:rPr lang="fr-FR" sz="2400" dirty="0" smtClean="0"/>
              <a:t>Les principes </a:t>
            </a:r>
            <a:r>
              <a:rPr lang="fr-FR" sz="2400" dirty="0"/>
              <a:t>(éléments) peuvent apparaitre  plus d'une fois. A</a:t>
            </a:r>
            <a:r>
              <a:rPr lang="fr-FR" sz="2400" dirty="0" smtClean="0"/>
              <a:t>joutez </a:t>
            </a:r>
            <a:r>
              <a:rPr lang="fr-FR" sz="2400" dirty="0"/>
              <a:t>des pour expliquer les étapes de la transition. </a:t>
            </a:r>
            <a:endParaRPr lang="en-US" sz="2400" dirty="0"/>
          </a:p>
        </p:txBody>
      </p:sp>
      <p:pic>
        <p:nvPicPr>
          <p:cNvPr id="4" name="Picture 3"/>
          <p:cNvPicPr>
            <a:picLocks noChangeAspect="1"/>
          </p:cNvPicPr>
          <p:nvPr/>
        </p:nvPicPr>
        <p:blipFill>
          <a:blip r:embed="rId2"/>
          <a:stretch>
            <a:fillRect/>
          </a:stretch>
        </p:blipFill>
        <p:spPr>
          <a:xfrm>
            <a:off x="925813" y="4049665"/>
            <a:ext cx="1472470" cy="1256677"/>
          </a:xfrm>
          <a:prstGeom prst="rect">
            <a:avLst/>
          </a:prstGeom>
        </p:spPr>
      </p:pic>
      <p:pic>
        <p:nvPicPr>
          <p:cNvPr id="5" name="Picture 4"/>
          <p:cNvPicPr>
            <a:picLocks noChangeAspect="1"/>
          </p:cNvPicPr>
          <p:nvPr/>
        </p:nvPicPr>
        <p:blipFill>
          <a:blip r:embed="rId3"/>
          <a:stretch>
            <a:fillRect/>
          </a:stretch>
        </p:blipFill>
        <p:spPr>
          <a:xfrm>
            <a:off x="2593491" y="3854090"/>
            <a:ext cx="4619625" cy="1647825"/>
          </a:xfrm>
          <a:prstGeom prst="rect">
            <a:avLst/>
          </a:prstGeom>
        </p:spPr>
      </p:pic>
      <p:pic>
        <p:nvPicPr>
          <p:cNvPr id="6" name="Picture 5"/>
          <p:cNvPicPr>
            <a:picLocks noChangeAspect="1"/>
          </p:cNvPicPr>
          <p:nvPr/>
        </p:nvPicPr>
        <p:blipFill>
          <a:blip r:embed="rId4"/>
          <a:stretch>
            <a:fillRect/>
          </a:stretch>
        </p:blipFill>
        <p:spPr>
          <a:xfrm>
            <a:off x="925813" y="5630518"/>
            <a:ext cx="9086850" cy="685800"/>
          </a:xfrm>
          <a:prstGeom prst="rect">
            <a:avLst/>
          </a:prstGeom>
        </p:spPr>
      </p:pic>
      <p:sp>
        <p:nvSpPr>
          <p:cNvPr id="7" name="TextBox 6"/>
          <p:cNvSpPr txBox="1"/>
          <p:nvPr/>
        </p:nvSpPr>
        <p:spPr>
          <a:xfrm>
            <a:off x="7991061" y="3811891"/>
            <a:ext cx="3170583" cy="1754326"/>
          </a:xfrm>
          <a:prstGeom prst="rect">
            <a:avLst/>
          </a:prstGeom>
          <a:noFill/>
        </p:spPr>
        <p:txBody>
          <a:bodyPr wrap="square" rtlCol="0">
            <a:spAutoFit/>
          </a:bodyPr>
          <a:lstStyle/>
          <a:p>
            <a:r>
              <a:rPr lang="fr-FR" dirty="0"/>
              <a:t>Depuis leur groupe, les participants peuvent </a:t>
            </a:r>
            <a:r>
              <a:rPr lang="fr-FR" dirty="0" smtClean="0"/>
              <a:t>nous demander </a:t>
            </a:r>
            <a:r>
              <a:rPr lang="fr-FR" dirty="0"/>
              <a:t>de l’aide et </a:t>
            </a:r>
            <a:r>
              <a:rPr lang="fr-FR" dirty="0" smtClean="0"/>
              <a:t>nous inviter </a:t>
            </a:r>
            <a:r>
              <a:rPr lang="fr-FR" dirty="0"/>
              <a:t>à les rejoindre au moyen d’un bouton “Demander de l’aide”.</a:t>
            </a:r>
            <a:endParaRPr lang="fr-FR" dirty="0"/>
          </a:p>
        </p:txBody>
      </p:sp>
    </p:spTree>
    <p:extLst>
      <p:ext uri="{BB962C8B-B14F-4D97-AF65-F5344CB8AC3E}">
        <p14:creationId xmlns:p14="http://schemas.microsoft.com/office/powerpoint/2010/main" val="3126584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Matériel de support et exemples</a:t>
            </a:r>
            <a:endParaRPr lang="fr-FR" dirty="0"/>
          </a:p>
        </p:txBody>
      </p:sp>
      <p:sp>
        <p:nvSpPr>
          <p:cNvPr id="3" name="TextBox 2"/>
          <p:cNvSpPr txBox="1"/>
          <p:nvPr/>
        </p:nvSpPr>
        <p:spPr>
          <a:xfrm>
            <a:off x="734389" y="3376159"/>
            <a:ext cx="10342179" cy="2677656"/>
          </a:xfrm>
          <a:prstGeom prst="rect">
            <a:avLst/>
          </a:prstGeom>
          <a:noFill/>
        </p:spPr>
        <p:txBody>
          <a:bodyPr wrap="square" rtlCol="0">
            <a:spAutoFit/>
          </a:bodyPr>
          <a:lstStyle/>
          <a:p>
            <a:r>
              <a:rPr lang="fr-FR" sz="2400" dirty="0"/>
              <a:t>Matériel de soutien supplémentaire dans le </a:t>
            </a:r>
            <a:r>
              <a:rPr lang="fr-FR" sz="2400" dirty="0" smtClean="0"/>
              <a:t>Google drive:</a:t>
            </a:r>
            <a:endParaRPr lang="fr-FR" sz="2400" dirty="0"/>
          </a:p>
          <a:p>
            <a:r>
              <a:rPr lang="fr-FR" sz="2400" dirty="0">
                <a:hlinkClick r:id="rId2"/>
              </a:rPr>
              <a:t>https://</a:t>
            </a:r>
            <a:r>
              <a:rPr lang="fr-FR" sz="2400" dirty="0" smtClean="0">
                <a:hlinkClick r:id="rId2"/>
              </a:rPr>
              <a:t>drive.google.com/drive/folders/1YveKcU5Ashw7I7eH1zfqhQw-0tq0b31H?usp=sharing</a:t>
            </a:r>
            <a:endParaRPr lang="fr-FR" sz="2400" dirty="0" smtClean="0"/>
          </a:p>
          <a:p>
            <a:endParaRPr lang="fr-FR" sz="2400" dirty="0"/>
          </a:p>
          <a:p>
            <a:r>
              <a:rPr lang="fr-FR" sz="2400" dirty="0" smtClean="0"/>
              <a:t>Fichiers </a:t>
            </a:r>
            <a:r>
              <a:rPr lang="fr-FR" sz="2400" dirty="0"/>
              <a:t>: </a:t>
            </a:r>
            <a:endParaRPr lang="fr-FR" sz="2400" dirty="0" smtClean="0"/>
          </a:p>
          <a:p>
            <a:pPr marL="342900" indent="-342900">
              <a:buFont typeface="Arial" panose="020B0604020202020204" pitchFamily="34" charset="0"/>
              <a:buChar char="•"/>
            </a:pPr>
            <a:r>
              <a:rPr lang="fr-FR" sz="2400" dirty="0" smtClean="0"/>
              <a:t>GroupeDeTravail_Instructions_AtelierAE_6Avril2021_Francais.pptx</a:t>
            </a:r>
          </a:p>
          <a:p>
            <a:pPr marL="342900" indent="-342900">
              <a:buFont typeface="Arial" panose="020B0604020202020204" pitchFamily="34" charset="0"/>
              <a:buChar char="•"/>
            </a:pPr>
            <a:r>
              <a:rPr lang="fr-FR" sz="2400" dirty="0" smtClean="0"/>
              <a:t>GroupDeTravail_materiel_and_examples_support_Francais.pptx </a:t>
            </a:r>
            <a:endParaRPr lang="fr-FR" sz="2400" dirty="0" smtClean="0"/>
          </a:p>
        </p:txBody>
      </p:sp>
    </p:spTree>
    <p:extLst>
      <p:ext uri="{BB962C8B-B14F-4D97-AF65-F5344CB8AC3E}">
        <p14:creationId xmlns:p14="http://schemas.microsoft.com/office/powerpoint/2010/main" val="560540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Matériel de support et exemples</a:t>
            </a:r>
            <a:endParaRPr lang="fr-FR" dirty="0"/>
          </a:p>
        </p:txBody>
      </p:sp>
    </p:spTree>
    <p:extLst>
      <p:ext uri="{BB962C8B-B14F-4D97-AF65-F5344CB8AC3E}">
        <p14:creationId xmlns:p14="http://schemas.microsoft.com/office/powerpoint/2010/main" val="1255386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00943" y="1830734"/>
            <a:ext cx="8141720" cy="8709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smtClean="0">
                <a:latin typeface="Berlin Sans FB" panose="020E0602020502020306" pitchFamily="34" charset="0"/>
              </a:rPr>
              <a:t>Bienvenue a tout le monde!</a:t>
            </a:r>
          </a:p>
          <a:p>
            <a:pPr marL="0" indent="0">
              <a:buNone/>
            </a:pPr>
            <a:r>
              <a:rPr lang="fr-FR" dirty="0" smtClean="0">
                <a:latin typeface="Berlin Sans FB" panose="020E0602020502020306" pitchFamily="34" charset="0"/>
              </a:rPr>
              <a:t>Un très beau groupe!</a:t>
            </a:r>
            <a:endParaRPr lang="fr-FR" dirty="0" smtClean="0">
              <a:latin typeface="Berlin Sans FB" panose="020E0602020502020306" pitchFamily="34" charset="0"/>
            </a:endParaRPr>
          </a:p>
        </p:txBody>
      </p:sp>
      <p:sp>
        <p:nvSpPr>
          <p:cNvPr id="5" name="Title 1">
            <a:extLst>
              <a:ext uri="{FF2B5EF4-FFF2-40B4-BE49-F238E27FC236}">
                <a16:creationId xmlns:a16="http://schemas.microsoft.com/office/drawing/2014/main" id="{F5C0ED4A-615C-894C-947D-27DD22EFEBC5}"/>
              </a:ext>
            </a:extLst>
          </p:cNvPr>
          <p:cNvSpPr txBox="1">
            <a:spLocks/>
          </p:cNvSpPr>
          <p:nvPr/>
        </p:nvSpPr>
        <p:spPr>
          <a:xfrm>
            <a:off x="348543" y="558046"/>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sz="3600" b="1" dirty="0" smtClean="0">
                <a:solidFill>
                  <a:srgbClr val="005E4F"/>
                </a:solidFill>
                <a:latin typeface="BrownPro" pitchFamily="2" charset="77"/>
              </a:rPr>
              <a:t>Intros</a:t>
            </a:r>
            <a:endParaRPr lang="en-US" sz="3600" b="1" dirty="0">
              <a:solidFill>
                <a:srgbClr val="005E4F"/>
              </a:solidFill>
              <a:latin typeface="BrownPro" pitchFamily="2" charset="77"/>
            </a:endParaRPr>
          </a:p>
        </p:txBody>
      </p:sp>
      <p:sp>
        <p:nvSpPr>
          <p:cNvPr id="2" name="TextBox 1"/>
          <p:cNvSpPr txBox="1"/>
          <p:nvPr/>
        </p:nvSpPr>
        <p:spPr>
          <a:xfrm>
            <a:off x="905053" y="3448879"/>
            <a:ext cx="7937610" cy="2585323"/>
          </a:xfrm>
          <a:prstGeom prst="rect">
            <a:avLst/>
          </a:prstGeom>
          <a:noFill/>
        </p:spPr>
        <p:txBody>
          <a:bodyPr wrap="square" rtlCol="0">
            <a:spAutoFit/>
          </a:bodyPr>
          <a:lstStyle/>
          <a:p>
            <a:r>
              <a:rPr lang="fr-FR" i="1" dirty="0">
                <a:latin typeface="Bodoni MT" panose="02070603080606020203" pitchFamily="18" charset="0"/>
              </a:rPr>
              <a:t>Je suis un acteur qui lutte et soutient toute action ou initiative visant à créer un monde équitable et pacifique fondé sur l'agroécologie et principalement alimenté par l'équité, la collaboration et le partage des connaissances.</a:t>
            </a:r>
            <a:endParaRPr lang="en-US" i="1" dirty="0" smtClean="0">
              <a:latin typeface="Bodoni MT" panose="02070603080606020203" pitchFamily="18" charset="0"/>
            </a:endParaRPr>
          </a:p>
          <a:p>
            <a:endParaRPr lang="en-US" i="1" dirty="0" smtClean="0">
              <a:latin typeface="Bodoni MT" panose="02070603080606020203" pitchFamily="18" charset="0"/>
            </a:endParaRPr>
          </a:p>
          <a:p>
            <a:endParaRPr lang="en-US" i="1" dirty="0">
              <a:latin typeface="Bodoni MT" panose="02070603080606020203" pitchFamily="18" charset="0"/>
            </a:endParaRPr>
          </a:p>
          <a:p>
            <a:r>
              <a:rPr lang="en-US" dirty="0" err="1" smtClean="0">
                <a:latin typeface="Bodoni MT" panose="02070603080606020203" pitchFamily="18" charset="0"/>
              </a:rPr>
              <a:t>Englais</a:t>
            </a:r>
            <a:r>
              <a:rPr lang="en-US" dirty="0" smtClean="0">
                <a:latin typeface="Bodoni MT" panose="02070603080606020203" pitchFamily="18" charset="0"/>
              </a:rPr>
              <a:t>:</a:t>
            </a:r>
          </a:p>
          <a:p>
            <a:r>
              <a:rPr lang="en-US" i="1" dirty="0" smtClean="0">
                <a:latin typeface="Bodoni MT" panose="02070603080606020203" pitchFamily="18" charset="0"/>
              </a:rPr>
              <a:t>I'm </a:t>
            </a:r>
            <a:r>
              <a:rPr lang="en-US" i="1" dirty="0">
                <a:latin typeface="Bodoni MT" panose="02070603080606020203" pitchFamily="18" charset="0"/>
              </a:rPr>
              <a:t>an actor who struggle and support any action or initiative working toward an equitable and peaceful world build on agro ecology and mainly fueled by equity, collaboration, and sharing of knowledge</a:t>
            </a:r>
            <a:endParaRPr lang="fr-FR" i="1" dirty="0">
              <a:latin typeface="Bodoni MT" panose="02070603080606020203" pitchFamily="18" charset="0"/>
            </a:endParaRPr>
          </a:p>
        </p:txBody>
      </p:sp>
    </p:spTree>
    <p:extLst>
      <p:ext uri="{BB962C8B-B14F-4D97-AF65-F5344CB8AC3E}">
        <p14:creationId xmlns:p14="http://schemas.microsoft.com/office/powerpoint/2010/main" val="2983242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1614" y="858756"/>
            <a:ext cx="10696354" cy="4708981"/>
          </a:xfrm>
          <a:prstGeom prst="rect">
            <a:avLst/>
          </a:prstGeom>
          <a:noFill/>
        </p:spPr>
        <p:txBody>
          <a:bodyPr wrap="square" rtlCol="0">
            <a:spAutoFit/>
          </a:bodyPr>
          <a:lstStyle/>
          <a:p>
            <a:pPr fontAlgn="base"/>
            <a:r>
              <a:rPr lang="fr-FR" sz="2000" b="1" dirty="0" smtClean="0"/>
              <a:t>Reconnaitre vos ressources</a:t>
            </a:r>
            <a:r>
              <a:rPr lang="fr-FR" sz="2000" dirty="0" smtClean="0"/>
              <a:t>:</a:t>
            </a:r>
          </a:p>
          <a:p>
            <a:pPr marL="342900" indent="-342900" fontAlgn="base">
              <a:buFont typeface="Arial" panose="020B0604020202020204" pitchFamily="34" charset="0"/>
              <a:buChar char="•"/>
            </a:pPr>
            <a:r>
              <a:rPr lang="fr-FR" sz="2000" dirty="0" smtClean="0"/>
              <a:t>Vos </a:t>
            </a:r>
            <a:r>
              <a:rPr lang="fr-FR" sz="2000" b="1" dirty="0" smtClean="0"/>
              <a:t>ressources locales? </a:t>
            </a:r>
            <a:r>
              <a:rPr lang="fr-FR" sz="2000" dirty="0" smtClean="0"/>
              <a:t>écologiques, sociales (les jeunes, les femmes, les familles, vos valeurs </a:t>
            </a:r>
            <a:r>
              <a:rPr lang="fr-FR" sz="2000" dirty="0"/>
              <a:t>fondamentaux </a:t>
            </a:r>
            <a:r>
              <a:rPr lang="fr-FR" sz="2000" dirty="0" smtClean="0"/>
              <a:t>…) , économiques, de gouvernance…</a:t>
            </a:r>
          </a:p>
          <a:p>
            <a:pPr marL="342900" indent="-342900" fontAlgn="base">
              <a:buFont typeface="Arial" panose="020B0604020202020204" pitchFamily="34" charset="0"/>
              <a:buChar char="•"/>
            </a:pPr>
            <a:r>
              <a:rPr lang="fr-FR" sz="2000" dirty="0" smtClean="0"/>
              <a:t>Type de </a:t>
            </a:r>
            <a:r>
              <a:rPr lang="fr-FR" sz="2000" b="1" dirty="0" err="1" smtClean="0"/>
              <a:t>co</a:t>
            </a:r>
            <a:r>
              <a:rPr lang="fr-FR" sz="2000" b="1" dirty="0" smtClean="0"/>
              <a:t>-apprentissage</a:t>
            </a:r>
            <a:r>
              <a:rPr lang="fr-FR" sz="2000" dirty="0" smtClean="0"/>
              <a:t> </a:t>
            </a:r>
            <a:r>
              <a:rPr lang="fr-FR" sz="2000" dirty="0"/>
              <a:t>nécessaire? </a:t>
            </a:r>
            <a:r>
              <a:rPr lang="fr-FR" sz="2000" dirty="0" smtClean="0"/>
              <a:t>Pensez aux formations locales, aux cours de RMS, de Steve Vanek sur les sols, de Bob sur le partage d’information en vidéo, les </a:t>
            </a:r>
            <a:r>
              <a:rPr lang="fr-FR" sz="2000" dirty="0" err="1" smtClean="0"/>
              <a:t>FRNs</a:t>
            </a:r>
            <a:r>
              <a:rPr lang="fr-FR" sz="2000" dirty="0" smtClean="0"/>
              <a:t> etc.</a:t>
            </a:r>
          </a:p>
          <a:p>
            <a:pPr marL="342900" indent="-342900" fontAlgn="base">
              <a:buFont typeface="Arial" panose="020B0604020202020204" pitchFamily="34" charset="0"/>
              <a:buChar char="•"/>
            </a:pPr>
            <a:r>
              <a:rPr lang="fr-FR" sz="2000" b="1" dirty="0" smtClean="0"/>
              <a:t>Synergies</a:t>
            </a:r>
            <a:r>
              <a:rPr lang="fr-FR" sz="2000" dirty="0" smtClean="0"/>
              <a:t> qui peuvent vous aider.</a:t>
            </a:r>
            <a:endParaRPr lang="fr-FR" sz="2000" b="1" dirty="0"/>
          </a:p>
          <a:p>
            <a:pPr fontAlgn="base"/>
            <a:endParaRPr lang="fr-FR" sz="2000" b="1" dirty="0" smtClean="0"/>
          </a:p>
          <a:p>
            <a:pPr fontAlgn="base"/>
            <a:r>
              <a:rPr lang="fr-FR" sz="2000" b="1" dirty="0" smtClean="0"/>
              <a:t>Agir</a:t>
            </a:r>
            <a:r>
              <a:rPr lang="fr-FR" sz="2000" b="1" dirty="0"/>
              <a:t>: plan c’actions</a:t>
            </a:r>
            <a:endParaRPr lang="en-US" sz="2000" dirty="0"/>
          </a:p>
          <a:p>
            <a:pPr fontAlgn="base"/>
            <a:r>
              <a:rPr lang="fr-FR" sz="2000" dirty="0"/>
              <a:t>Une fois que vous avez établi </a:t>
            </a:r>
            <a:r>
              <a:rPr lang="fr-FR" sz="2000" dirty="0" smtClean="0"/>
              <a:t>les synergies entre </a:t>
            </a:r>
            <a:r>
              <a:rPr lang="fr-FR" sz="2000" dirty="0"/>
              <a:t>votre vécu, vos besoins, vos </a:t>
            </a:r>
            <a:r>
              <a:rPr lang="fr-FR" sz="2000" dirty="0" smtClean="0"/>
              <a:t>valeurs, les principes et </a:t>
            </a:r>
            <a:r>
              <a:rPr lang="fr-FR" sz="2000" dirty="0"/>
              <a:t>vous avez choisi un objectif faisable, vous avez la force d'agir! </a:t>
            </a:r>
            <a:r>
              <a:rPr lang="fr-FR" sz="2000" b="1" dirty="0"/>
              <a:t>Quelles sont les étapes</a:t>
            </a:r>
            <a:r>
              <a:rPr lang="fr-FR" sz="2000" dirty="0" smtClean="0"/>
              <a:t>?</a:t>
            </a:r>
          </a:p>
          <a:p>
            <a:pPr fontAlgn="base"/>
            <a:endParaRPr lang="fr-FR" sz="2000" b="1" dirty="0" smtClean="0"/>
          </a:p>
          <a:p>
            <a:pPr fontAlgn="base"/>
            <a:r>
              <a:rPr lang="fr-FR" sz="2000" b="1" dirty="0" smtClean="0"/>
              <a:t>Se </a:t>
            </a:r>
            <a:r>
              <a:rPr lang="fr-FR" sz="2000" b="1" dirty="0"/>
              <a:t>focaliser: C’est faisable?</a:t>
            </a:r>
            <a:endParaRPr lang="en-US" sz="2000" dirty="0"/>
          </a:p>
          <a:p>
            <a:pPr fontAlgn="base"/>
            <a:r>
              <a:rPr lang="fr-FR" sz="2000" dirty="0"/>
              <a:t>Il faut être sures que le travail soit faisable!  On ne peut pas aller dans tous les sens.  Ça vaut la peine de </a:t>
            </a:r>
            <a:r>
              <a:rPr lang="fr-FR" sz="2000" b="1" dirty="0"/>
              <a:t>prioriser</a:t>
            </a:r>
            <a:r>
              <a:rPr lang="fr-FR" sz="2000" dirty="0"/>
              <a:t>, orienter le travail et choisir des </a:t>
            </a:r>
            <a:r>
              <a:rPr lang="fr-FR" sz="2000" b="1" dirty="0"/>
              <a:t>étapes concrètes et faisables</a:t>
            </a:r>
            <a:r>
              <a:rPr lang="fr-FR" sz="2000" dirty="0"/>
              <a:t>. </a:t>
            </a:r>
            <a:r>
              <a:rPr lang="fr-FR" sz="2000" dirty="0" smtClean="0"/>
              <a:t>Qu’est-ce </a:t>
            </a:r>
            <a:r>
              <a:rPr lang="fr-FR" sz="2000" dirty="0"/>
              <a:t>qu’on veut, comment l’accomplir</a:t>
            </a:r>
            <a:r>
              <a:rPr lang="fr-FR" sz="2000" dirty="0" smtClean="0"/>
              <a:t>?</a:t>
            </a:r>
            <a:endParaRPr lang="en-US" sz="2000" dirty="0"/>
          </a:p>
        </p:txBody>
      </p:sp>
    </p:spTree>
    <p:extLst>
      <p:ext uri="{BB962C8B-B14F-4D97-AF65-F5344CB8AC3E}">
        <p14:creationId xmlns:p14="http://schemas.microsoft.com/office/powerpoint/2010/main" val="16675525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3567" y="88184"/>
            <a:ext cx="8150088" cy="707886"/>
          </a:xfrm>
          <a:prstGeom prst="rect">
            <a:avLst/>
          </a:prstGeom>
          <a:noFill/>
        </p:spPr>
        <p:txBody>
          <a:bodyPr wrap="square" rtlCol="0">
            <a:spAutoFit/>
          </a:bodyPr>
          <a:lstStyle/>
          <a:p>
            <a:r>
              <a:rPr lang="fr-FR" sz="2000" b="1" dirty="0"/>
              <a:t>Les 10 éléments de </a:t>
            </a:r>
            <a:r>
              <a:rPr lang="fr-FR" sz="2000" b="1" dirty="0" smtClean="0"/>
              <a:t>l’agroécologie</a:t>
            </a:r>
          </a:p>
          <a:p>
            <a:r>
              <a:rPr lang="fr-FR" sz="2000" dirty="0">
                <a:hlinkClick r:id="rId2"/>
              </a:rPr>
              <a:t>http://www.fao.org/agroecology/overview/10-elements/fr</a:t>
            </a:r>
            <a:r>
              <a:rPr lang="fr-FR" sz="2000" dirty="0" smtClean="0">
                <a:hlinkClick r:id="rId2"/>
              </a:rPr>
              <a:t>/</a:t>
            </a:r>
            <a:r>
              <a:rPr lang="fr-FR" sz="2000" dirty="0" smtClean="0"/>
              <a:t> </a:t>
            </a:r>
            <a:endParaRPr lang="fr-FR" sz="2000" dirty="0"/>
          </a:p>
        </p:txBody>
      </p:sp>
      <p:graphicFrame>
        <p:nvGraphicFramePr>
          <p:cNvPr id="16" name="Table 15"/>
          <p:cNvGraphicFramePr>
            <a:graphicFrameLocks noGrp="1"/>
          </p:cNvGraphicFramePr>
          <p:nvPr/>
        </p:nvGraphicFramePr>
        <p:xfrm>
          <a:off x="1888435" y="926756"/>
          <a:ext cx="10147852" cy="5811972"/>
        </p:xfrm>
        <a:graphic>
          <a:graphicData uri="http://schemas.openxmlformats.org/drawingml/2006/table">
            <a:tbl>
              <a:tblPr firstRow="1" bandRow="1">
                <a:tableStyleId>{2D5ABB26-0587-4C30-8999-92F81FD0307C}</a:tableStyleId>
              </a:tblPr>
              <a:tblGrid>
                <a:gridCol w="10147852">
                  <a:extLst>
                    <a:ext uri="{9D8B030D-6E8A-4147-A177-3AD203B41FA5}">
                      <a16:colId xmlns:a16="http://schemas.microsoft.com/office/drawing/2014/main" val="2705383564"/>
                    </a:ext>
                  </a:extLst>
                </a:gridCol>
              </a:tblGrid>
              <a:tr h="527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3" tooltip="Ouvre un lien interne dans la fenêtre courante"/>
                        </a:rPr>
                        <a:t>Diversité</a:t>
                      </a:r>
                      <a:r>
                        <a:rPr lang="fr-FR" sz="1400" kern="1200" dirty="0" smtClean="0">
                          <a:solidFill>
                            <a:schemeClr val="tx1"/>
                          </a:solidFill>
                          <a:effectLst/>
                          <a:latin typeface="+mn-lt"/>
                          <a:ea typeface="+mn-ea"/>
                          <a:cs typeface="+mn-cs"/>
                        </a:rPr>
                        <a:t>: la diversification est essentielle à la transition agroécologique en ce qu’elle permet d’améliorer la sécurité alimentaire et la nutrition tout en conservant, en protégeant et en mettant en valeur les ressources naturelles.</a:t>
                      </a:r>
                      <a:endParaRPr lang="en-US" sz="1400" kern="1200" dirty="0" smtClean="0">
                        <a:solidFill>
                          <a:schemeClr val="tx1"/>
                        </a:solidFill>
                        <a:effectLst/>
                        <a:latin typeface="+mn-lt"/>
                        <a:ea typeface="+mn-ea"/>
                        <a:cs typeface="+mn-cs"/>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5333484"/>
                  </a:ext>
                </a:extLst>
              </a:tr>
              <a:tr h="676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4" tooltip="Ouvre un lien interne dans la fenêtre courante"/>
                        </a:rPr>
                        <a:t>Co-création et partage de connaissances</a:t>
                      </a:r>
                      <a:r>
                        <a:rPr lang="fr-FR" sz="1400" kern="1200" dirty="0" smtClean="0">
                          <a:solidFill>
                            <a:schemeClr val="tx1"/>
                          </a:solidFill>
                          <a:effectLst/>
                          <a:latin typeface="+mn-lt"/>
                          <a:ea typeface="+mn-ea"/>
                          <a:cs typeface="+mn-cs"/>
                        </a:rPr>
                        <a:t>: les innovations agricoles sont davantage susceptibles de résoudre les problèmes locaux lorsqu’elles sont élaborées de manière conjointe dans le cadre de processus participatifs.</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00757"/>
                  </a:ext>
                </a:extLst>
              </a:tr>
              <a:tr h="566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5" tooltip="Ouvre un lien interne dans la fenêtre courante"/>
                        </a:rPr>
                        <a:t>Synergies</a:t>
                      </a:r>
                      <a:r>
                        <a:rPr lang="fr-FR" sz="1400" kern="1200" dirty="0" smtClean="0">
                          <a:solidFill>
                            <a:schemeClr val="tx1"/>
                          </a:solidFill>
                          <a:effectLst/>
                          <a:latin typeface="+mn-lt"/>
                          <a:ea typeface="+mn-ea"/>
                          <a:cs typeface="+mn-cs"/>
                        </a:rPr>
                        <a:t>: la création de synergies améliore les fonctions essentielles au sein des systèmes alimentaires en ce qu’elle concourt à la production et à de multiples services écosystémiques.</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2307960"/>
                  </a:ext>
                </a:extLst>
              </a:tr>
              <a:tr h="487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6" tooltip="Ouvre un lien interne dans la fenêtre courante"/>
                        </a:rPr>
                        <a:t>Efficience</a:t>
                      </a:r>
                      <a:r>
                        <a:rPr lang="fr-FR" sz="1400" kern="1200" dirty="0" smtClean="0">
                          <a:solidFill>
                            <a:schemeClr val="tx1"/>
                          </a:solidFill>
                          <a:effectLst/>
                          <a:latin typeface="+mn-lt"/>
                          <a:ea typeface="+mn-ea"/>
                          <a:cs typeface="+mn-cs"/>
                        </a:rPr>
                        <a:t>: des pratiques agroécologiques novatrices permettent de produire plus en utilisant moins de ressources externes.</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8275078"/>
                  </a:ext>
                </a:extLst>
              </a:tr>
              <a:tr h="487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7" tooltip="Ouvre un lien interne dans la fenêtre courante"/>
                        </a:rPr>
                        <a:t>Recyclage</a:t>
                      </a:r>
                      <a:r>
                        <a:rPr lang="fr-FR" sz="1400" kern="1200" dirty="0" smtClean="0">
                          <a:solidFill>
                            <a:schemeClr val="tx1"/>
                          </a:solidFill>
                          <a:effectLst/>
                          <a:latin typeface="+mn-lt"/>
                          <a:ea typeface="+mn-ea"/>
                          <a:cs typeface="+mn-cs"/>
                        </a:rPr>
                        <a:t>: le recyclage permet de réduire les coûts économiques et environnementaux de la production agricole.</a:t>
                      </a:r>
                      <a:endParaRPr lang="en-US" sz="1400" kern="1200" dirty="0" smtClean="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443231"/>
                  </a:ext>
                </a:extLst>
              </a:tr>
              <a:tr h="566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8" tooltip="Ouvre un lien interne dans la fenêtre courante"/>
                        </a:rPr>
                        <a:t>Résilience</a:t>
                      </a:r>
                      <a:r>
                        <a:rPr lang="fr-FR" sz="1400" kern="1200" dirty="0" smtClean="0">
                          <a:solidFill>
                            <a:schemeClr val="tx1"/>
                          </a:solidFill>
                          <a:effectLst/>
                          <a:latin typeface="+mn-lt"/>
                          <a:ea typeface="+mn-ea"/>
                          <a:cs typeface="+mn-cs"/>
                        </a:rPr>
                        <a:t>: une meilleure résilience des personnes, des communautés et des écosystèmes est essentielle à des systèmes alimentaires et agricoles durables.</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432077"/>
                  </a:ext>
                </a:extLst>
              </a:tr>
              <a:tr h="566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9" tooltip="Ouvre un lien interne dans la fenêtre courante"/>
                        </a:rPr>
                        <a:t>Valeurs humaines et sociales</a:t>
                      </a:r>
                      <a:r>
                        <a:rPr lang="fr-FR" sz="1400" kern="1200" dirty="0" smtClean="0">
                          <a:solidFill>
                            <a:schemeClr val="tx1"/>
                          </a:solidFill>
                          <a:effectLst/>
                          <a:latin typeface="+mn-lt"/>
                          <a:ea typeface="+mn-ea"/>
                          <a:cs typeface="+mn-cs"/>
                        </a:rPr>
                        <a:t>: protéger et améliorer les moyens d’existence ruraux, l’équité et le bien-être social est essentiel à des systèmes alimentaires et agricoles durables.</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71842"/>
                  </a:ext>
                </a:extLst>
              </a:tr>
              <a:tr h="566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10" tooltip="Ouvre un lien interne dans la fenêtre courante"/>
                        </a:rPr>
                        <a:t>Culture et traditions alimentaires</a:t>
                      </a:r>
                      <a:r>
                        <a:rPr lang="fr-FR" sz="1400" kern="1200" dirty="0" smtClean="0">
                          <a:solidFill>
                            <a:schemeClr val="tx1"/>
                          </a:solidFill>
                          <a:effectLst/>
                          <a:latin typeface="+mn-lt"/>
                          <a:ea typeface="+mn-ea"/>
                          <a:cs typeface="+mn-cs"/>
                        </a:rPr>
                        <a:t>: en favorisant des régimes alimentaires sains, diversifiés et adaptés au plan culturel, l’agroécologie contribue à la sécurité alimentaire et à la nutrition, tout en préservant la santé des écosystèmes.</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7659874"/>
                  </a:ext>
                </a:extLst>
              </a:tr>
              <a:tr h="566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11" tooltip="Ouvre un lien interne dans la fenêtre courante"/>
                        </a:rPr>
                        <a:t>Gouvernance responsables</a:t>
                      </a:r>
                      <a:r>
                        <a:rPr lang="fr-FR" sz="1400" kern="1200" dirty="0" smtClean="0">
                          <a:solidFill>
                            <a:schemeClr val="tx1"/>
                          </a:solidFill>
                          <a:effectLst/>
                          <a:latin typeface="+mn-lt"/>
                          <a:ea typeface="+mn-ea"/>
                          <a:cs typeface="+mn-cs"/>
                        </a:rPr>
                        <a:t>: une alimentation et une agriculture durables nécessitent des mécanismes de gouvernance responsables et efficaces à différents niveaux (local, national et mondial).</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376579"/>
                  </a:ext>
                </a:extLst>
              </a:tr>
              <a:tr h="800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kern="1200" dirty="0" smtClean="0">
                          <a:solidFill>
                            <a:schemeClr val="tx1"/>
                          </a:solidFill>
                          <a:effectLst/>
                          <a:latin typeface="+mn-lt"/>
                          <a:ea typeface="+mn-ea"/>
                          <a:cs typeface="+mn-cs"/>
                          <a:hlinkClick r:id="rId12" tooltip="Ouvre un lien interne dans la fenêtre courante"/>
                        </a:rPr>
                        <a:t>Économie circulaire et solidaire</a:t>
                      </a:r>
                      <a:r>
                        <a:rPr lang="fr-FR" sz="1400" kern="1200" dirty="0" smtClean="0">
                          <a:solidFill>
                            <a:schemeClr val="tx1"/>
                          </a:solidFill>
                          <a:effectLst/>
                          <a:latin typeface="+mn-lt"/>
                          <a:ea typeface="+mn-ea"/>
                          <a:cs typeface="+mn-cs"/>
                        </a:rPr>
                        <a:t>: l’économie circulaire et solidaire, qui rétablit le lien entre les producteurs et les consommateurs, fournit des solutions novatrices pour vivre compte tenu des limites de notre planète, tout en établissant les fondements sociaux d’un développement inclusif et durable.</a:t>
                      </a:r>
                      <a:endParaRPr lang="en-US" sz="1400" kern="1200" dirty="0" smtClean="0">
                        <a:solidFill>
                          <a:schemeClr val="tx1"/>
                        </a:solidFill>
                        <a:effectLst/>
                        <a:latin typeface="+mn-lt"/>
                        <a:ea typeface="+mn-ea"/>
                        <a:cs typeface="+mn-cs"/>
                      </a:endParaRP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384317910"/>
                  </a:ext>
                </a:extLst>
              </a:tr>
            </a:tbl>
          </a:graphicData>
        </a:graphic>
      </p:graphicFrame>
      <p:pic>
        <p:nvPicPr>
          <p:cNvPr id="51" name="Picture 50"/>
          <p:cNvPicPr>
            <a:picLocks noChangeAspect="1"/>
          </p:cNvPicPr>
          <p:nvPr/>
        </p:nvPicPr>
        <p:blipFill>
          <a:blip r:embed="rId13"/>
          <a:stretch>
            <a:fillRect/>
          </a:stretch>
        </p:blipFill>
        <p:spPr>
          <a:xfrm>
            <a:off x="999923" y="1471573"/>
            <a:ext cx="475529" cy="475529"/>
          </a:xfrm>
          <a:prstGeom prst="rect">
            <a:avLst/>
          </a:prstGeom>
        </p:spPr>
      </p:pic>
      <p:pic>
        <p:nvPicPr>
          <p:cNvPr id="18" name="Picture 17"/>
          <p:cNvPicPr>
            <a:picLocks noChangeAspect="1"/>
          </p:cNvPicPr>
          <p:nvPr/>
        </p:nvPicPr>
        <p:blipFill>
          <a:blip r:embed="rId14"/>
          <a:stretch>
            <a:fillRect/>
          </a:stretch>
        </p:blipFill>
        <p:spPr>
          <a:xfrm>
            <a:off x="975930" y="2070394"/>
            <a:ext cx="475529" cy="475529"/>
          </a:xfrm>
          <a:prstGeom prst="rect">
            <a:avLst/>
          </a:prstGeom>
        </p:spPr>
      </p:pic>
      <p:pic>
        <p:nvPicPr>
          <p:cNvPr id="53" name="Picture 52" descr="Efficiency">
            <a:hlinkClick r:id="rId6" tgtFrame="&quot;_top&quot;" tooltip="&quot;Efficiency&quot;"/>
          </p:cNvPr>
          <p:cNvPicPr/>
          <p:nvPr/>
        </p:nvPicPr>
        <p:blipFill>
          <a:blip r:embed="rId15">
            <a:extLst>
              <a:ext uri="{28A0092B-C50C-407E-A947-70E740481C1C}">
                <a14:useLocalDpi xmlns:a14="http://schemas.microsoft.com/office/drawing/2010/main" val="0"/>
              </a:ext>
            </a:extLst>
          </a:blip>
          <a:srcRect/>
          <a:stretch>
            <a:fillRect/>
          </a:stretch>
        </p:blipFill>
        <p:spPr bwMode="auto">
          <a:xfrm>
            <a:off x="987566" y="2604451"/>
            <a:ext cx="476250" cy="476250"/>
          </a:xfrm>
          <a:prstGeom prst="rect">
            <a:avLst/>
          </a:prstGeom>
          <a:noFill/>
          <a:ln>
            <a:noFill/>
          </a:ln>
        </p:spPr>
      </p:pic>
      <p:pic>
        <p:nvPicPr>
          <p:cNvPr id="54" name="Picture 53" descr="Recycling">
            <a:hlinkClick r:id="rId7" tgtFrame="&quot;_top&quot;" tooltip="&quot;Recycling&quot;"/>
          </p:cNvPr>
          <p:cNvPicPr/>
          <p:nvPr/>
        </p:nvPicPr>
        <p:blipFill>
          <a:blip r:embed="rId16">
            <a:extLst>
              <a:ext uri="{28A0092B-C50C-407E-A947-70E740481C1C}">
                <a14:useLocalDpi xmlns:a14="http://schemas.microsoft.com/office/drawing/2010/main" val="0"/>
              </a:ext>
            </a:extLst>
          </a:blip>
          <a:srcRect/>
          <a:stretch>
            <a:fillRect/>
          </a:stretch>
        </p:blipFill>
        <p:spPr bwMode="auto">
          <a:xfrm>
            <a:off x="999923" y="3111669"/>
            <a:ext cx="476250" cy="476250"/>
          </a:xfrm>
          <a:prstGeom prst="rect">
            <a:avLst/>
          </a:prstGeom>
          <a:noFill/>
          <a:ln>
            <a:noFill/>
          </a:ln>
        </p:spPr>
      </p:pic>
      <p:pic>
        <p:nvPicPr>
          <p:cNvPr id="55" name="Picture 54" descr="Balance">
            <a:hlinkClick r:id="rId8" tgtFrame="&quot;_top&quot;" tooltip="&quot;Balance&quo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029604" y="3703844"/>
            <a:ext cx="476250" cy="476250"/>
          </a:xfrm>
          <a:prstGeom prst="rect">
            <a:avLst/>
          </a:prstGeom>
          <a:noFill/>
          <a:ln>
            <a:noFill/>
          </a:ln>
        </p:spPr>
      </p:pic>
      <p:pic>
        <p:nvPicPr>
          <p:cNvPr id="56" name="Picture 55" descr="Human and social value">
            <a:hlinkClick r:id="rId9" tgtFrame="&quot;_top&quot;" tooltip="&quot;Human and social value&quot;"/>
          </p:cNvPr>
          <p:cNvPicPr/>
          <p:nvPr/>
        </p:nvPicPr>
        <p:blipFill>
          <a:blip r:embed="rId18">
            <a:extLst>
              <a:ext uri="{28A0092B-C50C-407E-A947-70E740481C1C}">
                <a14:useLocalDpi xmlns:a14="http://schemas.microsoft.com/office/drawing/2010/main" val="0"/>
              </a:ext>
            </a:extLst>
          </a:blip>
          <a:srcRect/>
          <a:stretch>
            <a:fillRect/>
          </a:stretch>
        </p:blipFill>
        <p:spPr bwMode="auto">
          <a:xfrm>
            <a:off x="1017520" y="4312766"/>
            <a:ext cx="476250" cy="476250"/>
          </a:xfrm>
          <a:prstGeom prst="rect">
            <a:avLst/>
          </a:prstGeom>
          <a:noFill/>
          <a:ln>
            <a:noFill/>
          </a:ln>
        </p:spPr>
      </p:pic>
      <p:pic>
        <p:nvPicPr>
          <p:cNvPr id="57" name="Picture 56" descr="Culture and food traditions">
            <a:hlinkClick r:id="rId10" tgtFrame="&quot;_top&quot;" tooltip="&quot;Culture and food traditions&quot;"/>
          </p:cNvPr>
          <p:cNvPicPr/>
          <p:nvPr/>
        </p:nvPicPr>
        <p:blipFill>
          <a:blip r:embed="rId19">
            <a:extLst>
              <a:ext uri="{28A0092B-C50C-407E-A947-70E740481C1C}">
                <a14:useLocalDpi xmlns:a14="http://schemas.microsoft.com/office/drawing/2010/main" val="0"/>
              </a:ext>
            </a:extLst>
          </a:blip>
          <a:srcRect/>
          <a:stretch>
            <a:fillRect/>
          </a:stretch>
        </p:blipFill>
        <p:spPr bwMode="auto">
          <a:xfrm>
            <a:off x="1029604" y="4855513"/>
            <a:ext cx="476250" cy="476250"/>
          </a:xfrm>
          <a:prstGeom prst="rect">
            <a:avLst/>
          </a:prstGeom>
          <a:noFill/>
          <a:ln>
            <a:noFill/>
          </a:ln>
        </p:spPr>
      </p:pic>
      <p:pic>
        <p:nvPicPr>
          <p:cNvPr id="58" name="Picture 57" descr="Land and natural resources governance">
            <a:hlinkClick r:id="rId11" tgtFrame="&quot;_top&quot;" tooltip="&quot;Land and natural resources governance&quot;"/>
          </p:cNvPr>
          <p:cNvPicPr/>
          <p:nvPr/>
        </p:nvPicPr>
        <p:blipFill>
          <a:blip r:embed="rId20">
            <a:extLst>
              <a:ext uri="{28A0092B-C50C-407E-A947-70E740481C1C}">
                <a14:useLocalDpi xmlns:a14="http://schemas.microsoft.com/office/drawing/2010/main" val="0"/>
              </a:ext>
            </a:extLst>
          </a:blip>
          <a:srcRect/>
          <a:stretch>
            <a:fillRect/>
          </a:stretch>
        </p:blipFill>
        <p:spPr bwMode="auto">
          <a:xfrm>
            <a:off x="1033925" y="5479769"/>
            <a:ext cx="476250" cy="476250"/>
          </a:xfrm>
          <a:prstGeom prst="rect">
            <a:avLst/>
          </a:prstGeom>
          <a:noFill/>
          <a:ln>
            <a:noFill/>
          </a:ln>
        </p:spPr>
      </p:pic>
      <p:pic>
        <p:nvPicPr>
          <p:cNvPr id="59" name="Picture 58" descr="Circular economy">
            <a:hlinkClick r:id="rId12" tgtFrame="&quot;_top&quot;" tooltip="&quot;Circular economy&quot;"/>
          </p:cNvPr>
          <p:cNvPicPr/>
          <p:nvPr/>
        </p:nvPicPr>
        <p:blipFill>
          <a:blip r:embed="rId21">
            <a:extLst>
              <a:ext uri="{28A0092B-C50C-407E-A947-70E740481C1C}">
                <a14:useLocalDpi xmlns:a14="http://schemas.microsoft.com/office/drawing/2010/main" val="0"/>
              </a:ext>
            </a:extLst>
          </a:blip>
          <a:srcRect/>
          <a:stretch>
            <a:fillRect/>
          </a:stretch>
        </p:blipFill>
        <p:spPr bwMode="auto">
          <a:xfrm>
            <a:off x="1044606" y="6116999"/>
            <a:ext cx="476250" cy="476250"/>
          </a:xfrm>
          <a:prstGeom prst="rect">
            <a:avLst/>
          </a:prstGeom>
          <a:noFill/>
          <a:ln>
            <a:noFill/>
          </a:ln>
        </p:spPr>
      </p:pic>
      <p:pic>
        <p:nvPicPr>
          <p:cNvPr id="60" name="Picture 59" descr="Diversity">
            <a:hlinkClick r:id="rId3" tgtFrame="&quot;_top&quot;" tooltip="&quot;Diversity&quot;"/>
          </p:cNvPr>
          <p:cNvPicPr/>
          <p:nvPr/>
        </p:nvPicPr>
        <p:blipFill>
          <a:blip r:embed="rId22">
            <a:extLst>
              <a:ext uri="{28A0092B-C50C-407E-A947-70E740481C1C}">
                <a14:useLocalDpi xmlns:a14="http://schemas.microsoft.com/office/drawing/2010/main" val="0"/>
              </a:ext>
            </a:extLst>
          </a:blip>
          <a:srcRect/>
          <a:stretch>
            <a:fillRect/>
          </a:stretch>
        </p:blipFill>
        <p:spPr bwMode="auto">
          <a:xfrm>
            <a:off x="990271" y="919980"/>
            <a:ext cx="476250" cy="476250"/>
          </a:xfrm>
          <a:prstGeom prst="rect">
            <a:avLst/>
          </a:prstGeom>
          <a:noFill/>
          <a:ln>
            <a:noFill/>
          </a:ln>
        </p:spPr>
      </p:pic>
    </p:spTree>
    <p:extLst>
      <p:ext uri="{BB962C8B-B14F-4D97-AF65-F5344CB8AC3E}">
        <p14:creationId xmlns:p14="http://schemas.microsoft.com/office/powerpoint/2010/main" val="1807257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8C07-8752-B541-87E4-9663802B0A81}"/>
              </a:ext>
            </a:extLst>
          </p:cNvPr>
          <p:cNvSpPr>
            <a:spLocks noGrp="1"/>
          </p:cNvSpPr>
          <p:nvPr>
            <p:ph type="title"/>
          </p:nvPr>
        </p:nvSpPr>
        <p:spPr>
          <a:xfrm>
            <a:off x="8497801" y="556305"/>
            <a:ext cx="3442270" cy="1366883"/>
          </a:xfrm>
        </p:spPr>
        <p:txBody>
          <a:bodyPr>
            <a:normAutofit fontScale="90000"/>
          </a:bodyPr>
          <a:lstStyle/>
          <a:p>
            <a:r>
              <a:rPr lang="fr-FR" b="1" dirty="0">
                <a:solidFill>
                  <a:srgbClr val="005E4F"/>
                </a:solidFill>
                <a:latin typeface="BrownPro" pitchFamily="2" charset="77"/>
              </a:rPr>
              <a:t>La transition agroécologique est un </a:t>
            </a:r>
            <a:r>
              <a:rPr lang="fr-FR" b="1" dirty="0" smtClean="0">
                <a:solidFill>
                  <a:srgbClr val="005E4F"/>
                </a:solidFill>
                <a:latin typeface="BrownPro" pitchFamily="2" charset="77"/>
              </a:rPr>
              <a:t>processus et un parcours</a:t>
            </a:r>
            <a:endParaRPr lang="fr-FR" b="1" dirty="0">
              <a:solidFill>
                <a:srgbClr val="005E4F"/>
              </a:solidFill>
              <a:latin typeface="BrownPro" pitchFamily="2" charset="77"/>
            </a:endParaRPr>
          </a:p>
        </p:txBody>
      </p:sp>
      <p:grpSp>
        <p:nvGrpSpPr>
          <p:cNvPr id="3" name="Group 2"/>
          <p:cNvGrpSpPr/>
          <p:nvPr/>
        </p:nvGrpSpPr>
        <p:grpSpPr>
          <a:xfrm>
            <a:off x="1186620" y="318053"/>
            <a:ext cx="8090297" cy="6222888"/>
            <a:chOff x="1633881" y="357810"/>
            <a:chExt cx="8090297" cy="6222888"/>
          </a:xfrm>
        </p:grpSpPr>
        <p:pic>
          <p:nvPicPr>
            <p:cNvPr id="5" name="Graphic 4" descr="Circular flowchart outline">
              <a:extLst>
                <a:ext uri="{FF2B5EF4-FFF2-40B4-BE49-F238E27FC236}">
                  <a16:creationId xmlns:a16="http://schemas.microsoft.com/office/drawing/2014/main" id="{8F224C73-6483-ED4E-9104-3BD86B4D5A5F}"/>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3468" t="14166" r="12779" b="14759"/>
            <a:stretch/>
          </p:blipFill>
          <p:spPr>
            <a:xfrm>
              <a:off x="3266866" y="357810"/>
              <a:ext cx="6457312" cy="6222888"/>
            </a:xfrm>
            <a:prstGeom prst="rect">
              <a:avLst/>
            </a:prstGeom>
          </p:spPr>
        </p:pic>
        <p:pic>
          <p:nvPicPr>
            <p:cNvPr id="6" name="Graphic 6" descr="Magnifying glass with solid fill">
              <a:extLst>
                <a:ext uri="{FF2B5EF4-FFF2-40B4-BE49-F238E27FC236}">
                  <a16:creationId xmlns:a16="http://schemas.microsoft.com/office/drawing/2014/main" id="{ADD16BB0-4BD8-6148-B71C-25EE100C147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406930" y="4685791"/>
              <a:ext cx="676458" cy="676458"/>
            </a:xfrm>
            <a:prstGeom prst="rect">
              <a:avLst/>
            </a:prstGeom>
          </p:spPr>
        </p:pic>
        <p:pic>
          <p:nvPicPr>
            <p:cNvPr id="7" name="Graphic 10" descr="Lightning bolt with solid fill">
              <a:extLst>
                <a:ext uri="{FF2B5EF4-FFF2-40B4-BE49-F238E27FC236}">
                  <a16:creationId xmlns:a16="http://schemas.microsoft.com/office/drawing/2014/main" id="{71E08BB7-9288-8A40-915C-BA5A12D0A59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786272" y="4663275"/>
              <a:ext cx="769306" cy="769306"/>
            </a:xfrm>
            <a:prstGeom prst="rect">
              <a:avLst/>
            </a:prstGeom>
          </p:spPr>
        </p:pic>
        <p:sp>
          <p:nvSpPr>
            <p:cNvPr id="8" name="TextBox 7">
              <a:extLst>
                <a:ext uri="{FF2B5EF4-FFF2-40B4-BE49-F238E27FC236}">
                  <a16:creationId xmlns:a16="http://schemas.microsoft.com/office/drawing/2014/main" id="{E89010D0-1BCC-3045-8A57-9F3D50CD40AD}"/>
                </a:ext>
              </a:extLst>
            </p:cNvPr>
            <p:cNvSpPr txBox="1"/>
            <p:nvPr/>
          </p:nvSpPr>
          <p:spPr>
            <a:xfrm>
              <a:off x="5322509" y="1467529"/>
              <a:ext cx="2697003" cy="1538883"/>
            </a:xfrm>
            <a:prstGeom prst="rect">
              <a:avLst/>
            </a:prstGeom>
            <a:noFill/>
          </p:spPr>
          <p:txBody>
            <a:bodyPr wrap="square" rtlCol="0">
              <a:spAutoFit/>
            </a:bodyPr>
            <a:lstStyle/>
            <a:p>
              <a:r>
                <a:rPr lang="en-US" sz="4000" b="1" dirty="0">
                  <a:solidFill>
                    <a:srgbClr val="203864"/>
                  </a:solidFill>
                  <a:latin typeface="BrownPro" pitchFamily="2" charset="77"/>
                </a:rPr>
                <a:t>1.</a:t>
              </a:r>
            </a:p>
            <a:p>
              <a:r>
                <a:rPr lang="fr-FR" dirty="0">
                  <a:solidFill>
                    <a:srgbClr val="203864"/>
                  </a:solidFill>
                  <a:latin typeface="BrownPro" pitchFamily="2" charset="77"/>
                </a:rPr>
                <a:t>Explorer les perspectives collectives et trouver un terrain d'entente</a:t>
              </a:r>
            </a:p>
          </p:txBody>
        </p:sp>
        <p:sp>
          <p:nvSpPr>
            <p:cNvPr id="9" name="TextBox 8">
              <a:extLst>
                <a:ext uri="{FF2B5EF4-FFF2-40B4-BE49-F238E27FC236}">
                  <a16:creationId xmlns:a16="http://schemas.microsoft.com/office/drawing/2014/main" id="{1AAA9454-9BD1-1C40-8B4F-BBDE38C152F1}"/>
                </a:ext>
              </a:extLst>
            </p:cNvPr>
            <p:cNvSpPr txBox="1"/>
            <p:nvPr/>
          </p:nvSpPr>
          <p:spPr>
            <a:xfrm>
              <a:off x="6632461" y="2927399"/>
              <a:ext cx="1848742" cy="1477328"/>
            </a:xfrm>
            <a:prstGeom prst="rect">
              <a:avLst/>
            </a:prstGeom>
            <a:noFill/>
          </p:spPr>
          <p:txBody>
            <a:bodyPr wrap="square" rtlCol="0">
              <a:spAutoFit/>
            </a:bodyPr>
            <a:lstStyle/>
            <a:p>
              <a:pPr algn="r"/>
              <a:r>
                <a:rPr lang="en-US" sz="3600" b="1" dirty="0">
                  <a:solidFill>
                    <a:srgbClr val="203864"/>
                  </a:solidFill>
                  <a:latin typeface="BrownPro" pitchFamily="2" charset="77"/>
                </a:rPr>
                <a:t>2.</a:t>
              </a:r>
            </a:p>
            <a:p>
              <a:pPr algn="r"/>
              <a:r>
                <a:rPr lang="fr-FR" dirty="0">
                  <a:solidFill>
                    <a:srgbClr val="203864"/>
                  </a:solidFill>
                  <a:latin typeface="BrownPro" pitchFamily="2" charset="77"/>
                </a:rPr>
                <a:t>Possibilités de renforcer et de cibler les visions</a:t>
              </a:r>
              <a:endParaRPr lang="en-US" dirty="0">
                <a:solidFill>
                  <a:srgbClr val="203864"/>
                </a:solidFill>
                <a:latin typeface="BrownPro" pitchFamily="2" charset="77"/>
              </a:endParaRPr>
            </a:p>
          </p:txBody>
        </p:sp>
        <p:sp>
          <p:nvSpPr>
            <p:cNvPr id="10" name="TextBox 9">
              <a:extLst>
                <a:ext uri="{FF2B5EF4-FFF2-40B4-BE49-F238E27FC236}">
                  <a16:creationId xmlns:a16="http://schemas.microsoft.com/office/drawing/2014/main" id="{37D2BCAD-9068-A242-B0B4-9FFE3F1F3F2B}"/>
                </a:ext>
              </a:extLst>
            </p:cNvPr>
            <p:cNvSpPr txBox="1"/>
            <p:nvPr/>
          </p:nvSpPr>
          <p:spPr>
            <a:xfrm>
              <a:off x="4864181" y="4029083"/>
              <a:ext cx="1848742" cy="1538883"/>
            </a:xfrm>
            <a:prstGeom prst="rect">
              <a:avLst/>
            </a:prstGeom>
            <a:noFill/>
          </p:spPr>
          <p:txBody>
            <a:bodyPr wrap="square" rtlCol="0">
              <a:spAutoFit/>
            </a:bodyPr>
            <a:lstStyle/>
            <a:p>
              <a:r>
                <a:rPr lang="en-US" sz="4000" b="1" dirty="0">
                  <a:solidFill>
                    <a:srgbClr val="203864"/>
                  </a:solidFill>
                  <a:latin typeface="BrownPro" pitchFamily="2" charset="77"/>
                </a:rPr>
                <a:t>3.</a:t>
              </a:r>
            </a:p>
            <a:p>
              <a:r>
                <a:rPr lang="en-US" dirty="0" err="1">
                  <a:solidFill>
                    <a:srgbClr val="203864"/>
                  </a:solidFill>
                  <a:latin typeface="BrownPro" pitchFamily="2" charset="77"/>
                </a:rPr>
                <a:t>Espace</a:t>
              </a:r>
              <a:r>
                <a:rPr lang="en-US" dirty="0">
                  <a:solidFill>
                    <a:srgbClr val="203864"/>
                  </a:solidFill>
                  <a:latin typeface="BrownPro" pitchFamily="2" charset="77"/>
                </a:rPr>
                <a:t> de </a:t>
              </a:r>
              <a:r>
                <a:rPr lang="en-US" dirty="0" smtClean="0">
                  <a:solidFill>
                    <a:srgbClr val="203864"/>
                  </a:solidFill>
                  <a:latin typeface="BrownPro" pitchFamily="2" charset="77"/>
                </a:rPr>
                <a:t>transition / transformation</a:t>
              </a:r>
              <a:endParaRPr lang="en-US" dirty="0">
                <a:solidFill>
                  <a:srgbClr val="203864"/>
                </a:solidFill>
                <a:latin typeface="BrownPro" pitchFamily="2" charset="77"/>
              </a:endParaRPr>
            </a:p>
          </p:txBody>
        </p:sp>
        <p:sp>
          <p:nvSpPr>
            <p:cNvPr id="11" name="Striped Right Arrow 10">
              <a:extLst>
                <a:ext uri="{FF2B5EF4-FFF2-40B4-BE49-F238E27FC236}">
                  <a16:creationId xmlns:a16="http://schemas.microsoft.com/office/drawing/2014/main" id="{B327B786-C829-FC41-8DD6-55B8312296C9}"/>
                </a:ext>
              </a:extLst>
            </p:cNvPr>
            <p:cNvSpPr/>
            <p:nvPr/>
          </p:nvSpPr>
          <p:spPr>
            <a:xfrm>
              <a:off x="1633881" y="516780"/>
              <a:ext cx="3210339" cy="1131818"/>
            </a:xfrm>
            <a:prstGeom prst="stripedRightArrow">
              <a:avLst>
                <a:gd name="adj1" fmla="val 56254"/>
                <a:gd name="adj2" fmla="val 68463"/>
              </a:avLst>
            </a:prstGeom>
            <a:solidFill>
              <a:srgbClr val="4471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latin typeface="BrownPro" pitchFamily="2" charset="77"/>
                </a:rPr>
                <a:t>Vécu, </a:t>
              </a:r>
              <a:r>
                <a:rPr lang="fr-FR" dirty="0">
                  <a:latin typeface="BrownPro" pitchFamily="2" charset="77"/>
                </a:rPr>
                <a:t>valeurs, contexte</a:t>
              </a:r>
              <a:endParaRPr lang="en-US" dirty="0">
                <a:latin typeface="BrownPro" pitchFamily="2" charset="77"/>
              </a:endParaRPr>
            </a:p>
            <a:p>
              <a:r>
                <a:rPr lang="fr-FR" dirty="0" smtClean="0">
                  <a:latin typeface="BrownPro" pitchFamily="2" charset="77"/>
                </a:rPr>
                <a:t>perspectives AE</a:t>
              </a:r>
              <a:endParaRPr lang="en-US" dirty="0">
                <a:latin typeface="BrownPro" pitchFamily="2" charset="77"/>
              </a:endParaRPr>
            </a:p>
          </p:txBody>
        </p:sp>
        <p:pic>
          <p:nvPicPr>
            <p:cNvPr id="12" name="Graphic 5" descr="Users with solid fill">
              <a:extLst>
                <a:ext uri="{FF2B5EF4-FFF2-40B4-BE49-F238E27FC236}">
                  <a16:creationId xmlns:a16="http://schemas.microsoft.com/office/drawing/2014/main" id="{60D41F9E-AA38-0041-A583-353FB8DA3AC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076875" y="825276"/>
              <a:ext cx="769306" cy="769306"/>
            </a:xfrm>
            <a:prstGeom prst="rect">
              <a:avLst/>
            </a:prstGeom>
          </p:spPr>
        </p:pic>
      </p:grpSp>
    </p:spTree>
    <p:extLst>
      <p:ext uri="{BB962C8B-B14F-4D97-AF65-F5344CB8AC3E}">
        <p14:creationId xmlns:p14="http://schemas.microsoft.com/office/powerpoint/2010/main" val="194886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lock Arc 9"/>
          <p:cNvSpPr/>
          <p:nvPr/>
        </p:nvSpPr>
        <p:spPr>
          <a:xfrm rot="16200000">
            <a:off x="2797204" y="1179984"/>
            <a:ext cx="6537650" cy="8130754"/>
          </a:xfrm>
          <a:prstGeom prst="blockArc">
            <a:avLst>
              <a:gd name="adj1" fmla="val 16930656"/>
              <a:gd name="adj2" fmla="val 4711761"/>
              <a:gd name="adj3" fmla="val 34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p:cNvSpPr/>
          <p:nvPr/>
        </p:nvSpPr>
        <p:spPr>
          <a:xfrm>
            <a:off x="1407339" y="4137650"/>
            <a:ext cx="1381373" cy="138176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Oval 29"/>
          <p:cNvSpPr/>
          <p:nvPr/>
        </p:nvSpPr>
        <p:spPr>
          <a:xfrm>
            <a:off x="3057847" y="2059020"/>
            <a:ext cx="1381373" cy="138176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Oval 30"/>
          <p:cNvSpPr/>
          <p:nvPr/>
        </p:nvSpPr>
        <p:spPr>
          <a:xfrm>
            <a:off x="5676039" y="1309021"/>
            <a:ext cx="1381373" cy="138176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Oval 31"/>
          <p:cNvSpPr/>
          <p:nvPr/>
        </p:nvSpPr>
        <p:spPr>
          <a:xfrm>
            <a:off x="7999043" y="1974702"/>
            <a:ext cx="1381373" cy="138176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Oval 32"/>
          <p:cNvSpPr/>
          <p:nvPr/>
        </p:nvSpPr>
        <p:spPr>
          <a:xfrm>
            <a:off x="9584038" y="4137650"/>
            <a:ext cx="1381373" cy="1381760"/>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TextBox 18"/>
          <p:cNvSpPr txBox="1"/>
          <p:nvPr/>
        </p:nvSpPr>
        <p:spPr>
          <a:xfrm>
            <a:off x="222907" y="2604199"/>
            <a:ext cx="2346806" cy="1815882"/>
          </a:xfrm>
          <a:prstGeom prst="rect">
            <a:avLst/>
          </a:prstGeom>
          <a:noFill/>
        </p:spPr>
        <p:txBody>
          <a:bodyPr wrap="square" rtlCol="0">
            <a:spAutoFit/>
          </a:bodyPr>
          <a:lstStyle/>
          <a:p>
            <a:r>
              <a:rPr lang="fr-FR" sz="2800" dirty="0" smtClean="0">
                <a:latin typeface="Candara" panose="020E0502030303020204" pitchFamily="34" charset="0"/>
              </a:rPr>
              <a:t>Principes / éléments en bref avec vos mots</a:t>
            </a:r>
            <a:endParaRPr lang="en-US" sz="2800" dirty="0">
              <a:latin typeface="Candara" panose="020E0502030303020204" pitchFamily="34" charset="0"/>
            </a:endParaRPr>
          </a:p>
        </p:txBody>
      </p:sp>
      <p:sp>
        <p:nvSpPr>
          <p:cNvPr id="20" name="TextBox 19"/>
          <p:cNvSpPr txBox="1"/>
          <p:nvPr/>
        </p:nvSpPr>
        <p:spPr>
          <a:xfrm>
            <a:off x="1019026" y="5544557"/>
            <a:ext cx="2803466" cy="1200329"/>
          </a:xfrm>
          <a:prstGeom prst="rect">
            <a:avLst/>
          </a:prstGeom>
          <a:noFill/>
        </p:spPr>
        <p:txBody>
          <a:bodyPr wrap="square" rtlCol="0">
            <a:spAutoFit/>
          </a:bodyPr>
          <a:lstStyle/>
          <a:p>
            <a:r>
              <a:rPr lang="fr-FR" sz="2400" b="1" dirty="0" smtClean="0">
                <a:latin typeface="Candara" panose="020E0502030303020204" pitchFamily="34" charset="0"/>
              </a:rPr>
              <a:t>Description de l’ étape du processus de transition</a:t>
            </a:r>
            <a:endParaRPr lang="fr-FR" dirty="0">
              <a:latin typeface="Candara" panose="020E0502030303020204" pitchFamily="34" charset="0"/>
            </a:endParaRPr>
          </a:p>
        </p:txBody>
      </p:sp>
      <p:sp>
        <p:nvSpPr>
          <p:cNvPr id="38" name="TextBox 37"/>
          <p:cNvSpPr txBox="1"/>
          <p:nvPr/>
        </p:nvSpPr>
        <p:spPr>
          <a:xfrm>
            <a:off x="2233690" y="521238"/>
            <a:ext cx="2346806" cy="1815882"/>
          </a:xfrm>
          <a:prstGeom prst="rect">
            <a:avLst/>
          </a:prstGeom>
          <a:noFill/>
        </p:spPr>
        <p:txBody>
          <a:bodyPr wrap="square" rtlCol="0">
            <a:spAutoFit/>
          </a:bodyPr>
          <a:lstStyle/>
          <a:p>
            <a:r>
              <a:rPr lang="fr-FR" sz="2800" dirty="0">
                <a:latin typeface="Candara" panose="020E0502030303020204" pitchFamily="34" charset="0"/>
              </a:rPr>
              <a:t>Principes / éléments en bref avec vos mots</a:t>
            </a:r>
            <a:endParaRPr lang="en-US" sz="2800" dirty="0">
              <a:latin typeface="Candara" panose="020E0502030303020204" pitchFamily="34" charset="0"/>
            </a:endParaRPr>
          </a:p>
        </p:txBody>
      </p:sp>
      <p:sp>
        <p:nvSpPr>
          <p:cNvPr id="39" name="TextBox 38"/>
          <p:cNvSpPr txBox="1"/>
          <p:nvPr/>
        </p:nvSpPr>
        <p:spPr>
          <a:xfrm>
            <a:off x="5184265" y="80730"/>
            <a:ext cx="2943783" cy="1384995"/>
          </a:xfrm>
          <a:prstGeom prst="rect">
            <a:avLst/>
          </a:prstGeom>
          <a:noFill/>
        </p:spPr>
        <p:txBody>
          <a:bodyPr wrap="square" rtlCol="0">
            <a:spAutoFit/>
          </a:bodyPr>
          <a:lstStyle/>
          <a:p>
            <a:r>
              <a:rPr lang="fr-FR" sz="2800" dirty="0">
                <a:latin typeface="Candara" panose="020E0502030303020204" pitchFamily="34" charset="0"/>
              </a:rPr>
              <a:t>Principes / éléments en bref avec vos mots</a:t>
            </a:r>
            <a:endParaRPr lang="en-US" sz="2800" dirty="0">
              <a:latin typeface="Candara" panose="020E0502030303020204" pitchFamily="34" charset="0"/>
            </a:endParaRPr>
          </a:p>
        </p:txBody>
      </p:sp>
      <p:pic>
        <p:nvPicPr>
          <p:cNvPr id="40" name="Picture 39" descr="Recycling">
            <a:hlinkClick r:id="rId2" tgtFrame="&quot;_top&quot;" tooltip="&quot;Recyclin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71689" y="2053860"/>
            <a:ext cx="476250" cy="476250"/>
          </a:xfrm>
          <a:prstGeom prst="rect">
            <a:avLst/>
          </a:prstGeom>
          <a:noFill/>
          <a:ln>
            <a:noFill/>
          </a:ln>
        </p:spPr>
      </p:pic>
      <p:pic>
        <p:nvPicPr>
          <p:cNvPr id="41" name="Picture 40" descr="Balance">
            <a:hlinkClick r:id="rId4" tgtFrame="&quot;_top&quot;" tooltip="&quot;Balance&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64246" y="2867653"/>
            <a:ext cx="476250" cy="476250"/>
          </a:xfrm>
          <a:prstGeom prst="rect">
            <a:avLst/>
          </a:prstGeom>
          <a:noFill/>
          <a:ln>
            <a:noFill/>
          </a:ln>
        </p:spPr>
      </p:pic>
      <p:pic>
        <p:nvPicPr>
          <p:cNvPr id="42" name="Picture 41" descr="Human and social value">
            <a:hlinkClick r:id="rId6" tgtFrame="&quot;_top&quot;" tooltip="&quot;Human and social value&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3168968" y="2547043"/>
            <a:ext cx="476250" cy="476250"/>
          </a:xfrm>
          <a:prstGeom prst="rect">
            <a:avLst/>
          </a:prstGeom>
          <a:noFill/>
          <a:ln>
            <a:noFill/>
          </a:ln>
        </p:spPr>
      </p:pic>
      <p:pic>
        <p:nvPicPr>
          <p:cNvPr id="43" name="Picture 42" descr="Balance">
            <a:hlinkClick r:id="rId4" tgtFrame="&quot;_top&quot;" tooltip="&quot;Balance&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8689729" y="2308918"/>
            <a:ext cx="476250" cy="476250"/>
          </a:xfrm>
          <a:prstGeom prst="rect">
            <a:avLst/>
          </a:prstGeom>
          <a:noFill/>
          <a:ln>
            <a:noFill/>
          </a:ln>
        </p:spPr>
      </p:pic>
      <p:pic>
        <p:nvPicPr>
          <p:cNvPr id="44" name="Picture 43" descr="Diversity">
            <a:hlinkClick r:id="rId8" tgtFrame="&quot;_top&quot;" tooltip="&quot;Diversity&quot;"/>
          </p:cNvPr>
          <p:cNvPicPr/>
          <p:nvPr/>
        </p:nvPicPr>
        <p:blipFill>
          <a:blip r:embed="rId9">
            <a:extLst>
              <a:ext uri="{28A0092B-C50C-407E-A947-70E740481C1C}">
                <a14:useLocalDpi xmlns:a14="http://schemas.microsoft.com/office/drawing/2010/main" val="0"/>
              </a:ext>
            </a:extLst>
          </a:blip>
          <a:srcRect/>
          <a:stretch>
            <a:fillRect/>
          </a:stretch>
        </p:blipFill>
        <p:spPr bwMode="auto">
          <a:xfrm>
            <a:off x="2201487" y="4557497"/>
            <a:ext cx="476250" cy="476250"/>
          </a:xfrm>
          <a:prstGeom prst="rect">
            <a:avLst/>
          </a:prstGeom>
          <a:noFill/>
          <a:ln>
            <a:noFill/>
          </a:ln>
        </p:spPr>
      </p:pic>
      <p:sp>
        <p:nvSpPr>
          <p:cNvPr id="45" name="TextBox 44"/>
          <p:cNvSpPr txBox="1"/>
          <p:nvPr/>
        </p:nvSpPr>
        <p:spPr>
          <a:xfrm>
            <a:off x="8888663" y="744560"/>
            <a:ext cx="2799207" cy="1384995"/>
          </a:xfrm>
          <a:prstGeom prst="rect">
            <a:avLst/>
          </a:prstGeom>
          <a:noFill/>
        </p:spPr>
        <p:txBody>
          <a:bodyPr wrap="square" rtlCol="0">
            <a:spAutoFit/>
          </a:bodyPr>
          <a:lstStyle/>
          <a:p>
            <a:r>
              <a:rPr lang="fr-FR" sz="2800" dirty="0">
                <a:latin typeface="Candara" panose="020E0502030303020204" pitchFamily="34" charset="0"/>
              </a:rPr>
              <a:t>Principes / éléments en bref avec vos mots</a:t>
            </a:r>
            <a:endParaRPr lang="en-US" sz="2800" dirty="0">
              <a:latin typeface="Candara" panose="020E0502030303020204" pitchFamily="34" charset="0"/>
            </a:endParaRPr>
          </a:p>
        </p:txBody>
      </p:sp>
      <p:sp>
        <p:nvSpPr>
          <p:cNvPr id="46" name="TextBox 45"/>
          <p:cNvSpPr txBox="1"/>
          <p:nvPr/>
        </p:nvSpPr>
        <p:spPr>
          <a:xfrm>
            <a:off x="3316493" y="3678557"/>
            <a:ext cx="1867772" cy="830997"/>
          </a:xfrm>
          <a:prstGeom prst="rect">
            <a:avLst/>
          </a:prstGeom>
          <a:noFill/>
        </p:spPr>
        <p:txBody>
          <a:bodyPr wrap="square" rtlCol="0">
            <a:spAutoFit/>
          </a:bodyPr>
          <a:lstStyle/>
          <a:p>
            <a:r>
              <a:rPr lang="fr-FR" sz="2400" b="1" dirty="0" smtClean="0">
                <a:latin typeface="Candara" panose="020E0502030303020204" pitchFamily="34" charset="0"/>
              </a:rPr>
              <a:t>Description de l’ étape</a:t>
            </a:r>
            <a:endParaRPr lang="fr-FR" dirty="0">
              <a:latin typeface="Candara" panose="020E0502030303020204" pitchFamily="34" charset="0"/>
            </a:endParaRPr>
          </a:p>
        </p:txBody>
      </p:sp>
      <p:sp>
        <p:nvSpPr>
          <p:cNvPr id="47" name="TextBox 46"/>
          <p:cNvSpPr txBox="1"/>
          <p:nvPr/>
        </p:nvSpPr>
        <p:spPr>
          <a:xfrm>
            <a:off x="5442696" y="2867653"/>
            <a:ext cx="1999766" cy="830997"/>
          </a:xfrm>
          <a:prstGeom prst="rect">
            <a:avLst/>
          </a:prstGeom>
          <a:noFill/>
        </p:spPr>
        <p:txBody>
          <a:bodyPr wrap="square" rtlCol="0">
            <a:spAutoFit/>
          </a:bodyPr>
          <a:lstStyle/>
          <a:p>
            <a:r>
              <a:rPr lang="fr-FR" sz="2400" b="1" dirty="0" smtClean="0">
                <a:latin typeface="Candara" panose="020E0502030303020204" pitchFamily="34" charset="0"/>
              </a:rPr>
              <a:t>Description de l’ étape</a:t>
            </a:r>
            <a:endParaRPr lang="fr-FR" dirty="0">
              <a:latin typeface="Candara" panose="020E0502030303020204" pitchFamily="34" charset="0"/>
            </a:endParaRPr>
          </a:p>
        </p:txBody>
      </p:sp>
      <p:sp>
        <p:nvSpPr>
          <p:cNvPr id="48" name="TextBox 47"/>
          <p:cNvSpPr txBox="1"/>
          <p:nvPr/>
        </p:nvSpPr>
        <p:spPr>
          <a:xfrm>
            <a:off x="7552348" y="3465617"/>
            <a:ext cx="1999766" cy="830997"/>
          </a:xfrm>
          <a:prstGeom prst="rect">
            <a:avLst/>
          </a:prstGeom>
          <a:noFill/>
        </p:spPr>
        <p:txBody>
          <a:bodyPr wrap="square" rtlCol="0">
            <a:spAutoFit/>
          </a:bodyPr>
          <a:lstStyle/>
          <a:p>
            <a:r>
              <a:rPr lang="fr-FR" sz="2400" b="1" dirty="0" smtClean="0">
                <a:latin typeface="Candara" panose="020E0502030303020204" pitchFamily="34" charset="0"/>
              </a:rPr>
              <a:t>Description de l’ étape</a:t>
            </a:r>
            <a:endParaRPr lang="fr-FR" dirty="0">
              <a:latin typeface="Candara" panose="020E0502030303020204" pitchFamily="34" charset="0"/>
            </a:endParaRPr>
          </a:p>
        </p:txBody>
      </p:sp>
      <p:sp>
        <p:nvSpPr>
          <p:cNvPr id="49" name="TextBox 48"/>
          <p:cNvSpPr txBox="1"/>
          <p:nvPr/>
        </p:nvSpPr>
        <p:spPr>
          <a:xfrm>
            <a:off x="8927854" y="5569085"/>
            <a:ext cx="1999766" cy="830997"/>
          </a:xfrm>
          <a:prstGeom prst="rect">
            <a:avLst/>
          </a:prstGeom>
          <a:noFill/>
        </p:spPr>
        <p:txBody>
          <a:bodyPr wrap="square" rtlCol="0">
            <a:spAutoFit/>
          </a:bodyPr>
          <a:lstStyle/>
          <a:p>
            <a:r>
              <a:rPr lang="fr-FR" sz="2400" b="1" dirty="0" smtClean="0">
                <a:latin typeface="Candara" panose="020E0502030303020204" pitchFamily="34" charset="0"/>
              </a:rPr>
              <a:t>Description de l’ étape</a:t>
            </a:r>
            <a:endParaRPr lang="fr-FR" dirty="0">
              <a:latin typeface="Candara" panose="020E0502030303020204" pitchFamily="34" charset="0"/>
            </a:endParaRPr>
          </a:p>
        </p:txBody>
      </p:sp>
      <p:sp>
        <p:nvSpPr>
          <p:cNvPr id="50" name="TextBox 49"/>
          <p:cNvSpPr txBox="1"/>
          <p:nvPr/>
        </p:nvSpPr>
        <p:spPr>
          <a:xfrm>
            <a:off x="9841089" y="2706645"/>
            <a:ext cx="2252994" cy="1815882"/>
          </a:xfrm>
          <a:prstGeom prst="rect">
            <a:avLst/>
          </a:prstGeom>
          <a:noFill/>
        </p:spPr>
        <p:txBody>
          <a:bodyPr wrap="square" rtlCol="0">
            <a:spAutoFit/>
          </a:bodyPr>
          <a:lstStyle/>
          <a:p>
            <a:pPr algn="r"/>
            <a:r>
              <a:rPr lang="fr-FR" sz="2800" dirty="0">
                <a:latin typeface="Candara" panose="020E0502030303020204" pitchFamily="34" charset="0"/>
              </a:rPr>
              <a:t>Principes / éléments en bref avec vos mots</a:t>
            </a:r>
            <a:endParaRPr lang="en-US" sz="2800" dirty="0">
              <a:latin typeface="Candara" panose="020E0502030303020204" pitchFamily="34" charset="0"/>
            </a:endParaRPr>
          </a:p>
        </p:txBody>
      </p:sp>
    </p:spTree>
    <p:extLst>
      <p:ext uri="{BB962C8B-B14F-4D97-AF65-F5344CB8AC3E}">
        <p14:creationId xmlns:p14="http://schemas.microsoft.com/office/powerpoint/2010/main" val="25391518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24" y="2116570"/>
            <a:ext cx="11005257" cy="2867806"/>
          </a:xfrm>
        </p:spPr>
        <p:txBody>
          <a:bodyPr>
            <a:normAutofit/>
          </a:bodyPr>
          <a:lstStyle/>
          <a:p>
            <a:r>
              <a:rPr lang="en-US" dirty="0" smtClean="0"/>
              <a:t>QUESTIONS </a:t>
            </a:r>
            <a:br>
              <a:rPr lang="en-US" dirty="0" smtClean="0"/>
            </a:br>
            <a:r>
              <a:rPr lang="en-US" dirty="0"/>
              <a:t/>
            </a:r>
            <a:br>
              <a:rPr lang="en-US" dirty="0"/>
            </a:br>
            <a:r>
              <a:rPr lang="en-US" dirty="0" smtClean="0"/>
              <a:t>NELL: </a:t>
            </a:r>
            <a:r>
              <a:rPr lang="en-US" dirty="0" err="1" smtClean="0"/>
              <a:t>Groupes</a:t>
            </a:r>
            <a:r>
              <a:rPr lang="en-US" dirty="0" smtClean="0"/>
              <a:t> de travail</a:t>
            </a:r>
            <a:br>
              <a:rPr lang="en-US" dirty="0" smtClean="0"/>
            </a:br>
            <a:r>
              <a:rPr lang="en-US" dirty="0"/>
              <a:t/>
            </a:r>
            <a:br>
              <a:rPr lang="en-US" dirty="0"/>
            </a:br>
            <a:r>
              <a:rPr lang="fr-FR" dirty="0"/>
              <a:t>Veuillez vous joindre aux salles de réunion</a:t>
            </a:r>
            <a:endParaRPr lang="en-US" dirty="0"/>
          </a:p>
        </p:txBody>
      </p:sp>
    </p:spTree>
    <p:extLst>
      <p:ext uri="{BB962C8B-B14F-4D97-AF65-F5344CB8AC3E}">
        <p14:creationId xmlns:p14="http://schemas.microsoft.com/office/powerpoint/2010/main" val="2942768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4327533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p:txBody>
          <a:bodyPr/>
          <a:lstStyle/>
          <a:p>
            <a:r>
              <a:rPr lang="en-US" dirty="0"/>
              <a:t>Process based approach, detailed schematic</a:t>
            </a:r>
          </a:p>
        </p:txBody>
      </p:sp>
      <p:pic>
        <p:nvPicPr>
          <p:cNvPr id="5" name="Picture 4" descr="Diagram&#10;&#10;Description automatically generated">
            <a:extLst>
              <a:ext uri="{FF2B5EF4-FFF2-40B4-BE49-F238E27FC236}">
                <a16:creationId xmlns:a16="http://schemas.microsoft.com/office/drawing/2014/main" id="{B4AB5A0A-E529-D94E-8C0A-C724EE853AE7}"/>
              </a:ext>
            </a:extLst>
          </p:cNvPr>
          <p:cNvPicPr>
            <a:picLocks noChangeAspect="1"/>
          </p:cNvPicPr>
          <p:nvPr/>
        </p:nvPicPr>
        <p:blipFill>
          <a:blip r:embed="rId3"/>
          <a:stretch>
            <a:fillRect/>
          </a:stretch>
        </p:blipFill>
        <p:spPr>
          <a:xfrm>
            <a:off x="461058" y="1886338"/>
            <a:ext cx="11296261" cy="4518504"/>
          </a:xfrm>
          <a:prstGeom prst="rect">
            <a:avLst/>
          </a:prstGeom>
        </p:spPr>
      </p:pic>
      <p:sp>
        <p:nvSpPr>
          <p:cNvPr id="6" name="Title 1">
            <a:extLst>
              <a:ext uri="{FF2B5EF4-FFF2-40B4-BE49-F238E27FC236}">
                <a16:creationId xmlns:a16="http://schemas.microsoft.com/office/drawing/2014/main" id="{F5C0ED4A-615C-894C-947D-27DD22EFEBC5}"/>
              </a:ext>
            </a:extLst>
          </p:cNvPr>
          <p:cNvSpPr txBox="1">
            <a:spLocks/>
          </p:cNvSpPr>
          <p:nvPr/>
        </p:nvSpPr>
        <p:spPr>
          <a:xfrm>
            <a:off x="593371" y="672233"/>
            <a:ext cx="11005257" cy="75275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b="1" dirty="0">
                <a:solidFill>
                  <a:srgbClr val="005E4F"/>
                </a:solidFill>
                <a:latin typeface="BrownPro" pitchFamily="2" charset="77"/>
              </a:rPr>
              <a:t>AES process-based transition &amp; transformation framework</a:t>
            </a:r>
          </a:p>
        </p:txBody>
      </p:sp>
    </p:spTree>
    <p:extLst>
      <p:ext uri="{BB962C8B-B14F-4D97-AF65-F5344CB8AC3E}">
        <p14:creationId xmlns:p14="http://schemas.microsoft.com/office/powerpoint/2010/main" val="2529158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568019" y="257895"/>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b="1" dirty="0" smtClean="0">
                <a:solidFill>
                  <a:srgbClr val="005E4F"/>
                </a:solidFill>
                <a:latin typeface="BrownPro" pitchFamily="2" charset="77"/>
              </a:rPr>
              <a:t>Agroecology</a:t>
            </a:r>
            <a:endParaRPr lang="en-US" b="1" dirty="0">
              <a:solidFill>
                <a:srgbClr val="005E4F"/>
              </a:solidFill>
              <a:latin typeface="BrownPro" pitchFamily="2" charset="77"/>
            </a:endParaRPr>
          </a:p>
        </p:txBody>
      </p:sp>
      <p:grpSp>
        <p:nvGrpSpPr>
          <p:cNvPr id="25" name="Group 24"/>
          <p:cNvGrpSpPr/>
          <p:nvPr/>
        </p:nvGrpSpPr>
        <p:grpSpPr>
          <a:xfrm>
            <a:off x="3244661" y="1135586"/>
            <a:ext cx="5350699" cy="5162542"/>
            <a:chOff x="2163334" y="2894244"/>
            <a:chExt cx="3279609" cy="3089629"/>
          </a:xfrm>
        </p:grpSpPr>
        <p:grpSp>
          <p:nvGrpSpPr>
            <p:cNvPr id="37" name="Group 36"/>
            <p:cNvGrpSpPr/>
            <p:nvPr/>
          </p:nvGrpSpPr>
          <p:grpSpPr>
            <a:xfrm>
              <a:off x="2853581" y="2894244"/>
              <a:ext cx="1916633" cy="1892560"/>
              <a:chOff x="31218824" y="15589047"/>
              <a:chExt cx="5867137" cy="5819247"/>
            </a:xfrm>
          </p:grpSpPr>
          <p:sp>
            <p:nvSpPr>
              <p:cNvPr id="44" name="Oval 43"/>
              <p:cNvSpPr/>
              <p:nvPr/>
            </p:nvSpPr>
            <p:spPr>
              <a:xfrm>
                <a:off x="31218824" y="15589047"/>
                <a:ext cx="5867137" cy="5819247"/>
              </a:xfrm>
              <a:prstGeom prst="ellipse">
                <a:avLst/>
              </a:prstGeom>
              <a:solidFill>
                <a:srgbClr val="B2740E">
                  <a:lumMod val="75000"/>
                  <a:alpha val="3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00"/>
                  </a:solidFill>
                  <a:effectLst/>
                  <a:uLnTx/>
                  <a:uFillTx/>
                  <a:latin typeface="Candara" panose="020E0502030303020204" pitchFamily="34" charset="0"/>
                </a:endParaRPr>
              </a:p>
            </p:txBody>
          </p:sp>
          <p:sp>
            <p:nvSpPr>
              <p:cNvPr id="45" name="TextBox 44"/>
              <p:cNvSpPr txBox="1"/>
              <p:nvPr/>
            </p:nvSpPr>
            <p:spPr>
              <a:xfrm>
                <a:off x="32324693" y="17222634"/>
                <a:ext cx="3633285" cy="9628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Science</a:t>
                </a:r>
              </a:p>
            </p:txBody>
          </p:sp>
        </p:grpSp>
        <p:grpSp>
          <p:nvGrpSpPr>
            <p:cNvPr id="38" name="Group 37"/>
            <p:cNvGrpSpPr/>
            <p:nvPr/>
          </p:nvGrpSpPr>
          <p:grpSpPr>
            <a:xfrm>
              <a:off x="3547237" y="4085676"/>
              <a:ext cx="1895706" cy="1898197"/>
              <a:chOff x="32990997" y="19147142"/>
              <a:chExt cx="5806799" cy="5886924"/>
            </a:xfrm>
            <a:solidFill>
              <a:srgbClr val="F79646">
                <a:lumMod val="75000"/>
                <a:alpha val="74000"/>
              </a:srgbClr>
            </a:solidFill>
          </p:grpSpPr>
          <p:sp>
            <p:nvSpPr>
              <p:cNvPr id="42" name="Oval 41"/>
              <p:cNvSpPr/>
              <p:nvPr/>
            </p:nvSpPr>
            <p:spPr>
              <a:xfrm>
                <a:off x="32990997" y="19147142"/>
                <a:ext cx="5806799" cy="5886924"/>
              </a:xfrm>
              <a:prstGeom prst="ellipse">
                <a:avLst/>
              </a:prstGeom>
              <a:solidFill>
                <a:srgbClr val="48AA7E">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00"/>
                  </a:solidFill>
                  <a:effectLst/>
                  <a:uLnTx/>
                  <a:uFillTx/>
                  <a:latin typeface="Candara" panose="020E0502030303020204" pitchFamily="34" charset="0"/>
                </a:endParaRPr>
              </a:p>
            </p:txBody>
          </p:sp>
          <p:sp>
            <p:nvSpPr>
              <p:cNvPr id="43" name="TextBox 42"/>
              <p:cNvSpPr txBox="1"/>
              <p:nvPr/>
            </p:nvSpPr>
            <p:spPr>
              <a:xfrm>
                <a:off x="34869457" y="21594223"/>
                <a:ext cx="3478399" cy="11905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Practice</a:t>
                </a:r>
              </a:p>
            </p:txBody>
          </p:sp>
        </p:grpSp>
        <p:grpSp>
          <p:nvGrpSpPr>
            <p:cNvPr id="39" name="Group 38"/>
            <p:cNvGrpSpPr/>
            <p:nvPr/>
          </p:nvGrpSpPr>
          <p:grpSpPr>
            <a:xfrm>
              <a:off x="2163334" y="4150796"/>
              <a:ext cx="1871280" cy="1817649"/>
              <a:chOff x="28574997" y="19073298"/>
              <a:chExt cx="5895383" cy="5819244"/>
            </a:xfrm>
          </p:grpSpPr>
          <p:sp>
            <p:nvSpPr>
              <p:cNvPr id="40" name="Oval 39"/>
              <p:cNvSpPr/>
              <p:nvPr/>
            </p:nvSpPr>
            <p:spPr>
              <a:xfrm>
                <a:off x="28574997" y="19073298"/>
                <a:ext cx="5895383" cy="5819244"/>
              </a:xfrm>
              <a:prstGeom prst="ellipse">
                <a:avLst/>
              </a:prstGeom>
              <a:solidFill>
                <a:srgbClr val="556CB7">
                  <a:alpha val="3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ndara" panose="020E0502030303020204" pitchFamily="34" charset="0"/>
                </a:endParaRPr>
              </a:p>
            </p:txBody>
          </p:sp>
          <p:sp>
            <p:nvSpPr>
              <p:cNvPr id="41" name="TextBox 40"/>
              <p:cNvSpPr txBox="1"/>
              <p:nvPr/>
            </p:nvSpPr>
            <p:spPr>
              <a:xfrm>
                <a:off x="29224767" y="21605971"/>
                <a:ext cx="4906437" cy="12290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Movement</a:t>
                </a:r>
              </a:p>
            </p:txBody>
          </p:sp>
        </p:grpSp>
      </p:grpSp>
      <p:grpSp>
        <p:nvGrpSpPr>
          <p:cNvPr id="48" name="Group 47"/>
          <p:cNvGrpSpPr/>
          <p:nvPr/>
        </p:nvGrpSpPr>
        <p:grpSpPr>
          <a:xfrm>
            <a:off x="8919723" y="3240891"/>
            <a:ext cx="3089805" cy="2290191"/>
            <a:chOff x="8536629" y="2855580"/>
            <a:chExt cx="3089805" cy="2290191"/>
          </a:xfrm>
        </p:grpSpPr>
        <p:sp>
          <p:nvSpPr>
            <p:cNvPr id="49" name="TextBox 48"/>
            <p:cNvSpPr txBox="1"/>
            <p:nvPr/>
          </p:nvSpPr>
          <p:spPr>
            <a:xfrm>
              <a:off x="8722510" y="3092734"/>
              <a:ext cx="2903924" cy="1815882"/>
            </a:xfrm>
            <a:prstGeom prst="rect">
              <a:avLst/>
            </a:prstGeom>
            <a:noFill/>
          </p:spPr>
          <p:txBody>
            <a:bodyPr wrap="square" rtlCol="0">
              <a:spAutoFit/>
            </a:bodyPr>
            <a:lstStyle/>
            <a:p>
              <a:r>
                <a:rPr lang="en-US" sz="2800" b="1" dirty="0">
                  <a:solidFill>
                    <a:schemeClr val="accent6">
                      <a:lumMod val="75000"/>
                    </a:schemeClr>
                  </a:solidFill>
                  <a:latin typeface="Candara" panose="020E0502030303020204" pitchFamily="34" charset="0"/>
                </a:rPr>
                <a:t>Grounded and manifesting in  the practice of agriculture</a:t>
              </a:r>
            </a:p>
          </p:txBody>
        </p:sp>
        <p:sp>
          <p:nvSpPr>
            <p:cNvPr id="50" name="Rectangular Callout 49"/>
            <p:cNvSpPr/>
            <p:nvPr/>
          </p:nvSpPr>
          <p:spPr>
            <a:xfrm>
              <a:off x="8536629" y="2855580"/>
              <a:ext cx="2716445" cy="2290191"/>
            </a:xfrm>
            <a:prstGeom prst="wedgeRectCallout">
              <a:avLst>
                <a:gd name="adj1" fmla="val -69277"/>
                <a:gd name="adj2" fmla="val -6287"/>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lowchart: Extract 50"/>
          <p:cNvSpPr/>
          <p:nvPr/>
        </p:nvSpPr>
        <p:spPr>
          <a:xfrm>
            <a:off x="5564348" y="3640784"/>
            <a:ext cx="662453" cy="636730"/>
          </a:xfrm>
          <a:prstGeom prst="flowChartExtract">
            <a:avLst/>
          </a:prstGeom>
          <a:solidFill>
            <a:srgbClr val="FFFF00"/>
          </a:solidFill>
          <a:ln w="12700" cap="flat" cmpd="sng" algn="ctr">
            <a:solidFill>
              <a:srgbClr val="4F81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panose="020E0502030303020204" pitchFamily="34" charset="0"/>
            </a:endParaRPr>
          </a:p>
        </p:txBody>
      </p:sp>
    </p:spTree>
    <p:extLst>
      <p:ext uri="{BB962C8B-B14F-4D97-AF65-F5344CB8AC3E}">
        <p14:creationId xmlns:p14="http://schemas.microsoft.com/office/powerpoint/2010/main" val="20484595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568019" y="257895"/>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b="1" dirty="0" smtClean="0">
                <a:solidFill>
                  <a:srgbClr val="005E4F"/>
                </a:solidFill>
                <a:latin typeface="BrownPro" pitchFamily="2" charset="77"/>
              </a:rPr>
              <a:t>Agroecology</a:t>
            </a:r>
            <a:endParaRPr lang="en-US" b="1" dirty="0">
              <a:solidFill>
                <a:srgbClr val="005E4F"/>
              </a:solidFill>
              <a:latin typeface="BrownPro" pitchFamily="2" charset="77"/>
            </a:endParaRPr>
          </a:p>
        </p:txBody>
      </p:sp>
      <p:grpSp>
        <p:nvGrpSpPr>
          <p:cNvPr id="25" name="Group 24"/>
          <p:cNvGrpSpPr/>
          <p:nvPr/>
        </p:nvGrpSpPr>
        <p:grpSpPr>
          <a:xfrm>
            <a:off x="3244661" y="1135586"/>
            <a:ext cx="5350699" cy="5162542"/>
            <a:chOff x="2163334" y="2894244"/>
            <a:chExt cx="3279609" cy="3089629"/>
          </a:xfrm>
        </p:grpSpPr>
        <p:grpSp>
          <p:nvGrpSpPr>
            <p:cNvPr id="37" name="Group 36"/>
            <p:cNvGrpSpPr/>
            <p:nvPr/>
          </p:nvGrpSpPr>
          <p:grpSpPr>
            <a:xfrm>
              <a:off x="2853581" y="2894244"/>
              <a:ext cx="1916633" cy="1892560"/>
              <a:chOff x="31218824" y="15589047"/>
              <a:chExt cx="5867137" cy="5819247"/>
            </a:xfrm>
          </p:grpSpPr>
          <p:sp>
            <p:nvSpPr>
              <p:cNvPr id="44" name="Oval 43"/>
              <p:cNvSpPr/>
              <p:nvPr/>
            </p:nvSpPr>
            <p:spPr>
              <a:xfrm>
                <a:off x="31218824" y="15589047"/>
                <a:ext cx="5867137" cy="5819247"/>
              </a:xfrm>
              <a:prstGeom prst="ellipse">
                <a:avLst/>
              </a:prstGeom>
              <a:solidFill>
                <a:srgbClr val="B2740E">
                  <a:lumMod val="75000"/>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00"/>
                  </a:solidFill>
                  <a:effectLst/>
                  <a:uLnTx/>
                  <a:uFillTx/>
                  <a:latin typeface="Candara" panose="020E0502030303020204" pitchFamily="34" charset="0"/>
                </a:endParaRPr>
              </a:p>
            </p:txBody>
          </p:sp>
          <p:sp>
            <p:nvSpPr>
              <p:cNvPr id="45" name="TextBox 44"/>
              <p:cNvSpPr txBox="1"/>
              <p:nvPr/>
            </p:nvSpPr>
            <p:spPr>
              <a:xfrm>
                <a:off x="32324693" y="17222634"/>
                <a:ext cx="3633285" cy="9628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Science</a:t>
                </a:r>
              </a:p>
            </p:txBody>
          </p:sp>
        </p:grpSp>
        <p:grpSp>
          <p:nvGrpSpPr>
            <p:cNvPr id="38" name="Group 37"/>
            <p:cNvGrpSpPr/>
            <p:nvPr/>
          </p:nvGrpSpPr>
          <p:grpSpPr>
            <a:xfrm>
              <a:off x="3547237" y="4085676"/>
              <a:ext cx="1895706" cy="1898197"/>
              <a:chOff x="32990997" y="19147142"/>
              <a:chExt cx="5806799" cy="5886924"/>
            </a:xfrm>
            <a:solidFill>
              <a:srgbClr val="F79646">
                <a:lumMod val="75000"/>
                <a:alpha val="74000"/>
              </a:srgbClr>
            </a:solidFill>
          </p:grpSpPr>
          <p:sp>
            <p:nvSpPr>
              <p:cNvPr id="42" name="Oval 41"/>
              <p:cNvSpPr/>
              <p:nvPr/>
            </p:nvSpPr>
            <p:spPr>
              <a:xfrm>
                <a:off x="32990997" y="19147142"/>
                <a:ext cx="5806799" cy="5886924"/>
              </a:xfrm>
              <a:prstGeom prst="ellipse">
                <a:avLst/>
              </a:prstGeom>
              <a:solidFill>
                <a:srgbClr val="48AA7E">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00"/>
                  </a:solidFill>
                  <a:effectLst/>
                  <a:uLnTx/>
                  <a:uFillTx/>
                  <a:latin typeface="Candara" panose="020E0502030303020204" pitchFamily="34" charset="0"/>
                </a:endParaRPr>
              </a:p>
            </p:txBody>
          </p:sp>
          <p:sp>
            <p:nvSpPr>
              <p:cNvPr id="43" name="TextBox 42"/>
              <p:cNvSpPr txBox="1"/>
              <p:nvPr/>
            </p:nvSpPr>
            <p:spPr>
              <a:xfrm>
                <a:off x="34869457" y="21594223"/>
                <a:ext cx="3478399" cy="11905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Practice</a:t>
                </a:r>
              </a:p>
            </p:txBody>
          </p:sp>
        </p:grpSp>
        <p:grpSp>
          <p:nvGrpSpPr>
            <p:cNvPr id="39" name="Group 38"/>
            <p:cNvGrpSpPr/>
            <p:nvPr/>
          </p:nvGrpSpPr>
          <p:grpSpPr>
            <a:xfrm>
              <a:off x="2163334" y="4150796"/>
              <a:ext cx="1871280" cy="1817649"/>
              <a:chOff x="28574997" y="19073298"/>
              <a:chExt cx="5895383" cy="5819244"/>
            </a:xfrm>
          </p:grpSpPr>
          <p:sp>
            <p:nvSpPr>
              <p:cNvPr id="40" name="Oval 39"/>
              <p:cNvSpPr/>
              <p:nvPr/>
            </p:nvSpPr>
            <p:spPr>
              <a:xfrm>
                <a:off x="28574997" y="19073298"/>
                <a:ext cx="5895383" cy="5819244"/>
              </a:xfrm>
              <a:prstGeom prst="ellipse">
                <a:avLst/>
              </a:prstGeom>
              <a:solidFill>
                <a:srgbClr val="556CB7">
                  <a:alpha val="3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ndara" panose="020E0502030303020204" pitchFamily="34" charset="0"/>
                </a:endParaRPr>
              </a:p>
            </p:txBody>
          </p:sp>
          <p:sp>
            <p:nvSpPr>
              <p:cNvPr id="41" name="TextBox 40"/>
              <p:cNvSpPr txBox="1"/>
              <p:nvPr/>
            </p:nvSpPr>
            <p:spPr>
              <a:xfrm>
                <a:off x="29213225" y="21605971"/>
                <a:ext cx="4906437" cy="12290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Movement</a:t>
                </a:r>
              </a:p>
            </p:txBody>
          </p:sp>
        </p:grpSp>
      </p:grpSp>
      <p:sp>
        <p:nvSpPr>
          <p:cNvPr id="47" name="TextBox 46"/>
          <p:cNvSpPr txBox="1"/>
          <p:nvPr/>
        </p:nvSpPr>
        <p:spPr>
          <a:xfrm>
            <a:off x="559983" y="463492"/>
            <a:ext cx="3067138" cy="4893647"/>
          </a:xfrm>
          <a:prstGeom prst="rect">
            <a:avLst/>
          </a:prstGeom>
          <a:noFill/>
        </p:spPr>
        <p:txBody>
          <a:bodyPr wrap="square" rtlCol="0">
            <a:spAutoFit/>
          </a:bodyPr>
          <a:lstStyle/>
          <a:p>
            <a:r>
              <a:rPr lang="en-US" sz="2400" b="1" dirty="0">
                <a:solidFill>
                  <a:schemeClr val="accent2">
                    <a:lumMod val="50000"/>
                  </a:schemeClr>
                </a:solidFill>
                <a:latin typeface="Candara" panose="020E0502030303020204" pitchFamily="34" charset="0"/>
              </a:rPr>
              <a:t>Scientists:</a:t>
            </a:r>
          </a:p>
          <a:p>
            <a:r>
              <a:rPr lang="en-US" sz="2400" b="1" dirty="0">
                <a:solidFill>
                  <a:schemeClr val="accent2">
                    <a:lumMod val="50000"/>
                  </a:schemeClr>
                </a:solidFill>
                <a:latin typeface="Candara" panose="020E0502030303020204" pitchFamily="34" charset="0"/>
              </a:rPr>
              <a:t>Values, knowledge, concerns</a:t>
            </a:r>
            <a:r>
              <a:rPr lang="en-US" sz="2400" dirty="0">
                <a:solidFill>
                  <a:schemeClr val="accent2">
                    <a:lumMod val="50000"/>
                  </a:schemeClr>
                </a:solidFill>
                <a:latin typeface="Candara" panose="020E0502030303020204" pitchFamily="34" charset="0"/>
              </a:rPr>
              <a:t>:</a:t>
            </a:r>
          </a:p>
          <a:p>
            <a:pPr marL="457200" indent="-457200">
              <a:buFontTx/>
              <a:buChar char="-"/>
            </a:pPr>
            <a:r>
              <a:rPr lang="en-US" sz="2400" dirty="0">
                <a:solidFill>
                  <a:schemeClr val="accent2">
                    <a:lumMod val="50000"/>
                  </a:schemeClr>
                </a:solidFill>
                <a:latin typeface="Candara" panose="020E0502030303020204" pitchFamily="34" charset="0"/>
              </a:rPr>
              <a:t>Soil health</a:t>
            </a:r>
          </a:p>
          <a:p>
            <a:pPr marL="457200" indent="-457200">
              <a:buFontTx/>
              <a:buChar char="-"/>
            </a:pPr>
            <a:r>
              <a:rPr lang="en-US" sz="2400" dirty="0">
                <a:solidFill>
                  <a:schemeClr val="accent2">
                    <a:lumMod val="50000"/>
                  </a:schemeClr>
                </a:solidFill>
                <a:latin typeface="Candara" panose="020E0502030303020204" pitchFamily="34" charset="0"/>
              </a:rPr>
              <a:t>Biodiversity</a:t>
            </a:r>
          </a:p>
          <a:p>
            <a:pPr marL="457200" indent="-457200">
              <a:buFontTx/>
              <a:buChar char="-"/>
            </a:pPr>
            <a:r>
              <a:rPr lang="en-US" sz="2400" dirty="0" smtClean="0">
                <a:solidFill>
                  <a:schemeClr val="accent2">
                    <a:lumMod val="50000"/>
                  </a:schemeClr>
                </a:solidFill>
                <a:latin typeface="Candara" panose="020E0502030303020204" pitchFamily="34" charset="0"/>
              </a:rPr>
              <a:t>Seeds</a:t>
            </a:r>
            <a:endParaRPr lang="en-US" sz="2400" dirty="0">
              <a:solidFill>
                <a:schemeClr val="accent2">
                  <a:lumMod val="50000"/>
                </a:schemeClr>
              </a:solidFill>
              <a:latin typeface="Candara" panose="020E0502030303020204" pitchFamily="34" charset="0"/>
            </a:endParaRPr>
          </a:p>
          <a:p>
            <a:pPr marL="457200" indent="-457200">
              <a:buFontTx/>
              <a:buChar char="-"/>
            </a:pPr>
            <a:r>
              <a:rPr lang="en-US" sz="2400" dirty="0">
                <a:solidFill>
                  <a:schemeClr val="accent2">
                    <a:lumMod val="50000"/>
                  </a:schemeClr>
                </a:solidFill>
                <a:latin typeface="Candara" panose="020E0502030303020204" pitchFamily="34" charset="0"/>
              </a:rPr>
              <a:t>Climate </a:t>
            </a:r>
            <a:r>
              <a:rPr lang="en-US" sz="2400" dirty="0" smtClean="0">
                <a:solidFill>
                  <a:schemeClr val="accent2">
                    <a:lumMod val="50000"/>
                  </a:schemeClr>
                </a:solidFill>
                <a:latin typeface="Candara" panose="020E0502030303020204" pitchFamily="34" charset="0"/>
              </a:rPr>
              <a:t>change</a:t>
            </a:r>
          </a:p>
          <a:p>
            <a:pPr marL="457200" indent="-457200">
              <a:buFontTx/>
              <a:buChar char="-"/>
            </a:pPr>
            <a:r>
              <a:rPr lang="en-US" sz="2400" dirty="0" smtClean="0">
                <a:solidFill>
                  <a:schemeClr val="accent2">
                    <a:lumMod val="50000"/>
                  </a:schemeClr>
                </a:solidFill>
                <a:latin typeface="Candara" panose="020E0502030303020204" pitchFamily="34" charset="0"/>
              </a:rPr>
              <a:t>Pests</a:t>
            </a:r>
            <a:endParaRPr lang="en-US" sz="2400" dirty="0">
              <a:solidFill>
                <a:schemeClr val="accent2">
                  <a:lumMod val="50000"/>
                </a:schemeClr>
              </a:solidFill>
              <a:latin typeface="Candara" panose="020E0502030303020204" pitchFamily="34" charset="0"/>
            </a:endParaRPr>
          </a:p>
          <a:p>
            <a:pPr marL="457200" indent="-457200">
              <a:buFontTx/>
              <a:buChar char="-"/>
            </a:pPr>
            <a:r>
              <a:rPr lang="en-US" sz="2400" dirty="0">
                <a:solidFill>
                  <a:schemeClr val="accent2">
                    <a:lumMod val="50000"/>
                  </a:schemeClr>
                </a:solidFill>
                <a:latin typeface="Candara" panose="020E0502030303020204" pitchFamily="34" charset="0"/>
              </a:rPr>
              <a:t>Agrochemicals, human health</a:t>
            </a:r>
          </a:p>
          <a:p>
            <a:pPr marL="457200" indent="-457200">
              <a:buFontTx/>
              <a:buChar char="-"/>
            </a:pPr>
            <a:r>
              <a:rPr lang="en-US" sz="2400" dirty="0">
                <a:solidFill>
                  <a:schemeClr val="accent2">
                    <a:lumMod val="50000"/>
                  </a:schemeClr>
                </a:solidFill>
                <a:latin typeface="Candara" panose="020E0502030303020204" pitchFamily="34" charset="0"/>
              </a:rPr>
              <a:t>Markets and economies</a:t>
            </a:r>
          </a:p>
          <a:p>
            <a:pPr marL="457200" indent="-457200">
              <a:buFontTx/>
              <a:buChar char="-"/>
            </a:pPr>
            <a:r>
              <a:rPr lang="en-US" sz="2400" dirty="0">
                <a:solidFill>
                  <a:schemeClr val="accent2">
                    <a:lumMod val="50000"/>
                  </a:schemeClr>
                </a:solidFill>
                <a:latin typeface="Candara" panose="020E0502030303020204" pitchFamily="34" charset="0"/>
              </a:rPr>
              <a:t>Assessments …</a:t>
            </a:r>
          </a:p>
        </p:txBody>
      </p:sp>
      <p:sp>
        <p:nvSpPr>
          <p:cNvPr id="2" name="Rectangular Callout 1"/>
          <p:cNvSpPr/>
          <p:nvPr/>
        </p:nvSpPr>
        <p:spPr>
          <a:xfrm>
            <a:off x="447041" y="463492"/>
            <a:ext cx="2797620" cy="5012748"/>
          </a:xfrm>
          <a:prstGeom prst="wedgeRectCallout">
            <a:avLst>
              <a:gd name="adj1" fmla="val 92096"/>
              <a:gd name="adj2" fmla="val -5206"/>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7546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568019" y="257895"/>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b="1" dirty="0" smtClean="0">
                <a:solidFill>
                  <a:srgbClr val="005E4F"/>
                </a:solidFill>
                <a:latin typeface="BrownPro" pitchFamily="2" charset="77"/>
              </a:rPr>
              <a:t>Agroecology</a:t>
            </a:r>
            <a:endParaRPr lang="en-US" b="1" dirty="0">
              <a:solidFill>
                <a:srgbClr val="005E4F"/>
              </a:solidFill>
              <a:latin typeface="BrownPro" pitchFamily="2" charset="77"/>
            </a:endParaRPr>
          </a:p>
        </p:txBody>
      </p:sp>
      <p:grpSp>
        <p:nvGrpSpPr>
          <p:cNvPr id="25" name="Group 24"/>
          <p:cNvGrpSpPr/>
          <p:nvPr/>
        </p:nvGrpSpPr>
        <p:grpSpPr>
          <a:xfrm>
            <a:off x="3244661" y="1135586"/>
            <a:ext cx="5350699" cy="5162542"/>
            <a:chOff x="2163334" y="2894244"/>
            <a:chExt cx="3279609" cy="3089629"/>
          </a:xfrm>
        </p:grpSpPr>
        <p:grpSp>
          <p:nvGrpSpPr>
            <p:cNvPr id="37" name="Group 36"/>
            <p:cNvGrpSpPr/>
            <p:nvPr/>
          </p:nvGrpSpPr>
          <p:grpSpPr>
            <a:xfrm>
              <a:off x="2853581" y="2894244"/>
              <a:ext cx="1916633" cy="1892560"/>
              <a:chOff x="31218824" y="15589047"/>
              <a:chExt cx="5867137" cy="5819247"/>
            </a:xfrm>
          </p:grpSpPr>
          <p:sp>
            <p:nvSpPr>
              <p:cNvPr id="44" name="Oval 43"/>
              <p:cNvSpPr/>
              <p:nvPr/>
            </p:nvSpPr>
            <p:spPr>
              <a:xfrm>
                <a:off x="31218824" y="15589047"/>
                <a:ext cx="5867137" cy="5819247"/>
              </a:xfrm>
              <a:prstGeom prst="ellipse">
                <a:avLst/>
              </a:prstGeom>
              <a:solidFill>
                <a:srgbClr val="B2740E">
                  <a:lumMod val="75000"/>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00"/>
                  </a:solidFill>
                  <a:effectLst/>
                  <a:uLnTx/>
                  <a:uFillTx/>
                  <a:latin typeface="Candara" panose="020E0502030303020204" pitchFamily="34" charset="0"/>
                </a:endParaRPr>
              </a:p>
            </p:txBody>
          </p:sp>
          <p:sp>
            <p:nvSpPr>
              <p:cNvPr id="45" name="TextBox 44"/>
              <p:cNvSpPr txBox="1"/>
              <p:nvPr/>
            </p:nvSpPr>
            <p:spPr>
              <a:xfrm>
                <a:off x="32324693" y="17222634"/>
                <a:ext cx="3633285" cy="9628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Science</a:t>
                </a:r>
              </a:p>
            </p:txBody>
          </p:sp>
        </p:grpSp>
        <p:grpSp>
          <p:nvGrpSpPr>
            <p:cNvPr id="38" name="Group 37"/>
            <p:cNvGrpSpPr/>
            <p:nvPr/>
          </p:nvGrpSpPr>
          <p:grpSpPr>
            <a:xfrm>
              <a:off x="3547237" y="4085676"/>
              <a:ext cx="1895706" cy="1898197"/>
              <a:chOff x="32990997" y="19147142"/>
              <a:chExt cx="5806799" cy="5886924"/>
            </a:xfrm>
            <a:solidFill>
              <a:srgbClr val="F79646">
                <a:lumMod val="75000"/>
                <a:alpha val="74000"/>
              </a:srgbClr>
            </a:solidFill>
          </p:grpSpPr>
          <p:sp>
            <p:nvSpPr>
              <p:cNvPr id="42" name="Oval 41"/>
              <p:cNvSpPr/>
              <p:nvPr/>
            </p:nvSpPr>
            <p:spPr>
              <a:xfrm>
                <a:off x="32990997" y="19147142"/>
                <a:ext cx="5806799" cy="5886924"/>
              </a:xfrm>
              <a:prstGeom prst="ellipse">
                <a:avLst/>
              </a:prstGeom>
              <a:solidFill>
                <a:srgbClr val="48AA7E">
                  <a:alpha val="90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00"/>
                  </a:solidFill>
                  <a:effectLst/>
                  <a:uLnTx/>
                  <a:uFillTx/>
                  <a:latin typeface="Candara" panose="020E0502030303020204" pitchFamily="34" charset="0"/>
                </a:endParaRPr>
              </a:p>
            </p:txBody>
          </p:sp>
          <p:sp>
            <p:nvSpPr>
              <p:cNvPr id="43" name="TextBox 42"/>
              <p:cNvSpPr txBox="1"/>
              <p:nvPr/>
            </p:nvSpPr>
            <p:spPr>
              <a:xfrm>
                <a:off x="34869457" y="21594223"/>
                <a:ext cx="3478399" cy="11905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Practice</a:t>
                </a:r>
              </a:p>
            </p:txBody>
          </p:sp>
        </p:grpSp>
        <p:grpSp>
          <p:nvGrpSpPr>
            <p:cNvPr id="39" name="Group 38"/>
            <p:cNvGrpSpPr/>
            <p:nvPr/>
          </p:nvGrpSpPr>
          <p:grpSpPr>
            <a:xfrm>
              <a:off x="2163334" y="4150796"/>
              <a:ext cx="1871280" cy="1817649"/>
              <a:chOff x="28574997" y="19073298"/>
              <a:chExt cx="5895383" cy="5819244"/>
            </a:xfrm>
          </p:grpSpPr>
          <p:sp>
            <p:nvSpPr>
              <p:cNvPr id="40" name="Oval 39"/>
              <p:cNvSpPr/>
              <p:nvPr/>
            </p:nvSpPr>
            <p:spPr>
              <a:xfrm>
                <a:off x="28574997" y="19073298"/>
                <a:ext cx="5895383" cy="5819244"/>
              </a:xfrm>
              <a:prstGeom prst="ellipse">
                <a:avLst/>
              </a:prstGeom>
              <a:solidFill>
                <a:srgbClr val="556CB7">
                  <a:alpha val="72000"/>
                </a:srgb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ndara" panose="020E0502030303020204" pitchFamily="34" charset="0"/>
                </a:endParaRPr>
              </a:p>
            </p:txBody>
          </p:sp>
          <p:sp>
            <p:nvSpPr>
              <p:cNvPr id="41" name="TextBox 40"/>
              <p:cNvSpPr txBox="1"/>
              <p:nvPr/>
            </p:nvSpPr>
            <p:spPr>
              <a:xfrm>
                <a:off x="29329163" y="21551185"/>
                <a:ext cx="4906437" cy="12290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ndara" panose="020E0502030303020204" pitchFamily="34" charset="0"/>
                  </a:rPr>
                  <a:t>Movement</a:t>
                </a:r>
              </a:p>
            </p:txBody>
          </p:sp>
        </p:grpSp>
      </p:grpSp>
      <p:sp>
        <p:nvSpPr>
          <p:cNvPr id="19" name="Flowchart: Extract 18"/>
          <p:cNvSpPr/>
          <p:nvPr/>
        </p:nvSpPr>
        <p:spPr>
          <a:xfrm>
            <a:off x="5564348" y="3640784"/>
            <a:ext cx="662453" cy="636730"/>
          </a:xfrm>
          <a:prstGeom prst="flowChartExtract">
            <a:avLst/>
          </a:prstGeom>
          <a:solidFill>
            <a:srgbClr val="FFFF00"/>
          </a:solidFill>
          <a:ln w="12700" cap="flat" cmpd="sng" algn="ctr">
            <a:solidFill>
              <a:srgbClr val="4F81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panose="020E0502030303020204" pitchFamily="34" charset="0"/>
            </a:endParaRPr>
          </a:p>
        </p:txBody>
      </p:sp>
      <p:sp>
        <p:nvSpPr>
          <p:cNvPr id="23" name="TextBox 22"/>
          <p:cNvSpPr txBox="1"/>
          <p:nvPr/>
        </p:nvSpPr>
        <p:spPr>
          <a:xfrm>
            <a:off x="529158" y="684417"/>
            <a:ext cx="2799336" cy="5262979"/>
          </a:xfrm>
          <a:prstGeom prst="rect">
            <a:avLst/>
          </a:prstGeom>
          <a:noFill/>
        </p:spPr>
        <p:txBody>
          <a:bodyPr wrap="square" rtlCol="0">
            <a:spAutoFit/>
          </a:bodyPr>
          <a:lstStyle/>
          <a:p>
            <a:r>
              <a:rPr lang="en-US" sz="2400" b="1" dirty="0">
                <a:solidFill>
                  <a:schemeClr val="accent1">
                    <a:lumMod val="50000"/>
                  </a:schemeClr>
                </a:solidFill>
                <a:latin typeface="Candara" panose="020E0502030303020204" pitchFamily="34" charset="0"/>
              </a:rPr>
              <a:t>M</a:t>
            </a:r>
            <a:r>
              <a:rPr lang="en-US" sz="2400" b="1" dirty="0" smtClean="0">
                <a:solidFill>
                  <a:schemeClr val="accent1">
                    <a:lumMod val="50000"/>
                  </a:schemeClr>
                </a:solidFill>
                <a:latin typeface="Candara" panose="020E0502030303020204" pitchFamily="34" charset="0"/>
              </a:rPr>
              <a:t>ovement</a:t>
            </a:r>
            <a:r>
              <a:rPr lang="en-US" sz="2400" b="1" dirty="0">
                <a:solidFill>
                  <a:schemeClr val="accent1">
                    <a:lumMod val="50000"/>
                  </a:schemeClr>
                </a:solidFill>
                <a:latin typeface="Candara" panose="020E0502030303020204" pitchFamily="34" charset="0"/>
              </a:rPr>
              <a:t>:</a:t>
            </a:r>
          </a:p>
          <a:p>
            <a:r>
              <a:rPr lang="en-US" sz="2400" b="1" dirty="0">
                <a:solidFill>
                  <a:schemeClr val="accent1">
                    <a:lumMod val="50000"/>
                  </a:schemeClr>
                </a:solidFill>
                <a:latin typeface="Candara" panose="020E0502030303020204" pitchFamily="34" charset="0"/>
              </a:rPr>
              <a:t>f</a:t>
            </a:r>
            <a:r>
              <a:rPr lang="en-US" sz="2400" b="1" dirty="0" smtClean="0">
                <a:solidFill>
                  <a:schemeClr val="accent1">
                    <a:lumMod val="50000"/>
                  </a:schemeClr>
                </a:solidFill>
                <a:latin typeface="Candara" panose="020E0502030303020204" pitchFamily="34" charset="0"/>
              </a:rPr>
              <a:t>armers’ and projects’ voice, </a:t>
            </a:r>
            <a:r>
              <a:rPr lang="en-US" sz="2400" b="1" dirty="0">
                <a:solidFill>
                  <a:schemeClr val="accent1">
                    <a:lumMod val="50000"/>
                  </a:schemeClr>
                </a:solidFill>
                <a:latin typeface="Candara" panose="020E0502030303020204" pitchFamily="34" charset="0"/>
              </a:rPr>
              <a:t>values, knowledge and struggles</a:t>
            </a:r>
            <a:r>
              <a:rPr lang="en-US" sz="2400" dirty="0">
                <a:solidFill>
                  <a:schemeClr val="accent1">
                    <a:lumMod val="50000"/>
                  </a:schemeClr>
                </a:solidFill>
                <a:latin typeface="Candara" panose="020E0502030303020204" pitchFamily="34" charset="0"/>
              </a:rPr>
              <a:t> </a:t>
            </a:r>
            <a:r>
              <a:rPr lang="en-US" sz="2400" dirty="0" smtClean="0">
                <a:solidFill>
                  <a:schemeClr val="accent1">
                    <a:lumMod val="50000"/>
                  </a:schemeClr>
                </a:solidFill>
                <a:latin typeface="Candara" panose="020E0502030303020204" pitchFamily="34" charset="0"/>
              </a:rPr>
              <a:t>:</a:t>
            </a:r>
            <a:endParaRPr lang="en-US" sz="2400" dirty="0">
              <a:solidFill>
                <a:schemeClr val="accent1">
                  <a:lumMod val="50000"/>
                </a:schemeClr>
              </a:solidFill>
              <a:latin typeface="Candara" panose="020E0502030303020204" pitchFamily="34" charset="0"/>
            </a:endParaRPr>
          </a:p>
          <a:p>
            <a:pPr marL="457200" indent="-457200">
              <a:buFontTx/>
              <a:buChar char="-"/>
            </a:pPr>
            <a:r>
              <a:rPr lang="en-US" sz="2400" dirty="0">
                <a:solidFill>
                  <a:schemeClr val="accent1">
                    <a:lumMod val="50000"/>
                  </a:schemeClr>
                </a:solidFill>
                <a:latin typeface="Candara" panose="020E0502030303020204" pitchFamily="34" charset="0"/>
              </a:rPr>
              <a:t>Healthy food</a:t>
            </a:r>
          </a:p>
          <a:p>
            <a:pPr marL="457200" indent="-457200">
              <a:buFontTx/>
              <a:buChar char="-"/>
            </a:pPr>
            <a:r>
              <a:rPr lang="en-US" sz="2400" dirty="0">
                <a:solidFill>
                  <a:schemeClr val="accent1">
                    <a:lumMod val="50000"/>
                  </a:schemeClr>
                </a:solidFill>
                <a:latin typeface="Candara" panose="020E0502030303020204" pitchFamily="34" charset="0"/>
              </a:rPr>
              <a:t>Clean water</a:t>
            </a:r>
          </a:p>
          <a:p>
            <a:pPr marL="457200" indent="-457200">
              <a:buFontTx/>
              <a:buChar char="-"/>
            </a:pPr>
            <a:r>
              <a:rPr lang="en-US" sz="2400" dirty="0" smtClean="0">
                <a:solidFill>
                  <a:schemeClr val="accent1">
                    <a:lumMod val="50000"/>
                  </a:schemeClr>
                </a:solidFill>
                <a:latin typeface="Candara" panose="020E0502030303020204" pitchFamily="34" charset="0"/>
              </a:rPr>
              <a:t>Justice</a:t>
            </a:r>
            <a:endParaRPr lang="en-US" sz="2400" dirty="0">
              <a:solidFill>
                <a:schemeClr val="accent1">
                  <a:lumMod val="50000"/>
                </a:schemeClr>
              </a:solidFill>
              <a:latin typeface="Candara" panose="020E0502030303020204" pitchFamily="34" charset="0"/>
            </a:endParaRPr>
          </a:p>
          <a:p>
            <a:pPr marL="457200" indent="-457200">
              <a:buFontTx/>
              <a:buChar char="-"/>
            </a:pPr>
            <a:r>
              <a:rPr lang="en-US" sz="2400" dirty="0">
                <a:solidFill>
                  <a:schemeClr val="accent1">
                    <a:lumMod val="50000"/>
                  </a:schemeClr>
                </a:solidFill>
                <a:latin typeface="Candara" panose="020E0502030303020204" pitchFamily="34" charset="0"/>
              </a:rPr>
              <a:t>Reciprocity</a:t>
            </a:r>
          </a:p>
          <a:p>
            <a:pPr marL="457200" indent="-457200">
              <a:buFontTx/>
              <a:buChar char="-"/>
            </a:pPr>
            <a:r>
              <a:rPr lang="en-US" sz="2400" dirty="0">
                <a:solidFill>
                  <a:schemeClr val="accent1">
                    <a:lumMod val="50000"/>
                  </a:schemeClr>
                </a:solidFill>
                <a:latin typeface="Candara" panose="020E0502030303020204" pitchFamily="34" charset="0"/>
              </a:rPr>
              <a:t>Land rights</a:t>
            </a:r>
          </a:p>
          <a:p>
            <a:pPr marL="457200" indent="-457200">
              <a:buFontTx/>
              <a:buChar char="-"/>
            </a:pPr>
            <a:r>
              <a:rPr lang="en-US" sz="2400" dirty="0" smtClean="0">
                <a:solidFill>
                  <a:schemeClr val="accent1">
                    <a:lumMod val="50000"/>
                  </a:schemeClr>
                </a:solidFill>
                <a:latin typeface="Candara" panose="020E0502030303020204" pitchFamily="34" charset="0"/>
              </a:rPr>
              <a:t>Culture</a:t>
            </a:r>
            <a:endParaRPr lang="en-US" sz="2400" dirty="0">
              <a:solidFill>
                <a:schemeClr val="accent1">
                  <a:lumMod val="50000"/>
                </a:schemeClr>
              </a:solidFill>
              <a:latin typeface="Candara" panose="020E0502030303020204" pitchFamily="34" charset="0"/>
            </a:endParaRPr>
          </a:p>
          <a:p>
            <a:pPr marL="457200" indent="-457200">
              <a:buFontTx/>
              <a:buChar char="-"/>
            </a:pPr>
            <a:r>
              <a:rPr lang="en-US" sz="2400" dirty="0" smtClean="0">
                <a:solidFill>
                  <a:schemeClr val="accent1">
                    <a:lumMod val="50000"/>
                  </a:schemeClr>
                </a:solidFill>
                <a:latin typeface="Candara" panose="020E0502030303020204" pitchFamily="34" charset="0"/>
              </a:rPr>
              <a:t>Co-learning</a:t>
            </a:r>
            <a:endParaRPr lang="en-US" sz="2400" dirty="0">
              <a:solidFill>
                <a:schemeClr val="accent1">
                  <a:lumMod val="50000"/>
                </a:schemeClr>
              </a:solidFill>
              <a:latin typeface="Candara" panose="020E0502030303020204" pitchFamily="34" charset="0"/>
            </a:endParaRPr>
          </a:p>
          <a:p>
            <a:pPr marL="457200" indent="-457200">
              <a:buFontTx/>
              <a:buChar char="-"/>
            </a:pPr>
            <a:r>
              <a:rPr lang="en-US" sz="2400" dirty="0" smtClean="0">
                <a:solidFill>
                  <a:schemeClr val="accent1">
                    <a:lumMod val="50000"/>
                  </a:schemeClr>
                </a:solidFill>
                <a:latin typeface="Candara" panose="020E0502030303020204" pitchFamily="34" charset="0"/>
              </a:rPr>
              <a:t>Food </a:t>
            </a:r>
            <a:r>
              <a:rPr lang="en-US" sz="2400" dirty="0">
                <a:solidFill>
                  <a:schemeClr val="accent1">
                    <a:lumMod val="50000"/>
                  </a:schemeClr>
                </a:solidFill>
                <a:latin typeface="Candara" panose="020E0502030303020204" pitchFamily="34" charset="0"/>
              </a:rPr>
              <a:t>sovereignty…</a:t>
            </a:r>
          </a:p>
        </p:txBody>
      </p:sp>
      <p:sp>
        <p:nvSpPr>
          <p:cNvPr id="24" name="Rectangular Callout 23"/>
          <p:cNvSpPr/>
          <p:nvPr/>
        </p:nvSpPr>
        <p:spPr>
          <a:xfrm>
            <a:off x="481263" y="609600"/>
            <a:ext cx="2785389" cy="5707128"/>
          </a:xfrm>
          <a:prstGeom prst="wedgeRectCallout">
            <a:avLst>
              <a:gd name="adj1" fmla="val 71305"/>
              <a:gd name="adj2" fmla="val -79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333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58926" y="2213524"/>
            <a:ext cx="8305800" cy="37266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Présentation des </a:t>
            </a:r>
            <a:r>
              <a:rPr lang="fr-FR" dirty="0" smtClean="0"/>
              <a:t>participants </a:t>
            </a:r>
            <a:r>
              <a:rPr lang="fr-FR" dirty="0"/>
              <a:t>et de l'équipe AES</a:t>
            </a:r>
          </a:p>
          <a:p>
            <a:r>
              <a:rPr lang="fr-FR" dirty="0" smtClean="0"/>
              <a:t>Vue d’ensemble de l’atelier</a:t>
            </a:r>
            <a:endParaRPr lang="fr-FR" dirty="0"/>
          </a:p>
          <a:p>
            <a:r>
              <a:rPr lang="fr-FR" dirty="0" smtClean="0"/>
              <a:t>Session 1</a:t>
            </a:r>
          </a:p>
          <a:p>
            <a:r>
              <a:rPr lang="fr-FR" dirty="0" smtClean="0"/>
              <a:t>Travail </a:t>
            </a:r>
            <a:r>
              <a:rPr lang="fr-FR" dirty="0"/>
              <a:t>de </a:t>
            </a:r>
            <a:r>
              <a:rPr lang="fr-FR" dirty="0" smtClean="0"/>
              <a:t>groupe</a:t>
            </a:r>
            <a:r>
              <a:rPr lang="en-US" dirty="0" smtClean="0"/>
              <a:t> et c</a:t>
            </a:r>
            <a:r>
              <a:rPr lang="fr-FR" dirty="0" err="1" smtClean="0"/>
              <a:t>onclusions</a:t>
            </a:r>
            <a:endParaRPr lang="en-US" dirty="0" smtClean="0"/>
          </a:p>
        </p:txBody>
      </p:sp>
      <p:sp>
        <p:nvSpPr>
          <p:cNvPr id="5" name="Title 1">
            <a:extLst>
              <a:ext uri="{FF2B5EF4-FFF2-40B4-BE49-F238E27FC236}">
                <a16:creationId xmlns:a16="http://schemas.microsoft.com/office/drawing/2014/main" id="{F5C0ED4A-615C-894C-947D-27DD22EFEBC5}"/>
              </a:ext>
            </a:extLst>
          </p:cNvPr>
          <p:cNvSpPr txBox="1">
            <a:spLocks/>
          </p:cNvSpPr>
          <p:nvPr/>
        </p:nvSpPr>
        <p:spPr>
          <a:xfrm>
            <a:off x="348543" y="558046"/>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sz="3600" b="1" dirty="0" smtClean="0">
                <a:solidFill>
                  <a:srgbClr val="005E4F"/>
                </a:solidFill>
                <a:latin typeface="BrownPro" pitchFamily="2" charset="77"/>
              </a:rPr>
              <a:t>Agenda</a:t>
            </a:r>
            <a:endParaRPr lang="en-US" sz="3600" b="1" dirty="0">
              <a:solidFill>
                <a:srgbClr val="005E4F"/>
              </a:solidFill>
              <a:latin typeface="BrownPro" pitchFamily="2" charset="77"/>
            </a:endParaRPr>
          </a:p>
        </p:txBody>
      </p:sp>
    </p:spTree>
    <p:extLst>
      <p:ext uri="{BB962C8B-B14F-4D97-AF65-F5344CB8AC3E}">
        <p14:creationId xmlns:p14="http://schemas.microsoft.com/office/powerpoint/2010/main" val="6771308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3595" y="4292827"/>
            <a:ext cx="5650069" cy="2123658"/>
          </a:xfrm>
          <a:prstGeom prst="rect">
            <a:avLst/>
          </a:prstGeom>
          <a:noFill/>
        </p:spPr>
        <p:txBody>
          <a:bodyPr wrap="square" rtlCol="0" anchor="t">
            <a:spAutoFit/>
          </a:bodyPr>
          <a:lstStyle/>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Commencer doucement !  Et construire à partir de ce que l'on apprend, des succès et des erreurs</a:t>
            </a:r>
          </a:p>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Résoudre des problèmes simples et à court terme, puis passer à des questions plus complexes/structurelles.</a:t>
            </a:r>
            <a:endParaRPr lang="en-US" sz="2200" dirty="0" smtClean="0">
              <a:solidFill>
                <a:prstClr val="black"/>
              </a:solidFill>
              <a:latin typeface="Candara" panose="020E0502030303020204" pitchFamily="34" charset="0"/>
            </a:endParaRPr>
          </a:p>
        </p:txBody>
      </p:sp>
      <p:sp>
        <p:nvSpPr>
          <p:cNvPr id="7" name="Subtitle 2"/>
          <p:cNvSpPr txBox="1">
            <a:spLocks/>
          </p:cNvSpPr>
          <p:nvPr/>
        </p:nvSpPr>
        <p:spPr>
          <a:xfrm>
            <a:off x="541848" y="456545"/>
            <a:ext cx="10854267" cy="500333"/>
          </a:xfrm>
          <a:prstGeom prst="rect">
            <a:avLst/>
          </a:prstGeom>
        </p:spPr>
        <p:txBody>
          <a:bodyPr vert="horz" lIns="68580" tIns="34290" rIns="68580" bIns="3429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fr-FR" b="1" dirty="0">
                <a:solidFill>
                  <a:srgbClr val="005E4F"/>
                </a:solidFill>
                <a:latin typeface="Candara" panose="020E0502030303020204" pitchFamily="34" charset="0"/>
              </a:rPr>
              <a:t>Le </a:t>
            </a:r>
            <a:r>
              <a:rPr lang="fr-FR" b="1" dirty="0">
                <a:solidFill>
                  <a:schemeClr val="accent5"/>
                </a:solidFill>
                <a:latin typeface="Candara" panose="020E0502030303020204" pitchFamily="34" charset="0"/>
              </a:rPr>
              <a:t>processus</a:t>
            </a:r>
            <a:r>
              <a:rPr lang="fr-FR" b="1" dirty="0">
                <a:solidFill>
                  <a:srgbClr val="005E4F"/>
                </a:solidFill>
                <a:latin typeface="Candara" panose="020E0502030303020204" pitchFamily="34" charset="0"/>
              </a:rPr>
              <a:t> de transition agroécologique</a:t>
            </a:r>
            <a:endParaRPr lang="en-US" dirty="0">
              <a:solidFill>
                <a:srgbClr val="005E4F"/>
              </a:solidFill>
            </a:endParaRPr>
          </a:p>
        </p:txBody>
      </p:sp>
      <p:sp>
        <p:nvSpPr>
          <p:cNvPr id="5" name="TextBox 4"/>
          <p:cNvSpPr txBox="1"/>
          <p:nvPr/>
        </p:nvSpPr>
        <p:spPr>
          <a:xfrm>
            <a:off x="643595" y="1281579"/>
            <a:ext cx="5706052" cy="3139321"/>
          </a:xfrm>
          <a:prstGeom prst="rect">
            <a:avLst/>
          </a:prstGeom>
          <a:noFill/>
        </p:spPr>
        <p:txBody>
          <a:bodyPr wrap="square" rtlCol="0" anchor="t">
            <a:spAutoFit/>
          </a:bodyPr>
          <a:lstStyle/>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Reconnaître les connaissances empiriques et les </a:t>
            </a:r>
            <a:r>
              <a:rPr lang="fr-FR" sz="2200" dirty="0" smtClean="0">
                <a:solidFill>
                  <a:prstClr val="black"/>
                </a:solidFill>
                <a:latin typeface="Candara" panose="020E0502030303020204" pitchFamily="34" charset="0"/>
              </a:rPr>
              <a:t>synergies entre principes qui aident le processus</a:t>
            </a:r>
            <a:endParaRPr lang="fr-FR" sz="2200" dirty="0">
              <a:solidFill>
                <a:prstClr val="black"/>
              </a:solidFill>
              <a:latin typeface="Candara" panose="020E0502030303020204" pitchFamily="34" charset="0"/>
            </a:endParaRPr>
          </a:p>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Construire la confiance en soi, la fiabilité et la solidarité </a:t>
            </a:r>
            <a:r>
              <a:rPr lang="fr-FR" sz="2200" dirty="0" smtClean="0">
                <a:solidFill>
                  <a:prstClr val="black"/>
                </a:solidFill>
                <a:latin typeface="Candara" panose="020E0502030303020204" pitchFamily="34" charset="0"/>
              </a:rPr>
              <a:t>avec le groupe pour </a:t>
            </a:r>
            <a:r>
              <a:rPr lang="fr-FR" sz="2200" dirty="0">
                <a:solidFill>
                  <a:prstClr val="black"/>
                </a:solidFill>
                <a:latin typeface="Candara" panose="020E0502030303020204" pitchFamily="34" charset="0"/>
              </a:rPr>
              <a:t>une durabilité à long terme.</a:t>
            </a:r>
          </a:p>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Développer des processus locaux autonomes et un partage horizontal des connaissances.</a:t>
            </a:r>
            <a:endParaRPr lang="en-US" sz="2200" dirty="0">
              <a:solidFill>
                <a:prstClr val="black"/>
              </a:solidFill>
              <a:latin typeface="Candara" panose="020E0502030303020204" pitchFamily="34" charset="0"/>
            </a:endParaRPr>
          </a:p>
        </p:txBody>
      </p:sp>
      <p:sp>
        <p:nvSpPr>
          <p:cNvPr id="9" name="TextBox 8"/>
          <p:cNvSpPr txBox="1"/>
          <p:nvPr/>
        </p:nvSpPr>
        <p:spPr>
          <a:xfrm>
            <a:off x="6763777" y="1713364"/>
            <a:ext cx="4791826" cy="1785104"/>
          </a:xfrm>
          <a:prstGeom prst="rect">
            <a:avLst/>
          </a:prstGeom>
          <a:noFill/>
        </p:spPr>
        <p:txBody>
          <a:bodyPr wrap="square" rtlCol="0" anchor="t">
            <a:spAutoFit/>
          </a:bodyPr>
          <a:lstStyle/>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Accent sur le processus et non sur l'objectif final</a:t>
            </a:r>
          </a:p>
          <a:p>
            <a:pPr marL="260350" lvl="1" indent="-260350" defTabSz="342900">
              <a:buClr>
                <a:srgbClr val="008000"/>
              </a:buClr>
              <a:buFont typeface="Wingdings" pitchFamily="2" charset="2"/>
              <a:buChar char="§"/>
              <a:defRPr/>
            </a:pPr>
            <a:r>
              <a:rPr lang="fr-FR" sz="2200" dirty="0">
                <a:solidFill>
                  <a:prstClr val="black"/>
                </a:solidFill>
                <a:latin typeface="Candara" panose="020E0502030303020204" pitchFamily="34" charset="0"/>
              </a:rPr>
              <a:t>L'accent </a:t>
            </a:r>
            <a:r>
              <a:rPr lang="fr-FR" sz="2200" dirty="0" smtClean="0">
                <a:solidFill>
                  <a:prstClr val="black"/>
                </a:solidFill>
                <a:latin typeface="Candara" panose="020E0502030303020204" pitchFamily="34" charset="0"/>
              </a:rPr>
              <a:t>sur </a:t>
            </a:r>
            <a:r>
              <a:rPr lang="fr-FR" sz="2200" dirty="0">
                <a:solidFill>
                  <a:prstClr val="black"/>
                </a:solidFill>
                <a:latin typeface="Candara" panose="020E0502030303020204" pitchFamily="34" charset="0"/>
              </a:rPr>
              <a:t>les connaissances et la motivation locales, plutôt que sur les forces extérieures.</a:t>
            </a:r>
            <a:endParaRPr lang="en-US" sz="2200"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8102010" y="3722455"/>
            <a:ext cx="2828262" cy="2694030"/>
          </a:xfrm>
          <a:prstGeom prst="rect">
            <a:avLst/>
          </a:prstGeom>
        </p:spPr>
      </p:pic>
    </p:spTree>
    <p:extLst>
      <p:ext uri="{BB962C8B-B14F-4D97-AF65-F5344CB8AC3E}">
        <p14:creationId xmlns:p14="http://schemas.microsoft.com/office/powerpoint/2010/main" val="1366498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1440" y="2236014"/>
            <a:ext cx="6847840" cy="3108543"/>
          </a:xfrm>
          <a:prstGeom prst="rect">
            <a:avLst/>
          </a:prstGeom>
          <a:solidFill>
            <a:srgbClr val="E7EDC3"/>
          </a:solidFill>
        </p:spPr>
        <p:txBody>
          <a:bodyPr wrap="square" rtlCol="0">
            <a:spAutoFit/>
          </a:bodyPr>
          <a:lstStyle/>
          <a:p>
            <a:pPr algn="ctr"/>
            <a:r>
              <a:rPr lang="fr-FR" sz="2800" b="1" dirty="0">
                <a:solidFill>
                  <a:schemeClr val="accent6">
                    <a:lumMod val="50000"/>
                  </a:schemeClr>
                </a:solidFill>
                <a:latin typeface="Candara" panose="020E0502030303020204" pitchFamily="34" charset="0"/>
              </a:rPr>
              <a:t>L'agroécologie consiste à aider les agriculteurs à être créatifs dans leur propre situation, plutôt que d'être les laquais d'une chaîne alimentaire industrielle. L'agroécologie est toujours créative. Il ne peut en être autrement. Sans cette créativité, elle ne peut pas aller de l'avant.</a:t>
            </a:r>
            <a:endParaRPr lang="en-US" sz="2800" b="1" dirty="0">
              <a:solidFill>
                <a:schemeClr val="accent6">
                  <a:lumMod val="50000"/>
                </a:schemeClr>
              </a:solidFill>
              <a:latin typeface="Candara" panose="020E0502030303020204" pitchFamily="34" charset="0"/>
            </a:endParaRPr>
          </a:p>
        </p:txBody>
      </p:sp>
      <p:sp>
        <p:nvSpPr>
          <p:cNvPr id="11" name="Title 1">
            <a:extLst>
              <a:ext uri="{FF2B5EF4-FFF2-40B4-BE49-F238E27FC236}">
                <a16:creationId xmlns:a16="http://schemas.microsoft.com/office/drawing/2014/main" id="{F5C0ED4A-615C-894C-947D-27DD22EFEBC5}"/>
              </a:ext>
            </a:extLst>
          </p:cNvPr>
          <p:cNvSpPr txBox="1">
            <a:spLocks/>
          </p:cNvSpPr>
          <p:nvPr/>
        </p:nvSpPr>
        <p:spPr>
          <a:xfrm>
            <a:off x="552732" y="581552"/>
            <a:ext cx="11005257" cy="8326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pPr>
              <a:lnSpc>
                <a:spcPct val="100000"/>
              </a:lnSpc>
            </a:pPr>
            <a:r>
              <a:rPr lang="fr-FR" b="1" dirty="0" smtClean="0">
                <a:solidFill>
                  <a:srgbClr val="005E4F"/>
                </a:solidFill>
                <a:latin typeface="BrownPro" pitchFamily="2" charset="77"/>
              </a:rPr>
              <a:t>Solutions </a:t>
            </a:r>
            <a:r>
              <a:rPr lang="fr-FR" b="1" dirty="0">
                <a:solidFill>
                  <a:srgbClr val="005E4F"/>
                </a:solidFill>
                <a:latin typeface="BrownPro" pitchFamily="2" charset="77"/>
              </a:rPr>
              <a:t>locales : </a:t>
            </a:r>
            <a:endParaRPr lang="fr-FR" b="1" dirty="0" smtClean="0">
              <a:solidFill>
                <a:srgbClr val="005E4F"/>
              </a:solidFill>
              <a:latin typeface="BrownPro" pitchFamily="2" charset="77"/>
            </a:endParaRPr>
          </a:p>
          <a:p>
            <a:pPr>
              <a:lnSpc>
                <a:spcPct val="100000"/>
              </a:lnSpc>
            </a:pPr>
            <a:r>
              <a:rPr lang="en-US" b="1" dirty="0" smtClean="0">
                <a:solidFill>
                  <a:srgbClr val="005E4F"/>
                </a:solidFill>
                <a:latin typeface="BrownPro" pitchFamily="2" charset="77"/>
              </a:rPr>
              <a:t>“</a:t>
            </a:r>
            <a:r>
              <a:rPr lang="fr-FR" b="1" dirty="0" smtClean="0">
                <a:solidFill>
                  <a:srgbClr val="005E4F"/>
                </a:solidFill>
                <a:latin typeface="BrownPro" pitchFamily="2" charset="77"/>
              </a:rPr>
              <a:t>voir </a:t>
            </a:r>
            <a:r>
              <a:rPr lang="fr-FR" b="1" dirty="0">
                <a:solidFill>
                  <a:srgbClr val="005E4F"/>
                </a:solidFill>
                <a:latin typeface="BrownPro" pitchFamily="2" charset="77"/>
              </a:rPr>
              <a:t>une menace comme une </a:t>
            </a:r>
            <a:r>
              <a:rPr lang="fr-FR" b="1" dirty="0" smtClean="0">
                <a:solidFill>
                  <a:srgbClr val="005E4F"/>
                </a:solidFill>
                <a:latin typeface="BrownPro" pitchFamily="2" charset="77"/>
              </a:rPr>
              <a:t>opportunité</a:t>
            </a:r>
            <a:r>
              <a:rPr lang="en-US" b="1" dirty="0" smtClean="0">
                <a:solidFill>
                  <a:srgbClr val="3A6961"/>
                </a:solidFill>
                <a:latin typeface="BrownPro"/>
              </a:rPr>
              <a:t>”</a:t>
            </a:r>
            <a:endParaRPr lang="en-US" b="1" dirty="0">
              <a:solidFill>
                <a:srgbClr val="005E4F"/>
              </a:solidFill>
              <a:latin typeface="BrownPro" pitchFamily="2" charset="77"/>
            </a:endParaRPr>
          </a:p>
        </p:txBody>
      </p:sp>
    </p:spTree>
    <p:extLst>
      <p:ext uri="{BB962C8B-B14F-4D97-AF65-F5344CB8AC3E}">
        <p14:creationId xmlns:p14="http://schemas.microsoft.com/office/powerpoint/2010/main" val="20813488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a:xfrm>
            <a:off x="1186154" y="1259997"/>
            <a:ext cx="9859447" cy="2984011"/>
          </a:xfrm>
        </p:spPr>
        <p:txBody>
          <a:bodyPr>
            <a:normAutofit/>
          </a:bodyPr>
          <a:lstStyle/>
          <a:p>
            <a:r>
              <a:rPr lang="en-US" sz="3600" dirty="0" err="1" smtClean="0">
                <a:latin typeface="Britannic Bold" panose="020B0903060703020204" pitchFamily="34" charset="0"/>
              </a:rPr>
              <a:t>Activité</a:t>
            </a:r>
            <a:r>
              <a:rPr lang="en-US" sz="3600" dirty="0" smtClean="0">
                <a:latin typeface="Britannic Bold" panose="020B0903060703020204" pitchFamily="34" charset="0"/>
              </a:rPr>
              <a:t> </a:t>
            </a:r>
            <a:r>
              <a:rPr lang="en-US" sz="3600" dirty="0" err="1" smtClean="0">
                <a:latin typeface="Britannic Bold" panose="020B0903060703020204" pitchFamily="34" charset="0"/>
              </a:rPr>
              <a:t>en</a:t>
            </a:r>
            <a:r>
              <a:rPr lang="en-US" sz="3600" dirty="0" smtClean="0">
                <a:latin typeface="Britannic Bold" panose="020B0903060703020204" pitchFamily="34" charset="0"/>
              </a:rPr>
              <a:t> </a:t>
            </a:r>
            <a:r>
              <a:rPr lang="en-US" sz="3600" dirty="0" err="1" smtClean="0">
                <a:latin typeface="Britannic Bold" panose="020B0903060703020204" pitchFamily="34" charset="0"/>
              </a:rPr>
              <a:t>groupe</a:t>
            </a:r>
            <a:r>
              <a:rPr lang="en-US" sz="3600" dirty="0" smtClean="0">
                <a:latin typeface="Britannic Bold" panose="020B0903060703020204" pitchFamily="34" charset="0"/>
              </a:rPr>
              <a:t>:</a:t>
            </a:r>
            <a:br>
              <a:rPr lang="en-US" sz="3600" dirty="0" smtClean="0">
                <a:latin typeface="Britannic Bold" panose="020B0903060703020204" pitchFamily="34" charset="0"/>
              </a:rPr>
            </a:br>
            <a:r>
              <a:rPr lang="en-US" sz="3600" dirty="0" smtClean="0">
                <a:latin typeface="Britannic Bold" panose="020B0903060703020204" pitchFamily="34" charset="0"/>
              </a:rPr>
              <a:t/>
            </a:r>
            <a:br>
              <a:rPr lang="en-US" sz="3600" dirty="0" smtClean="0">
                <a:latin typeface="Britannic Bold" panose="020B0903060703020204" pitchFamily="34" charset="0"/>
              </a:rPr>
            </a:br>
            <a:r>
              <a:rPr lang="fr-FR" sz="3600" b="1" dirty="0">
                <a:latin typeface="Britannic Bold" panose="020B0903060703020204" pitchFamily="34" charset="0"/>
              </a:rPr>
              <a:t>Les principes de l'AE avec vos propres </a:t>
            </a:r>
            <a:r>
              <a:rPr lang="fr-FR" sz="3600" b="1" dirty="0" smtClean="0">
                <a:latin typeface="Britannic Bold" panose="020B0903060703020204" pitchFamily="34" charset="0"/>
              </a:rPr>
              <a:t>mots</a:t>
            </a:r>
            <a:endParaRPr lang="fr-FR" sz="3600" dirty="0">
              <a:latin typeface="Britannic Bold" panose="020B0903060703020204" pitchFamily="34" charset="0"/>
            </a:endParaRPr>
          </a:p>
        </p:txBody>
      </p:sp>
      <p:sp>
        <p:nvSpPr>
          <p:cNvPr id="5" name="TextBox 4"/>
          <p:cNvSpPr txBox="1"/>
          <p:nvPr/>
        </p:nvSpPr>
        <p:spPr>
          <a:xfrm>
            <a:off x="593371" y="5430741"/>
            <a:ext cx="9961987" cy="830997"/>
          </a:xfrm>
          <a:prstGeom prst="rect">
            <a:avLst/>
          </a:prstGeom>
          <a:noFill/>
        </p:spPr>
        <p:txBody>
          <a:bodyPr wrap="square" rtlCol="0">
            <a:spAutoFit/>
          </a:bodyPr>
          <a:lstStyle/>
          <a:p>
            <a:r>
              <a:rPr lang="fr-FR" sz="2400" dirty="0" smtClean="0"/>
              <a:t>Créer les groupes:</a:t>
            </a:r>
          </a:p>
          <a:p>
            <a:r>
              <a:rPr lang="fr-FR" sz="2400" dirty="0" smtClean="0"/>
              <a:t>3 groupes pour le Burkina, 2 pour le Mali et 2 pour le Niger groupes.</a:t>
            </a:r>
            <a:endParaRPr lang="en-US" sz="2400" dirty="0"/>
          </a:p>
        </p:txBody>
      </p:sp>
    </p:spTree>
    <p:extLst>
      <p:ext uri="{BB962C8B-B14F-4D97-AF65-F5344CB8AC3E}">
        <p14:creationId xmlns:p14="http://schemas.microsoft.com/office/powerpoint/2010/main" val="9686085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12" y="702260"/>
            <a:ext cx="10961750" cy="878061"/>
          </a:xfrm>
        </p:spPr>
        <p:txBody>
          <a:bodyPr>
            <a:normAutofit/>
          </a:bodyPr>
          <a:lstStyle/>
          <a:p>
            <a:r>
              <a:rPr lang="fr-FR" b="1" dirty="0" smtClean="0">
                <a:solidFill>
                  <a:schemeClr val="bg1"/>
                </a:solidFill>
                <a:latin typeface="Britannic Bold" panose="020B0903060703020204" pitchFamily="34" charset="0"/>
              </a:rPr>
              <a:t>Question</a:t>
            </a:r>
            <a:endParaRPr lang="fr-FR" dirty="0">
              <a:solidFill>
                <a:schemeClr val="bg1"/>
              </a:solidFill>
              <a:latin typeface="Britannic Bold" panose="020B0903060703020204" pitchFamily="34" charset="0"/>
            </a:endParaRPr>
          </a:p>
        </p:txBody>
      </p:sp>
      <p:sp>
        <p:nvSpPr>
          <p:cNvPr id="3" name="Text Placeholder 2"/>
          <p:cNvSpPr>
            <a:spLocks noGrp="1"/>
          </p:cNvSpPr>
          <p:nvPr>
            <p:ph type="body" sz="quarter" idx="13"/>
          </p:nvPr>
        </p:nvSpPr>
        <p:spPr>
          <a:xfrm>
            <a:off x="809285" y="2619836"/>
            <a:ext cx="10489228" cy="1733504"/>
          </a:xfrm>
        </p:spPr>
        <p:txBody>
          <a:bodyPr>
            <a:noAutofit/>
          </a:bodyPr>
          <a:lstStyle/>
          <a:p>
            <a:pPr algn="ctr"/>
            <a:r>
              <a:rPr lang="fr-FR" sz="4000" b="0" dirty="0">
                <a:latin typeface="Britannic Bold" panose="020B0903060703020204" pitchFamily="34" charset="0"/>
                <a:ea typeface="+mj-ea"/>
                <a:cs typeface="+mj-cs"/>
              </a:rPr>
              <a:t>Comment définissez-vous les principes agroécologiques </a:t>
            </a:r>
            <a:r>
              <a:rPr lang="fr-FR" sz="4000" b="0" dirty="0" smtClean="0">
                <a:latin typeface="Britannic Bold" panose="020B0903060703020204" pitchFamily="34" charset="0"/>
                <a:ea typeface="+mj-ea"/>
                <a:cs typeface="+mj-cs"/>
              </a:rPr>
              <a:t>d’après </a:t>
            </a:r>
            <a:r>
              <a:rPr lang="fr-FR" sz="4000" b="0" dirty="0">
                <a:latin typeface="Britannic Bold" panose="020B0903060703020204" pitchFamily="34" charset="0"/>
                <a:ea typeface="+mj-ea"/>
                <a:cs typeface="+mj-cs"/>
              </a:rPr>
              <a:t>votre expérience, votre langue et vos valeurs?</a:t>
            </a:r>
            <a:endParaRPr lang="fr-FR" sz="4000" dirty="0"/>
          </a:p>
        </p:txBody>
      </p:sp>
    </p:spTree>
    <p:extLst>
      <p:ext uri="{BB962C8B-B14F-4D97-AF65-F5344CB8AC3E}">
        <p14:creationId xmlns:p14="http://schemas.microsoft.com/office/powerpoint/2010/main" val="3755100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a:xfrm>
            <a:off x="877026" y="790505"/>
            <a:ext cx="9859447" cy="4225998"/>
          </a:xfrm>
        </p:spPr>
        <p:txBody>
          <a:bodyPr>
            <a:normAutofit fontScale="90000"/>
          </a:bodyPr>
          <a:lstStyle/>
          <a:p>
            <a:pPr algn="l"/>
            <a:r>
              <a:rPr lang="en-US" dirty="0">
                <a:solidFill>
                  <a:schemeClr val="tx1"/>
                </a:solidFill>
                <a:latin typeface="+mn-lt"/>
              </a:rPr>
              <a:t/>
            </a:r>
            <a:br>
              <a:rPr lang="en-US" dirty="0">
                <a:solidFill>
                  <a:schemeClr val="tx1"/>
                </a:solidFill>
                <a:latin typeface="+mn-lt"/>
              </a:rPr>
            </a:br>
            <a:r>
              <a:rPr lang="fr-FR" dirty="0">
                <a:solidFill>
                  <a:schemeClr val="tx1"/>
                </a:solidFill>
                <a:latin typeface="+mn-lt"/>
              </a:rPr>
              <a:t>Prenez un principe d'agroécologie, peut-être </a:t>
            </a:r>
            <a:r>
              <a:rPr lang="fr-FR" dirty="0" smtClean="0">
                <a:solidFill>
                  <a:schemeClr val="tx1"/>
                </a:solidFill>
                <a:latin typeface="+mn-lt"/>
              </a:rPr>
              <a:t>un </a:t>
            </a:r>
            <a:r>
              <a:rPr lang="fr-FR" dirty="0">
                <a:solidFill>
                  <a:schemeClr val="tx1"/>
                </a:solidFill>
                <a:latin typeface="+mn-lt"/>
              </a:rPr>
              <a:t>des 10 éléments de la FAO, et décrivez-le avec vos propres mots. </a:t>
            </a:r>
            <a:r>
              <a:rPr lang="en-US" dirty="0" smtClean="0">
                <a:solidFill>
                  <a:schemeClr val="tx1"/>
                </a:solidFill>
                <a:latin typeface="+mn-lt"/>
              </a:rPr>
              <a:t/>
            </a:r>
            <a:br>
              <a:rPr lang="en-US" dirty="0" smtClean="0">
                <a:solidFill>
                  <a:schemeClr val="tx1"/>
                </a:solidFill>
                <a:latin typeface="+mn-lt"/>
              </a:rPr>
            </a:br>
            <a:r>
              <a:rPr lang="en-US" dirty="0" smtClean="0">
                <a:solidFill>
                  <a:schemeClr val="tx1"/>
                </a:solidFill>
                <a:latin typeface="+mn-lt"/>
              </a:rPr>
              <a:t/>
            </a:r>
            <a:br>
              <a:rPr lang="en-US" dirty="0" smtClean="0">
                <a:solidFill>
                  <a:schemeClr val="tx1"/>
                </a:solidFill>
                <a:latin typeface="+mn-lt"/>
              </a:rPr>
            </a:br>
            <a:r>
              <a:rPr lang="fr-FR" dirty="0">
                <a:solidFill>
                  <a:schemeClr val="tx1"/>
                </a:solidFill>
                <a:latin typeface="+mn-lt"/>
              </a:rPr>
              <a:t>Basez votre </a:t>
            </a:r>
            <a:r>
              <a:rPr lang="fr-FR" dirty="0" smtClean="0">
                <a:solidFill>
                  <a:schemeClr val="tx1"/>
                </a:solidFill>
                <a:latin typeface="+mn-lt"/>
              </a:rPr>
              <a:t>description et élaboration </a:t>
            </a:r>
            <a:r>
              <a:rPr lang="fr-FR" dirty="0">
                <a:solidFill>
                  <a:schemeClr val="tx1"/>
                </a:solidFill>
                <a:latin typeface="+mn-lt"/>
              </a:rPr>
              <a:t>sur votre expérience de travail </a:t>
            </a:r>
            <a:r>
              <a:rPr lang="fr-FR" dirty="0" smtClean="0">
                <a:solidFill>
                  <a:schemeClr val="tx1"/>
                </a:solidFill>
                <a:latin typeface="+mn-lt"/>
              </a:rPr>
              <a:t>et </a:t>
            </a:r>
            <a:r>
              <a:rPr lang="fr-FR" dirty="0">
                <a:solidFill>
                  <a:schemeClr val="tx1"/>
                </a:solidFill>
                <a:latin typeface="+mn-lt"/>
              </a:rPr>
              <a:t>valorisez ce </a:t>
            </a:r>
            <a:r>
              <a:rPr lang="fr-FR" dirty="0" smtClean="0">
                <a:solidFill>
                  <a:schemeClr val="tx1"/>
                </a:solidFill>
                <a:latin typeface="+mn-lt"/>
              </a:rPr>
              <a:t>que le principe </a:t>
            </a:r>
            <a:r>
              <a:rPr lang="fr-FR" dirty="0">
                <a:solidFill>
                  <a:schemeClr val="tx1"/>
                </a:solidFill>
                <a:latin typeface="+mn-lt"/>
              </a:rPr>
              <a:t>signifie dans votre </a:t>
            </a:r>
            <a:r>
              <a:rPr lang="fr-FR" dirty="0" smtClean="0">
                <a:solidFill>
                  <a:schemeClr val="tx1"/>
                </a:solidFill>
                <a:latin typeface="+mn-lt"/>
              </a:rPr>
              <a:t>contexte </a:t>
            </a:r>
            <a:r>
              <a:rPr lang="fr-FR" dirty="0">
                <a:solidFill>
                  <a:schemeClr val="tx1"/>
                </a:solidFill>
                <a:latin typeface="+mn-lt"/>
              </a:rPr>
              <a:t>et votre système de </a:t>
            </a:r>
            <a:r>
              <a:rPr lang="fr-FR" dirty="0" smtClean="0">
                <a:solidFill>
                  <a:schemeClr val="tx1"/>
                </a:solidFill>
                <a:latin typeface="+mn-lt"/>
              </a:rPr>
              <a:t>valeurs.</a:t>
            </a:r>
            <a:r>
              <a:rPr lang="en-US" dirty="0" smtClean="0">
                <a:solidFill>
                  <a:schemeClr val="tx1"/>
                </a:solidFill>
                <a:latin typeface="+mn-lt"/>
              </a:rPr>
              <a:t/>
            </a:r>
            <a:br>
              <a:rPr lang="en-US" dirty="0" smtClean="0">
                <a:solidFill>
                  <a:schemeClr val="tx1"/>
                </a:solidFill>
                <a:latin typeface="+mn-lt"/>
              </a:rPr>
            </a:br>
            <a:r>
              <a:rPr lang="en-US" dirty="0">
                <a:solidFill>
                  <a:schemeClr val="tx1"/>
                </a:solidFill>
                <a:latin typeface="+mn-lt"/>
              </a:rPr>
              <a:t/>
            </a:r>
            <a:br>
              <a:rPr lang="en-US" dirty="0">
                <a:solidFill>
                  <a:schemeClr val="tx1"/>
                </a:solidFill>
                <a:latin typeface="+mn-lt"/>
              </a:rPr>
            </a:br>
            <a:r>
              <a:rPr lang="en-US" dirty="0" smtClean="0">
                <a:solidFill>
                  <a:schemeClr val="tx1"/>
                </a:solidFill>
                <a:latin typeface="+mn-lt"/>
              </a:rPr>
              <a:t>10 minutes</a:t>
            </a:r>
            <a:br>
              <a:rPr lang="en-US" dirty="0" smtClean="0">
                <a:solidFill>
                  <a:schemeClr val="tx1"/>
                </a:solidFill>
                <a:latin typeface="+mn-lt"/>
              </a:rPr>
            </a:br>
            <a:r>
              <a:rPr lang="en-US" dirty="0">
                <a:solidFill>
                  <a:schemeClr val="tx1"/>
                </a:solidFill>
                <a:latin typeface="+mn-lt"/>
              </a:rPr>
              <a:t/>
            </a:r>
            <a:br>
              <a:rPr lang="en-US" dirty="0">
                <a:solidFill>
                  <a:schemeClr val="tx1"/>
                </a:solidFill>
                <a:latin typeface="+mn-lt"/>
              </a:rPr>
            </a:br>
            <a:r>
              <a:rPr lang="fr-FR" dirty="0">
                <a:solidFill>
                  <a:schemeClr val="tx1"/>
                </a:solidFill>
                <a:latin typeface="+mn-lt"/>
              </a:rPr>
              <a:t>Écrivez votre réponse dans le chat à Gabriela ou Nell.</a:t>
            </a:r>
            <a:r>
              <a:rPr lang="en-US" dirty="0" smtClean="0">
                <a:solidFill>
                  <a:schemeClr val="tx1"/>
                </a:solidFill>
                <a:latin typeface="+mn-lt"/>
              </a:rPr>
              <a:t/>
            </a:r>
            <a:br>
              <a:rPr lang="en-US" dirty="0" smtClean="0">
                <a:solidFill>
                  <a:schemeClr val="tx1"/>
                </a:solidFill>
                <a:latin typeface="+mn-lt"/>
              </a:rPr>
            </a:br>
            <a:endParaRPr lang="en-US" dirty="0">
              <a:solidFill>
                <a:schemeClr val="tx1"/>
              </a:solidFill>
              <a:latin typeface="+mn-lt"/>
            </a:endParaRPr>
          </a:p>
        </p:txBody>
      </p:sp>
      <p:sp>
        <p:nvSpPr>
          <p:cNvPr id="4" name="TextBox 3"/>
          <p:cNvSpPr txBox="1"/>
          <p:nvPr/>
        </p:nvSpPr>
        <p:spPr>
          <a:xfrm>
            <a:off x="2148475" y="6000692"/>
            <a:ext cx="6830007" cy="400110"/>
          </a:xfrm>
          <a:prstGeom prst="rect">
            <a:avLst/>
          </a:prstGeom>
          <a:noFill/>
        </p:spPr>
        <p:txBody>
          <a:bodyPr wrap="square" rtlCol="0">
            <a:spAutoFit/>
          </a:bodyPr>
          <a:lstStyle/>
          <a:p>
            <a:r>
              <a:rPr lang="en-US" sz="2000" dirty="0"/>
              <a:t>http://www.fao.org/agroecology/overview/10-elements/fr/</a:t>
            </a:r>
          </a:p>
        </p:txBody>
      </p:sp>
      <p:pic>
        <p:nvPicPr>
          <p:cNvPr id="3" name="Picture 2"/>
          <p:cNvPicPr>
            <a:picLocks noChangeAspect="1"/>
          </p:cNvPicPr>
          <p:nvPr/>
        </p:nvPicPr>
        <p:blipFill>
          <a:blip r:embed="rId3"/>
          <a:stretch>
            <a:fillRect/>
          </a:stretch>
        </p:blipFill>
        <p:spPr>
          <a:xfrm rot="10800000" flipV="1">
            <a:off x="8488524" y="5168171"/>
            <a:ext cx="3240055" cy="1232630"/>
          </a:xfrm>
          <a:prstGeom prst="rect">
            <a:avLst/>
          </a:prstGeom>
        </p:spPr>
      </p:pic>
    </p:spTree>
    <p:extLst>
      <p:ext uri="{BB962C8B-B14F-4D97-AF65-F5344CB8AC3E}">
        <p14:creationId xmlns:p14="http://schemas.microsoft.com/office/powerpoint/2010/main" val="33098630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9725-8ECC-6848-99BC-D7B9F0B5125C}"/>
              </a:ext>
            </a:extLst>
          </p:cNvPr>
          <p:cNvSpPr>
            <a:spLocks noGrp="1"/>
          </p:cNvSpPr>
          <p:nvPr>
            <p:ph type="title"/>
          </p:nvPr>
        </p:nvSpPr>
        <p:spPr>
          <a:xfrm>
            <a:off x="570992" y="2489200"/>
            <a:ext cx="10610087" cy="1025144"/>
          </a:xfrm>
        </p:spPr>
        <p:txBody>
          <a:bodyPr>
            <a:noAutofit/>
          </a:bodyPr>
          <a:lstStyle/>
          <a:p>
            <a:r>
              <a:rPr lang="fr-FR" sz="3600" b="1" dirty="0">
                <a:latin typeface="Britannic Bold" panose="020B0903060703020204" pitchFamily="34" charset="0"/>
                <a:cs typeface="Segoe UI" panose="020B0502040204020203" pitchFamily="34" charset="0"/>
              </a:rPr>
              <a:t>Discussion en plénière</a:t>
            </a:r>
            <a:endParaRPr lang="en-US" sz="3600" b="1" dirty="0">
              <a:latin typeface="Britannic Bold" panose="020B0903060703020204" pitchFamily="34" charset="0"/>
              <a:cs typeface="Segoe UI" panose="020B0502040204020203" pitchFamily="34" charset="0"/>
            </a:endParaRPr>
          </a:p>
        </p:txBody>
      </p:sp>
    </p:spTree>
    <p:extLst>
      <p:ext uri="{BB962C8B-B14F-4D97-AF65-F5344CB8AC3E}">
        <p14:creationId xmlns:p14="http://schemas.microsoft.com/office/powerpoint/2010/main" val="14002976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5704836" y="3041229"/>
            <a:ext cx="952500" cy="952500"/>
          </a:xfrm>
          <a:prstGeom prst="rect">
            <a:avLst/>
          </a:prstGeom>
        </p:spPr>
      </p:pic>
      <p:pic>
        <p:nvPicPr>
          <p:cNvPr id="33" name="Picture 32"/>
          <p:cNvPicPr>
            <a:picLocks noChangeAspect="1"/>
          </p:cNvPicPr>
          <p:nvPr/>
        </p:nvPicPr>
        <p:blipFill>
          <a:blip r:embed="rId4"/>
          <a:stretch>
            <a:fillRect/>
          </a:stretch>
        </p:blipFill>
        <p:spPr>
          <a:xfrm>
            <a:off x="758096" y="665907"/>
            <a:ext cx="952500" cy="952500"/>
          </a:xfrm>
          <a:prstGeom prst="rect">
            <a:avLst/>
          </a:prstGeom>
        </p:spPr>
      </p:pic>
      <p:pic>
        <p:nvPicPr>
          <p:cNvPr id="34" name="Picture 33"/>
          <p:cNvPicPr>
            <a:picLocks noChangeAspect="1"/>
          </p:cNvPicPr>
          <p:nvPr/>
        </p:nvPicPr>
        <p:blipFill>
          <a:blip r:embed="rId5"/>
          <a:stretch>
            <a:fillRect/>
          </a:stretch>
        </p:blipFill>
        <p:spPr>
          <a:xfrm>
            <a:off x="5704836" y="4044253"/>
            <a:ext cx="952500" cy="952500"/>
          </a:xfrm>
          <a:prstGeom prst="rect">
            <a:avLst/>
          </a:prstGeom>
        </p:spPr>
      </p:pic>
      <p:pic>
        <p:nvPicPr>
          <p:cNvPr id="35" name="Picture 34"/>
          <p:cNvPicPr>
            <a:picLocks noChangeAspect="1"/>
          </p:cNvPicPr>
          <p:nvPr/>
        </p:nvPicPr>
        <p:blipFill>
          <a:blip r:embed="rId6"/>
          <a:stretch>
            <a:fillRect/>
          </a:stretch>
        </p:blipFill>
        <p:spPr>
          <a:xfrm>
            <a:off x="3309508" y="4037395"/>
            <a:ext cx="952500" cy="952500"/>
          </a:xfrm>
          <a:prstGeom prst="rect">
            <a:avLst/>
          </a:prstGeom>
        </p:spPr>
      </p:pic>
      <p:pic>
        <p:nvPicPr>
          <p:cNvPr id="36" name="Picture 35"/>
          <p:cNvPicPr>
            <a:picLocks noChangeAspect="1"/>
          </p:cNvPicPr>
          <p:nvPr/>
        </p:nvPicPr>
        <p:blipFill>
          <a:blip r:embed="rId7"/>
          <a:stretch>
            <a:fillRect/>
          </a:stretch>
        </p:blipFill>
        <p:spPr>
          <a:xfrm>
            <a:off x="2267714" y="3576729"/>
            <a:ext cx="952500" cy="952500"/>
          </a:xfrm>
          <a:prstGeom prst="rect">
            <a:avLst/>
          </a:prstGeom>
        </p:spPr>
      </p:pic>
      <p:pic>
        <p:nvPicPr>
          <p:cNvPr id="37" name="Picture 36"/>
          <p:cNvPicPr>
            <a:picLocks noChangeAspect="1"/>
          </p:cNvPicPr>
          <p:nvPr/>
        </p:nvPicPr>
        <p:blipFill>
          <a:blip r:embed="rId8"/>
          <a:stretch>
            <a:fillRect/>
          </a:stretch>
        </p:blipFill>
        <p:spPr>
          <a:xfrm>
            <a:off x="3333891" y="3031878"/>
            <a:ext cx="952500" cy="952500"/>
          </a:xfrm>
          <a:prstGeom prst="rect">
            <a:avLst/>
          </a:prstGeom>
        </p:spPr>
      </p:pic>
      <p:pic>
        <p:nvPicPr>
          <p:cNvPr id="39" name="Picture 38"/>
          <p:cNvPicPr>
            <a:picLocks noChangeAspect="1"/>
          </p:cNvPicPr>
          <p:nvPr/>
        </p:nvPicPr>
        <p:blipFill>
          <a:blip r:embed="rId9"/>
          <a:stretch>
            <a:fillRect/>
          </a:stretch>
        </p:blipFill>
        <p:spPr>
          <a:xfrm>
            <a:off x="6835925" y="3031878"/>
            <a:ext cx="952500" cy="952500"/>
          </a:xfrm>
          <a:prstGeom prst="rect">
            <a:avLst/>
          </a:prstGeom>
        </p:spPr>
      </p:pic>
      <p:pic>
        <p:nvPicPr>
          <p:cNvPr id="40" name="Picture 39"/>
          <p:cNvPicPr>
            <a:picLocks noChangeAspect="1"/>
          </p:cNvPicPr>
          <p:nvPr/>
        </p:nvPicPr>
        <p:blipFill>
          <a:blip r:embed="rId10"/>
          <a:stretch>
            <a:fillRect/>
          </a:stretch>
        </p:blipFill>
        <p:spPr>
          <a:xfrm>
            <a:off x="6804999" y="4052979"/>
            <a:ext cx="952500" cy="952500"/>
          </a:xfrm>
          <a:prstGeom prst="rect">
            <a:avLst/>
          </a:prstGeom>
        </p:spPr>
      </p:pic>
      <p:pic>
        <p:nvPicPr>
          <p:cNvPr id="42" name="Picture 41"/>
          <p:cNvPicPr>
            <a:picLocks noChangeAspect="1"/>
          </p:cNvPicPr>
          <p:nvPr/>
        </p:nvPicPr>
        <p:blipFill>
          <a:blip r:embed="rId11"/>
          <a:stretch>
            <a:fillRect/>
          </a:stretch>
        </p:blipFill>
        <p:spPr>
          <a:xfrm>
            <a:off x="9494227" y="3031878"/>
            <a:ext cx="952500" cy="952500"/>
          </a:xfrm>
          <a:prstGeom prst="rect">
            <a:avLst/>
          </a:prstGeom>
        </p:spPr>
      </p:pic>
      <p:pic>
        <p:nvPicPr>
          <p:cNvPr id="43" name="Picture 42"/>
          <p:cNvPicPr>
            <a:picLocks noChangeAspect="1"/>
          </p:cNvPicPr>
          <p:nvPr/>
        </p:nvPicPr>
        <p:blipFill>
          <a:blip r:embed="rId12"/>
          <a:stretch>
            <a:fillRect/>
          </a:stretch>
        </p:blipFill>
        <p:spPr>
          <a:xfrm>
            <a:off x="9494227" y="4044253"/>
            <a:ext cx="952500" cy="952500"/>
          </a:xfrm>
          <a:prstGeom prst="rect">
            <a:avLst/>
          </a:prstGeom>
        </p:spPr>
      </p:pic>
      <p:sp>
        <p:nvSpPr>
          <p:cNvPr id="2" name="Curved Down Arrow 1"/>
          <p:cNvSpPr/>
          <p:nvPr/>
        </p:nvSpPr>
        <p:spPr>
          <a:xfrm rot="2549922">
            <a:off x="1828691" y="1149383"/>
            <a:ext cx="2169393" cy="77163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Curved Up Arrow 3"/>
          <p:cNvSpPr/>
          <p:nvPr/>
        </p:nvSpPr>
        <p:spPr>
          <a:xfrm>
            <a:off x="3220214" y="5589982"/>
            <a:ext cx="3051313" cy="74543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Curved Down Arrow 4"/>
          <p:cNvSpPr/>
          <p:nvPr/>
        </p:nvSpPr>
        <p:spPr>
          <a:xfrm>
            <a:off x="6698973" y="1446075"/>
            <a:ext cx="3031434" cy="8546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TextBox 5"/>
          <p:cNvSpPr txBox="1"/>
          <p:nvPr/>
        </p:nvSpPr>
        <p:spPr>
          <a:xfrm>
            <a:off x="711605" y="1713708"/>
            <a:ext cx="998991" cy="646331"/>
          </a:xfrm>
          <a:prstGeom prst="rect">
            <a:avLst/>
          </a:prstGeom>
          <a:noFill/>
        </p:spPr>
        <p:txBody>
          <a:bodyPr wrap="square" rtlCol="0">
            <a:spAutoFit/>
          </a:bodyPr>
          <a:lstStyle/>
          <a:p>
            <a:r>
              <a:rPr lang="fr-FR" dirty="0" smtClean="0"/>
              <a:t>Principe a inclure</a:t>
            </a:r>
            <a:endParaRPr lang="fr-FR" dirty="0"/>
          </a:p>
        </p:txBody>
      </p:sp>
      <p:sp>
        <p:nvSpPr>
          <p:cNvPr id="7" name="TextBox 6"/>
          <p:cNvSpPr txBox="1"/>
          <p:nvPr/>
        </p:nvSpPr>
        <p:spPr>
          <a:xfrm>
            <a:off x="2354397" y="2388358"/>
            <a:ext cx="2346811" cy="646331"/>
          </a:xfrm>
          <a:prstGeom prst="rect">
            <a:avLst/>
          </a:prstGeom>
          <a:noFill/>
        </p:spPr>
        <p:txBody>
          <a:bodyPr wrap="square" rtlCol="0">
            <a:spAutoFit/>
          </a:bodyPr>
          <a:lstStyle/>
          <a:p>
            <a:r>
              <a:rPr lang="fr-FR" dirty="0" smtClean="0"/>
              <a:t>Synergies avec d’autres principes présents </a:t>
            </a:r>
            <a:endParaRPr lang="fr-FR" dirty="0"/>
          </a:p>
        </p:txBody>
      </p:sp>
      <p:sp>
        <p:nvSpPr>
          <p:cNvPr id="8" name="TextBox 7"/>
          <p:cNvSpPr txBox="1"/>
          <p:nvPr/>
        </p:nvSpPr>
        <p:spPr>
          <a:xfrm>
            <a:off x="5744513" y="5182651"/>
            <a:ext cx="1969001" cy="369332"/>
          </a:xfrm>
          <a:prstGeom prst="rect">
            <a:avLst/>
          </a:prstGeom>
          <a:noFill/>
        </p:spPr>
        <p:txBody>
          <a:bodyPr wrap="none" rtlCol="0">
            <a:spAutoFit/>
          </a:bodyPr>
          <a:lstStyle/>
          <a:p>
            <a:r>
              <a:rPr lang="fr-FR" dirty="0" smtClean="0"/>
              <a:t>Principes renforces</a:t>
            </a:r>
            <a:endParaRPr lang="fr-FR" dirty="0"/>
          </a:p>
        </p:txBody>
      </p:sp>
      <p:sp>
        <p:nvSpPr>
          <p:cNvPr id="23" name="TextBox 22"/>
          <p:cNvSpPr txBox="1"/>
          <p:nvPr/>
        </p:nvSpPr>
        <p:spPr>
          <a:xfrm>
            <a:off x="8936503" y="2355609"/>
            <a:ext cx="2254957" cy="646331"/>
          </a:xfrm>
          <a:prstGeom prst="rect">
            <a:avLst/>
          </a:prstGeom>
          <a:noFill/>
        </p:spPr>
        <p:txBody>
          <a:bodyPr wrap="square" rtlCol="0">
            <a:spAutoFit/>
          </a:bodyPr>
          <a:lstStyle/>
          <a:p>
            <a:r>
              <a:rPr lang="fr-FR" dirty="0" smtClean="0"/>
              <a:t>Transformation a échelle plus large</a:t>
            </a:r>
            <a:endParaRPr lang="fr-FR" dirty="0"/>
          </a:p>
        </p:txBody>
      </p:sp>
      <p:sp>
        <p:nvSpPr>
          <p:cNvPr id="25" name="TextBox 24">
            <a:extLst>
              <a:ext uri="{FF2B5EF4-FFF2-40B4-BE49-F238E27FC236}">
                <a16:creationId xmlns:a16="http://schemas.microsoft.com/office/drawing/2014/main" id="{AEB9DE8F-19ED-BC4B-919F-1E2705A52860}"/>
              </a:ext>
            </a:extLst>
          </p:cNvPr>
          <p:cNvSpPr txBox="1"/>
          <p:nvPr/>
        </p:nvSpPr>
        <p:spPr>
          <a:xfrm>
            <a:off x="3319242" y="448956"/>
            <a:ext cx="465395" cy="707886"/>
          </a:xfrm>
          <a:prstGeom prst="rect">
            <a:avLst/>
          </a:prstGeom>
          <a:noFill/>
        </p:spPr>
        <p:txBody>
          <a:bodyPr wrap="square" rtlCol="0">
            <a:spAutoFit/>
          </a:bodyPr>
          <a:lstStyle/>
          <a:p>
            <a:r>
              <a:rPr lang="en-US" sz="4000" b="1" dirty="0">
                <a:solidFill>
                  <a:srgbClr val="203864"/>
                </a:solidFill>
                <a:latin typeface="BrownPro" pitchFamily="2" charset="77"/>
              </a:rPr>
              <a:t>1</a:t>
            </a:r>
          </a:p>
        </p:txBody>
      </p:sp>
      <p:pic>
        <p:nvPicPr>
          <p:cNvPr id="27" name="Graphic 7" descr="Users with solid fill">
            <a:extLst>
              <a:ext uri="{FF2B5EF4-FFF2-40B4-BE49-F238E27FC236}">
                <a16:creationId xmlns:a16="http://schemas.microsoft.com/office/drawing/2014/main" id="{FB89DD49-9067-3D4E-999F-776E19FAA7A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729768" y="578166"/>
            <a:ext cx="495285" cy="495285"/>
          </a:xfrm>
          <a:prstGeom prst="rect">
            <a:avLst/>
          </a:prstGeom>
        </p:spPr>
      </p:pic>
      <p:sp>
        <p:nvSpPr>
          <p:cNvPr id="10" name="Donut 9"/>
          <p:cNvSpPr/>
          <p:nvPr/>
        </p:nvSpPr>
        <p:spPr>
          <a:xfrm>
            <a:off x="2563414" y="417984"/>
            <a:ext cx="796329" cy="802281"/>
          </a:xfrm>
          <a:prstGeom prst="donut">
            <a:avLst>
              <a:gd name="adj" fmla="val 1244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TextBox 27">
            <a:extLst>
              <a:ext uri="{FF2B5EF4-FFF2-40B4-BE49-F238E27FC236}">
                <a16:creationId xmlns:a16="http://schemas.microsoft.com/office/drawing/2014/main" id="{AEB9DE8F-19ED-BC4B-919F-1E2705A52860}"/>
              </a:ext>
            </a:extLst>
          </p:cNvPr>
          <p:cNvSpPr txBox="1"/>
          <p:nvPr/>
        </p:nvSpPr>
        <p:spPr>
          <a:xfrm>
            <a:off x="4116179" y="1358712"/>
            <a:ext cx="465395" cy="707886"/>
          </a:xfrm>
          <a:prstGeom prst="rect">
            <a:avLst/>
          </a:prstGeom>
          <a:noFill/>
        </p:spPr>
        <p:txBody>
          <a:bodyPr wrap="square" rtlCol="0">
            <a:spAutoFit/>
          </a:bodyPr>
          <a:lstStyle/>
          <a:p>
            <a:r>
              <a:rPr lang="en-US" sz="4000" b="1" dirty="0" smtClean="0">
                <a:solidFill>
                  <a:srgbClr val="203864"/>
                </a:solidFill>
                <a:latin typeface="BrownPro" pitchFamily="2" charset="77"/>
              </a:rPr>
              <a:t>2</a:t>
            </a:r>
            <a:endParaRPr lang="en-US" sz="4000" b="1" dirty="0">
              <a:solidFill>
                <a:srgbClr val="203864"/>
              </a:solidFill>
              <a:latin typeface="BrownPro" pitchFamily="2" charset="77"/>
            </a:endParaRPr>
          </a:p>
        </p:txBody>
      </p:sp>
      <p:sp>
        <p:nvSpPr>
          <p:cNvPr id="29" name="Donut 28"/>
          <p:cNvSpPr/>
          <p:nvPr/>
        </p:nvSpPr>
        <p:spPr>
          <a:xfrm>
            <a:off x="3380232" y="1358712"/>
            <a:ext cx="730246" cy="707886"/>
          </a:xfrm>
          <a:prstGeom prst="donut">
            <a:avLst>
              <a:gd name="adj" fmla="val 1244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0" name="Graphic 1" descr="Magnifying glass with solid fill">
            <a:extLst>
              <a:ext uri="{FF2B5EF4-FFF2-40B4-BE49-F238E27FC236}">
                <a16:creationId xmlns:a16="http://schemas.microsoft.com/office/drawing/2014/main" id="{0866CB47-562A-B74E-B19B-E1CC318E016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530979" y="1469804"/>
            <a:ext cx="432046" cy="432046"/>
          </a:xfrm>
          <a:prstGeom prst="rect">
            <a:avLst/>
          </a:prstGeom>
        </p:spPr>
      </p:pic>
      <p:grpSp>
        <p:nvGrpSpPr>
          <p:cNvPr id="11" name="Group 10"/>
          <p:cNvGrpSpPr/>
          <p:nvPr/>
        </p:nvGrpSpPr>
        <p:grpSpPr>
          <a:xfrm>
            <a:off x="4508996" y="5515006"/>
            <a:ext cx="1126658" cy="707887"/>
            <a:chOff x="4508996" y="5515006"/>
            <a:chExt cx="1126658" cy="707887"/>
          </a:xfrm>
        </p:grpSpPr>
        <p:sp>
          <p:nvSpPr>
            <p:cNvPr id="31" name="Donut 30"/>
            <p:cNvSpPr/>
            <p:nvPr/>
          </p:nvSpPr>
          <p:spPr>
            <a:xfrm>
              <a:off x="4508996" y="5515007"/>
              <a:ext cx="730246" cy="707886"/>
            </a:xfrm>
            <a:prstGeom prst="donut">
              <a:avLst>
                <a:gd name="adj" fmla="val 1244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8" name="Graphic 2" descr="Lightning bolt with solid fill">
              <a:extLst>
                <a:ext uri="{FF2B5EF4-FFF2-40B4-BE49-F238E27FC236}">
                  <a16:creationId xmlns:a16="http://schemas.microsoft.com/office/drawing/2014/main" id="{D71244D2-5CCD-7D4D-BD05-60AB961A127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672711" y="5605545"/>
              <a:ext cx="526809" cy="526809"/>
            </a:xfrm>
            <a:prstGeom prst="rect">
              <a:avLst/>
            </a:prstGeom>
          </p:spPr>
        </p:pic>
        <p:sp>
          <p:nvSpPr>
            <p:cNvPr id="41" name="TextBox 40">
              <a:extLst>
                <a:ext uri="{FF2B5EF4-FFF2-40B4-BE49-F238E27FC236}">
                  <a16:creationId xmlns:a16="http://schemas.microsoft.com/office/drawing/2014/main" id="{AEB9DE8F-19ED-BC4B-919F-1E2705A52860}"/>
                </a:ext>
              </a:extLst>
            </p:cNvPr>
            <p:cNvSpPr txBox="1"/>
            <p:nvPr/>
          </p:nvSpPr>
          <p:spPr>
            <a:xfrm>
              <a:off x="5170259" y="5515006"/>
              <a:ext cx="465395" cy="707886"/>
            </a:xfrm>
            <a:prstGeom prst="rect">
              <a:avLst/>
            </a:prstGeom>
            <a:noFill/>
          </p:spPr>
          <p:txBody>
            <a:bodyPr wrap="square" rtlCol="0">
              <a:spAutoFit/>
            </a:bodyPr>
            <a:lstStyle/>
            <a:p>
              <a:r>
                <a:rPr lang="en-US" sz="4000" b="1" dirty="0" smtClean="0">
                  <a:solidFill>
                    <a:srgbClr val="203864"/>
                  </a:solidFill>
                  <a:latin typeface="BrownPro" pitchFamily="2" charset="77"/>
                </a:rPr>
                <a:t>3</a:t>
              </a:r>
              <a:endParaRPr lang="en-US" sz="4000" b="1" dirty="0">
                <a:solidFill>
                  <a:srgbClr val="203864"/>
                </a:solidFill>
                <a:latin typeface="BrownPro" pitchFamily="2" charset="77"/>
              </a:endParaRPr>
            </a:p>
          </p:txBody>
        </p:sp>
      </p:grpSp>
      <p:grpSp>
        <p:nvGrpSpPr>
          <p:cNvPr id="44" name="Group 43"/>
          <p:cNvGrpSpPr/>
          <p:nvPr/>
        </p:nvGrpSpPr>
        <p:grpSpPr>
          <a:xfrm>
            <a:off x="7968121" y="650825"/>
            <a:ext cx="1126658" cy="707887"/>
            <a:chOff x="4508996" y="5515006"/>
            <a:chExt cx="1126658" cy="707887"/>
          </a:xfrm>
        </p:grpSpPr>
        <p:sp>
          <p:nvSpPr>
            <p:cNvPr id="45" name="Donut 44"/>
            <p:cNvSpPr/>
            <p:nvPr/>
          </p:nvSpPr>
          <p:spPr>
            <a:xfrm>
              <a:off x="4508996" y="5515007"/>
              <a:ext cx="730246" cy="707886"/>
            </a:xfrm>
            <a:prstGeom prst="donut">
              <a:avLst>
                <a:gd name="adj" fmla="val 1244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6" name="Graphic 2" descr="Lightning bolt with solid fill">
              <a:extLst>
                <a:ext uri="{FF2B5EF4-FFF2-40B4-BE49-F238E27FC236}">
                  <a16:creationId xmlns:a16="http://schemas.microsoft.com/office/drawing/2014/main" id="{D71244D2-5CCD-7D4D-BD05-60AB961A127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672711" y="5605545"/>
              <a:ext cx="526809" cy="526809"/>
            </a:xfrm>
            <a:prstGeom prst="rect">
              <a:avLst/>
            </a:prstGeom>
          </p:spPr>
        </p:pic>
        <p:sp>
          <p:nvSpPr>
            <p:cNvPr id="47" name="TextBox 46">
              <a:extLst>
                <a:ext uri="{FF2B5EF4-FFF2-40B4-BE49-F238E27FC236}">
                  <a16:creationId xmlns:a16="http://schemas.microsoft.com/office/drawing/2014/main" id="{AEB9DE8F-19ED-BC4B-919F-1E2705A52860}"/>
                </a:ext>
              </a:extLst>
            </p:cNvPr>
            <p:cNvSpPr txBox="1"/>
            <p:nvPr/>
          </p:nvSpPr>
          <p:spPr>
            <a:xfrm>
              <a:off x="5170259" y="5515006"/>
              <a:ext cx="465395" cy="707886"/>
            </a:xfrm>
            <a:prstGeom prst="rect">
              <a:avLst/>
            </a:prstGeom>
            <a:noFill/>
          </p:spPr>
          <p:txBody>
            <a:bodyPr wrap="square" rtlCol="0">
              <a:spAutoFit/>
            </a:bodyPr>
            <a:lstStyle/>
            <a:p>
              <a:r>
                <a:rPr lang="en-US" sz="4000" b="1" dirty="0" smtClean="0">
                  <a:solidFill>
                    <a:srgbClr val="203864"/>
                  </a:solidFill>
                  <a:latin typeface="BrownPro" pitchFamily="2" charset="77"/>
                </a:rPr>
                <a:t>3</a:t>
              </a:r>
              <a:endParaRPr lang="en-US" sz="4000" b="1" dirty="0">
                <a:solidFill>
                  <a:srgbClr val="203864"/>
                </a:solidFill>
                <a:latin typeface="BrownPro" pitchFamily="2" charset="77"/>
              </a:endParaRPr>
            </a:p>
          </p:txBody>
        </p:sp>
      </p:grpSp>
    </p:spTree>
    <p:extLst>
      <p:ext uri="{BB962C8B-B14F-4D97-AF65-F5344CB8AC3E}">
        <p14:creationId xmlns:p14="http://schemas.microsoft.com/office/powerpoint/2010/main" val="3168354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5039-9D33-A249-98B9-8451418B930E}"/>
              </a:ext>
            </a:extLst>
          </p:cNvPr>
          <p:cNvSpPr>
            <a:spLocks noGrp="1"/>
          </p:cNvSpPr>
          <p:nvPr>
            <p:ph type="title"/>
          </p:nvPr>
        </p:nvSpPr>
        <p:spPr>
          <a:xfrm>
            <a:off x="6578080" y="65404"/>
            <a:ext cx="4599993" cy="1325563"/>
          </a:xfrm>
        </p:spPr>
        <p:txBody>
          <a:bodyPr>
            <a:normAutofit/>
          </a:bodyPr>
          <a:lstStyle/>
          <a:p>
            <a:r>
              <a:rPr lang="fr-FR" sz="4000" dirty="0" smtClean="0"/>
              <a:t>L’équipe AES  et ses objectifs </a:t>
            </a:r>
            <a:endParaRPr lang="fr-FR" sz="4000" dirty="0"/>
          </a:p>
        </p:txBody>
      </p:sp>
      <p:sp>
        <p:nvSpPr>
          <p:cNvPr id="3" name="Content Placeholder 2">
            <a:extLst>
              <a:ext uri="{FF2B5EF4-FFF2-40B4-BE49-F238E27FC236}">
                <a16:creationId xmlns:a16="http://schemas.microsoft.com/office/drawing/2014/main" id="{4AE52F92-C616-EA4A-A86F-441311CFD3A9}"/>
              </a:ext>
            </a:extLst>
          </p:cNvPr>
          <p:cNvSpPr>
            <a:spLocks noGrp="1"/>
          </p:cNvSpPr>
          <p:nvPr>
            <p:ph idx="1"/>
          </p:nvPr>
        </p:nvSpPr>
        <p:spPr>
          <a:xfrm>
            <a:off x="6369405" y="1319219"/>
            <a:ext cx="5402311" cy="5374034"/>
          </a:xfrm>
        </p:spPr>
        <p:txBody>
          <a:bodyPr>
            <a:noAutofit/>
          </a:bodyPr>
          <a:lstStyle/>
          <a:p>
            <a:pPr>
              <a:lnSpc>
                <a:spcPct val="120000"/>
              </a:lnSpc>
              <a:spcBef>
                <a:spcPts val="0"/>
              </a:spcBef>
              <a:spcAft>
                <a:spcPts val="0"/>
              </a:spcAft>
            </a:pPr>
            <a:r>
              <a:rPr lang="fr-FR" sz="1600" b="1" dirty="0" smtClean="0"/>
              <a:t>1</a:t>
            </a:r>
            <a:r>
              <a:rPr lang="fr-FR" sz="1600" b="1" dirty="0"/>
              <a:t>. Approfondir et faire progresser le </a:t>
            </a:r>
            <a:r>
              <a:rPr lang="fr-FR" sz="1600" b="1" dirty="0" smtClean="0"/>
              <a:t>Co-apprentissage </a:t>
            </a:r>
            <a:r>
              <a:rPr lang="fr-FR" sz="1600" b="1" dirty="0"/>
              <a:t>en Agroécologie</a:t>
            </a:r>
            <a:r>
              <a:rPr lang="fr-FR" sz="1600" b="1" dirty="0" smtClean="0"/>
              <a:t>.</a:t>
            </a:r>
          </a:p>
          <a:p>
            <a:pPr>
              <a:lnSpc>
                <a:spcPct val="120000"/>
              </a:lnSpc>
              <a:spcBef>
                <a:spcPts val="0"/>
              </a:spcBef>
              <a:spcAft>
                <a:spcPts val="0"/>
              </a:spcAft>
            </a:pPr>
            <a:endParaRPr lang="fr-FR" sz="1600" b="1" dirty="0" smtClean="0"/>
          </a:p>
          <a:p>
            <a:pPr>
              <a:lnSpc>
                <a:spcPct val="120000"/>
              </a:lnSpc>
              <a:spcBef>
                <a:spcPts val="0"/>
              </a:spcBef>
              <a:spcAft>
                <a:spcPts val="0"/>
              </a:spcAft>
            </a:pPr>
            <a:r>
              <a:rPr lang="fr-FR" sz="1600" b="1" dirty="0" smtClean="0"/>
              <a:t>2</a:t>
            </a:r>
            <a:r>
              <a:rPr lang="fr-FR" sz="1600" b="1" dirty="0"/>
              <a:t>. Faire progresser l'analyse et le suivi des performances agroécologiques</a:t>
            </a:r>
            <a:r>
              <a:rPr lang="fr-FR" sz="1600" b="1" dirty="0" smtClean="0"/>
              <a:t>.</a:t>
            </a:r>
          </a:p>
          <a:p>
            <a:pPr lvl="1">
              <a:lnSpc>
                <a:spcPct val="120000"/>
              </a:lnSpc>
              <a:spcBef>
                <a:spcPts val="0"/>
              </a:spcBef>
              <a:spcAft>
                <a:spcPts val="0"/>
              </a:spcAft>
            </a:pPr>
            <a:r>
              <a:rPr lang="fr-FR" sz="1600" b="1" dirty="0" smtClean="0"/>
              <a:t>Analyse </a:t>
            </a:r>
            <a:r>
              <a:rPr lang="fr-FR" sz="1600" b="1" dirty="0"/>
              <a:t>critique des principes agroécologiques et des cadres de performance</a:t>
            </a:r>
            <a:r>
              <a:rPr lang="fr-FR" sz="1600" b="1" dirty="0" smtClean="0"/>
              <a:t>.</a:t>
            </a:r>
            <a:endParaRPr lang="fr-FR" sz="1600" b="1" dirty="0"/>
          </a:p>
          <a:p>
            <a:pPr lvl="1">
              <a:lnSpc>
                <a:spcPct val="120000"/>
              </a:lnSpc>
              <a:spcBef>
                <a:spcPts val="0"/>
              </a:spcBef>
              <a:spcAft>
                <a:spcPts val="0"/>
              </a:spcAft>
            </a:pPr>
            <a:r>
              <a:rPr lang="fr-FR" sz="1600" b="1" dirty="0" smtClean="0"/>
              <a:t>Analyse </a:t>
            </a:r>
            <a:r>
              <a:rPr lang="fr-FR" sz="1600" b="1" dirty="0"/>
              <a:t>critique des méthodes de recherche en agroécologie (avec RMS</a:t>
            </a:r>
            <a:r>
              <a:rPr lang="fr-FR" sz="1600" b="1" dirty="0" smtClean="0"/>
              <a:t>).</a:t>
            </a:r>
            <a:endParaRPr lang="fr-FR" sz="1600" b="1" dirty="0"/>
          </a:p>
          <a:p>
            <a:pPr lvl="1">
              <a:lnSpc>
                <a:spcPct val="120000"/>
              </a:lnSpc>
              <a:spcBef>
                <a:spcPts val="0"/>
              </a:spcBef>
              <a:spcAft>
                <a:spcPts val="0"/>
              </a:spcAft>
            </a:pPr>
            <a:r>
              <a:rPr lang="fr-FR" sz="1600" b="1" dirty="0"/>
              <a:t>Évaluation au niveau du </a:t>
            </a:r>
            <a:r>
              <a:rPr lang="fr-FR" sz="1600" b="1" dirty="0" smtClean="0"/>
              <a:t>programme</a:t>
            </a:r>
          </a:p>
          <a:p>
            <a:pPr marL="457200" lvl="1" indent="0">
              <a:lnSpc>
                <a:spcPct val="120000"/>
              </a:lnSpc>
              <a:spcBef>
                <a:spcPts val="0"/>
              </a:spcBef>
              <a:spcAft>
                <a:spcPts val="0"/>
              </a:spcAft>
              <a:buNone/>
            </a:pPr>
            <a:endParaRPr lang="fr-FR" sz="1600" b="1" dirty="0" smtClean="0"/>
          </a:p>
          <a:p>
            <a:pPr>
              <a:lnSpc>
                <a:spcPct val="120000"/>
              </a:lnSpc>
              <a:spcBef>
                <a:spcPts val="0"/>
              </a:spcBef>
              <a:spcAft>
                <a:spcPts val="0"/>
              </a:spcAft>
            </a:pPr>
            <a:r>
              <a:rPr lang="fr-FR" sz="1600" b="1" dirty="0" smtClean="0"/>
              <a:t>3</a:t>
            </a:r>
            <a:r>
              <a:rPr lang="fr-FR" sz="1600" b="1" dirty="0"/>
              <a:t>. </a:t>
            </a:r>
            <a:r>
              <a:rPr lang="fr-FR" sz="1600" b="1" dirty="0" smtClean="0"/>
              <a:t>Aligner les efforts des </a:t>
            </a:r>
            <a:r>
              <a:rPr lang="fr-FR" sz="1600" b="1" dirty="0"/>
              <a:t>équipes de soutien et les initiatives clés du CCRP autour de l'agroécologie</a:t>
            </a:r>
          </a:p>
          <a:p>
            <a:pPr marL="0" indent="0">
              <a:lnSpc>
                <a:spcPct val="120000"/>
              </a:lnSpc>
              <a:spcBef>
                <a:spcPts val="0"/>
              </a:spcBef>
              <a:spcAft>
                <a:spcPts val="0"/>
              </a:spcAft>
              <a:buNone/>
            </a:pPr>
            <a:endParaRPr lang="fr-FR" sz="1600" b="1" dirty="0" smtClean="0"/>
          </a:p>
          <a:p>
            <a:pPr>
              <a:lnSpc>
                <a:spcPct val="120000"/>
              </a:lnSpc>
              <a:spcBef>
                <a:spcPts val="0"/>
              </a:spcBef>
              <a:spcAft>
                <a:spcPts val="0"/>
              </a:spcAft>
            </a:pPr>
            <a:r>
              <a:rPr lang="fr-FR" sz="1600" b="1" dirty="0" smtClean="0"/>
              <a:t>4</a:t>
            </a:r>
            <a:r>
              <a:rPr lang="fr-FR" sz="1600" b="1" dirty="0"/>
              <a:t>. </a:t>
            </a:r>
            <a:r>
              <a:rPr lang="fr-FR" sz="1600" b="1" dirty="0" smtClean="0"/>
              <a:t>Tirer les conclusions des expériences vécues dans le cadre des différents projets et </a:t>
            </a:r>
            <a:r>
              <a:rPr lang="fr-FR" sz="1600" b="1" dirty="0"/>
              <a:t>u</a:t>
            </a:r>
            <a:r>
              <a:rPr lang="fr-FR" sz="1600" b="1" dirty="0" smtClean="0"/>
              <a:t>tiliser ces apprentissages pour </a:t>
            </a:r>
            <a:r>
              <a:rPr lang="fr-FR" sz="1600" b="1" dirty="0"/>
              <a:t>engager des acteurs divers et mondiaux dans un dialogue qui fait progresser l'agroécologie.</a:t>
            </a:r>
            <a:endParaRPr lang="fr-FR" sz="1600" dirty="0" smtClean="0"/>
          </a:p>
          <a:p>
            <a:endParaRPr lang="fr-FR" sz="1600" dirty="0" smtClean="0"/>
          </a:p>
          <a:p>
            <a:endParaRPr lang="fr-FR" sz="1600" dirty="0"/>
          </a:p>
        </p:txBody>
      </p:sp>
      <p:pic>
        <p:nvPicPr>
          <p:cNvPr id="1026" name="Picture 2">
            <a:extLst>
              <a:ext uri="{FF2B5EF4-FFF2-40B4-BE49-F238E27FC236}">
                <a16:creationId xmlns:a16="http://schemas.microsoft.com/office/drawing/2014/main" id="{CC0A0C4F-649F-DB4F-95F1-F95A4EF8F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52" y="278312"/>
            <a:ext cx="1643834" cy="164383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E13BA46-B4C0-E149-B2E2-90AB787F0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15" y="424010"/>
            <a:ext cx="1733022" cy="1733022"/>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960EBCE-7B5C-9549-8B5B-766161860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02" y="2944704"/>
            <a:ext cx="1643834" cy="1643834"/>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avatar">
            <a:extLst>
              <a:ext uri="{FF2B5EF4-FFF2-40B4-BE49-F238E27FC236}">
                <a16:creationId xmlns:a16="http://schemas.microsoft.com/office/drawing/2014/main" id="{E110264A-EFBC-A24D-B7AB-896AABD135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272" y="2619487"/>
            <a:ext cx="1694243" cy="1694243"/>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avatar">
            <a:extLst>
              <a:ext uri="{FF2B5EF4-FFF2-40B4-BE49-F238E27FC236}">
                <a16:creationId xmlns:a16="http://schemas.microsoft.com/office/drawing/2014/main" id="{BF08FDA0-D966-9448-83CC-E2D79472A7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6031" y="4648065"/>
            <a:ext cx="1546928" cy="154692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B3F998-DC2A-5347-B9B5-3B8DCB054734}"/>
              </a:ext>
            </a:extLst>
          </p:cNvPr>
          <p:cNvSpPr txBox="1"/>
          <p:nvPr/>
        </p:nvSpPr>
        <p:spPr>
          <a:xfrm>
            <a:off x="2726835" y="6231217"/>
            <a:ext cx="1425321" cy="338554"/>
          </a:xfrm>
          <a:prstGeom prst="rect">
            <a:avLst/>
          </a:prstGeom>
          <a:noFill/>
        </p:spPr>
        <p:txBody>
          <a:bodyPr wrap="square" rtlCol="0">
            <a:spAutoFit/>
          </a:bodyPr>
          <a:lstStyle/>
          <a:p>
            <a:r>
              <a:rPr lang="fr-FR" sz="1600" dirty="0" smtClean="0"/>
              <a:t>Nell Carpenter</a:t>
            </a:r>
            <a:endParaRPr lang="fr-FR" sz="1600" dirty="0"/>
          </a:p>
        </p:txBody>
      </p:sp>
      <p:sp>
        <p:nvSpPr>
          <p:cNvPr id="12" name="TextBox 11">
            <a:extLst>
              <a:ext uri="{FF2B5EF4-FFF2-40B4-BE49-F238E27FC236}">
                <a16:creationId xmlns:a16="http://schemas.microsoft.com/office/drawing/2014/main" id="{D4BB6BAC-011B-4F47-85DC-7B91417ECB39}"/>
              </a:ext>
            </a:extLst>
          </p:cNvPr>
          <p:cNvSpPr txBox="1"/>
          <p:nvPr/>
        </p:nvSpPr>
        <p:spPr>
          <a:xfrm>
            <a:off x="937039" y="4648065"/>
            <a:ext cx="1733022" cy="830997"/>
          </a:xfrm>
          <a:prstGeom prst="rect">
            <a:avLst/>
          </a:prstGeom>
          <a:noFill/>
        </p:spPr>
        <p:txBody>
          <a:bodyPr wrap="square" rtlCol="0">
            <a:spAutoFit/>
          </a:bodyPr>
          <a:lstStyle/>
          <a:p>
            <a:r>
              <a:rPr lang="fr-FR" sz="1600" dirty="0" smtClean="0"/>
              <a:t>Amaya Carrasco</a:t>
            </a:r>
          </a:p>
          <a:p>
            <a:r>
              <a:rPr lang="fr-FR" sz="1600" dirty="0" smtClean="0"/>
              <a:t/>
            </a:r>
            <a:br>
              <a:rPr lang="fr-FR" sz="1600" dirty="0" smtClean="0"/>
            </a:br>
            <a:endParaRPr lang="fr-FR" sz="1600" dirty="0"/>
          </a:p>
        </p:txBody>
      </p:sp>
      <p:sp>
        <p:nvSpPr>
          <p:cNvPr id="13" name="TextBox 12">
            <a:extLst>
              <a:ext uri="{FF2B5EF4-FFF2-40B4-BE49-F238E27FC236}">
                <a16:creationId xmlns:a16="http://schemas.microsoft.com/office/drawing/2014/main" id="{5E7114D2-2ABF-4345-A322-51F061F88D02}"/>
              </a:ext>
            </a:extLst>
          </p:cNvPr>
          <p:cNvSpPr txBox="1"/>
          <p:nvPr/>
        </p:nvSpPr>
        <p:spPr>
          <a:xfrm>
            <a:off x="4134397" y="4350304"/>
            <a:ext cx="1733022" cy="830997"/>
          </a:xfrm>
          <a:prstGeom prst="rect">
            <a:avLst/>
          </a:prstGeom>
          <a:noFill/>
        </p:spPr>
        <p:txBody>
          <a:bodyPr wrap="square" rtlCol="0">
            <a:spAutoFit/>
          </a:bodyPr>
          <a:lstStyle/>
          <a:p>
            <a:r>
              <a:rPr lang="fr-FR" sz="1600" dirty="0" smtClean="0"/>
              <a:t>Nils McCune</a:t>
            </a:r>
          </a:p>
          <a:p>
            <a:r>
              <a:rPr lang="fr-FR" sz="1600" dirty="0" smtClean="0"/>
              <a:t/>
            </a:r>
            <a:br>
              <a:rPr lang="fr-FR" sz="1600" dirty="0" smtClean="0"/>
            </a:br>
            <a:endParaRPr lang="fr-FR" sz="1600" dirty="0"/>
          </a:p>
        </p:txBody>
      </p:sp>
      <p:sp>
        <p:nvSpPr>
          <p:cNvPr id="14" name="TextBox 13">
            <a:extLst>
              <a:ext uri="{FF2B5EF4-FFF2-40B4-BE49-F238E27FC236}">
                <a16:creationId xmlns:a16="http://schemas.microsoft.com/office/drawing/2014/main" id="{B6B4EE32-CC6D-264B-A7CC-365A01DDC163}"/>
              </a:ext>
            </a:extLst>
          </p:cNvPr>
          <p:cNvSpPr txBox="1"/>
          <p:nvPr/>
        </p:nvSpPr>
        <p:spPr>
          <a:xfrm>
            <a:off x="746084" y="2214922"/>
            <a:ext cx="1733022" cy="830997"/>
          </a:xfrm>
          <a:prstGeom prst="rect">
            <a:avLst/>
          </a:prstGeom>
          <a:noFill/>
        </p:spPr>
        <p:txBody>
          <a:bodyPr wrap="square" rtlCol="0">
            <a:spAutoFit/>
          </a:bodyPr>
          <a:lstStyle/>
          <a:p>
            <a:r>
              <a:rPr lang="fr-FR" sz="1600" dirty="0" smtClean="0"/>
              <a:t>Gabriela Bucini</a:t>
            </a:r>
          </a:p>
          <a:p>
            <a:r>
              <a:rPr lang="fr-FR" sz="1600" dirty="0" smtClean="0"/>
              <a:t/>
            </a:r>
            <a:br>
              <a:rPr lang="fr-FR" sz="1600" dirty="0" smtClean="0"/>
            </a:br>
            <a:endParaRPr lang="fr-FR" sz="1600" dirty="0"/>
          </a:p>
        </p:txBody>
      </p:sp>
      <p:sp>
        <p:nvSpPr>
          <p:cNvPr id="15" name="TextBox 14">
            <a:extLst>
              <a:ext uri="{FF2B5EF4-FFF2-40B4-BE49-F238E27FC236}">
                <a16:creationId xmlns:a16="http://schemas.microsoft.com/office/drawing/2014/main" id="{49126998-92CF-C94D-951F-0F286F153616}"/>
              </a:ext>
            </a:extLst>
          </p:cNvPr>
          <p:cNvSpPr txBox="1"/>
          <p:nvPr/>
        </p:nvSpPr>
        <p:spPr>
          <a:xfrm>
            <a:off x="3222217" y="1946441"/>
            <a:ext cx="1733022" cy="830997"/>
          </a:xfrm>
          <a:prstGeom prst="rect">
            <a:avLst/>
          </a:prstGeom>
          <a:noFill/>
        </p:spPr>
        <p:txBody>
          <a:bodyPr wrap="square" rtlCol="0">
            <a:spAutoFit/>
          </a:bodyPr>
          <a:lstStyle/>
          <a:p>
            <a:r>
              <a:rPr lang="fr-FR" sz="1600" dirty="0" smtClean="0"/>
              <a:t>Ernesto </a:t>
            </a:r>
            <a:r>
              <a:rPr lang="fr-FR" sz="1600" dirty="0" err="1" smtClean="0"/>
              <a:t>Méndez</a:t>
            </a:r>
            <a:endParaRPr lang="fr-FR" sz="1600" dirty="0" smtClean="0"/>
          </a:p>
          <a:p>
            <a:r>
              <a:rPr lang="fr-FR" sz="1600" dirty="0" smtClean="0"/>
              <a:t/>
            </a:r>
            <a:br>
              <a:rPr lang="fr-FR" sz="1600" dirty="0" smtClean="0"/>
            </a:br>
            <a:endParaRPr lang="fr-FR" sz="1600" dirty="0"/>
          </a:p>
        </p:txBody>
      </p:sp>
    </p:spTree>
    <p:extLst>
      <p:ext uri="{BB962C8B-B14F-4D97-AF65-F5344CB8AC3E}">
        <p14:creationId xmlns:p14="http://schemas.microsoft.com/office/powerpoint/2010/main" val="917173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0ED4A-615C-894C-947D-27DD22EFEBC5}"/>
              </a:ext>
            </a:extLst>
          </p:cNvPr>
          <p:cNvSpPr txBox="1">
            <a:spLocks/>
          </p:cNvSpPr>
          <p:nvPr/>
        </p:nvSpPr>
        <p:spPr>
          <a:xfrm>
            <a:off x="663233" y="427417"/>
            <a:ext cx="11005257" cy="752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baseline="0">
                <a:solidFill>
                  <a:srgbClr val="B2D23E"/>
                </a:solidFill>
                <a:latin typeface="Impact" charset="0"/>
                <a:ea typeface="+mj-ea"/>
                <a:cs typeface="+mj-cs"/>
              </a:defRPr>
            </a:lvl1pPr>
          </a:lstStyle>
          <a:p>
            <a:r>
              <a:rPr lang="en-US" b="1" dirty="0" smtClean="0">
                <a:solidFill>
                  <a:srgbClr val="005E4F"/>
                </a:solidFill>
                <a:latin typeface="BrownPro" pitchFamily="2" charset="77"/>
              </a:rPr>
              <a:t>La transition AE </a:t>
            </a:r>
            <a:r>
              <a:rPr lang="en-US" b="1" dirty="0" err="1" smtClean="0">
                <a:solidFill>
                  <a:srgbClr val="005E4F"/>
                </a:solidFill>
                <a:latin typeface="BrownPro" pitchFamily="2" charset="77"/>
              </a:rPr>
              <a:t>est</a:t>
            </a:r>
            <a:r>
              <a:rPr lang="en-US" b="1" dirty="0" smtClean="0">
                <a:solidFill>
                  <a:srgbClr val="005E4F"/>
                </a:solidFill>
                <a:latin typeface="BrownPro" pitchFamily="2" charset="77"/>
              </a:rPr>
              <a:t> un </a:t>
            </a:r>
            <a:r>
              <a:rPr lang="en-US" b="1" dirty="0" err="1" smtClean="0">
                <a:solidFill>
                  <a:srgbClr val="005E4F"/>
                </a:solidFill>
                <a:latin typeface="BrownPro" pitchFamily="2" charset="77"/>
              </a:rPr>
              <a:t>processus</a:t>
            </a:r>
            <a:r>
              <a:rPr lang="en-US" b="1" dirty="0" smtClean="0">
                <a:solidFill>
                  <a:srgbClr val="005E4F"/>
                </a:solidFill>
                <a:latin typeface="BrownPro" pitchFamily="2" charset="77"/>
              </a:rPr>
              <a:t> et un </a:t>
            </a:r>
            <a:r>
              <a:rPr lang="en-US" b="1" dirty="0" err="1" smtClean="0">
                <a:solidFill>
                  <a:srgbClr val="005E4F"/>
                </a:solidFill>
                <a:latin typeface="BrownPro" pitchFamily="2" charset="77"/>
              </a:rPr>
              <a:t>parcours</a:t>
            </a:r>
            <a:endParaRPr lang="en-US" b="1" dirty="0">
              <a:solidFill>
                <a:srgbClr val="005E4F"/>
              </a:solidFill>
              <a:latin typeface="BrownPro" pitchFamily="2" charset="77"/>
            </a:endParaRPr>
          </a:p>
        </p:txBody>
      </p:sp>
      <p:graphicFrame>
        <p:nvGraphicFramePr>
          <p:cNvPr id="4" name="Diagram 3"/>
          <p:cNvGraphicFramePr/>
          <p:nvPr>
            <p:extLst>
              <p:ext uri="{D42A27DB-BD31-4B8C-83A1-F6EECF244321}">
                <p14:modId xmlns:p14="http://schemas.microsoft.com/office/powerpoint/2010/main" val="1980275254"/>
              </p:ext>
            </p:extLst>
          </p:nvPr>
        </p:nvGraphicFramePr>
        <p:xfrm>
          <a:off x="1509119" y="1013455"/>
          <a:ext cx="96779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2884411" y="1538569"/>
            <a:ext cx="1883512" cy="1775485"/>
            <a:chOff x="2148922" y="1538569"/>
            <a:chExt cx="1883512" cy="1775485"/>
          </a:xfrm>
        </p:grpSpPr>
        <p:sp>
          <p:nvSpPr>
            <p:cNvPr id="10" name="TextBox 9"/>
            <p:cNvSpPr txBox="1"/>
            <p:nvPr/>
          </p:nvSpPr>
          <p:spPr>
            <a:xfrm>
              <a:off x="2148922" y="1538569"/>
              <a:ext cx="1883512" cy="923330"/>
            </a:xfrm>
            <a:prstGeom prst="rect">
              <a:avLst/>
            </a:prstGeom>
            <a:noFill/>
          </p:spPr>
          <p:txBody>
            <a:bodyPr wrap="square" rtlCol="0">
              <a:spAutoFit/>
            </a:bodyPr>
            <a:lstStyle/>
            <a:p>
              <a:pPr algn="ctr"/>
              <a:r>
                <a:rPr lang="fr-FR" dirty="0"/>
                <a:t>Pourquoi participer à la transition ?</a:t>
              </a:r>
              <a:endParaRPr lang="en-US" dirty="0"/>
            </a:p>
          </p:txBody>
        </p:sp>
        <p:sp>
          <p:nvSpPr>
            <p:cNvPr id="26" name="Straight Connector 25"/>
            <p:cNvSpPr>
              <a:spLocks noChangeAspect="1"/>
            </p:cNvSpPr>
            <p:nvPr/>
          </p:nvSpPr>
          <p:spPr>
            <a:xfrm rot="2700000">
              <a:off x="2816358" y="2765414"/>
              <a:ext cx="548640" cy="54864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7" name="Oval 26"/>
            <p:cNvSpPr/>
            <p:nvPr/>
          </p:nvSpPr>
          <p:spPr>
            <a:xfrm rot="5400000">
              <a:off x="2940732" y="2430526"/>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5" name="Group 4"/>
          <p:cNvGrpSpPr/>
          <p:nvPr/>
        </p:nvGrpSpPr>
        <p:grpSpPr>
          <a:xfrm>
            <a:off x="8583352" y="1712663"/>
            <a:ext cx="1620002" cy="1669950"/>
            <a:chOff x="8165913" y="1712663"/>
            <a:chExt cx="1620002" cy="1669950"/>
          </a:xfrm>
        </p:grpSpPr>
        <p:sp>
          <p:nvSpPr>
            <p:cNvPr id="15" name="Straight Connector 14"/>
            <p:cNvSpPr>
              <a:spLocks noChangeAspect="1"/>
            </p:cNvSpPr>
            <p:nvPr/>
          </p:nvSpPr>
          <p:spPr>
            <a:xfrm rot="2520000">
              <a:off x="8672866" y="2772969"/>
              <a:ext cx="548640" cy="609644"/>
            </a:xfrm>
            <a:prstGeom prst="line">
              <a:avLst/>
            </a:prstGeom>
            <a:ln>
              <a:solidFill>
                <a:srgbClr val="33CC3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TextBox 20"/>
            <p:cNvSpPr txBox="1"/>
            <p:nvPr/>
          </p:nvSpPr>
          <p:spPr>
            <a:xfrm>
              <a:off x="8165913" y="1712663"/>
              <a:ext cx="1620002" cy="646331"/>
            </a:xfrm>
            <a:prstGeom prst="rect">
              <a:avLst/>
            </a:prstGeom>
            <a:noFill/>
          </p:spPr>
          <p:txBody>
            <a:bodyPr wrap="square" rtlCol="0">
              <a:spAutoFit/>
            </a:bodyPr>
            <a:lstStyle/>
            <a:p>
              <a:pPr algn="ctr"/>
              <a:r>
                <a:rPr lang="fr-FR" dirty="0" smtClean="0"/>
                <a:t>Voix collective  de la </a:t>
              </a:r>
              <a:r>
                <a:rPr lang="fr-FR" dirty="0" err="1" smtClean="0"/>
                <a:t>CdP</a:t>
              </a:r>
              <a:endParaRPr lang="fr-FR" dirty="0" smtClean="0"/>
            </a:p>
          </p:txBody>
        </p:sp>
        <p:sp>
          <p:nvSpPr>
            <p:cNvPr id="30" name="Oval 29"/>
            <p:cNvSpPr/>
            <p:nvPr/>
          </p:nvSpPr>
          <p:spPr>
            <a:xfrm rot="5400000">
              <a:off x="8792254" y="2465588"/>
              <a:ext cx="309862" cy="302485"/>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2" name="Group 11"/>
          <p:cNvGrpSpPr/>
          <p:nvPr/>
        </p:nvGrpSpPr>
        <p:grpSpPr>
          <a:xfrm>
            <a:off x="1426152" y="4118701"/>
            <a:ext cx="1733419" cy="1851136"/>
            <a:chOff x="1008713" y="4118701"/>
            <a:chExt cx="1733419" cy="1851136"/>
          </a:xfrm>
        </p:grpSpPr>
        <p:sp>
          <p:nvSpPr>
            <p:cNvPr id="8" name="Straight Connector 7"/>
            <p:cNvSpPr>
              <a:spLocks noChangeAspect="1"/>
            </p:cNvSpPr>
            <p:nvPr/>
          </p:nvSpPr>
          <p:spPr>
            <a:xfrm rot="2520000">
              <a:off x="1508543" y="4118701"/>
              <a:ext cx="548640" cy="609644"/>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8" name="TextBox 27"/>
            <p:cNvSpPr txBox="1"/>
            <p:nvPr/>
          </p:nvSpPr>
          <p:spPr>
            <a:xfrm>
              <a:off x="1008713" y="5046507"/>
              <a:ext cx="1733419" cy="923330"/>
            </a:xfrm>
            <a:prstGeom prst="rect">
              <a:avLst/>
            </a:prstGeom>
            <a:noFill/>
          </p:spPr>
          <p:txBody>
            <a:bodyPr wrap="square" rtlCol="0">
              <a:spAutoFit/>
            </a:bodyPr>
            <a:lstStyle/>
            <a:p>
              <a:pPr algn="ctr"/>
              <a:r>
                <a:rPr lang="en-US" dirty="0" smtClean="0"/>
                <a:t>Le </a:t>
              </a:r>
              <a:r>
                <a:rPr lang="en-US" dirty="0" err="1" smtClean="0"/>
                <a:t>processus</a:t>
              </a:r>
              <a:r>
                <a:rPr lang="en-US" dirty="0" smtClean="0"/>
                <a:t> de transition agroécologique</a:t>
              </a:r>
              <a:endParaRPr lang="en-US" dirty="0"/>
            </a:p>
          </p:txBody>
        </p:sp>
        <p:sp>
          <p:nvSpPr>
            <p:cNvPr id="31" name="Oval 30"/>
            <p:cNvSpPr/>
            <p:nvPr/>
          </p:nvSpPr>
          <p:spPr>
            <a:xfrm rot="5400000">
              <a:off x="1618015" y="4695590"/>
              <a:ext cx="309863" cy="29469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 name="Group 1"/>
          <p:cNvGrpSpPr/>
          <p:nvPr/>
        </p:nvGrpSpPr>
        <p:grpSpPr>
          <a:xfrm>
            <a:off x="4226494" y="4128032"/>
            <a:ext cx="2094149" cy="2050434"/>
            <a:chOff x="3312099" y="4128032"/>
            <a:chExt cx="2094149" cy="2050434"/>
          </a:xfrm>
        </p:grpSpPr>
        <p:sp>
          <p:nvSpPr>
            <p:cNvPr id="19" name="Straight Connector 18"/>
            <p:cNvSpPr>
              <a:spLocks noChangeAspect="1"/>
            </p:cNvSpPr>
            <p:nvPr/>
          </p:nvSpPr>
          <p:spPr>
            <a:xfrm rot="2520000">
              <a:off x="4074301" y="4128032"/>
              <a:ext cx="548640" cy="609644"/>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TextBox 23"/>
            <p:cNvSpPr txBox="1"/>
            <p:nvPr/>
          </p:nvSpPr>
          <p:spPr>
            <a:xfrm>
              <a:off x="3312099" y="4978137"/>
              <a:ext cx="2094149" cy="1200329"/>
            </a:xfrm>
            <a:prstGeom prst="rect">
              <a:avLst/>
            </a:prstGeom>
            <a:noFill/>
          </p:spPr>
          <p:txBody>
            <a:bodyPr wrap="square" rtlCol="0">
              <a:spAutoFit/>
            </a:bodyPr>
            <a:lstStyle/>
            <a:p>
              <a:pPr algn="ctr"/>
              <a:r>
                <a:rPr lang="fr-FR" dirty="0"/>
                <a:t>Explorer nos valeurs fondamentales et </a:t>
              </a:r>
              <a:r>
                <a:rPr lang="fr-FR" dirty="0" smtClean="0"/>
                <a:t>les </a:t>
              </a:r>
              <a:r>
                <a:rPr lang="fr-FR" dirty="0"/>
                <a:t>principes </a:t>
              </a:r>
              <a:r>
                <a:rPr lang="fr-FR" dirty="0" smtClean="0"/>
                <a:t>agroécologiques</a:t>
              </a:r>
              <a:endParaRPr lang="en-US" dirty="0"/>
            </a:p>
          </p:txBody>
        </p:sp>
        <p:sp>
          <p:nvSpPr>
            <p:cNvPr id="32" name="Oval 31"/>
            <p:cNvSpPr/>
            <p:nvPr/>
          </p:nvSpPr>
          <p:spPr>
            <a:xfrm rot="5400000">
              <a:off x="4193690" y="4650925"/>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7" name="Group 6"/>
          <p:cNvGrpSpPr/>
          <p:nvPr/>
        </p:nvGrpSpPr>
        <p:grpSpPr>
          <a:xfrm>
            <a:off x="7005676" y="4124924"/>
            <a:ext cx="1913780" cy="1888649"/>
            <a:chOff x="6588237" y="4124924"/>
            <a:chExt cx="1913780" cy="1888649"/>
          </a:xfrm>
        </p:grpSpPr>
        <p:sp>
          <p:nvSpPr>
            <p:cNvPr id="11" name="Straight Connector 10"/>
            <p:cNvSpPr>
              <a:spLocks noChangeAspect="1"/>
            </p:cNvSpPr>
            <p:nvPr/>
          </p:nvSpPr>
          <p:spPr>
            <a:xfrm rot="2520000">
              <a:off x="7270808" y="4124924"/>
              <a:ext cx="548640" cy="609644"/>
            </a:xfrm>
            <a:prstGeom prst="line">
              <a:avLst/>
            </a:prstGeom>
            <a:ln>
              <a:solidFill>
                <a:srgbClr val="33CC3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3" name="Oval 32"/>
            <p:cNvSpPr/>
            <p:nvPr/>
          </p:nvSpPr>
          <p:spPr>
            <a:xfrm rot="5400000">
              <a:off x="7390196" y="4681020"/>
              <a:ext cx="309862" cy="317619"/>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p:cNvSpPr txBox="1"/>
            <p:nvPr/>
          </p:nvSpPr>
          <p:spPr>
            <a:xfrm>
              <a:off x="6588237" y="5090243"/>
              <a:ext cx="1913780" cy="923330"/>
            </a:xfrm>
            <a:prstGeom prst="rect">
              <a:avLst/>
            </a:prstGeom>
            <a:noFill/>
          </p:spPr>
          <p:txBody>
            <a:bodyPr wrap="square" rtlCol="0">
              <a:spAutoFit/>
            </a:bodyPr>
            <a:lstStyle/>
            <a:p>
              <a:pPr algn="ctr"/>
              <a:r>
                <a:rPr lang="en-US" dirty="0"/>
                <a:t>Co-</a:t>
              </a:r>
              <a:r>
                <a:rPr lang="en-US" dirty="0" err="1"/>
                <a:t>apprentissage</a:t>
              </a:r>
              <a:r>
                <a:rPr lang="en-US" dirty="0"/>
                <a:t>, synergies,</a:t>
              </a:r>
            </a:p>
            <a:p>
              <a:pPr algn="ctr"/>
              <a:r>
                <a:rPr lang="en-US" dirty="0" err="1"/>
                <a:t>mouvement</a:t>
              </a:r>
              <a:endParaRPr lang="en-US" dirty="0"/>
            </a:p>
          </p:txBody>
        </p:sp>
      </p:grpSp>
      <p:grpSp>
        <p:nvGrpSpPr>
          <p:cNvPr id="9" name="Group 8"/>
          <p:cNvGrpSpPr/>
          <p:nvPr/>
        </p:nvGrpSpPr>
        <p:grpSpPr>
          <a:xfrm>
            <a:off x="5605094" y="1677068"/>
            <a:ext cx="1994575" cy="1686005"/>
            <a:chOff x="5187655" y="1677068"/>
            <a:chExt cx="1994575" cy="1686005"/>
          </a:xfrm>
        </p:grpSpPr>
        <p:sp>
          <p:nvSpPr>
            <p:cNvPr id="13" name="Straight Connector 12"/>
            <p:cNvSpPr>
              <a:spLocks noChangeAspect="1"/>
            </p:cNvSpPr>
            <p:nvPr/>
          </p:nvSpPr>
          <p:spPr>
            <a:xfrm rot="2520000">
              <a:off x="5927929" y="2753429"/>
              <a:ext cx="548640" cy="609644"/>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9" name="Oval 28"/>
            <p:cNvSpPr/>
            <p:nvPr/>
          </p:nvSpPr>
          <p:spPr>
            <a:xfrm rot="5400000">
              <a:off x="6040979" y="2424888"/>
              <a:ext cx="309861" cy="299223"/>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5187655" y="1677068"/>
              <a:ext cx="1994575" cy="646331"/>
            </a:xfrm>
            <a:prstGeom prst="rect">
              <a:avLst/>
            </a:prstGeom>
            <a:noFill/>
          </p:spPr>
          <p:txBody>
            <a:bodyPr wrap="square" rtlCol="0">
              <a:spAutoFit/>
            </a:bodyPr>
            <a:lstStyle/>
            <a:p>
              <a:pPr algn="ctr"/>
              <a:r>
                <a:rPr lang="fr-FR" dirty="0"/>
                <a:t>Votre vision et </a:t>
              </a:r>
              <a:r>
                <a:rPr lang="fr-FR" dirty="0" smtClean="0"/>
                <a:t>transition</a:t>
              </a:r>
              <a:endParaRPr lang="en-US" dirty="0"/>
            </a:p>
          </p:txBody>
        </p:sp>
      </p:grpSp>
    </p:spTree>
    <p:extLst>
      <p:ext uri="{BB962C8B-B14F-4D97-AF65-F5344CB8AC3E}">
        <p14:creationId xmlns:p14="http://schemas.microsoft.com/office/powerpoint/2010/main" val="1394243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17" y="630271"/>
            <a:ext cx="10534009" cy="2133711"/>
          </a:xfrm>
        </p:spPr>
        <p:txBody>
          <a:bodyPr>
            <a:noAutofit/>
          </a:bodyPr>
          <a:lstStyle/>
          <a:p>
            <a:pPr algn="ctr">
              <a:spcBef>
                <a:spcPts val="0"/>
              </a:spcBef>
              <a:spcAft>
                <a:spcPts val="0"/>
              </a:spcAft>
            </a:pPr>
            <a:r>
              <a:rPr lang="en-US" sz="3200" dirty="0" smtClean="0">
                <a:solidFill>
                  <a:schemeClr val="bg1"/>
                </a:solidFill>
                <a:latin typeface="BrownPro" pitchFamily="2" charset="77"/>
              </a:rPr>
              <a:t>SESSION 1</a:t>
            </a:r>
            <a:r>
              <a:rPr lang="en-US" sz="3200" dirty="0">
                <a:solidFill>
                  <a:schemeClr val="bg1"/>
                </a:solidFill>
                <a:latin typeface="BrownPro" pitchFamily="2" charset="77"/>
              </a:rPr>
              <a:t/>
            </a:r>
            <a:br>
              <a:rPr lang="en-US" sz="3200" dirty="0">
                <a:solidFill>
                  <a:schemeClr val="bg1"/>
                </a:solidFill>
                <a:latin typeface="BrownPro" pitchFamily="2" charset="77"/>
              </a:rPr>
            </a:br>
            <a:r>
              <a:rPr lang="en-US" sz="3200" dirty="0">
                <a:solidFill>
                  <a:schemeClr val="bg1"/>
                </a:solidFill>
                <a:latin typeface="BrownPro" pitchFamily="2" charset="77"/>
              </a:rPr>
              <a:t/>
            </a:r>
            <a:br>
              <a:rPr lang="en-US" sz="3200" dirty="0">
                <a:solidFill>
                  <a:schemeClr val="bg1"/>
                </a:solidFill>
                <a:latin typeface="BrownPro" pitchFamily="2" charset="77"/>
              </a:rPr>
            </a:br>
            <a:r>
              <a:rPr lang="fr-FR" sz="3200" i="1" dirty="0">
                <a:solidFill>
                  <a:schemeClr val="bg1"/>
                </a:solidFill>
                <a:latin typeface="Segoe UI Symbol" panose="020B0502040204020203" pitchFamily="34" charset="0"/>
                <a:ea typeface="Segoe UI Symbol" panose="020B0502040204020203" pitchFamily="34" charset="0"/>
              </a:rPr>
              <a:t>Les principes de l‘AE </a:t>
            </a:r>
            <a:r>
              <a:rPr lang="fr-FR" sz="3200" i="1" dirty="0" smtClean="0">
                <a:solidFill>
                  <a:schemeClr val="bg1"/>
                </a:solidFill>
                <a:latin typeface="Segoe UI Symbol" panose="020B0502040204020203" pitchFamily="34" charset="0"/>
                <a:ea typeface="Segoe UI Symbol" panose="020B0502040204020203" pitchFamily="34" charset="0"/>
              </a:rPr>
              <a:t>avec vos </a:t>
            </a:r>
            <a:r>
              <a:rPr lang="fr-FR" sz="3200" i="1" dirty="0">
                <a:solidFill>
                  <a:schemeClr val="bg1"/>
                </a:solidFill>
                <a:latin typeface="Segoe UI Symbol" panose="020B0502040204020203" pitchFamily="34" charset="0"/>
                <a:ea typeface="Segoe UI Symbol" panose="020B0502040204020203" pitchFamily="34" charset="0"/>
              </a:rPr>
              <a:t>mots</a:t>
            </a:r>
            <a:br>
              <a:rPr lang="fr-FR" sz="3200" i="1" dirty="0">
                <a:solidFill>
                  <a:schemeClr val="bg1"/>
                </a:solidFill>
                <a:latin typeface="Segoe UI Symbol" panose="020B0502040204020203" pitchFamily="34" charset="0"/>
                <a:ea typeface="Segoe UI Symbol" panose="020B0502040204020203" pitchFamily="34" charset="0"/>
              </a:rPr>
            </a:br>
            <a:r>
              <a:rPr lang="fr-FR" sz="3200" i="1" dirty="0">
                <a:solidFill>
                  <a:schemeClr val="bg1"/>
                </a:solidFill>
                <a:latin typeface="Segoe UI Symbol" panose="020B0502040204020203" pitchFamily="34" charset="0"/>
                <a:ea typeface="Segoe UI Symbol" panose="020B0502040204020203" pitchFamily="34" charset="0"/>
              </a:rPr>
              <a:t>Processus de transition agroécologique</a:t>
            </a:r>
            <a:r>
              <a:rPr lang="en-US" sz="1800" dirty="0">
                <a:solidFill>
                  <a:schemeClr val="bg1"/>
                </a:solidFill>
              </a:rPr>
              <a:t/>
            </a:r>
            <a:br>
              <a:rPr lang="en-US" sz="1800" dirty="0">
                <a:solidFill>
                  <a:schemeClr val="bg1"/>
                </a:solidFill>
              </a:rPr>
            </a:br>
            <a:endParaRPr lang="en-US" sz="3200" dirty="0">
              <a:solidFill>
                <a:schemeClr val="bg1"/>
              </a:solidFill>
            </a:endParaRPr>
          </a:p>
        </p:txBody>
      </p:sp>
      <p:sp>
        <p:nvSpPr>
          <p:cNvPr id="3" name="TextBox 2"/>
          <p:cNvSpPr txBox="1"/>
          <p:nvPr/>
        </p:nvSpPr>
        <p:spPr>
          <a:xfrm>
            <a:off x="8061919" y="3836388"/>
            <a:ext cx="3078832" cy="1077218"/>
          </a:xfrm>
          <a:prstGeom prst="rect">
            <a:avLst/>
          </a:prstGeom>
          <a:noFill/>
        </p:spPr>
        <p:txBody>
          <a:bodyPr wrap="square" rtlCol="0">
            <a:spAutoFit/>
          </a:bodyPr>
          <a:lstStyle/>
          <a:p>
            <a:pPr algn="ctr"/>
            <a:r>
              <a:rPr lang="en-US" sz="3200" dirty="0" err="1" smtClean="0">
                <a:solidFill>
                  <a:schemeClr val="bg1"/>
                </a:solidFill>
                <a:latin typeface="BrownPro" pitchFamily="2" charset="77"/>
              </a:rPr>
              <a:t>Processus</a:t>
            </a:r>
            <a:r>
              <a:rPr lang="en-US" sz="3200" dirty="0" smtClean="0">
                <a:solidFill>
                  <a:schemeClr val="bg1"/>
                </a:solidFill>
                <a:latin typeface="BrownPro" pitchFamily="2" charset="77"/>
              </a:rPr>
              <a:t> de transition AE</a:t>
            </a:r>
            <a:endParaRPr lang="en-US" dirty="0"/>
          </a:p>
        </p:txBody>
      </p:sp>
      <p:sp>
        <p:nvSpPr>
          <p:cNvPr id="5" name="TextBox 4"/>
          <p:cNvSpPr txBox="1"/>
          <p:nvPr/>
        </p:nvSpPr>
        <p:spPr>
          <a:xfrm>
            <a:off x="533172" y="2534264"/>
            <a:ext cx="4577563" cy="3046988"/>
          </a:xfrm>
          <a:prstGeom prst="rect">
            <a:avLst/>
          </a:prstGeom>
          <a:noFill/>
        </p:spPr>
        <p:txBody>
          <a:bodyPr wrap="square" rtlCol="0">
            <a:spAutoFit/>
          </a:bodyPr>
          <a:lstStyle/>
          <a:p>
            <a:pPr marL="457200" indent="-457200">
              <a:buFont typeface="Wingdings" panose="05000000000000000000" pitchFamily="2" charset="2"/>
              <a:buChar char="v"/>
            </a:pPr>
            <a:r>
              <a:rPr lang="fr-FR" sz="3200" dirty="0">
                <a:solidFill>
                  <a:schemeClr val="bg1"/>
                </a:solidFill>
              </a:rPr>
              <a:t>Les principes agroécologiques ancrés dans votre </a:t>
            </a:r>
            <a:r>
              <a:rPr lang="fr-FR" sz="3200" dirty="0" err="1" smtClean="0">
                <a:solidFill>
                  <a:schemeClr val="bg1"/>
                </a:solidFill>
              </a:rPr>
              <a:t>expériencee</a:t>
            </a:r>
            <a:r>
              <a:rPr lang="fr-FR" sz="3200" dirty="0" smtClean="0">
                <a:solidFill>
                  <a:schemeClr val="bg1"/>
                </a:solidFill>
              </a:rPr>
              <a:t> </a:t>
            </a:r>
            <a:r>
              <a:rPr lang="fr-FR" sz="3200" dirty="0">
                <a:solidFill>
                  <a:schemeClr val="bg1"/>
                </a:solidFill>
              </a:rPr>
              <a:t>et vos valeurs.</a:t>
            </a:r>
          </a:p>
          <a:p>
            <a:pPr marL="457200" indent="-457200">
              <a:buFont typeface="Wingdings" panose="05000000000000000000" pitchFamily="2" charset="2"/>
              <a:buChar char="v"/>
            </a:pPr>
            <a:r>
              <a:rPr lang="fr-FR" sz="3200" dirty="0">
                <a:solidFill>
                  <a:schemeClr val="bg1"/>
                </a:solidFill>
              </a:rPr>
              <a:t>Votre vision et vos parcours.</a:t>
            </a:r>
            <a:endParaRPr lang="en-US" sz="3200" dirty="0">
              <a:solidFill>
                <a:schemeClr val="bg1"/>
              </a:solidFill>
            </a:endParaRPr>
          </a:p>
        </p:txBody>
      </p:sp>
      <p:sp>
        <p:nvSpPr>
          <p:cNvPr id="6" name="Left-Right Arrow 5"/>
          <p:cNvSpPr/>
          <p:nvPr/>
        </p:nvSpPr>
        <p:spPr>
          <a:xfrm>
            <a:off x="5278686" y="3836388"/>
            <a:ext cx="1828800" cy="935182"/>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57625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M_Presentation-2017" id="{37A02E2A-0C3F-EC45-990E-432985107C0F}" vid="{907C6567-5675-5D49-B4FD-7FE1C701A6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15763</TotalTime>
  <Words>3749</Words>
  <Application>Microsoft Office PowerPoint</Application>
  <PresentationFormat>Widescreen</PresentationFormat>
  <Paragraphs>483</Paragraphs>
  <Slides>66</Slides>
  <Notes>46</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66</vt:i4>
      </vt:variant>
    </vt:vector>
  </HeadingPairs>
  <TitlesOfParts>
    <vt:vector size="86" baseType="lpstr">
      <vt:lpstr>Arial</vt:lpstr>
      <vt:lpstr>Berlin Sans FB</vt:lpstr>
      <vt:lpstr>Bodoni MT</vt:lpstr>
      <vt:lpstr>Bradley Hand ITC</vt:lpstr>
      <vt:lpstr>Britannic Bold</vt:lpstr>
      <vt:lpstr>BrownPro</vt:lpstr>
      <vt:lpstr>Calibri</vt:lpstr>
      <vt:lpstr>Calibri Light</vt:lpstr>
      <vt:lpstr>Candara</vt:lpstr>
      <vt:lpstr>Century Gothic</vt:lpstr>
      <vt:lpstr>Impact</vt:lpstr>
      <vt:lpstr>Playfair Display Bold</vt:lpstr>
      <vt:lpstr>Raleway</vt:lpstr>
      <vt:lpstr>Raleway SemiBold</vt:lpstr>
      <vt:lpstr>Segoe UI</vt:lpstr>
      <vt:lpstr>Segoe UI Symbol</vt:lpstr>
      <vt:lpstr>Times New Roman</vt:lpstr>
      <vt:lpstr>Wingdings</vt:lpstr>
      <vt:lpstr>Office Theme</vt:lpstr>
      <vt:lpstr>1_Office Theme</vt:lpstr>
      <vt:lpstr>Bienvenuées et Bienvenues</vt:lpstr>
      <vt:lpstr>Interprétation Francais  English</vt:lpstr>
      <vt:lpstr>Afrique de l’Ouest Atelier d’agroécologie - Niveau avancé –   Transformation agroécologique</vt:lpstr>
      <vt:lpstr>PowerPoint Presentation</vt:lpstr>
      <vt:lpstr>PowerPoint Presentation</vt:lpstr>
      <vt:lpstr>PowerPoint Presentation</vt:lpstr>
      <vt:lpstr>L’équipe AES  et ses objectifs </vt:lpstr>
      <vt:lpstr>PowerPoint Presentation</vt:lpstr>
      <vt:lpstr>SESSION 1  Les principes de l‘AE avec vos mots Processus de transition agroécologique </vt:lpstr>
      <vt:lpstr>PowerPoint Presentation</vt:lpstr>
      <vt:lpstr>PowerPoint Presentation</vt:lpstr>
      <vt:lpstr>PowerPoint Presentation</vt:lpstr>
      <vt:lpstr>PowerPoint Presentation</vt:lpstr>
      <vt:lpstr>PowerPoint Presentation</vt:lpstr>
      <vt:lpstr>La transition agroécologique est un processus et un parcours</vt:lpstr>
      <vt:lpstr>PowerPoint Presentation</vt:lpstr>
      <vt:lpstr>PowerPoint Presentation</vt:lpstr>
      <vt:lpstr>Une variété de cadres de principes</vt:lpstr>
      <vt:lpstr>LES PILIERS ET PRINCIPES COMMUNS DE L’AGROÉCOLOGIE TELLE QUE NOUS L’ENTENDONS  L’agroécologie est un mode de vie.  L’agroécologie est fondée sur des principes qui, bien que pouvant être semblables sur un large éventail de nos territoires, peuvent et sont appliqués de nombreuses façons différentes, chaque secteur contribuant selon ses spécificités à la réalité et à la culture locales, tout en respectant, en toutes circonstances, la Terre Mère et les valeurs communes que nous partageons.</vt:lpstr>
      <vt:lpstr>AE principles avec vos mots – exemple –</vt:lpstr>
      <vt:lpstr>AE principles avec vos mots – exemple –</vt:lpstr>
      <vt:lpstr>AE principles avec vos mots – exemple –</vt:lpstr>
      <vt:lpstr>AE principles avec vos mots – exemple –</vt:lpstr>
      <vt:lpstr>AE principles avec vos mots – exemple –</vt:lpstr>
      <vt:lpstr>AE principles avec vos mots – exemple –</vt:lpstr>
      <vt:lpstr>PowerPoint Presentation</vt:lpstr>
      <vt:lpstr>Processus de transformation agroécologique  - un example au Zimbabwe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et réflexions</vt:lpstr>
      <vt:lpstr>PowerPoint Presentation</vt:lpstr>
      <vt:lpstr>Activité</vt:lpstr>
      <vt:lpstr>Idée</vt:lpstr>
      <vt:lpstr>PowerPoint Presentation</vt:lpstr>
      <vt:lpstr>PowerPoint Presentation</vt:lpstr>
      <vt:lpstr>Instructions pour le travail de vision en groupe</vt:lpstr>
      <vt:lpstr>PowerPoint Presentation</vt:lpstr>
      <vt:lpstr>PowerPoint Presentation</vt:lpstr>
      <vt:lpstr>PowerPoint Presentation</vt:lpstr>
      <vt:lpstr>PowerPoint Presentation</vt:lpstr>
      <vt:lpstr>Matériel de support et exemples</vt:lpstr>
      <vt:lpstr>Matériel de support et exemples</vt:lpstr>
      <vt:lpstr>PowerPoint Presentation</vt:lpstr>
      <vt:lpstr>PowerPoint Presentation</vt:lpstr>
      <vt:lpstr>La transition agroécologique est un processus et un parcours</vt:lpstr>
      <vt:lpstr>PowerPoint Presentation</vt:lpstr>
      <vt:lpstr>QUESTIONS   NELL: Groupes de travail  Veuillez vous joindre aux salles de réunion</vt:lpstr>
      <vt:lpstr>Extra slides</vt:lpstr>
      <vt:lpstr>Process based approach, detailed schematic</vt:lpstr>
      <vt:lpstr>PowerPoint Presentation</vt:lpstr>
      <vt:lpstr>PowerPoint Presentation</vt:lpstr>
      <vt:lpstr>PowerPoint Presentation</vt:lpstr>
      <vt:lpstr>PowerPoint Presentation</vt:lpstr>
      <vt:lpstr>PowerPoint Presentation</vt:lpstr>
      <vt:lpstr>Activité en groupe:  Les principes de l'AE avec vos propres mots</vt:lpstr>
      <vt:lpstr>Question</vt:lpstr>
      <vt:lpstr> Prenez un principe d'agroécologie, peut-être un des 10 éléments de la FAO, et décrivez-le avec vos propres mots.   Basez votre description et élaboration sur votre expérience de travail et valorisez ce que le principe signifie dans votre contexte et votre système de valeurs.  10 minutes  Écrivez votre réponse dans le chat à Gabriela ou Nell. </vt:lpstr>
      <vt:lpstr>Discussion en plénière</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WAf agroecology workshop advances</dc:title>
  <dc:creator>G</dc:creator>
  <cp:lastModifiedBy>G</cp:lastModifiedBy>
  <cp:revision>219</cp:revision>
  <dcterms:created xsi:type="dcterms:W3CDTF">2021-03-19T13:49:07Z</dcterms:created>
  <dcterms:modified xsi:type="dcterms:W3CDTF">2021-04-06T14:12:22Z</dcterms:modified>
</cp:coreProperties>
</file>