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7" autoAdjust="0"/>
    <p:restoredTop sz="94660"/>
  </p:normalViewPr>
  <p:slideViewPr>
    <p:cSldViewPr snapToGrid="0">
      <p:cViewPr varScale="1">
        <p:scale>
          <a:sx n="68" d="100"/>
          <a:sy n="68" d="100"/>
        </p:scale>
        <p:origin x="96" y="3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2F02B-FB63-4236-B030-D74DC6D16C1D}" type="datetimeFigureOut">
              <a:rPr lang="fr-FR" smtClean="0"/>
              <a:t>05/04/2021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A423EA-A5E0-46D4-8BB5-622D4EBD07B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704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16EDA-73A0-4C42-9AEA-7FF8F48ED4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68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16EDA-73A0-4C42-9AEA-7FF8F48ED4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82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16EDA-73A0-4C42-9AEA-7FF8F48ED4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839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crottin</a:t>
            </a:r>
            <a:r>
              <a:rPr lang="en-US" baseline="0" dirty="0" smtClean="0"/>
              <a:t> du </a:t>
            </a:r>
            <a:r>
              <a:rPr lang="en-US" baseline="0" dirty="0" err="1" smtClean="0"/>
              <a:t>betail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16EDA-73A0-4C42-9AEA-7FF8F48ED4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85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16EDA-73A0-4C42-9AEA-7FF8F48ED4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65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16EDA-73A0-4C42-9AEA-7FF8F48ED4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513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Prennent</a:t>
            </a:r>
            <a:r>
              <a:rPr lang="en-US" baseline="0" dirty="0" smtClean="0"/>
              <a:t> part aux decision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16EDA-73A0-4C42-9AEA-7FF8F48ED4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128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16EDA-73A0-4C42-9AEA-7FF8F48ED4E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866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16EDA-73A0-4C42-9AEA-7FF8F48ED4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824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549B-C91E-46F9-B1A8-C86AB4755028}" type="datetimeFigureOut">
              <a:rPr lang="fr-FR" smtClean="0"/>
              <a:t>05/04/2021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A7745-9085-4BD7-9256-4733E912A74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6437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549B-C91E-46F9-B1A8-C86AB4755028}" type="datetimeFigureOut">
              <a:rPr lang="fr-FR" smtClean="0"/>
              <a:t>05/04/2021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A7745-9085-4BD7-9256-4733E912A74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5914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549B-C91E-46F9-B1A8-C86AB4755028}" type="datetimeFigureOut">
              <a:rPr lang="fr-FR" smtClean="0"/>
              <a:t>05/04/2021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A7745-9085-4BD7-9256-4733E912A74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4003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73024" y="2116570"/>
            <a:ext cx="11005257" cy="752753"/>
          </a:xfrm>
        </p:spPr>
        <p:txBody>
          <a:bodyPr>
            <a:normAutofit/>
          </a:bodyPr>
          <a:lstStyle>
            <a:lvl1pPr algn="ctr">
              <a:defRPr sz="3200" b="0" i="0" baseline="0">
                <a:solidFill>
                  <a:srgbClr val="B2D23E"/>
                </a:solidFill>
                <a:latin typeface="Impact" charset="0"/>
              </a:defRPr>
            </a:lvl1pPr>
          </a:lstStyle>
          <a:p>
            <a:pPr algn="ctr"/>
            <a:r>
              <a:rPr lang="en-US" sz="5000" cap="all" baseline="0" dirty="0">
                <a:solidFill>
                  <a:srgbClr val="B2D23E"/>
                </a:solidFill>
                <a:latin typeface="Impact" charset="0"/>
              </a:rPr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123440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549B-C91E-46F9-B1A8-C86AB4755028}" type="datetimeFigureOut">
              <a:rPr lang="fr-FR" smtClean="0"/>
              <a:t>05/04/2021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A7745-9085-4BD7-9256-4733E912A74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7074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549B-C91E-46F9-B1A8-C86AB4755028}" type="datetimeFigureOut">
              <a:rPr lang="fr-FR" smtClean="0"/>
              <a:t>05/04/2021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A7745-9085-4BD7-9256-4733E912A74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6152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549B-C91E-46F9-B1A8-C86AB4755028}" type="datetimeFigureOut">
              <a:rPr lang="fr-FR" smtClean="0"/>
              <a:t>05/04/2021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A7745-9085-4BD7-9256-4733E912A74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7260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549B-C91E-46F9-B1A8-C86AB4755028}" type="datetimeFigureOut">
              <a:rPr lang="fr-FR" smtClean="0"/>
              <a:t>05/04/2021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A7745-9085-4BD7-9256-4733E912A74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3559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549B-C91E-46F9-B1A8-C86AB4755028}" type="datetimeFigureOut">
              <a:rPr lang="fr-FR" smtClean="0"/>
              <a:t>05/04/2021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A7745-9085-4BD7-9256-4733E912A74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0761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549B-C91E-46F9-B1A8-C86AB4755028}" type="datetimeFigureOut">
              <a:rPr lang="fr-FR" smtClean="0"/>
              <a:t>05/04/2021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A7745-9085-4BD7-9256-4733E912A74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4873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549B-C91E-46F9-B1A8-C86AB4755028}" type="datetimeFigureOut">
              <a:rPr lang="fr-FR" smtClean="0"/>
              <a:t>05/04/2021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A7745-9085-4BD7-9256-4733E912A74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478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549B-C91E-46F9-B1A8-C86AB4755028}" type="datetimeFigureOut">
              <a:rPr lang="fr-FR" smtClean="0"/>
              <a:t>05/04/2021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A7745-9085-4BD7-9256-4733E912A74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7098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3549B-C91E-46F9-B1A8-C86AB4755028}" type="datetimeFigureOut">
              <a:rPr lang="fr-FR" smtClean="0"/>
              <a:t>05/04/2021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A7745-9085-4BD7-9256-4733E912A74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2283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svg"/><Relationship Id="rId11" Type="http://schemas.openxmlformats.org/officeDocument/2006/relationships/image" Target="../media/image49.png"/><Relationship Id="rId5" Type="http://schemas.openxmlformats.org/officeDocument/2006/relationships/image" Target="../media/image46.png"/><Relationship Id="rId15" Type="http://schemas.openxmlformats.org/officeDocument/2006/relationships/image" Target="../media/image53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48.png"/><Relationship Id="rId1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6.png"/><Relationship Id="rId4" Type="http://schemas.openxmlformats.org/officeDocument/2006/relationships/image" Target="../media/image22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11" Type="http://schemas.openxmlformats.org/officeDocument/2006/relationships/image" Target="../media/image39.png"/><Relationship Id="rId5" Type="http://schemas.openxmlformats.org/officeDocument/2006/relationships/image" Target="../media/image34.png"/><Relationship Id="rId10" Type="http://schemas.openxmlformats.org/officeDocument/2006/relationships/image" Target="../media/image38.png"/><Relationship Id="rId4" Type="http://schemas.openxmlformats.org/officeDocument/2006/relationships/image" Target="../media/image33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962" y="2810253"/>
            <a:ext cx="11005257" cy="752753"/>
          </a:xfrm>
        </p:spPr>
        <p:txBody>
          <a:bodyPr/>
          <a:lstStyle/>
          <a:p>
            <a:r>
              <a:rPr lang="fr-FR" dirty="0" smtClean="0"/>
              <a:t>Matériel et exemples de support</a:t>
            </a:r>
            <a:r>
              <a:rPr lang="fr-FR" dirty="0"/>
              <a:t> </a:t>
            </a:r>
            <a:r>
              <a:rPr lang="fr-FR" dirty="0" smtClean="0"/>
              <a:t>supplémentaires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279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lock Arc 19"/>
          <p:cNvSpPr/>
          <p:nvPr/>
        </p:nvSpPr>
        <p:spPr>
          <a:xfrm rot="16200000">
            <a:off x="2797204" y="1179984"/>
            <a:ext cx="6537650" cy="8130754"/>
          </a:xfrm>
          <a:prstGeom prst="blockArc">
            <a:avLst>
              <a:gd name="adj1" fmla="val 16930656"/>
              <a:gd name="adj2" fmla="val 4711761"/>
              <a:gd name="adj3" fmla="val 344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0531" y="1647310"/>
            <a:ext cx="1034323" cy="9799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2644" y="2782573"/>
            <a:ext cx="947894" cy="964113"/>
          </a:xfrm>
          <a:prstGeom prst="rect">
            <a:avLst/>
          </a:prstGeom>
        </p:spPr>
      </p:pic>
      <p:sp>
        <p:nvSpPr>
          <p:cNvPr id="22" name="Freeform 21"/>
          <p:cNvSpPr/>
          <p:nvPr/>
        </p:nvSpPr>
        <p:spPr>
          <a:xfrm rot="16354586">
            <a:off x="4531435" y="251389"/>
            <a:ext cx="1849022" cy="1337327"/>
          </a:xfrm>
          <a:custGeom>
            <a:avLst/>
            <a:gdLst>
              <a:gd name="connsiteX0" fmla="*/ 0 w 1849022"/>
              <a:gd name="connsiteY0" fmla="*/ 0 h 1337327"/>
              <a:gd name="connsiteX1" fmla="*/ 1849022 w 1849022"/>
              <a:gd name="connsiteY1" fmla="*/ 0 h 1337327"/>
              <a:gd name="connsiteX2" fmla="*/ 1849022 w 1849022"/>
              <a:gd name="connsiteY2" fmla="*/ 1337327 h 1337327"/>
              <a:gd name="connsiteX3" fmla="*/ 0 w 1849022"/>
              <a:gd name="connsiteY3" fmla="*/ 1337327 h 1337327"/>
              <a:gd name="connsiteX4" fmla="*/ 0 w 1849022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022" h="1337327">
                <a:moveTo>
                  <a:pt x="0" y="0"/>
                </a:moveTo>
                <a:lnTo>
                  <a:pt x="1849022" y="0"/>
                </a:lnTo>
                <a:lnTo>
                  <a:pt x="1849022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930" tIns="74930" rIns="74930" bIns="74930" numCol="1" spcCol="1270" anchor="ctr" anchorCtr="0">
            <a:noAutofit/>
          </a:bodyPr>
          <a:lstStyle/>
          <a:p>
            <a:pPr lvl="0" algn="l" defTabSz="262255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endParaRPr lang="en-US" sz="5900" kern="1200"/>
          </a:p>
        </p:txBody>
      </p:sp>
      <p:sp>
        <p:nvSpPr>
          <p:cNvPr id="24" name="Freeform 23"/>
          <p:cNvSpPr/>
          <p:nvPr/>
        </p:nvSpPr>
        <p:spPr>
          <a:xfrm rot="16354586">
            <a:off x="6123441" y="-219132"/>
            <a:ext cx="1849022" cy="1337327"/>
          </a:xfrm>
          <a:custGeom>
            <a:avLst/>
            <a:gdLst>
              <a:gd name="connsiteX0" fmla="*/ 0 w 1849022"/>
              <a:gd name="connsiteY0" fmla="*/ 0 h 1337327"/>
              <a:gd name="connsiteX1" fmla="*/ 1849022 w 1849022"/>
              <a:gd name="connsiteY1" fmla="*/ 0 h 1337327"/>
              <a:gd name="connsiteX2" fmla="*/ 1849022 w 1849022"/>
              <a:gd name="connsiteY2" fmla="*/ 1337327 h 1337327"/>
              <a:gd name="connsiteX3" fmla="*/ 0 w 1849022"/>
              <a:gd name="connsiteY3" fmla="*/ 1337327 h 1337327"/>
              <a:gd name="connsiteX4" fmla="*/ 0 w 1849022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022" h="1337327">
                <a:moveTo>
                  <a:pt x="0" y="0"/>
                </a:moveTo>
                <a:lnTo>
                  <a:pt x="1849022" y="0"/>
                </a:lnTo>
                <a:lnTo>
                  <a:pt x="1849022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930" tIns="74930" rIns="74930" bIns="74930" numCol="1" spcCol="1270" anchor="ctr" anchorCtr="0">
            <a:noAutofit/>
          </a:bodyPr>
          <a:lstStyle/>
          <a:p>
            <a:pPr lvl="0" algn="l" defTabSz="262255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endParaRPr lang="en-US" sz="5900" kern="1200"/>
          </a:p>
        </p:txBody>
      </p:sp>
      <p:sp>
        <p:nvSpPr>
          <p:cNvPr id="26" name="Freeform 25"/>
          <p:cNvSpPr/>
          <p:nvPr/>
        </p:nvSpPr>
        <p:spPr>
          <a:xfrm rot="16354586">
            <a:off x="7700315" y="393981"/>
            <a:ext cx="1849022" cy="1337327"/>
          </a:xfrm>
          <a:custGeom>
            <a:avLst/>
            <a:gdLst>
              <a:gd name="connsiteX0" fmla="*/ 0 w 1849022"/>
              <a:gd name="connsiteY0" fmla="*/ 0 h 1337327"/>
              <a:gd name="connsiteX1" fmla="*/ 1849022 w 1849022"/>
              <a:gd name="connsiteY1" fmla="*/ 0 h 1337327"/>
              <a:gd name="connsiteX2" fmla="*/ 1849022 w 1849022"/>
              <a:gd name="connsiteY2" fmla="*/ 1337327 h 1337327"/>
              <a:gd name="connsiteX3" fmla="*/ 0 w 1849022"/>
              <a:gd name="connsiteY3" fmla="*/ 1337327 h 1337327"/>
              <a:gd name="connsiteX4" fmla="*/ 0 w 1849022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022" h="1337327">
                <a:moveTo>
                  <a:pt x="0" y="0"/>
                </a:moveTo>
                <a:lnTo>
                  <a:pt x="1849022" y="0"/>
                </a:lnTo>
                <a:lnTo>
                  <a:pt x="1849022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930" tIns="74930" rIns="74930" bIns="74930" numCol="1" spcCol="1270" anchor="ctr" anchorCtr="0">
            <a:noAutofit/>
          </a:bodyPr>
          <a:lstStyle/>
          <a:p>
            <a:pPr lvl="0" algn="l" defTabSz="262255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endParaRPr lang="en-US" sz="5900" kern="120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65" y="4234386"/>
            <a:ext cx="1297520" cy="134304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6648" y="1948245"/>
            <a:ext cx="1265796" cy="8343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8606" y="1519804"/>
            <a:ext cx="3595773" cy="302448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13175" y="4795944"/>
            <a:ext cx="40558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Candara" panose="020E0502030303020204" pitchFamily="34" charset="0"/>
              </a:rPr>
              <a:t>La relation entre le monde naturel, le monde social et le monde spirituel est </a:t>
            </a:r>
            <a:r>
              <a:rPr lang="fr-FR" sz="2000" dirty="0" smtClean="0">
                <a:latin typeface="Candara" panose="020E0502030303020204" pitchFamily="34" charset="0"/>
              </a:rPr>
              <a:t>essentielle</a:t>
            </a:r>
            <a:endParaRPr lang="en-US" sz="2000" dirty="0">
              <a:latin typeface="Candara" panose="020E0502030303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65493" y="531230"/>
            <a:ext cx="57718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La conservation va au-delà du simple fait de "prendre soin de la nature".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1285" y="4068035"/>
            <a:ext cx="952500" cy="952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1285" y="5167307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06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214726" y="25986"/>
            <a:ext cx="7314118" cy="6969768"/>
            <a:chOff x="864841" y="-820951"/>
            <a:chExt cx="9053329" cy="8844455"/>
          </a:xfrm>
        </p:grpSpPr>
        <p:pic>
          <p:nvPicPr>
            <p:cNvPr id="51" name="Graphic 8" descr="Circular flowchart outline">
              <a:extLst>
                <a:ext uri="{FF2B5EF4-FFF2-40B4-BE49-F238E27FC236}">
                  <a16:creationId xmlns:a16="http://schemas.microsoft.com/office/drawing/2014/main" id="{30541FF3-27C7-FD4F-B987-6EC21CFCC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73715" y="-820951"/>
              <a:ext cx="8844455" cy="8844455"/>
            </a:xfrm>
            <a:prstGeom prst="rect">
              <a:avLst/>
            </a:prstGeom>
          </p:spPr>
        </p:pic>
        <p:pic>
          <p:nvPicPr>
            <p:cNvPr id="52" name="Graphic 1" descr="Magnifying glass with solid fill">
              <a:extLst>
                <a:ext uri="{FF2B5EF4-FFF2-40B4-BE49-F238E27FC236}">
                  <a16:creationId xmlns:a16="http://schemas.microsoft.com/office/drawing/2014/main" id="{0866CB47-562A-B74E-B19B-E1CC318E0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360233" y="4696953"/>
              <a:ext cx="804041" cy="804041"/>
            </a:xfrm>
            <a:prstGeom prst="rect">
              <a:avLst/>
            </a:prstGeom>
          </p:spPr>
        </p:pic>
        <p:pic>
          <p:nvPicPr>
            <p:cNvPr id="53" name="Graphic 2" descr="Lightning bolt with solid fill">
              <a:extLst>
                <a:ext uri="{FF2B5EF4-FFF2-40B4-BE49-F238E27FC236}">
                  <a16:creationId xmlns:a16="http://schemas.microsoft.com/office/drawing/2014/main" id="{D71244D2-5CCD-7D4D-BD05-60AB961A1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713348" y="4720629"/>
              <a:ext cx="914400" cy="914400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EB9DE8F-19ED-BC4B-919F-1E2705A52860}"/>
                </a:ext>
              </a:extLst>
            </p:cNvPr>
            <p:cNvSpPr txBox="1"/>
            <p:nvPr/>
          </p:nvSpPr>
          <p:spPr>
            <a:xfrm>
              <a:off x="5101702" y="1992253"/>
              <a:ext cx="914400" cy="820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203864"/>
                  </a:solidFill>
                  <a:latin typeface="BrownPro" pitchFamily="2" charset="77"/>
                </a:rPr>
                <a:t>1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0937F02-5676-444A-B735-C96DF4AC8F5C}"/>
                </a:ext>
              </a:extLst>
            </p:cNvPr>
            <p:cNvSpPr txBox="1"/>
            <p:nvPr/>
          </p:nvSpPr>
          <p:spPr>
            <a:xfrm>
              <a:off x="6240082" y="4504021"/>
              <a:ext cx="804041" cy="820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600" b="1" dirty="0">
                  <a:solidFill>
                    <a:srgbClr val="203864"/>
                  </a:solidFill>
                  <a:latin typeface="BrownPro" pitchFamily="2" charset="77"/>
                </a:rPr>
                <a:t>2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3ECE740-8AC7-D646-B704-A24E1F49AC4B}"/>
                </a:ext>
              </a:extLst>
            </p:cNvPr>
            <p:cNvSpPr txBox="1"/>
            <p:nvPr/>
          </p:nvSpPr>
          <p:spPr>
            <a:xfrm>
              <a:off x="3955301" y="4411004"/>
              <a:ext cx="804041" cy="820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203864"/>
                  </a:solidFill>
                  <a:latin typeface="BrownPro" pitchFamily="2" charset="77"/>
                </a:rPr>
                <a:t>3</a:t>
              </a:r>
            </a:p>
          </p:txBody>
        </p:sp>
        <p:sp>
          <p:nvSpPr>
            <p:cNvPr id="57" name="Striped Right Arrow 56">
              <a:extLst>
                <a:ext uri="{FF2B5EF4-FFF2-40B4-BE49-F238E27FC236}">
                  <a16:creationId xmlns:a16="http://schemas.microsoft.com/office/drawing/2014/main" id="{362E6879-DBF1-6A41-882C-11B43F545D29}"/>
                </a:ext>
              </a:extLst>
            </p:cNvPr>
            <p:cNvSpPr/>
            <p:nvPr/>
          </p:nvSpPr>
          <p:spPr>
            <a:xfrm>
              <a:off x="864841" y="374056"/>
              <a:ext cx="3547241" cy="1245476"/>
            </a:xfrm>
            <a:prstGeom prst="stripedRightArrow">
              <a:avLst/>
            </a:prstGeom>
            <a:solidFill>
              <a:srgbClr val="4471C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BrownPro" pitchFamily="2" charset="77"/>
              </a:endParaRPr>
            </a:p>
          </p:txBody>
        </p:sp>
        <p:pic>
          <p:nvPicPr>
            <p:cNvPr id="58" name="Graphic 7" descr="Users with solid fill">
              <a:extLst>
                <a:ext uri="{FF2B5EF4-FFF2-40B4-BE49-F238E27FC236}">
                  <a16:creationId xmlns:a16="http://schemas.microsoft.com/office/drawing/2014/main" id="{FB89DD49-9067-3D4E-999F-776E19FAA7A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060086" y="831256"/>
              <a:ext cx="914400" cy="914400"/>
            </a:xfrm>
            <a:prstGeom prst="rect">
              <a:avLst/>
            </a:prstGeom>
          </p:spPr>
        </p:pic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540" y="4882031"/>
            <a:ext cx="666750" cy="66675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6815" y="4405753"/>
            <a:ext cx="666750" cy="66675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540" y="5659239"/>
            <a:ext cx="666750" cy="66675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0142" y="2142773"/>
            <a:ext cx="666750" cy="66675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5" y="1749756"/>
            <a:ext cx="666750" cy="66675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3601" y="1401563"/>
            <a:ext cx="666750" cy="66675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2750" y="4890062"/>
            <a:ext cx="666750" cy="66675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2750" y="5659239"/>
            <a:ext cx="666750" cy="666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22693" y="4138963"/>
            <a:ext cx="21166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cs typeface="Segoe UI" panose="020B0502040204020203" pitchFamily="34" charset="0"/>
              </a:rPr>
              <a:t>Planification des étapes vers le principe </a:t>
            </a:r>
            <a:r>
              <a:rPr lang="fr-FR" sz="2400" dirty="0" err="1" smtClean="0">
                <a:cs typeface="Segoe UI" panose="020B0502040204020203" pitchFamily="34" charset="0"/>
              </a:rPr>
              <a:t>ciblec</a:t>
            </a:r>
            <a:endParaRPr lang="fr-FR" sz="2400" dirty="0">
              <a:cs typeface="Segoe UI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26279" y="1673558"/>
            <a:ext cx="27317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Ressources locales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Savoir local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Synergies</a:t>
            </a:r>
            <a:endParaRPr lang="fr-FR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59095" y="5310326"/>
            <a:ext cx="23770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cs typeface="Segoe UI" panose="020B0502040204020203" pitchFamily="34" charset="0"/>
              </a:rPr>
              <a:t>Synergies des principes en action. Transformation</a:t>
            </a:r>
            <a:endParaRPr lang="fr-FR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7930" y="504720"/>
            <a:ext cx="666750" cy="6667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396010" y="651431"/>
            <a:ext cx="15808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cs typeface="Segoe UI" panose="020B0502040204020203" pitchFamily="34" charset="0"/>
              </a:rPr>
              <a:t>Principe </a:t>
            </a:r>
            <a:r>
              <a:rPr lang="fr-FR" sz="2000" dirty="0">
                <a:cs typeface="Segoe UI" panose="020B0502040204020203" pitchFamily="34" charset="0"/>
              </a:rPr>
              <a:t>cible</a:t>
            </a:r>
          </a:p>
        </p:txBody>
      </p:sp>
    </p:spTree>
    <p:extLst>
      <p:ext uri="{BB962C8B-B14F-4D97-AF65-F5344CB8AC3E}">
        <p14:creationId xmlns:p14="http://schemas.microsoft.com/office/powerpoint/2010/main" val="415967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1614" y="858756"/>
            <a:ext cx="1069635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fr-FR" sz="2000" b="1" dirty="0" smtClean="0"/>
              <a:t>Reconnaitre vos ressources</a:t>
            </a:r>
            <a:r>
              <a:rPr lang="fr-FR" sz="2000" dirty="0" smtClean="0"/>
              <a:t>: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fr-FR" sz="2000" dirty="0" smtClean="0"/>
              <a:t>Vos </a:t>
            </a:r>
            <a:r>
              <a:rPr lang="fr-FR" sz="2000" b="1" dirty="0" smtClean="0"/>
              <a:t>ressources locales? </a:t>
            </a:r>
            <a:r>
              <a:rPr lang="fr-FR" sz="2000" dirty="0" smtClean="0"/>
              <a:t>écologiques, sociales (les jeunes, les femmes, les familles, vos valeurs </a:t>
            </a:r>
            <a:r>
              <a:rPr lang="fr-FR" sz="2000" dirty="0"/>
              <a:t>fondamentaux </a:t>
            </a:r>
            <a:r>
              <a:rPr lang="fr-FR" sz="2000" dirty="0" smtClean="0"/>
              <a:t>…) , économiques, de gouvernance…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fr-FR" sz="2000" dirty="0" smtClean="0"/>
              <a:t>Type de </a:t>
            </a:r>
            <a:r>
              <a:rPr lang="fr-FR" sz="2000" b="1" dirty="0" err="1" smtClean="0"/>
              <a:t>co</a:t>
            </a:r>
            <a:r>
              <a:rPr lang="fr-FR" sz="2000" b="1" dirty="0" smtClean="0"/>
              <a:t>-apprentissage</a:t>
            </a:r>
            <a:r>
              <a:rPr lang="fr-FR" sz="2000" dirty="0" smtClean="0"/>
              <a:t> </a:t>
            </a:r>
            <a:r>
              <a:rPr lang="fr-FR" sz="2000" dirty="0"/>
              <a:t>nécessaire? </a:t>
            </a:r>
            <a:r>
              <a:rPr lang="fr-FR" sz="2000" dirty="0" smtClean="0"/>
              <a:t>Pensez aux formations locales, aux cours de RMS, de Steve Vanek sur les sols, de Bob sur le partage d’information en vidéo, les </a:t>
            </a:r>
            <a:r>
              <a:rPr lang="fr-FR" sz="2000" dirty="0" err="1" smtClean="0"/>
              <a:t>FRNs</a:t>
            </a:r>
            <a:r>
              <a:rPr lang="fr-FR" sz="2000" dirty="0" smtClean="0"/>
              <a:t> etc.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fr-FR" sz="2000" b="1" dirty="0" smtClean="0"/>
              <a:t>Synergies</a:t>
            </a:r>
            <a:r>
              <a:rPr lang="fr-FR" sz="2000" dirty="0" smtClean="0"/>
              <a:t> qui peuvent vous aider.</a:t>
            </a:r>
            <a:endParaRPr lang="fr-FR" sz="2000" b="1" dirty="0"/>
          </a:p>
          <a:p>
            <a:pPr fontAlgn="base"/>
            <a:endParaRPr lang="fr-FR" sz="2000" b="1" dirty="0" smtClean="0"/>
          </a:p>
          <a:p>
            <a:pPr fontAlgn="base"/>
            <a:r>
              <a:rPr lang="fr-FR" sz="2000" b="1" dirty="0" smtClean="0"/>
              <a:t>Agir</a:t>
            </a:r>
            <a:r>
              <a:rPr lang="fr-FR" sz="2000" b="1" dirty="0"/>
              <a:t>: plan c’actions</a:t>
            </a:r>
            <a:endParaRPr lang="en-US" sz="2000" dirty="0"/>
          </a:p>
          <a:p>
            <a:pPr fontAlgn="base"/>
            <a:r>
              <a:rPr lang="fr-FR" sz="2000" dirty="0"/>
              <a:t>Une fois que vous avez établi </a:t>
            </a:r>
            <a:r>
              <a:rPr lang="fr-FR" sz="2000" dirty="0" smtClean="0"/>
              <a:t>les synergies entre </a:t>
            </a:r>
            <a:r>
              <a:rPr lang="fr-FR" sz="2000" dirty="0"/>
              <a:t>votre vécu, vos besoins, vos </a:t>
            </a:r>
            <a:r>
              <a:rPr lang="fr-FR" sz="2000" dirty="0" smtClean="0"/>
              <a:t>valeurs, les principes et </a:t>
            </a:r>
            <a:r>
              <a:rPr lang="fr-FR" sz="2000" dirty="0"/>
              <a:t>vous avez choisi un objectif faisable, vous avez la force d'agir! </a:t>
            </a:r>
            <a:r>
              <a:rPr lang="fr-FR" sz="2000" b="1" dirty="0"/>
              <a:t>Quelles sont les étapes</a:t>
            </a:r>
            <a:r>
              <a:rPr lang="fr-FR" sz="2000" dirty="0" smtClean="0"/>
              <a:t>?</a:t>
            </a:r>
          </a:p>
          <a:p>
            <a:pPr fontAlgn="base"/>
            <a:endParaRPr lang="fr-FR" sz="2000" b="1" dirty="0" smtClean="0"/>
          </a:p>
          <a:p>
            <a:pPr fontAlgn="base"/>
            <a:r>
              <a:rPr lang="fr-FR" sz="2000" b="1" dirty="0" smtClean="0"/>
              <a:t>Se </a:t>
            </a:r>
            <a:r>
              <a:rPr lang="fr-FR" sz="2000" b="1" dirty="0"/>
              <a:t>focaliser: C’est faisable?</a:t>
            </a:r>
            <a:endParaRPr lang="en-US" sz="2000" dirty="0"/>
          </a:p>
          <a:p>
            <a:pPr fontAlgn="base"/>
            <a:r>
              <a:rPr lang="fr-FR" sz="2000" dirty="0"/>
              <a:t>Il faut être sures que le travail soit faisable!  On ne peut pas aller dans tous les sens.  Ça vaut la peine de </a:t>
            </a:r>
            <a:r>
              <a:rPr lang="fr-FR" sz="2000" b="1" dirty="0"/>
              <a:t>prioriser</a:t>
            </a:r>
            <a:r>
              <a:rPr lang="fr-FR" sz="2000" dirty="0"/>
              <a:t>, orienter le travail et choisir des </a:t>
            </a:r>
            <a:r>
              <a:rPr lang="fr-FR" sz="2000" b="1" dirty="0"/>
              <a:t>étapes concrètes et faisables</a:t>
            </a:r>
            <a:r>
              <a:rPr lang="fr-FR" sz="2000" dirty="0"/>
              <a:t>. </a:t>
            </a:r>
            <a:r>
              <a:rPr lang="fr-FR" sz="2000" dirty="0" smtClean="0"/>
              <a:t>Qu’est-ce </a:t>
            </a:r>
            <a:r>
              <a:rPr lang="fr-FR" sz="2000" dirty="0"/>
              <a:t>qu’on veut, comment l’accomplir</a:t>
            </a:r>
            <a:r>
              <a:rPr lang="fr-FR" sz="2000" dirty="0" smtClean="0"/>
              <a:t>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2986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075" y="1821862"/>
            <a:ext cx="4437063" cy="28705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14223" y="4725407"/>
            <a:ext cx="304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radley Hand ITC" panose="03070402050302030203" pitchFamily="66" charset="0"/>
              </a:rPr>
              <a:t>Elizabeth </a:t>
            </a:r>
            <a:r>
              <a:rPr lang="en-US" sz="2800" b="1" dirty="0" err="1">
                <a:latin typeface="Bradley Hand ITC" panose="03070402050302030203" pitchFamily="66" charset="0"/>
              </a:rPr>
              <a:t>Mpofu</a:t>
            </a:r>
            <a:endParaRPr lang="en-US" sz="2800" b="1" dirty="0">
              <a:latin typeface="Bradley Hand ITC" panose="03070402050302030203" pitchFamily="66" charset="0"/>
            </a:endParaRPr>
          </a:p>
          <a:p>
            <a:pPr algn="ctr"/>
            <a:r>
              <a:rPr lang="fr-FR" sz="2800" b="1" dirty="0">
                <a:latin typeface="Bradley Hand ITC" panose="03070402050302030203" pitchFamily="66" charset="0"/>
              </a:rPr>
              <a:t>Responsable de la création du projet </a:t>
            </a:r>
            <a:endParaRPr lang="en-US" sz="2800" b="1" dirty="0">
              <a:latin typeface="Bradley Hand ITC" panose="03070402050302030203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6160" y="1788835"/>
            <a:ext cx="2524125" cy="28575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72539" y="4871697"/>
            <a:ext cx="68824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radley Hand ITC" panose="03070402050302030203" pitchFamily="66" charset="0"/>
              </a:rPr>
              <a:t>“</a:t>
            </a:r>
            <a:r>
              <a:rPr lang="fr-FR" sz="2800" b="1" dirty="0">
                <a:latin typeface="Bradley Hand ITC" panose="03070402050302030203" pitchFamily="66" charset="0"/>
              </a:rPr>
              <a:t>Une menace comme une opportunité</a:t>
            </a:r>
            <a:r>
              <a:rPr lang="en-US" sz="2800" b="1" dirty="0" smtClean="0">
                <a:latin typeface="Bradley Hand ITC" panose="03070402050302030203" pitchFamily="66" charset="0"/>
              </a:rPr>
              <a:t>”</a:t>
            </a:r>
          </a:p>
          <a:p>
            <a:r>
              <a:rPr lang="fr-FR" sz="2800" dirty="0"/>
              <a:t>Les agriculteurs protègent et entretiennent leurs plus grands atouts : </a:t>
            </a:r>
            <a:r>
              <a:rPr lang="fr-FR" sz="2800" dirty="0" smtClean="0"/>
              <a:t> leur sol </a:t>
            </a:r>
            <a:r>
              <a:rPr lang="fr-FR" sz="2800" dirty="0"/>
              <a:t>et leur eau.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4853225" y="6488668"/>
            <a:ext cx="6976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https</a:t>
            </a:r>
            <a:r>
              <a:rPr lang="en-US" dirty="0"/>
              <a:t>://afsafrica.org/wp-content/uploads/2020/11/zimsoff-2.pdf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5C0ED4A-615C-894C-947D-27DD22EFEBC5}"/>
              </a:ext>
            </a:extLst>
          </p:cNvPr>
          <p:cNvSpPr txBox="1">
            <a:spLocks/>
          </p:cNvSpPr>
          <p:nvPr/>
        </p:nvSpPr>
        <p:spPr>
          <a:xfrm>
            <a:off x="707670" y="577927"/>
            <a:ext cx="11005257" cy="8326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baseline="0">
                <a:solidFill>
                  <a:srgbClr val="B2D23E"/>
                </a:solidFill>
                <a:latin typeface="Impact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b="1" dirty="0">
                <a:solidFill>
                  <a:srgbClr val="005E4F"/>
                </a:solidFill>
                <a:latin typeface="BrownPro" pitchFamily="2" charset="77"/>
              </a:rPr>
              <a:t>Les fermes de </a:t>
            </a:r>
            <a:r>
              <a:rPr lang="fr-FR" b="1" dirty="0" err="1">
                <a:solidFill>
                  <a:srgbClr val="005E4F"/>
                </a:solidFill>
                <a:latin typeface="BrownPro" pitchFamily="2" charset="77"/>
              </a:rPr>
              <a:t>Shashe</a:t>
            </a:r>
            <a:r>
              <a:rPr lang="fr-FR" b="1" dirty="0">
                <a:solidFill>
                  <a:srgbClr val="005E4F"/>
                </a:solidFill>
                <a:latin typeface="BrownPro" pitchFamily="2" charset="77"/>
              </a:rPr>
              <a:t> dans le bassin versant de la rivière </a:t>
            </a:r>
            <a:r>
              <a:rPr lang="fr-FR" b="1" dirty="0" err="1">
                <a:solidFill>
                  <a:srgbClr val="005E4F"/>
                </a:solidFill>
                <a:latin typeface="BrownPro" pitchFamily="2" charset="77"/>
              </a:rPr>
              <a:t>Runde</a:t>
            </a:r>
            <a:r>
              <a:rPr lang="fr-FR" b="1" dirty="0">
                <a:solidFill>
                  <a:srgbClr val="005E4F"/>
                </a:solidFill>
                <a:latin typeface="BrownPro" pitchFamily="2" charset="77"/>
              </a:rPr>
              <a:t> au Zimbabwe.</a:t>
            </a:r>
            <a:endParaRPr lang="en-US" b="1" dirty="0">
              <a:solidFill>
                <a:srgbClr val="005E4F"/>
              </a:solidFill>
              <a:latin typeface="BrownPr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4385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127434" y="3027970"/>
            <a:ext cx="2388416" cy="267765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Faire revivre les terres arides de l'élevage </a:t>
            </a:r>
            <a:r>
              <a:rPr lang="fr-FR" sz="2400" dirty="0" smtClean="0"/>
              <a:t>pour </a:t>
            </a:r>
            <a:r>
              <a:rPr lang="fr-FR" sz="2400" dirty="0"/>
              <a:t>en faire des forêts alimentaires riches et abondantes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853225" y="6488668"/>
            <a:ext cx="6976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https</a:t>
            </a:r>
            <a:r>
              <a:rPr lang="en-US" dirty="0"/>
              <a:t>://afsafrica.org/wp-content/uploads/2020/11/zimsoff-2.pdf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42289" y="484395"/>
            <a:ext cx="4665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ndara" panose="020E0502030303020204" pitchFamily="34" charset="0"/>
              </a:rPr>
              <a:t>Début</a:t>
            </a:r>
          </a:p>
          <a:p>
            <a:r>
              <a:rPr lang="en-US" sz="2800" dirty="0">
                <a:latin typeface="Candara" panose="020E0502030303020204" pitchFamily="34" charset="0"/>
              </a:rPr>
              <a:t>Les </a:t>
            </a:r>
            <a:r>
              <a:rPr lang="en-US" sz="2800" dirty="0" err="1">
                <a:latin typeface="Candara" panose="020E0502030303020204" pitchFamily="34" charset="0"/>
              </a:rPr>
              <a:t>terres</a:t>
            </a:r>
            <a:r>
              <a:rPr lang="en-US" sz="2800" dirty="0">
                <a:latin typeface="Candara" panose="020E0502030303020204" pitchFamily="34" charset="0"/>
              </a:rPr>
              <a:t> </a:t>
            </a:r>
            <a:r>
              <a:rPr lang="en-US" sz="2800" dirty="0" err="1">
                <a:latin typeface="Candara" panose="020E0502030303020204" pitchFamily="34" charset="0"/>
              </a:rPr>
              <a:t>agricoles</a:t>
            </a:r>
            <a:r>
              <a:rPr lang="en-US" sz="2800" dirty="0">
                <a:latin typeface="Candara" panose="020E0502030303020204" pitchFamily="34" charset="0"/>
              </a:rPr>
              <a:t> </a:t>
            </a:r>
            <a:r>
              <a:rPr lang="en-US" sz="2800" dirty="0" err="1">
                <a:latin typeface="Candara" panose="020E0502030303020204" pitchFamily="34" charset="0"/>
              </a:rPr>
              <a:t>souffrent</a:t>
            </a:r>
            <a:endParaRPr lang="en-US" sz="2800" dirty="0">
              <a:latin typeface="Candara" panose="020E0502030303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729840" y="3962205"/>
            <a:ext cx="228024" cy="228021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8281446" y="3962205"/>
            <a:ext cx="228024" cy="228021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Oval 24"/>
          <p:cNvSpPr/>
          <p:nvPr/>
        </p:nvSpPr>
        <p:spPr>
          <a:xfrm>
            <a:off x="7265146" y="3851879"/>
            <a:ext cx="456049" cy="456417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Oval 25"/>
          <p:cNvSpPr/>
          <p:nvPr/>
        </p:nvSpPr>
        <p:spPr>
          <a:xfrm>
            <a:off x="8358008" y="3491161"/>
            <a:ext cx="228024" cy="228021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Oval 26"/>
          <p:cNvSpPr/>
          <p:nvPr/>
        </p:nvSpPr>
        <p:spPr>
          <a:xfrm>
            <a:off x="8358008" y="4436624"/>
            <a:ext cx="228024" cy="228021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Oval 27"/>
          <p:cNvSpPr/>
          <p:nvPr/>
        </p:nvSpPr>
        <p:spPr>
          <a:xfrm>
            <a:off x="8561403" y="3695930"/>
            <a:ext cx="228024" cy="228021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Oval 28"/>
          <p:cNvSpPr/>
          <p:nvPr/>
        </p:nvSpPr>
        <p:spPr>
          <a:xfrm>
            <a:off x="8574910" y="4232980"/>
            <a:ext cx="228024" cy="228021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>
            <a:off x="4484200" y="2734988"/>
            <a:ext cx="2703140" cy="2682454"/>
          </a:xfrm>
          <a:custGeom>
            <a:avLst/>
            <a:gdLst>
              <a:gd name="connsiteX0" fmla="*/ 0 w 2308851"/>
              <a:gd name="connsiteY0" fmla="*/ 1154546 h 2309091"/>
              <a:gd name="connsiteX1" fmla="*/ 1154426 w 2308851"/>
              <a:gd name="connsiteY1" fmla="*/ 0 h 2309091"/>
              <a:gd name="connsiteX2" fmla="*/ 2308852 w 2308851"/>
              <a:gd name="connsiteY2" fmla="*/ 1154546 h 2309091"/>
              <a:gd name="connsiteX3" fmla="*/ 1154426 w 2308851"/>
              <a:gd name="connsiteY3" fmla="*/ 2309092 h 2309091"/>
              <a:gd name="connsiteX4" fmla="*/ 0 w 2308851"/>
              <a:gd name="connsiteY4" fmla="*/ 1154546 h 230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8851" h="2309091">
                <a:moveTo>
                  <a:pt x="0" y="1154546"/>
                </a:moveTo>
                <a:cubicBezTo>
                  <a:pt x="0" y="516908"/>
                  <a:pt x="516854" y="0"/>
                  <a:pt x="1154426" y="0"/>
                </a:cubicBezTo>
                <a:cubicBezTo>
                  <a:pt x="1791998" y="0"/>
                  <a:pt x="2308852" y="516908"/>
                  <a:pt x="2308852" y="1154546"/>
                </a:cubicBezTo>
                <a:cubicBezTo>
                  <a:pt x="2308852" y="1792184"/>
                  <a:pt x="1791998" y="2309092"/>
                  <a:pt x="1154426" y="2309092"/>
                </a:cubicBezTo>
                <a:cubicBezTo>
                  <a:pt x="516854" y="2309092"/>
                  <a:pt x="0" y="1792184"/>
                  <a:pt x="0" y="1154546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3523" tIns="363559" rIns="363523" bIns="36355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800" dirty="0"/>
              <a:t>Faire du bétail un atout plutôt qu'un fardeau</a:t>
            </a:r>
            <a:endParaRPr lang="en-US" sz="2800" kern="1200" dirty="0"/>
          </a:p>
        </p:txBody>
      </p:sp>
      <p:sp>
        <p:nvSpPr>
          <p:cNvPr id="31" name="Oval 30"/>
          <p:cNvSpPr/>
          <p:nvPr/>
        </p:nvSpPr>
        <p:spPr>
          <a:xfrm>
            <a:off x="3935728" y="3283389"/>
            <a:ext cx="456049" cy="456417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Oval 31"/>
          <p:cNvSpPr/>
          <p:nvPr/>
        </p:nvSpPr>
        <p:spPr>
          <a:xfrm>
            <a:off x="3609551" y="3276296"/>
            <a:ext cx="228024" cy="228021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Oval 32"/>
          <p:cNvSpPr/>
          <p:nvPr/>
        </p:nvSpPr>
        <p:spPr>
          <a:xfrm>
            <a:off x="3277812" y="3276296"/>
            <a:ext cx="228024" cy="228021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5" name="Freeform 44"/>
          <p:cNvSpPr/>
          <p:nvPr/>
        </p:nvSpPr>
        <p:spPr>
          <a:xfrm>
            <a:off x="540460" y="2817810"/>
            <a:ext cx="2965376" cy="1002712"/>
          </a:xfrm>
          <a:custGeom>
            <a:avLst/>
            <a:gdLst>
              <a:gd name="connsiteX0" fmla="*/ 0 w 2021238"/>
              <a:gd name="connsiteY0" fmla="*/ 0 h 586555"/>
              <a:gd name="connsiteX1" fmla="*/ 2021238 w 2021238"/>
              <a:gd name="connsiteY1" fmla="*/ 0 h 586555"/>
              <a:gd name="connsiteX2" fmla="*/ 2021238 w 2021238"/>
              <a:gd name="connsiteY2" fmla="*/ 586555 h 586555"/>
              <a:gd name="connsiteX3" fmla="*/ 0 w 2021238"/>
              <a:gd name="connsiteY3" fmla="*/ 586555 h 586555"/>
              <a:gd name="connsiteX4" fmla="*/ 0 w 2021238"/>
              <a:gd name="connsiteY4" fmla="*/ 0 h 586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1238" h="586555">
                <a:moveTo>
                  <a:pt x="0" y="0"/>
                </a:moveTo>
                <a:lnTo>
                  <a:pt x="2021238" y="0"/>
                </a:lnTo>
                <a:lnTo>
                  <a:pt x="2021238" y="586555"/>
                </a:lnTo>
                <a:lnTo>
                  <a:pt x="0" y="586555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b" anchorCtr="0">
            <a:noAutofit/>
          </a:bodyPr>
          <a:lstStyle/>
          <a:p>
            <a:pPr marL="111125" lvl="0" defTabSz="622300">
              <a:lnSpc>
                <a:spcPct val="90000"/>
              </a:lnSpc>
              <a:spcBef>
                <a:spcPct val="0"/>
              </a:spcBef>
            </a:pPr>
            <a:r>
              <a:rPr lang="fr-FR" sz="2400" i="1" dirty="0"/>
              <a:t>Mauvaise gestion du bétail</a:t>
            </a:r>
          </a:p>
          <a:p>
            <a:pPr marL="111125" lvl="0" defTabSz="622300">
              <a:lnSpc>
                <a:spcPct val="90000"/>
              </a:lnSpc>
              <a:spcBef>
                <a:spcPct val="0"/>
              </a:spcBef>
            </a:pPr>
            <a:r>
              <a:rPr lang="fr-FR" sz="2400" dirty="0"/>
              <a:t>Dégradation des sols</a:t>
            </a:r>
          </a:p>
        </p:txBody>
      </p:sp>
      <p:sp>
        <p:nvSpPr>
          <p:cNvPr id="46" name="Oval 45"/>
          <p:cNvSpPr/>
          <p:nvPr/>
        </p:nvSpPr>
        <p:spPr>
          <a:xfrm>
            <a:off x="3968884" y="4624005"/>
            <a:ext cx="456049" cy="456417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8" name="Oval 47"/>
          <p:cNvSpPr/>
          <p:nvPr/>
        </p:nvSpPr>
        <p:spPr>
          <a:xfrm>
            <a:off x="3624500" y="4899556"/>
            <a:ext cx="228024" cy="228021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9" name="Oval 48"/>
          <p:cNvSpPr/>
          <p:nvPr/>
        </p:nvSpPr>
        <p:spPr>
          <a:xfrm>
            <a:off x="3268937" y="4899556"/>
            <a:ext cx="228024" cy="228021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3" name="Freeform 52"/>
          <p:cNvSpPr/>
          <p:nvPr/>
        </p:nvSpPr>
        <p:spPr>
          <a:xfrm>
            <a:off x="554111" y="4091233"/>
            <a:ext cx="2921444" cy="1697417"/>
          </a:xfrm>
          <a:custGeom>
            <a:avLst/>
            <a:gdLst>
              <a:gd name="connsiteX0" fmla="*/ 0 w 2672738"/>
              <a:gd name="connsiteY0" fmla="*/ 0 h 586555"/>
              <a:gd name="connsiteX1" fmla="*/ 2672738 w 2672738"/>
              <a:gd name="connsiteY1" fmla="*/ 0 h 586555"/>
              <a:gd name="connsiteX2" fmla="*/ 2672738 w 2672738"/>
              <a:gd name="connsiteY2" fmla="*/ 586555 h 586555"/>
              <a:gd name="connsiteX3" fmla="*/ 0 w 2672738"/>
              <a:gd name="connsiteY3" fmla="*/ 586555 h 586555"/>
              <a:gd name="connsiteX4" fmla="*/ 0 w 2672738"/>
              <a:gd name="connsiteY4" fmla="*/ 0 h 586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2738" h="586555">
                <a:moveTo>
                  <a:pt x="0" y="0"/>
                </a:moveTo>
                <a:lnTo>
                  <a:pt x="2672738" y="0"/>
                </a:lnTo>
                <a:lnTo>
                  <a:pt x="2672738" y="586555"/>
                </a:lnTo>
                <a:lnTo>
                  <a:pt x="0" y="586555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111125" lvl="0" defTabSz="622300">
              <a:lnSpc>
                <a:spcPct val="90000"/>
              </a:lnSpc>
              <a:spcBef>
                <a:spcPct val="0"/>
              </a:spcBef>
            </a:pPr>
            <a:r>
              <a:rPr lang="fr-FR" sz="2400" i="1" dirty="0"/>
              <a:t>Le changement climatique </a:t>
            </a:r>
          </a:p>
          <a:p>
            <a:pPr marL="111125" defTabSz="622300">
              <a:lnSpc>
                <a:spcPct val="90000"/>
              </a:lnSpc>
              <a:spcBef>
                <a:spcPct val="0"/>
              </a:spcBef>
            </a:pPr>
            <a:r>
              <a:rPr lang="fr-FR" sz="2400" dirty="0"/>
              <a:t>Sécheresses, peu d'eau pour </a:t>
            </a:r>
            <a:r>
              <a:rPr lang="fr-FR" sz="2400" dirty="0" smtClean="0"/>
              <a:t>alimenter les </a:t>
            </a:r>
            <a:r>
              <a:rPr lang="fr-FR" sz="2400" dirty="0"/>
              <a:t>cultures et le bétail</a:t>
            </a:r>
            <a:endParaRPr lang="en-US" sz="2400" kern="1200" dirty="0"/>
          </a:p>
        </p:txBody>
      </p:sp>
      <p:sp>
        <p:nvSpPr>
          <p:cNvPr id="59" name="Oval 58"/>
          <p:cNvSpPr/>
          <p:nvPr/>
        </p:nvSpPr>
        <p:spPr>
          <a:xfrm>
            <a:off x="7897809" y="3962205"/>
            <a:ext cx="228024" cy="228021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4268" y="739040"/>
            <a:ext cx="2293937" cy="192948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520" y="508207"/>
            <a:ext cx="1735773" cy="1244276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3391" y="1634038"/>
            <a:ext cx="1504650" cy="116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53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lock Arc 19"/>
          <p:cNvSpPr/>
          <p:nvPr/>
        </p:nvSpPr>
        <p:spPr>
          <a:xfrm rot="16200000">
            <a:off x="2797204" y="997104"/>
            <a:ext cx="6537650" cy="8130754"/>
          </a:xfrm>
          <a:prstGeom prst="blockArc">
            <a:avLst>
              <a:gd name="adj1" fmla="val 16930656"/>
              <a:gd name="adj2" fmla="val 4711761"/>
              <a:gd name="adj3" fmla="val 344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64915" y="1568402"/>
            <a:ext cx="2089579" cy="19797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197" y="1793655"/>
            <a:ext cx="1993295" cy="2027401"/>
          </a:xfrm>
          <a:prstGeom prst="rect">
            <a:avLst/>
          </a:prstGeom>
        </p:spPr>
      </p:pic>
      <p:sp>
        <p:nvSpPr>
          <p:cNvPr id="22" name="Freeform 21"/>
          <p:cNvSpPr/>
          <p:nvPr/>
        </p:nvSpPr>
        <p:spPr>
          <a:xfrm rot="16354586">
            <a:off x="4531435" y="68509"/>
            <a:ext cx="1849022" cy="1337327"/>
          </a:xfrm>
          <a:custGeom>
            <a:avLst/>
            <a:gdLst>
              <a:gd name="connsiteX0" fmla="*/ 0 w 1849022"/>
              <a:gd name="connsiteY0" fmla="*/ 0 h 1337327"/>
              <a:gd name="connsiteX1" fmla="*/ 1849022 w 1849022"/>
              <a:gd name="connsiteY1" fmla="*/ 0 h 1337327"/>
              <a:gd name="connsiteX2" fmla="*/ 1849022 w 1849022"/>
              <a:gd name="connsiteY2" fmla="*/ 1337327 h 1337327"/>
              <a:gd name="connsiteX3" fmla="*/ 0 w 1849022"/>
              <a:gd name="connsiteY3" fmla="*/ 1337327 h 1337327"/>
              <a:gd name="connsiteX4" fmla="*/ 0 w 1849022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022" h="1337327">
                <a:moveTo>
                  <a:pt x="0" y="0"/>
                </a:moveTo>
                <a:lnTo>
                  <a:pt x="1849022" y="0"/>
                </a:lnTo>
                <a:lnTo>
                  <a:pt x="1849022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930" tIns="74930" rIns="74930" bIns="74930" numCol="1" spcCol="1270" anchor="ctr" anchorCtr="0">
            <a:noAutofit/>
          </a:bodyPr>
          <a:lstStyle/>
          <a:p>
            <a:pPr lvl="0" algn="l" defTabSz="262255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endParaRPr lang="en-US" sz="5900" kern="1200"/>
          </a:p>
        </p:txBody>
      </p:sp>
      <p:sp>
        <p:nvSpPr>
          <p:cNvPr id="24" name="Freeform 23"/>
          <p:cNvSpPr/>
          <p:nvPr/>
        </p:nvSpPr>
        <p:spPr>
          <a:xfrm rot="16354586">
            <a:off x="6123441" y="-402012"/>
            <a:ext cx="1849022" cy="1337327"/>
          </a:xfrm>
          <a:custGeom>
            <a:avLst/>
            <a:gdLst>
              <a:gd name="connsiteX0" fmla="*/ 0 w 1849022"/>
              <a:gd name="connsiteY0" fmla="*/ 0 h 1337327"/>
              <a:gd name="connsiteX1" fmla="*/ 1849022 w 1849022"/>
              <a:gd name="connsiteY1" fmla="*/ 0 h 1337327"/>
              <a:gd name="connsiteX2" fmla="*/ 1849022 w 1849022"/>
              <a:gd name="connsiteY2" fmla="*/ 1337327 h 1337327"/>
              <a:gd name="connsiteX3" fmla="*/ 0 w 1849022"/>
              <a:gd name="connsiteY3" fmla="*/ 1337327 h 1337327"/>
              <a:gd name="connsiteX4" fmla="*/ 0 w 1849022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022" h="1337327">
                <a:moveTo>
                  <a:pt x="0" y="0"/>
                </a:moveTo>
                <a:lnTo>
                  <a:pt x="1849022" y="0"/>
                </a:lnTo>
                <a:lnTo>
                  <a:pt x="1849022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930" tIns="74930" rIns="74930" bIns="74930" numCol="1" spcCol="1270" anchor="ctr" anchorCtr="0">
            <a:noAutofit/>
          </a:bodyPr>
          <a:lstStyle/>
          <a:p>
            <a:pPr lvl="0" algn="l" defTabSz="262255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endParaRPr lang="en-US" sz="5900" kern="1200"/>
          </a:p>
        </p:txBody>
      </p:sp>
      <p:sp>
        <p:nvSpPr>
          <p:cNvPr id="26" name="Freeform 25"/>
          <p:cNvSpPr/>
          <p:nvPr/>
        </p:nvSpPr>
        <p:spPr>
          <a:xfrm rot="16354586">
            <a:off x="7700315" y="211101"/>
            <a:ext cx="1849022" cy="1337327"/>
          </a:xfrm>
          <a:custGeom>
            <a:avLst/>
            <a:gdLst>
              <a:gd name="connsiteX0" fmla="*/ 0 w 1849022"/>
              <a:gd name="connsiteY0" fmla="*/ 0 h 1337327"/>
              <a:gd name="connsiteX1" fmla="*/ 1849022 w 1849022"/>
              <a:gd name="connsiteY1" fmla="*/ 0 h 1337327"/>
              <a:gd name="connsiteX2" fmla="*/ 1849022 w 1849022"/>
              <a:gd name="connsiteY2" fmla="*/ 1337327 h 1337327"/>
              <a:gd name="connsiteX3" fmla="*/ 0 w 1849022"/>
              <a:gd name="connsiteY3" fmla="*/ 1337327 h 1337327"/>
              <a:gd name="connsiteX4" fmla="*/ 0 w 1849022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022" h="1337327">
                <a:moveTo>
                  <a:pt x="0" y="0"/>
                </a:moveTo>
                <a:lnTo>
                  <a:pt x="1849022" y="0"/>
                </a:lnTo>
                <a:lnTo>
                  <a:pt x="1849022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930" tIns="74930" rIns="74930" bIns="74930" numCol="1" spcCol="1270" anchor="ctr" anchorCtr="0">
            <a:noAutofit/>
          </a:bodyPr>
          <a:lstStyle/>
          <a:p>
            <a:pPr lvl="0" algn="l" defTabSz="262255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endParaRPr lang="en-US" sz="5900" kern="120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607" y="4107391"/>
            <a:ext cx="1871234" cy="193689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6022" y="737172"/>
            <a:ext cx="2531639" cy="16686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3126" y="3698312"/>
            <a:ext cx="2210391" cy="18592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43495" y="5062480"/>
            <a:ext cx="32598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Candara" panose="020E0502030303020204" pitchFamily="34" charset="0"/>
              </a:rPr>
              <a:t>Synergies</a:t>
            </a:r>
            <a:r>
              <a:rPr lang="fr-FR" sz="2400" dirty="0" smtClean="0">
                <a:latin typeface="Candara" panose="020E0502030303020204" pitchFamily="34" charset="0"/>
              </a:rPr>
              <a:t> entre les différents composants et activités. </a:t>
            </a:r>
            <a:endParaRPr lang="fr-FR" sz="2400" dirty="0">
              <a:latin typeface="Candara" panose="020E05020303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58674" y="5180444"/>
            <a:ext cx="952500" cy="952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58674" y="3934583"/>
            <a:ext cx="952500" cy="9525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265102" y="3793338"/>
            <a:ext cx="38784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Candara" panose="020E0502030303020204" pitchFamily="34" charset="0"/>
              </a:rPr>
              <a:t>Capacités d’</a:t>
            </a:r>
            <a:r>
              <a:rPr lang="fr-FR" sz="2400" b="1" dirty="0" smtClean="0">
                <a:latin typeface="Candara" panose="020E0502030303020204" pitchFamily="34" charset="0"/>
              </a:rPr>
              <a:t>autonomie </a:t>
            </a:r>
            <a:r>
              <a:rPr lang="fr-FR" sz="2400" dirty="0" smtClean="0">
                <a:latin typeface="Candara" panose="020E0502030303020204" pitchFamily="34" charset="0"/>
              </a:rPr>
              <a:t>et d'</a:t>
            </a:r>
            <a:r>
              <a:rPr lang="fr-FR" sz="2400" b="1" dirty="0" smtClean="0">
                <a:latin typeface="Candara" panose="020E0502030303020204" pitchFamily="34" charset="0"/>
              </a:rPr>
              <a:t>adaptation</a:t>
            </a:r>
            <a:r>
              <a:rPr lang="fr-FR" sz="2400" dirty="0" smtClean="0">
                <a:latin typeface="Candara" panose="020E0502030303020204" pitchFamily="34" charset="0"/>
              </a:rPr>
              <a:t> pour gérer les </a:t>
            </a:r>
            <a:r>
              <a:rPr lang="fr-FR" sz="2400" dirty="0" err="1" smtClean="0">
                <a:latin typeface="Candara" panose="020E0502030303020204" pitchFamily="34" charset="0"/>
              </a:rPr>
              <a:t>agro-écosystèmes</a:t>
            </a:r>
            <a:r>
              <a:rPr lang="fr-FR" sz="2400" dirty="0" smtClean="0">
                <a:latin typeface="Candara" panose="020E0502030303020204" pitchFamily="34" charset="0"/>
              </a:rPr>
              <a:t>.</a:t>
            </a:r>
            <a:endParaRPr lang="fr-FR" sz="24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99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lock Arc 19"/>
          <p:cNvSpPr/>
          <p:nvPr/>
        </p:nvSpPr>
        <p:spPr>
          <a:xfrm rot="16200000">
            <a:off x="2797204" y="1179984"/>
            <a:ext cx="6537650" cy="8130754"/>
          </a:xfrm>
          <a:prstGeom prst="blockArc">
            <a:avLst>
              <a:gd name="adj1" fmla="val 16930656"/>
              <a:gd name="adj2" fmla="val 4711761"/>
              <a:gd name="adj3" fmla="val 344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3249" y="2670848"/>
            <a:ext cx="856351" cy="8113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9918" y="1768711"/>
            <a:ext cx="727970" cy="740426"/>
          </a:xfrm>
          <a:prstGeom prst="rect">
            <a:avLst/>
          </a:prstGeom>
        </p:spPr>
      </p:pic>
      <p:sp>
        <p:nvSpPr>
          <p:cNvPr id="22" name="Freeform 21"/>
          <p:cNvSpPr/>
          <p:nvPr/>
        </p:nvSpPr>
        <p:spPr>
          <a:xfrm rot="16354586">
            <a:off x="4531435" y="251389"/>
            <a:ext cx="1849022" cy="1337327"/>
          </a:xfrm>
          <a:custGeom>
            <a:avLst/>
            <a:gdLst>
              <a:gd name="connsiteX0" fmla="*/ 0 w 1849022"/>
              <a:gd name="connsiteY0" fmla="*/ 0 h 1337327"/>
              <a:gd name="connsiteX1" fmla="*/ 1849022 w 1849022"/>
              <a:gd name="connsiteY1" fmla="*/ 0 h 1337327"/>
              <a:gd name="connsiteX2" fmla="*/ 1849022 w 1849022"/>
              <a:gd name="connsiteY2" fmla="*/ 1337327 h 1337327"/>
              <a:gd name="connsiteX3" fmla="*/ 0 w 1849022"/>
              <a:gd name="connsiteY3" fmla="*/ 1337327 h 1337327"/>
              <a:gd name="connsiteX4" fmla="*/ 0 w 1849022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022" h="1337327">
                <a:moveTo>
                  <a:pt x="0" y="0"/>
                </a:moveTo>
                <a:lnTo>
                  <a:pt x="1849022" y="0"/>
                </a:lnTo>
                <a:lnTo>
                  <a:pt x="1849022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930" tIns="74930" rIns="74930" bIns="74930" numCol="1" spcCol="1270" anchor="ctr" anchorCtr="0">
            <a:noAutofit/>
          </a:bodyPr>
          <a:lstStyle/>
          <a:p>
            <a:pPr lvl="0" algn="l" defTabSz="262255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endParaRPr lang="en-US" sz="5900" kern="1200"/>
          </a:p>
        </p:txBody>
      </p:sp>
      <p:sp>
        <p:nvSpPr>
          <p:cNvPr id="24" name="Freeform 23"/>
          <p:cNvSpPr/>
          <p:nvPr/>
        </p:nvSpPr>
        <p:spPr>
          <a:xfrm rot="16354586">
            <a:off x="6123441" y="-219132"/>
            <a:ext cx="1849022" cy="1337327"/>
          </a:xfrm>
          <a:custGeom>
            <a:avLst/>
            <a:gdLst>
              <a:gd name="connsiteX0" fmla="*/ 0 w 1849022"/>
              <a:gd name="connsiteY0" fmla="*/ 0 h 1337327"/>
              <a:gd name="connsiteX1" fmla="*/ 1849022 w 1849022"/>
              <a:gd name="connsiteY1" fmla="*/ 0 h 1337327"/>
              <a:gd name="connsiteX2" fmla="*/ 1849022 w 1849022"/>
              <a:gd name="connsiteY2" fmla="*/ 1337327 h 1337327"/>
              <a:gd name="connsiteX3" fmla="*/ 0 w 1849022"/>
              <a:gd name="connsiteY3" fmla="*/ 1337327 h 1337327"/>
              <a:gd name="connsiteX4" fmla="*/ 0 w 1849022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022" h="1337327">
                <a:moveTo>
                  <a:pt x="0" y="0"/>
                </a:moveTo>
                <a:lnTo>
                  <a:pt x="1849022" y="0"/>
                </a:lnTo>
                <a:lnTo>
                  <a:pt x="1849022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930" tIns="74930" rIns="74930" bIns="74930" numCol="1" spcCol="1270" anchor="ctr" anchorCtr="0">
            <a:noAutofit/>
          </a:bodyPr>
          <a:lstStyle/>
          <a:p>
            <a:pPr lvl="0" algn="l" defTabSz="262255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endParaRPr lang="en-US" sz="5900" kern="1200"/>
          </a:p>
        </p:txBody>
      </p:sp>
      <p:sp>
        <p:nvSpPr>
          <p:cNvPr id="26" name="Freeform 25"/>
          <p:cNvSpPr/>
          <p:nvPr/>
        </p:nvSpPr>
        <p:spPr>
          <a:xfrm rot="16354586">
            <a:off x="7700315" y="393981"/>
            <a:ext cx="1849022" cy="1337327"/>
          </a:xfrm>
          <a:custGeom>
            <a:avLst/>
            <a:gdLst>
              <a:gd name="connsiteX0" fmla="*/ 0 w 1849022"/>
              <a:gd name="connsiteY0" fmla="*/ 0 h 1337327"/>
              <a:gd name="connsiteX1" fmla="*/ 1849022 w 1849022"/>
              <a:gd name="connsiteY1" fmla="*/ 0 h 1337327"/>
              <a:gd name="connsiteX2" fmla="*/ 1849022 w 1849022"/>
              <a:gd name="connsiteY2" fmla="*/ 1337327 h 1337327"/>
              <a:gd name="connsiteX3" fmla="*/ 0 w 1849022"/>
              <a:gd name="connsiteY3" fmla="*/ 1337327 h 1337327"/>
              <a:gd name="connsiteX4" fmla="*/ 0 w 1849022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022" h="1337327">
                <a:moveTo>
                  <a:pt x="0" y="0"/>
                </a:moveTo>
                <a:lnTo>
                  <a:pt x="1849022" y="0"/>
                </a:lnTo>
                <a:lnTo>
                  <a:pt x="1849022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930" tIns="74930" rIns="74930" bIns="74930" numCol="1" spcCol="1270" anchor="ctr" anchorCtr="0">
            <a:noAutofit/>
          </a:bodyPr>
          <a:lstStyle/>
          <a:p>
            <a:pPr lvl="0" algn="l" defTabSz="262255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endParaRPr lang="en-US" sz="5900" kern="120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697" y="2841062"/>
            <a:ext cx="3137900" cy="324800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8465" y="1855324"/>
            <a:ext cx="1106814" cy="7295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6501" y="4100558"/>
            <a:ext cx="992939" cy="83518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4697" y="1630755"/>
            <a:ext cx="32246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Candara" panose="020E0502030303020204" pitchFamily="34" charset="0"/>
              </a:rPr>
              <a:t>Gérer le sol comme une âme vivante</a:t>
            </a:r>
            <a:endParaRPr lang="en-US" sz="2800" dirty="0">
              <a:latin typeface="Candara" panose="020E0502030303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30521" y="3281569"/>
            <a:ext cx="336296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Candara" panose="020E0502030303020204" pitchFamily="34" charset="0"/>
              </a:rPr>
              <a:t>Recyclage et Efficience</a:t>
            </a:r>
          </a:p>
          <a:p>
            <a:endParaRPr lang="fr-FR" b="1" dirty="0" smtClean="0">
              <a:latin typeface="Candara" panose="020E0502030303020204" pitchFamily="34" charset="0"/>
            </a:endParaRPr>
          </a:p>
          <a:p>
            <a:r>
              <a:rPr lang="fr-FR" b="1" dirty="0" smtClean="0">
                <a:latin typeface="Candara" panose="020E0502030303020204" pitchFamily="34" charset="0"/>
              </a:rPr>
              <a:t>Cycle </a:t>
            </a:r>
            <a:r>
              <a:rPr lang="fr-FR" b="1" dirty="0">
                <a:latin typeface="Candara" panose="020E0502030303020204" pitchFamily="34" charset="0"/>
              </a:rPr>
              <a:t>des nutriments</a:t>
            </a:r>
          </a:p>
          <a:p>
            <a:r>
              <a:rPr lang="fr-FR" dirty="0">
                <a:latin typeface="Candara" panose="020E0502030303020204" pitchFamily="34" charset="0"/>
              </a:rPr>
              <a:t>- Le fumier du bétail est une source rentable de biofertilisant. </a:t>
            </a:r>
          </a:p>
          <a:p>
            <a:r>
              <a:rPr lang="fr-FR" dirty="0">
                <a:latin typeface="Candara" panose="020E0502030303020204" pitchFamily="34" charset="0"/>
              </a:rPr>
              <a:t>- Protection et enrichissement des sols avec des matières organiques locales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34702" y="4570516"/>
            <a:ext cx="952500" cy="952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34702" y="3529398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46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lock Arc 19"/>
          <p:cNvSpPr/>
          <p:nvPr/>
        </p:nvSpPr>
        <p:spPr>
          <a:xfrm rot="16200000">
            <a:off x="2797204" y="1179984"/>
            <a:ext cx="6537650" cy="8130754"/>
          </a:xfrm>
          <a:prstGeom prst="blockArc">
            <a:avLst>
              <a:gd name="adj1" fmla="val 16930656"/>
              <a:gd name="adj2" fmla="val 4711761"/>
              <a:gd name="adj3" fmla="val 344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4215" y="2824480"/>
            <a:ext cx="823553" cy="7802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9708" y="984331"/>
            <a:ext cx="3275553" cy="3331599"/>
          </a:xfrm>
          <a:prstGeom prst="rect">
            <a:avLst/>
          </a:prstGeom>
        </p:spPr>
      </p:pic>
      <p:sp>
        <p:nvSpPr>
          <p:cNvPr id="22" name="Freeform 21"/>
          <p:cNvSpPr/>
          <p:nvPr/>
        </p:nvSpPr>
        <p:spPr>
          <a:xfrm rot="16354586">
            <a:off x="4531435" y="251389"/>
            <a:ext cx="1849022" cy="1337327"/>
          </a:xfrm>
          <a:custGeom>
            <a:avLst/>
            <a:gdLst>
              <a:gd name="connsiteX0" fmla="*/ 0 w 1849022"/>
              <a:gd name="connsiteY0" fmla="*/ 0 h 1337327"/>
              <a:gd name="connsiteX1" fmla="*/ 1849022 w 1849022"/>
              <a:gd name="connsiteY1" fmla="*/ 0 h 1337327"/>
              <a:gd name="connsiteX2" fmla="*/ 1849022 w 1849022"/>
              <a:gd name="connsiteY2" fmla="*/ 1337327 h 1337327"/>
              <a:gd name="connsiteX3" fmla="*/ 0 w 1849022"/>
              <a:gd name="connsiteY3" fmla="*/ 1337327 h 1337327"/>
              <a:gd name="connsiteX4" fmla="*/ 0 w 1849022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022" h="1337327">
                <a:moveTo>
                  <a:pt x="0" y="0"/>
                </a:moveTo>
                <a:lnTo>
                  <a:pt x="1849022" y="0"/>
                </a:lnTo>
                <a:lnTo>
                  <a:pt x="1849022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930" tIns="74930" rIns="74930" bIns="74930" numCol="1" spcCol="1270" anchor="ctr" anchorCtr="0">
            <a:noAutofit/>
          </a:bodyPr>
          <a:lstStyle/>
          <a:p>
            <a:pPr lvl="0" algn="l" defTabSz="262255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endParaRPr lang="en-US" sz="5900" kern="1200"/>
          </a:p>
        </p:txBody>
      </p:sp>
      <p:sp>
        <p:nvSpPr>
          <p:cNvPr id="24" name="Freeform 23"/>
          <p:cNvSpPr/>
          <p:nvPr/>
        </p:nvSpPr>
        <p:spPr>
          <a:xfrm rot="16354586">
            <a:off x="6123441" y="-219132"/>
            <a:ext cx="1849022" cy="1337327"/>
          </a:xfrm>
          <a:custGeom>
            <a:avLst/>
            <a:gdLst>
              <a:gd name="connsiteX0" fmla="*/ 0 w 1849022"/>
              <a:gd name="connsiteY0" fmla="*/ 0 h 1337327"/>
              <a:gd name="connsiteX1" fmla="*/ 1849022 w 1849022"/>
              <a:gd name="connsiteY1" fmla="*/ 0 h 1337327"/>
              <a:gd name="connsiteX2" fmla="*/ 1849022 w 1849022"/>
              <a:gd name="connsiteY2" fmla="*/ 1337327 h 1337327"/>
              <a:gd name="connsiteX3" fmla="*/ 0 w 1849022"/>
              <a:gd name="connsiteY3" fmla="*/ 1337327 h 1337327"/>
              <a:gd name="connsiteX4" fmla="*/ 0 w 1849022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022" h="1337327">
                <a:moveTo>
                  <a:pt x="0" y="0"/>
                </a:moveTo>
                <a:lnTo>
                  <a:pt x="1849022" y="0"/>
                </a:lnTo>
                <a:lnTo>
                  <a:pt x="1849022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930" tIns="74930" rIns="74930" bIns="74930" numCol="1" spcCol="1270" anchor="ctr" anchorCtr="0">
            <a:noAutofit/>
          </a:bodyPr>
          <a:lstStyle/>
          <a:p>
            <a:pPr lvl="0" algn="l" defTabSz="262255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endParaRPr lang="en-US" sz="5900" kern="120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3990" y="4342994"/>
            <a:ext cx="723888" cy="74928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8465" y="1959322"/>
            <a:ext cx="949034" cy="6255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5621" y="4370480"/>
            <a:ext cx="782446" cy="6581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19339" y="461111"/>
            <a:ext cx="4589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Candara" panose="020E0502030303020204" pitchFamily="34" charset="0"/>
              </a:rPr>
              <a:t>Protéger</a:t>
            </a:r>
            <a:r>
              <a:rPr lang="en-US" sz="2800" dirty="0" smtClean="0">
                <a:latin typeface="Candara" panose="020E0502030303020204" pitchFamily="34" charset="0"/>
              </a:rPr>
              <a:t> et </a:t>
            </a:r>
            <a:r>
              <a:rPr lang="en-US" sz="2800" dirty="0" err="1" smtClean="0">
                <a:latin typeface="Candara" panose="020E0502030303020204" pitchFamily="34" charset="0"/>
              </a:rPr>
              <a:t>enrichir</a:t>
            </a:r>
            <a:r>
              <a:rPr lang="en-US" sz="2800" dirty="0" smtClean="0">
                <a:latin typeface="Candara" panose="020E0502030303020204" pitchFamily="34" charset="0"/>
              </a:rPr>
              <a:t> les sols </a:t>
            </a:r>
            <a:endParaRPr lang="en-US" sz="2800" dirty="0">
              <a:latin typeface="Candara" panose="020E0502030303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14393" y="4692779"/>
            <a:ext cx="37462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latin typeface="Candara" panose="020E0502030303020204" pitchFamily="34" charset="0"/>
              </a:rPr>
              <a:t>« Je </a:t>
            </a:r>
            <a:r>
              <a:rPr lang="fr-FR" i="1" dirty="0">
                <a:latin typeface="Candara" panose="020E0502030303020204" pitchFamily="34" charset="0"/>
              </a:rPr>
              <a:t>suis encouragé à pratiquer le paillage car il m'aide à obtenir de meilleurs résultats même pendant les périodes sèches de l'année." </a:t>
            </a:r>
            <a:r>
              <a:rPr lang="fr-FR" i="1" dirty="0" smtClean="0">
                <a:latin typeface="Candara" panose="020E0502030303020204" pitchFamily="34" charset="0"/>
              </a:rPr>
              <a:t>   </a:t>
            </a:r>
          </a:p>
          <a:p>
            <a:r>
              <a:rPr lang="fr-FR" i="1" dirty="0" smtClean="0">
                <a:latin typeface="Candara" panose="020E0502030303020204" pitchFamily="34" charset="0"/>
              </a:rPr>
              <a:t>M</a:t>
            </a:r>
            <a:r>
              <a:rPr lang="fr-FR" i="1" dirty="0">
                <a:latin typeface="Candara" panose="020E0502030303020204" pitchFamily="34" charset="0"/>
              </a:rPr>
              <a:t>. A. </a:t>
            </a:r>
            <a:r>
              <a:rPr lang="fr-FR" i="1" dirty="0" err="1">
                <a:latin typeface="Candara" panose="020E0502030303020204" pitchFamily="34" charset="0"/>
              </a:rPr>
              <a:t>Mutsenhure</a:t>
            </a:r>
            <a:r>
              <a:rPr lang="fr-FR" i="1" dirty="0">
                <a:latin typeface="Candara" panose="020E0502030303020204" pitchFamily="34" charset="0"/>
              </a:rPr>
              <a:t>, un agriculteur local</a:t>
            </a:r>
            <a:endParaRPr lang="en-US" i="1" dirty="0">
              <a:latin typeface="Candara" panose="020E05020303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2967" y="2693439"/>
            <a:ext cx="952500" cy="952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3772" y="1629409"/>
            <a:ext cx="952500" cy="952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4004" y="565379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23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lock Arc 19"/>
          <p:cNvSpPr/>
          <p:nvPr/>
        </p:nvSpPr>
        <p:spPr>
          <a:xfrm rot="16200000">
            <a:off x="2797204" y="1179984"/>
            <a:ext cx="6537650" cy="8130754"/>
          </a:xfrm>
          <a:prstGeom prst="blockArc">
            <a:avLst>
              <a:gd name="adj1" fmla="val 16930656"/>
              <a:gd name="adj2" fmla="val 4711761"/>
              <a:gd name="adj3" fmla="val 344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1186" y="2646582"/>
            <a:ext cx="788254" cy="7468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066" y="2826961"/>
            <a:ext cx="736878" cy="749486"/>
          </a:xfrm>
          <a:prstGeom prst="rect">
            <a:avLst/>
          </a:prstGeom>
        </p:spPr>
      </p:pic>
      <p:sp>
        <p:nvSpPr>
          <p:cNvPr id="22" name="Freeform 21"/>
          <p:cNvSpPr/>
          <p:nvPr/>
        </p:nvSpPr>
        <p:spPr>
          <a:xfrm rot="16354586">
            <a:off x="4531435" y="251389"/>
            <a:ext cx="1849022" cy="1337327"/>
          </a:xfrm>
          <a:custGeom>
            <a:avLst/>
            <a:gdLst>
              <a:gd name="connsiteX0" fmla="*/ 0 w 1849022"/>
              <a:gd name="connsiteY0" fmla="*/ 0 h 1337327"/>
              <a:gd name="connsiteX1" fmla="*/ 1849022 w 1849022"/>
              <a:gd name="connsiteY1" fmla="*/ 0 h 1337327"/>
              <a:gd name="connsiteX2" fmla="*/ 1849022 w 1849022"/>
              <a:gd name="connsiteY2" fmla="*/ 1337327 h 1337327"/>
              <a:gd name="connsiteX3" fmla="*/ 0 w 1849022"/>
              <a:gd name="connsiteY3" fmla="*/ 1337327 h 1337327"/>
              <a:gd name="connsiteX4" fmla="*/ 0 w 1849022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022" h="1337327">
                <a:moveTo>
                  <a:pt x="0" y="0"/>
                </a:moveTo>
                <a:lnTo>
                  <a:pt x="1849022" y="0"/>
                </a:lnTo>
                <a:lnTo>
                  <a:pt x="1849022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930" tIns="74930" rIns="74930" bIns="74930" numCol="1" spcCol="1270" anchor="ctr" anchorCtr="0">
            <a:noAutofit/>
          </a:bodyPr>
          <a:lstStyle/>
          <a:p>
            <a:pPr lvl="0" algn="l" defTabSz="262255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endParaRPr lang="en-US" sz="5900" kern="1200"/>
          </a:p>
        </p:txBody>
      </p:sp>
      <p:sp>
        <p:nvSpPr>
          <p:cNvPr id="24" name="Freeform 23"/>
          <p:cNvSpPr/>
          <p:nvPr/>
        </p:nvSpPr>
        <p:spPr>
          <a:xfrm rot="16354586">
            <a:off x="6123441" y="-219132"/>
            <a:ext cx="1849022" cy="1337327"/>
          </a:xfrm>
          <a:custGeom>
            <a:avLst/>
            <a:gdLst>
              <a:gd name="connsiteX0" fmla="*/ 0 w 1849022"/>
              <a:gd name="connsiteY0" fmla="*/ 0 h 1337327"/>
              <a:gd name="connsiteX1" fmla="*/ 1849022 w 1849022"/>
              <a:gd name="connsiteY1" fmla="*/ 0 h 1337327"/>
              <a:gd name="connsiteX2" fmla="*/ 1849022 w 1849022"/>
              <a:gd name="connsiteY2" fmla="*/ 1337327 h 1337327"/>
              <a:gd name="connsiteX3" fmla="*/ 0 w 1849022"/>
              <a:gd name="connsiteY3" fmla="*/ 1337327 h 1337327"/>
              <a:gd name="connsiteX4" fmla="*/ 0 w 1849022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022" h="1337327">
                <a:moveTo>
                  <a:pt x="0" y="0"/>
                </a:moveTo>
                <a:lnTo>
                  <a:pt x="1849022" y="0"/>
                </a:lnTo>
                <a:lnTo>
                  <a:pt x="1849022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930" tIns="74930" rIns="74930" bIns="74930" numCol="1" spcCol="1270" anchor="ctr" anchorCtr="0">
            <a:noAutofit/>
          </a:bodyPr>
          <a:lstStyle/>
          <a:p>
            <a:pPr lvl="0" algn="l" defTabSz="262255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endParaRPr lang="en-US" sz="5900" kern="1200"/>
          </a:p>
        </p:txBody>
      </p:sp>
      <p:sp>
        <p:nvSpPr>
          <p:cNvPr id="26" name="Freeform 25"/>
          <p:cNvSpPr/>
          <p:nvPr/>
        </p:nvSpPr>
        <p:spPr>
          <a:xfrm rot="16354586">
            <a:off x="7700315" y="393981"/>
            <a:ext cx="1849022" cy="1337327"/>
          </a:xfrm>
          <a:custGeom>
            <a:avLst/>
            <a:gdLst>
              <a:gd name="connsiteX0" fmla="*/ 0 w 1849022"/>
              <a:gd name="connsiteY0" fmla="*/ 0 h 1337327"/>
              <a:gd name="connsiteX1" fmla="*/ 1849022 w 1849022"/>
              <a:gd name="connsiteY1" fmla="*/ 0 h 1337327"/>
              <a:gd name="connsiteX2" fmla="*/ 1849022 w 1849022"/>
              <a:gd name="connsiteY2" fmla="*/ 1337327 h 1337327"/>
              <a:gd name="connsiteX3" fmla="*/ 0 w 1849022"/>
              <a:gd name="connsiteY3" fmla="*/ 1337327 h 1337327"/>
              <a:gd name="connsiteX4" fmla="*/ 0 w 1849022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022" h="1337327">
                <a:moveTo>
                  <a:pt x="0" y="0"/>
                </a:moveTo>
                <a:lnTo>
                  <a:pt x="1849022" y="0"/>
                </a:lnTo>
                <a:lnTo>
                  <a:pt x="1849022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930" tIns="74930" rIns="74930" bIns="74930" numCol="1" spcCol="1270" anchor="ctr" anchorCtr="0">
            <a:noAutofit/>
          </a:bodyPr>
          <a:lstStyle/>
          <a:p>
            <a:pPr lvl="0" algn="l" defTabSz="262255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endParaRPr lang="en-US" sz="5900" kern="120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0756" y="4234386"/>
            <a:ext cx="700219" cy="72478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6398" y="1580567"/>
            <a:ext cx="3849350" cy="25372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1637" y="4087740"/>
            <a:ext cx="799535" cy="6725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52506" y="4445338"/>
            <a:ext cx="48702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>
                <a:latin typeface="Candara" panose="020E0502030303020204" pitchFamily="34" charset="0"/>
              </a:rPr>
              <a:t>"</a:t>
            </a:r>
            <a:r>
              <a:rPr lang="fr-FR" sz="2000" i="1" dirty="0" smtClean="0">
                <a:latin typeface="Candara" panose="020E0502030303020204" pitchFamily="34" charset="0"/>
              </a:rPr>
              <a:t>Chaque </a:t>
            </a:r>
            <a:r>
              <a:rPr lang="fr-FR" sz="2000" i="1" dirty="0">
                <a:latin typeface="Candara" panose="020E0502030303020204" pitchFamily="34" charset="0"/>
              </a:rPr>
              <a:t>goutte </a:t>
            </a:r>
            <a:r>
              <a:rPr lang="fr-FR" sz="2000" i="1" dirty="0" smtClean="0">
                <a:latin typeface="Candara" panose="020E0502030303020204" pitchFamily="34" charset="0"/>
              </a:rPr>
              <a:t>d'eau compte. </a:t>
            </a:r>
            <a:r>
              <a:rPr lang="fr-FR" sz="2000" i="1" dirty="0">
                <a:latin typeface="Candara" panose="020E0502030303020204" pitchFamily="34" charset="0"/>
              </a:rPr>
              <a:t>Nous </a:t>
            </a:r>
            <a:r>
              <a:rPr lang="fr-FR" sz="2000" i="1" dirty="0" smtClean="0">
                <a:latin typeface="Candara" panose="020E0502030303020204" pitchFamily="34" charset="0"/>
              </a:rPr>
              <a:t>recueillons </a:t>
            </a:r>
            <a:r>
              <a:rPr lang="fr-FR" sz="2000" i="1" dirty="0">
                <a:latin typeface="Candara" panose="020E0502030303020204" pitchFamily="34" charset="0"/>
              </a:rPr>
              <a:t>l'eau de pluie qui s'écoule de la route et, lorsqu'il pleut, dans les fossés que nous avons construits." </a:t>
            </a:r>
            <a:endParaRPr lang="fr-FR" sz="2000" i="1" dirty="0" smtClean="0">
              <a:latin typeface="Candara" panose="020E0502030303020204" pitchFamily="34" charset="0"/>
            </a:endParaRPr>
          </a:p>
          <a:p>
            <a:r>
              <a:rPr lang="fr-FR" sz="2000" i="1" dirty="0" smtClean="0">
                <a:latin typeface="Candara" panose="020E0502030303020204" pitchFamily="34" charset="0"/>
              </a:rPr>
              <a:t>Mme </a:t>
            </a:r>
            <a:r>
              <a:rPr lang="fr-FR" sz="2000" i="1" dirty="0">
                <a:latin typeface="Candara" panose="020E0502030303020204" pitchFamily="34" charset="0"/>
              </a:rPr>
              <a:t>E. </a:t>
            </a:r>
            <a:r>
              <a:rPr lang="fr-FR" sz="2000" i="1" dirty="0" err="1">
                <a:latin typeface="Candara" panose="020E0502030303020204" pitchFamily="34" charset="0"/>
              </a:rPr>
              <a:t>Mavedzenge</a:t>
            </a:r>
            <a:r>
              <a:rPr lang="fr-FR" sz="2000" i="1" dirty="0">
                <a:latin typeface="Candara" panose="020E0502030303020204" pitchFamily="34" charset="0"/>
              </a:rPr>
              <a:t>, agricultrice locale</a:t>
            </a:r>
            <a:endParaRPr lang="en-US" sz="2000" i="1" dirty="0">
              <a:latin typeface="Candara" panose="020E0502030303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07944" y="532874"/>
            <a:ext cx="55628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Candara" panose="020E0502030303020204" pitchFamily="34" charset="0"/>
              </a:rPr>
              <a:t>L’eau est </a:t>
            </a:r>
            <a:r>
              <a:rPr lang="fr-FR" sz="2800" dirty="0">
                <a:latin typeface="Candara" panose="020E0502030303020204" pitchFamily="34" charset="0"/>
              </a:rPr>
              <a:t>à</a:t>
            </a:r>
            <a:r>
              <a:rPr lang="fr-FR" sz="2800" dirty="0" smtClean="0">
                <a:latin typeface="Candara" panose="020E0502030303020204" pitchFamily="34" charset="0"/>
              </a:rPr>
              <a:t> la </a:t>
            </a:r>
            <a:r>
              <a:rPr lang="fr-FR" sz="2800" dirty="0">
                <a:latin typeface="Candara" panose="020E0502030303020204" pitchFamily="34" charset="0"/>
              </a:rPr>
              <a:t>vie du sol </a:t>
            </a:r>
            <a:r>
              <a:rPr lang="fr-FR" sz="2800" dirty="0" smtClean="0">
                <a:latin typeface="Candara" panose="020E0502030303020204" pitchFamily="34" charset="0"/>
              </a:rPr>
              <a:t>ce que </a:t>
            </a:r>
            <a:r>
              <a:rPr lang="fr-FR" sz="2800" dirty="0">
                <a:latin typeface="Candara" panose="020E0502030303020204" pitchFamily="34" charset="0"/>
              </a:rPr>
              <a:t>le sang </a:t>
            </a:r>
            <a:r>
              <a:rPr lang="fr-FR" sz="2800" dirty="0" smtClean="0">
                <a:latin typeface="Candara" panose="020E0502030303020204" pitchFamily="34" charset="0"/>
              </a:rPr>
              <a:t>est la </a:t>
            </a:r>
            <a:r>
              <a:rPr lang="fr-FR" sz="2800" dirty="0">
                <a:latin typeface="Candara" panose="020E0502030303020204" pitchFamily="34" charset="0"/>
              </a:rPr>
              <a:t>vie d'une personne.</a:t>
            </a:r>
            <a:endParaRPr lang="en-US" sz="2800" dirty="0">
              <a:latin typeface="Candara" panose="020E0502030303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7354" y="4760246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23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lock Arc 19"/>
          <p:cNvSpPr/>
          <p:nvPr/>
        </p:nvSpPr>
        <p:spPr>
          <a:xfrm rot="16200000">
            <a:off x="2797204" y="1179984"/>
            <a:ext cx="6537650" cy="8130754"/>
          </a:xfrm>
          <a:prstGeom prst="blockArc">
            <a:avLst>
              <a:gd name="adj1" fmla="val 16930656"/>
              <a:gd name="adj2" fmla="val 4711761"/>
              <a:gd name="adj3" fmla="val 344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9661" y="1294376"/>
            <a:ext cx="3564066" cy="33768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2644" y="2912985"/>
            <a:ext cx="819676" cy="833701"/>
          </a:xfrm>
          <a:prstGeom prst="rect">
            <a:avLst/>
          </a:prstGeom>
        </p:spPr>
      </p:pic>
      <p:sp>
        <p:nvSpPr>
          <p:cNvPr id="22" name="Freeform 21"/>
          <p:cNvSpPr/>
          <p:nvPr/>
        </p:nvSpPr>
        <p:spPr>
          <a:xfrm rot="16354586">
            <a:off x="4531435" y="251389"/>
            <a:ext cx="1849022" cy="1337327"/>
          </a:xfrm>
          <a:custGeom>
            <a:avLst/>
            <a:gdLst>
              <a:gd name="connsiteX0" fmla="*/ 0 w 1849022"/>
              <a:gd name="connsiteY0" fmla="*/ 0 h 1337327"/>
              <a:gd name="connsiteX1" fmla="*/ 1849022 w 1849022"/>
              <a:gd name="connsiteY1" fmla="*/ 0 h 1337327"/>
              <a:gd name="connsiteX2" fmla="*/ 1849022 w 1849022"/>
              <a:gd name="connsiteY2" fmla="*/ 1337327 h 1337327"/>
              <a:gd name="connsiteX3" fmla="*/ 0 w 1849022"/>
              <a:gd name="connsiteY3" fmla="*/ 1337327 h 1337327"/>
              <a:gd name="connsiteX4" fmla="*/ 0 w 1849022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022" h="1337327">
                <a:moveTo>
                  <a:pt x="0" y="0"/>
                </a:moveTo>
                <a:lnTo>
                  <a:pt x="1849022" y="0"/>
                </a:lnTo>
                <a:lnTo>
                  <a:pt x="1849022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930" tIns="74930" rIns="74930" bIns="74930" numCol="1" spcCol="1270" anchor="ctr" anchorCtr="0">
            <a:noAutofit/>
          </a:bodyPr>
          <a:lstStyle/>
          <a:p>
            <a:pPr lvl="0" algn="l" defTabSz="262255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endParaRPr lang="en-US" sz="5900" kern="1200"/>
          </a:p>
        </p:txBody>
      </p:sp>
      <p:sp>
        <p:nvSpPr>
          <p:cNvPr id="24" name="Freeform 23"/>
          <p:cNvSpPr/>
          <p:nvPr/>
        </p:nvSpPr>
        <p:spPr>
          <a:xfrm rot="16354586">
            <a:off x="6123441" y="-219132"/>
            <a:ext cx="1849022" cy="1337327"/>
          </a:xfrm>
          <a:custGeom>
            <a:avLst/>
            <a:gdLst>
              <a:gd name="connsiteX0" fmla="*/ 0 w 1849022"/>
              <a:gd name="connsiteY0" fmla="*/ 0 h 1337327"/>
              <a:gd name="connsiteX1" fmla="*/ 1849022 w 1849022"/>
              <a:gd name="connsiteY1" fmla="*/ 0 h 1337327"/>
              <a:gd name="connsiteX2" fmla="*/ 1849022 w 1849022"/>
              <a:gd name="connsiteY2" fmla="*/ 1337327 h 1337327"/>
              <a:gd name="connsiteX3" fmla="*/ 0 w 1849022"/>
              <a:gd name="connsiteY3" fmla="*/ 1337327 h 1337327"/>
              <a:gd name="connsiteX4" fmla="*/ 0 w 1849022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022" h="1337327">
                <a:moveTo>
                  <a:pt x="0" y="0"/>
                </a:moveTo>
                <a:lnTo>
                  <a:pt x="1849022" y="0"/>
                </a:lnTo>
                <a:lnTo>
                  <a:pt x="1849022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930" tIns="74930" rIns="74930" bIns="74930" numCol="1" spcCol="1270" anchor="ctr" anchorCtr="0">
            <a:noAutofit/>
          </a:bodyPr>
          <a:lstStyle/>
          <a:p>
            <a:pPr lvl="0" algn="l" defTabSz="262255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endParaRPr lang="en-US" sz="5900" kern="1200"/>
          </a:p>
        </p:txBody>
      </p:sp>
      <p:sp>
        <p:nvSpPr>
          <p:cNvPr id="26" name="Freeform 25"/>
          <p:cNvSpPr/>
          <p:nvPr/>
        </p:nvSpPr>
        <p:spPr>
          <a:xfrm rot="16354586">
            <a:off x="7700315" y="393981"/>
            <a:ext cx="1849022" cy="1337327"/>
          </a:xfrm>
          <a:custGeom>
            <a:avLst/>
            <a:gdLst>
              <a:gd name="connsiteX0" fmla="*/ 0 w 1849022"/>
              <a:gd name="connsiteY0" fmla="*/ 0 h 1337327"/>
              <a:gd name="connsiteX1" fmla="*/ 1849022 w 1849022"/>
              <a:gd name="connsiteY1" fmla="*/ 0 h 1337327"/>
              <a:gd name="connsiteX2" fmla="*/ 1849022 w 1849022"/>
              <a:gd name="connsiteY2" fmla="*/ 1337327 h 1337327"/>
              <a:gd name="connsiteX3" fmla="*/ 0 w 1849022"/>
              <a:gd name="connsiteY3" fmla="*/ 1337327 h 1337327"/>
              <a:gd name="connsiteX4" fmla="*/ 0 w 1849022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022" h="1337327">
                <a:moveTo>
                  <a:pt x="0" y="0"/>
                </a:moveTo>
                <a:lnTo>
                  <a:pt x="1849022" y="0"/>
                </a:lnTo>
                <a:lnTo>
                  <a:pt x="1849022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930" tIns="74930" rIns="74930" bIns="74930" numCol="1" spcCol="1270" anchor="ctr" anchorCtr="0">
            <a:noAutofit/>
          </a:bodyPr>
          <a:lstStyle/>
          <a:p>
            <a:pPr lvl="0" algn="l" defTabSz="262255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endParaRPr lang="en-US" sz="5900" kern="120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4170" y="4281493"/>
            <a:ext cx="752962" cy="77938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6648" y="2123023"/>
            <a:ext cx="1000632" cy="6595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6655" y="4278100"/>
            <a:ext cx="934666" cy="78616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22319" y="4782866"/>
            <a:ext cx="626709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Candara" panose="020E0502030303020204" pitchFamily="34" charset="0"/>
              </a:rPr>
              <a:t>- </a:t>
            </a:r>
            <a:r>
              <a:rPr lang="fr-FR" sz="2000" b="1" dirty="0" smtClean="0">
                <a:latin typeface="Candara" panose="020E0502030303020204" pitchFamily="34" charset="0"/>
              </a:rPr>
              <a:t>Emancipation </a:t>
            </a:r>
            <a:r>
              <a:rPr lang="fr-FR" sz="2000" b="1" dirty="0">
                <a:latin typeface="Candara" panose="020E0502030303020204" pitchFamily="34" charset="0"/>
              </a:rPr>
              <a:t>des </a:t>
            </a:r>
            <a:r>
              <a:rPr lang="fr-FR" sz="2000" b="1" dirty="0" smtClean="0">
                <a:latin typeface="Candara" panose="020E0502030303020204" pitchFamily="34" charset="0"/>
              </a:rPr>
              <a:t>femmes</a:t>
            </a:r>
            <a:r>
              <a:rPr lang="fr-FR" sz="2000" dirty="0" smtClean="0">
                <a:latin typeface="Candara" panose="020E0502030303020204" pitchFamily="34" charset="0"/>
              </a:rPr>
              <a:t>: incite les femmes a participer activement dans le travail et la prise des décisions. </a:t>
            </a:r>
            <a:endParaRPr lang="fr-FR" sz="2000" dirty="0">
              <a:latin typeface="Candara" panose="020E0502030303020204" pitchFamily="34" charset="0"/>
            </a:endParaRPr>
          </a:p>
          <a:p>
            <a:r>
              <a:rPr lang="fr-FR" sz="2000" dirty="0">
                <a:latin typeface="Candara" panose="020E0502030303020204" pitchFamily="34" charset="0"/>
              </a:rPr>
              <a:t>- </a:t>
            </a:r>
            <a:r>
              <a:rPr lang="fr-FR" sz="2000" b="1" dirty="0">
                <a:latin typeface="Candara" panose="020E0502030303020204" pitchFamily="34" charset="0"/>
              </a:rPr>
              <a:t>R</a:t>
            </a:r>
            <a:r>
              <a:rPr lang="fr-FR" sz="2000" b="1" dirty="0" smtClean="0">
                <a:latin typeface="Candara" panose="020E0502030303020204" pitchFamily="34" charset="0"/>
              </a:rPr>
              <a:t>ésilience des </a:t>
            </a:r>
            <a:r>
              <a:rPr lang="fr-FR" sz="2000" b="1" dirty="0">
                <a:latin typeface="Candara" panose="020E0502030303020204" pitchFamily="34" charset="0"/>
              </a:rPr>
              <a:t>communautés </a:t>
            </a:r>
            <a:r>
              <a:rPr lang="fr-FR" sz="2000" dirty="0">
                <a:latin typeface="Candara" panose="020E0502030303020204" pitchFamily="34" charset="0"/>
              </a:rPr>
              <a:t>: </a:t>
            </a:r>
            <a:r>
              <a:rPr lang="fr-FR" sz="2000" dirty="0" smtClean="0">
                <a:latin typeface="Candara" panose="020E0502030303020204" pitchFamily="34" charset="0"/>
              </a:rPr>
              <a:t>améliore la diversité des cultures pour l’alimentation et le commerce</a:t>
            </a:r>
            <a:endParaRPr lang="fr-FR" sz="2000" dirty="0">
              <a:latin typeface="Candara" panose="020E0502030303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43581" y="358449"/>
            <a:ext cx="4345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Candara" panose="020E0502030303020204" pitchFamily="34" charset="0"/>
              </a:rPr>
              <a:t>L'agroécologie favorise la prise de décision partagée</a:t>
            </a:r>
            <a:endParaRPr lang="en-US" sz="2800" dirty="0">
              <a:latin typeface="Candara" panose="020E0502030303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30305" y="558927"/>
            <a:ext cx="952500" cy="9525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0305" y="1583101"/>
            <a:ext cx="952500" cy="952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38246" y="2607276"/>
            <a:ext cx="952500" cy="9525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90787" y="558927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01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544</Words>
  <Application>Microsoft Office PowerPoint</Application>
  <PresentationFormat>Widescreen</PresentationFormat>
  <Paragraphs>72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Bradley Hand ITC</vt:lpstr>
      <vt:lpstr>BrownPro</vt:lpstr>
      <vt:lpstr>Calibri</vt:lpstr>
      <vt:lpstr>Calibri Light</vt:lpstr>
      <vt:lpstr>Candara</vt:lpstr>
      <vt:lpstr>Impact</vt:lpstr>
      <vt:lpstr>Segoe UI</vt:lpstr>
      <vt:lpstr>Office Theme</vt:lpstr>
      <vt:lpstr>Matériel et exemples de support supplémentaires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Vermont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Matériel et exemples de support supplémentaires</dc:title>
  <dc:creator>G</dc:creator>
  <cp:lastModifiedBy>G</cp:lastModifiedBy>
  <cp:revision>7</cp:revision>
  <dcterms:created xsi:type="dcterms:W3CDTF">2021-04-05T20:20:59Z</dcterms:created>
  <dcterms:modified xsi:type="dcterms:W3CDTF">2021-04-05T21:24:06Z</dcterms:modified>
</cp:coreProperties>
</file>