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2A9C-49F2-420C-A87F-3A4E71255773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375-B39B-440B-9D0C-D601FB3165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87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8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6EDA-73A0-4C42-9AEA-7FF8F48ED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2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7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752753"/>
          </a:xfrm>
        </p:spPr>
        <p:txBody>
          <a:bodyPr>
            <a:normAutofit/>
          </a:bodyPr>
          <a:lstStyle>
            <a:lvl1pPr algn="ctr">
              <a:defRPr sz="3200" b="0" i="0" baseline="0">
                <a:solidFill>
                  <a:srgbClr val="B2D23E"/>
                </a:solidFill>
                <a:latin typeface="Impact" charset="0"/>
              </a:defRPr>
            </a:lvl1pPr>
          </a:lstStyle>
          <a:p>
            <a:pPr algn="ctr"/>
            <a:r>
              <a:rPr lang="en-US" sz="5000" cap="all" baseline="0" dirty="0">
                <a:solidFill>
                  <a:srgbClr val="B2D23E"/>
                </a:solidFill>
                <a:latin typeface="Impact" charset="0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32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6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7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3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39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9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5DB6-6F41-4D6E-9126-590E7390F689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D85B-10E8-40EE-BD4F-929F5F3B3D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22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 </a:t>
            </a: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err="1" smtClean="0"/>
              <a:t>examples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5880531" y="1647310"/>
            <a:ext cx="1034323" cy="97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44" y="2782573"/>
            <a:ext cx="947894" cy="964113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65" y="4234386"/>
            <a:ext cx="1297520" cy="13430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648" y="1948245"/>
            <a:ext cx="1265796" cy="834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8986" y="1773059"/>
            <a:ext cx="3351965" cy="2819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13175" y="4795944"/>
            <a:ext cx="4055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relationship between the natural world, the social world, and the spiritual world is of the utmost importance.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3175" y="693203"/>
            <a:ext cx="4223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Conservation is more than just “taking care of nature.”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285" y="4068035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1285" y="516730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4726" y="25986"/>
            <a:ext cx="7314118" cy="6969768"/>
            <a:chOff x="864841" y="-820951"/>
            <a:chExt cx="9053329" cy="8844455"/>
          </a:xfrm>
        </p:grpSpPr>
        <p:pic>
          <p:nvPicPr>
            <p:cNvPr id="51" name="Graphic 8" descr="Circular flowchart outline">
              <a:extLst>
                <a:ext uri="{FF2B5EF4-FFF2-40B4-BE49-F238E27FC236}">
                  <a16:creationId xmlns:a16="http://schemas.microsoft.com/office/drawing/2014/main" id="{30541FF3-27C7-FD4F-B987-6EC21CFCC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715" y="-820951"/>
              <a:ext cx="8844455" cy="8844455"/>
            </a:xfrm>
            <a:prstGeom prst="rect">
              <a:avLst/>
            </a:prstGeom>
          </p:spPr>
        </p:pic>
        <p:pic>
          <p:nvPicPr>
            <p:cNvPr id="52" name="Graphic 1" descr="Magnifying glass with solid fill">
              <a:extLst>
                <a:ext uri="{FF2B5EF4-FFF2-40B4-BE49-F238E27FC236}">
                  <a16:creationId xmlns:a16="http://schemas.microsoft.com/office/drawing/2014/main" id="{0866CB47-562A-B74E-B19B-E1CC318E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60233" y="4696953"/>
              <a:ext cx="804041" cy="804041"/>
            </a:xfrm>
            <a:prstGeom prst="rect">
              <a:avLst/>
            </a:prstGeom>
          </p:spPr>
        </p:pic>
        <p:pic>
          <p:nvPicPr>
            <p:cNvPr id="53" name="Graphic 2" descr="Lightning bolt with solid fill">
              <a:extLst>
                <a:ext uri="{FF2B5EF4-FFF2-40B4-BE49-F238E27FC236}">
                  <a16:creationId xmlns:a16="http://schemas.microsoft.com/office/drawing/2014/main" id="{D71244D2-5CCD-7D4D-BD05-60AB961A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13348" y="4720629"/>
              <a:ext cx="914400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B9DE8F-19ED-BC4B-919F-1E2705A52860}"/>
                </a:ext>
              </a:extLst>
            </p:cNvPr>
            <p:cNvSpPr txBox="1"/>
            <p:nvPr/>
          </p:nvSpPr>
          <p:spPr>
            <a:xfrm>
              <a:off x="5101702" y="1992253"/>
              <a:ext cx="914400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937F02-5676-444A-B735-C96DF4AC8F5C}"/>
                </a:ext>
              </a:extLst>
            </p:cNvPr>
            <p:cNvSpPr txBox="1"/>
            <p:nvPr/>
          </p:nvSpPr>
          <p:spPr>
            <a:xfrm>
              <a:off x="6240082" y="4504021"/>
              <a:ext cx="804041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ECE740-8AC7-D646-B704-A24E1F49AC4B}"/>
                </a:ext>
              </a:extLst>
            </p:cNvPr>
            <p:cNvSpPr txBox="1"/>
            <p:nvPr/>
          </p:nvSpPr>
          <p:spPr>
            <a:xfrm>
              <a:off x="3955301" y="4411004"/>
              <a:ext cx="804041" cy="8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203864"/>
                  </a:solidFill>
                  <a:latin typeface="BrownPro" pitchFamily="2" charset="77"/>
                </a:rPr>
                <a:t>3</a:t>
              </a:r>
            </a:p>
          </p:txBody>
        </p:sp>
        <p:sp>
          <p:nvSpPr>
            <p:cNvPr id="57" name="Striped Right Arrow 56">
              <a:extLst>
                <a:ext uri="{FF2B5EF4-FFF2-40B4-BE49-F238E27FC236}">
                  <a16:creationId xmlns:a16="http://schemas.microsoft.com/office/drawing/2014/main" id="{362E6879-DBF1-6A41-882C-11B43F545D29}"/>
                </a:ext>
              </a:extLst>
            </p:cNvPr>
            <p:cNvSpPr/>
            <p:nvPr/>
          </p:nvSpPr>
          <p:spPr>
            <a:xfrm>
              <a:off x="864841" y="374056"/>
              <a:ext cx="3547241" cy="1245476"/>
            </a:xfrm>
            <a:prstGeom prst="stripedRightArrow">
              <a:avLst/>
            </a:prstGeom>
            <a:solidFill>
              <a:srgbClr val="4471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rownPro" pitchFamily="2" charset="77"/>
              </a:endParaRPr>
            </a:p>
          </p:txBody>
        </p:sp>
        <p:pic>
          <p:nvPicPr>
            <p:cNvPr id="58" name="Graphic 7" descr="Users with solid fill">
              <a:extLst>
                <a:ext uri="{FF2B5EF4-FFF2-40B4-BE49-F238E27FC236}">
                  <a16:creationId xmlns:a16="http://schemas.microsoft.com/office/drawing/2014/main" id="{FB89DD49-9067-3D4E-999F-776E19F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0086" y="831256"/>
              <a:ext cx="914400" cy="91440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7917" y="4002961"/>
            <a:ext cx="666750" cy="666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6892" y="557726"/>
            <a:ext cx="666750" cy="666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7917" y="4780169"/>
            <a:ext cx="666750" cy="666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0996" y="2229904"/>
            <a:ext cx="666750" cy="6667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8205" y="1738247"/>
            <a:ext cx="666750" cy="666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3181" y="1515190"/>
            <a:ext cx="666750" cy="666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8127" y="4010992"/>
            <a:ext cx="666750" cy="666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8127" y="4780169"/>
            <a:ext cx="666750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5247" y="516590"/>
            <a:ext cx="116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Target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principle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0291" y="1735066"/>
            <a:ext cx="2500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Local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synergies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5537" y="4272337"/>
            <a:ext cx="223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Planning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steps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towards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principle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195" y="5613816"/>
            <a:ext cx="312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Synergies of </a:t>
            </a:r>
            <a:r>
              <a:rPr lang="fr-F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principles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action.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3353" y="445964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742" y="603924"/>
            <a:ext cx="10696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/>
              <a:t>Identify your resources:</a:t>
            </a:r>
          </a:p>
          <a:p>
            <a:pPr fontAlgn="base"/>
            <a:r>
              <a:rPr lang="en-US" sz="2000" dirty="0"/>
              <a:t>You have a lot of experience and know the panorama of agroecology and the 10 elements of the </a:t>
            </a:r>
            <a:r>
              <a:rPr lang="en-US" sz="2000" dirty="0" smtClean="0"/>
              <a:t>FAO! </a:t>
            </a: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b="1" dirty="0" smtClean="0"/>
              <a:t>synergies</a:t>
            </a:r>
            <a:r>
              <a:rPr lang="en-US" sz="2000" dirty="0" smtClean="0"/>
              <a:t> do you see among projects and their expertise with agroecological principles?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are </a:t>
            </a:r>
            <a:r>
              <a:rPr lang="en-US" sz="2000" b="1" dirty="0"/>
              <a:t>your local resources</a:t>
            </a:r>
            <a:r>
              <a:rPr lang="en-US" sz="2000" dirty="0"/>
              <a:t>? ecological, social (youth, women, families, your core values ...), economic, governance...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What kind of </a:t>
            </a:r>
            <a:r>
              <a:rPr lang="en-US" sz="2000" b="1" dirty="0"/>
              <a:t>co-learning </a:t>
            </a:r>
            <a:r>
              <a:rPr lang="en-US" sz="2000" dirty="0"/>
              <a:t>is needed? Think of local trainings, RMS courses, Steve </a:t>
            </a:r>
            <a:r>
              <a:rPr lang="en-US" sz="2000" dirty="0" err="1"/>
              <a:t>Vanek's</a:t>
            </a:r>
            <a:r>
              <a:rPr lang="en-US" sz="2000" dirty="0"/>
              <a:t> soil courses, Bob's video information sharing, FRNs etc.</a:t>
            </a:r>
          </a:p>
          <a:p>
            <a:pPr fontAlgn="base"/>
            <a:endParaRPr lang="fr-FR" sz="2000" b="1" dirty="0" smtClean="0"/>
          </a:p>
          <a:p>
            <a:pPr fontAlgn="base"/>
            <a:r>
              <a:rPr lang="en-US" sz="2000" b="1" dirty="0" smtClean="0"/>
              <a:t>Action </a:t>
            </a:r>
            <a:r>
              <a:rPr lang="en-US" sz="2000" b="1" dirty="0"/>
              <a:t>Plan</a:t>
            </a:r>
          </a:p>
          <a:p>
            <a:pPr fontAlgn="base"/>
            <a:r>
              <a:rPr lang="en-US" sz="2000" dirty="0"/>
              <a:t>Once you have established the synergies between your experience, your needs, your values, the principles and you have chosen a feasible goal, you have the strength to act! </a:t>
            </a:r>
            <a:r>
              <a:rPr lang="en-US" sz="2000" b="1" dirty="0"/>
              <a:t>What are the steps</a:t>
            </a:r>
            <a:r>
              <a:rPr lang="en-US" sz="2000" dirty="0"/>
              <a:t>?</a:t>
            </a:r>
          </a:p>
          <a:p>
            <a:pPr fontAlgn="base"/>
            <a:endParaRPr lang="fr-FR" sz="2000" b="1" dirty="0" smtClean="0"/>
          </a:p>
          <a:p>
            <a:pPr fontAlgn="base"/>
            <a:r>
              <a:rPr lang="en-US" sz="2000" b="1" dirty="0"/>
              <a:t>Focus: Is it doable?</a:t>
            </a:r>
          </a:p>
          <a:p>
            <a:pPr fontAlgn="base"/>
            <a:r>
              <a:rPr lang="en-US" sz="2000" dirty="0"/>
              <a:t>You have to be sure that the work is doable!  You can't go </a:t>
            </a:r>
            <a:r>
              <a:rPr lang="en-US" sz="2000" dirty="0" smtClean="0"/>
              <a:t>all over the places. </a:t>
            </a:r>
            <a:r>
              <a:rPr lang="en-US" sz="2000" dirty="0"/>
              <a:t>It's worth </a:t>
            </a:r>
            <a:r>
              <a:rPr lang="en-US" sz="2000" b="1" dirty="0"/>
              <a:t>prioritizing, </a:t>
            </a:r>
            <a:r>
              <a:rPr lang="en-US" sz="2000" dirty="0"/>
              <a:t>focusing the work and choosing </a:t>
            </a:r>
            <a:r>
              <a:rPr lang="en-US" sz="2000" b="1" dirty="0"/>
              <a:t>concrete and feasible steps</a:t>
            </a:r>
            <a:r>
              <a:rPr lang="en-US" sz="2000" dirty="0" smtClean="0"/>
              <a:t>. What </a:t>
            </a:r>
            <a:r>
              <a:rPr lang="en-US" sz="2000" dirty="0"/>
              <a:t>do we want, how do we accomplish it?</a:t>
            </a:r>
          </a:p>
        </p:txBody>
      </p:sp>
    </p:spTree>
    <p:extLst>
      <p:ext uri="{BB962C8B-B14F-4D97-AF65-F5344CB8AC3E}">
        <p14:creationId xmlns:p14="http://schemas.microsoft.com/office/powerpoint/2010/main" val="39984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282" r="2890"/>
          <a:stretch/>
        </p:blipFill>
        <p:spPr>
          <a:xfrm>
            <a:off x="880390" y="1769204"/>
            <a:ext cx="4437063" cy="2870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9021" y="4745038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 ITC" panose="03070402050302030203" pitchFamily="66" charset="0"/>
              </a:rPr>
              <a:t>Elizabeth </a:t>
            </a:r>
            <a:r>
              <a:rPr lang="en-US" sz="2800" b="1" dirty="0" err="1">
                <a:latin typeface="Bradley Hand ITC" panose="03070402050302030203" pitchFamily="66" charset="0"/>
              </a:rPr>
              <a:t>Mpofu</a:t>
            </a:r>
            <a:endParaRPr lang="en-US" sz="28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2800" b="1" dirty="0" smtClean="0">
                <a:latin typeface="Bradley Hand ITC" panose="03070402050302030203" pitchFamily="66" charset="0"/>
              </a:rPr>
              <a:t>Project </a:t>
            </a:r>
            <a:r>
              <a:rPr lang="en-US" sz="2800" b="1" dirty="0">
                <a:latin typeface="Bradley Hand ITC" panose="03070402050302030203" pitchFamily="66" charset="0"/>
              </a:rPr>
              <a:t>Founding Chairperson,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59" y="1782221"/>
            <a:ext cx="2524125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110" y="4871697"/>
            <a:ext cx="6215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“A </a:t>
            </a:r>
            <a:r>
              <a:rPr lang="en-US" sz="2800" b="1" dirty="0">
                <a:latin typeface="Bradley Hand ITC" panose="03070402050302030203" pitchFamily="66" charset="0"/>
              </a:rPr>
              <a:t>threat as an opportunity</a:t>
            </a:r>
            <a:r>
              <a:rPr lang="en-US" sz="2800" b="1" dirty="0" smtClean="0">
                <a:latin typeface="Bradley Hand ITC" panose="03070402050302030203" pitchFamily="66" charset="0"/>
              </a:rPr>
              <a:t>”</a:t>
            </a:r>
          </a:p>
          <a:p>
            <a:r>
              <a:rPr lang="en-US" sz="2800" dirty="0" smtClean="0"/>
              <a:t>Farmers protect </a:t>
            </a:r>
            <a:r>
              <a:rPr lang="en-US" sz="2800" dirty="0"/>
              <a:t>and </a:t>
            </a:r>
            <a:r>
              <a:rPr lang="en-US" sz="2800" dirty="0" smtClean="0"/>
              <a:t>nurture </a:t>
            </a:r>
            <a:r>
              <a:rPr lang="en-US" sz="2800" dirty="0"/>
              <a:t>their greatest assets: their soil and their water.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3225" y="6488668"/>
            <a:ext cx="697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://afsafrica.org/wp-content/uploads/2020/11/zimsoff-2.pdf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5C0ED4A-615C-894C-947D-27DD22EFEBC5}"/>
              </a:ext>
            </a:extLst>
          </p:cNvPr>
          <p:cNvSpPr txBox="1">
            <a:spLocks/>
          </p:cNvSpPr>
          <p:nvPr/>
        </p:nvSpPr>
        <p:spPr>
          <a:xfrm>
            <a:off x="707670" y="577927"/>
            <a:ext cx="11005257" cy="832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rgbClr val="B2D23E"/>
                </a:solidFill>
                <a:latin typeface="Impact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5E4F"/>
                </a:solidFill>
                <a:latin typeface="BrownPro" pitchFamily="2" charset="77"/>
              </a:rPr>
              <a:t>The </a:t>
            </a:r>
            <a:r>
              <a:rPr lang="en-US" b="1" dirty="0" err="1" smtClean="0">
                <a:solidFill>
                  <a:srgbClr val="005E4F"/>
                </a:solidFill>
                <a:latin typeface="BrownPro" pitchFamily="2" charset="77"/>
              </a:rPr>
              <a:t>Shashe</a:t>
            </a:r>
            <a:r>
              <a:rPr lang="en-US" b="1" dirty="0" smtClean="0">
                <a:solidFill>
                  <a:srgbClr val="005E4F"/>
                </a:solidFill>
                <a:latin typeface="BrownPro" pitchFamily="2" charset="77"/>
              </a:rPr>
              <a:t> farms in the </a:t>
            </a:r>
            <a:r>
              <a:rPr lang="en-US" b="1" dirty="0" err="1" smtClean="0">
                <a:solidFill>
                  <a:srgbClr val="005E4F"/>
                </a:solidFill>
                <a:latin typeface="BrownPro" pitchFamily="2" charset="77"/>
              </a:rPr>
              <a:t>Runde</a:t>
            </a:r>
            <a:r>
              <a:rPr lang="en-US" b="1" dirty="0" smtClean="0">
                <a:solidFill>
                  <a:srgbClr val="005E4F"/>
                </a:solidFill>
                <a:latin typeface="BrownPro" pitchFamily="2" charset="77"/>
              </a:rPr>
              <a:t> catchment area of Zimbabwe</a:t>
            </a:r>
            <a:endParaRPr lang="en-US" b="1" dirty="0">
              <a:solidFill>
                <a:srgbClr val="005E4F"/>
              </a:solidFill>
              <a:latin typeface="Brown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9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27434" y="3027970"/>
            <a:ext cx="2388416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Revive </a:t>
            </a:r>
            <a:r>
              <a:rPr lang="en-US" sz="2400" dirty="0"/>
              <a:t>arid cattle-ranching land into rich, abundant food forests.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5515" y="517357"/>
            <a:ext cx="161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 panose="020E0502030303020204" pitchFamily="34" charset="0"/>
              </a:rPr>
              <a:t>Start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29840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8281446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7265146" y="3851879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8358008" y="3491161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8358008" y="4436624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8561403" y="3695930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8574910" y="4232980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4484200" y="2734988"/>
            <a:ext cx="2703140" cy="2682454"/>
          </a:xfrm>
          <a:custGeom>
            <a:avLst/>
            <a:gdLst>
              <a:gd name="connsiteX0" fmla="*/ 0 w 2308851"/>
              <a:gd name="connsiteY0" fmla="*/ 1154546 h 2309091"/>
              <a:gd name="connsiteX1" fmla="*/ 1154426 w 2308851"/>
              <a:gd name="connsiteY1" fmla="*/ 0 h 2309091"/>
              <a:gd name="connsiteX2" fmla="*/ 2308852 w 2308851"/>
              <a:gd name="connsiteY2" fmla="*/ 1154546 h 2309091"/>
              <a:gd name="connsiteX3" fmla="*/ 1154426 w 2308851"/>
              <a:gd name="connsiteY3" fmla="*/ 2309092 h 2309091"/>
              <a:gd name="connsiteX4" fmla="*/ 0 w 2308851"/>
              <a:gd name="connsiteY4" fmla="*/ 1154546 h 23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851" h="2309091">
                <a:moveTo>
                  <a:pt x="0" y="1154546"/>
                </a:moveTo>
                <a:cubicBezTo>
                  <a:pt x="0" y="516908"/>
                  <a:pt x="516854" y="0"/>
                  <a:pt x="1154426" y="0"/>
                </a:cubicBezTo>
                <a:cubicBezTo>
                  <a:pt x="1791998" y="0"/>
                  <a:pt x="2308852" y="516908"/>
                  <a:pt x="2308852" y="1154546"/>
                </a:cubicBezTo>
                <a:cubicBezTo>
                  <a:pt x="2308852" y="1792184"/>
                  <a:pt x="1791998" y="2309092"/>
                  <a:pt x="1154426" y="2309092"/>
                </a:cubicBezTo>
                <a:cubicBezTo>
                  <a:pt x="516854" y="2309092"/>
                  <a:pt x="0" y="1792184"/>
                  <a:pt x="0" y="115454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523" tIns="363559" rIns="363523" bIns="36355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Make livestock an asset instead of a burden. </a:t>
            </a:r>
            <a:endParaRPr lang="en-US" sz="2800" kern="1200" dirty="0"/>
          </a:p>
        </p:txBody>
      </p:sp>
      <p:sp>
        <p:nvSpPr>
          <p:cNvPr id="31" name="Oval 30"/>
          <p:cNvSpPr/>
          <p:nvPr/>
        </p:nvSpPr>
        <p:spPr>
          <a:xfrm>
            <a:off x="3935728" y="3283389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3572227" y="327629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3277812" y="327629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/>
          <p:cNvSpPr/>
          <p:nvPr/>
        </p:nvSpPr>
        <p:spPr>
          <a:xfrm>
            <a:off x="2426300" y="893846"/>
            <a:ext cx="3275874" cy="511974"/>
          </a:xfrm>
          <a:custGeom>
            <a:avLst/>
            <a:gdLst>
              <a:gd name="connsiteX0" fmla="*/ 0 w 2672738"/>
              <a:gd name="connsiteY0" fmla="*/ 0 h 529923"/>
              <a:gd name="connsiteX1" fmla="*/ 2672738 w 2672738"/>
              <a:gd name="connsiteY1" fmla="*/ 0 h 529923"/>
              <a:gd name="connsiteX2" fmla="*/ 2672738 w 2672738"/>
              <a:gd name="connsiteY2" fmla="*/ 529923 h 529923"/>
              <a:gd name="connsiteX3" fmla="*/ 0 w 2672738"/>
              <a:gd name="connsiteY3" fmla="*/ 529923 h 529923"/>
              <a:gd name="connsiteX4" fmla="*/ 0 w 2672738"/>
              <a:gd name="connsiteY4" fmla="*/ 0 h 52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738" h="529923">
                <a:moveTo>
                  <a:pt x="0" y="0"/>
                </a:moveTo>
                <a:lnTo>
                  <a:pt x="2672738" y="0"/>
                </a:lnTo>
                <a:lnTo>
                  <a:pt x="2672738" y="529923"/>
                </a:lnTo>
                <a:lnTo>
                  <a:pt x="0" y="529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Candara" panose="020E0502030303020204" pitchFamily="34" charset="0"/>
              </a:rPr>
              <a:t>Farmland suffering</a:t>
            </a:r>
            <a:endParaRPr lang="en-US" sz="2800" kern="1200" dirty="0">
              <a:latin typeface="Candara" panose="020E0502030303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33398" y="2801059"/>
            <a:ext cx="2463233" cy="1002712"/>
          </a:xfrm>
          <a:custGeom>
            <a:avLst/>
            <a:gdLst>
              <a:gd name="connsiteX0" fmla="*/ 0 w 2021238"/>
              <a:gd name="connsiteY0" fmla="*/ 0 h 586555"/>
              <a:gd name="connsiteX1" fmla="*/ 2021238 w 2021238"/>
              <a:gd name="connsiteY1" fmla="*/ 0 h 586555"/>
              <a:gd name="connsiteX2" fmla="*/ 2021238 w 2021238"/>
              <a:gd name="connsiteY2" fmla="*/ 586555 h 586555"/>
              <a:gd name="connsiteX3" fmla="*/ 0 w 2021238"/>
              <a:gd name="connsiteY3" fmla="*/ 586555 h 586555"/>
              <a:gd name="connsiteX4" fmla="*/ 0 w 2021238"/>
              <a:gd name="connsiteY4" fmla="*/ 0 h 5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238" h="586555">
                <a:moveTo>
                  <a:pt x="0" y="0"/>
                </a:moveTo>
                <a:lnTo>
                  <a:pt x="2021238" y="0"/>
                </a:lnTo>
                <a:lnTo>
                  <a:pt x="2021238" y="586555"/>
                </a:lnTo>
                <a:lnTo>
                  <a:pt x="0" y="58655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111125" lvl="0" algn="l" defTabSz="622300">
              <a:lnSpc>
                <a:spcPct val="90000"/>
              </a:lnSpc>
              <a:spcBef>
                <a:spcPct val="0"/>
              </a:spcBef>
            </a:pPr>
            <a:r>
              <a:rPr lang="en-US" sz="2400" i="1" kern="1200" dirty="0" smtClean="0"/>
              <a:t>Poor livestock management</a:t>
            </a:r>
            <a:endParaRPr lang="en-US" sz="2400" kern="1200" dirty="0" smtClean="0"/>
          </a:p>
          <a:p>
            <a:pPr marL="111125" defTabSz="622300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Soil </a:t>
            </a:r>
            <a:r>
              <a:rPr lang="en-US" sz="2400" dirty="0" smtClean="0"/>
              <a:t>degradation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3968884" y="4624005"/>
            <a:ext cx="456049" cy="4564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3633831" y="489955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Oval 48"/>
          <p:cNvSpPr/>
          <p:nvPr/>
        </p:nvSpPr>
        <p:spPr>
          <a:xfrm>
            <a:off x="3315592" y="4899556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616522" y="4080521"/>
            <a:ext cx="2526581" cy="1697417"/>
          </a:xfrm>
          <a:custGeom>
            <a:avLst/>
            <a:gdLst>
              <a:gd name="connsiteX0" fmla="*/ 0 w 2672738"/>
              <a:gd name="connsiteY0" fmla="*/ 0 h 586555"/>
              <a:gd name="connsiteX1" fmla="*/ 2672738 w 2672738"/>
              <a:gd name="connsiteY1" fmla="*/ 0 h 586555"/>
              <a:gd name="connsiteX2" fmla="*/ 2672738 w 2672738"/>
              <a:gd name="connsiteY2" fmla="*/ 586555 h 586555"/>
              <a:gd name="connsiteX3" fmla="*/ 0 w 2672738"/>
              <a:gd name="connsiteY3" fmla="*/ 586555 h 586555"/>
              <a:gd name="connsiteX4" fmla="*/ 0 w 2672738"/>
              <a:gd name="connsiteY4" fmla="*/ 0 h 5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738" h="586555">
                <a:moveTo>
                  <a:pt x="0" y="0"/>
                </a:moveTo>
                <a:lnTo>
                  <a:pt x="2672738" y="0"/>
                </a:lnTo>
                <a:lnTo>
                  <a:pt x="2672738" y="586555"/>
                </a:lnTo>
                <a:lnTo>
                  <a:pt x="0" y="58655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1125" lvl="0" algn="l" defTabSz="622300">
              <a:lnSpc>
                <a:spcPct val="90000"/>
              </a:lnSpc>
              <a:spcBef>
                <a:spcPct val="0"/>
              </a:spcBef>
            </a:pPr>
            <a:r>
              <a:rPr lang="en-US" sz="2400" i="1" kern="1200" dirty="0" smtClean="0"/>
              <a:t>Climate change</a:t>
            </a:r>
            <a:r>
              <a:rPr lang="en-US" sz="2400" kern="1200" dirty="0" smtClean="0"/>
              <a:t> </a:t>
            </a:r>
          </a:p>
          <a:p>
            <a:pPr marL="111125" lvl="0" algn="l" defTabSz="622300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D</a:t>
            </a:r>
            <a:r>
              <a:rPr lang="en-US" sz="2400" kern="1200" dirty="0" smtClean="0"/>
              <a:t>roughts, little water to feed crops and livestock. </a:t>
            </a:r>
            <a:endParaRPr lang="en-US" sz="2400" kern="1200" dirty="0"/>
          </a:p>
        </p:txBody>
      </p:sp>
      <p:sp>
        <p:nvSpPr>
          <p:cNvPr id="59" name="Oval 58"/>
          <p:cNvSpPr/>
          <p:nvPr/>
        </p:nvSpPr>
        <p:spPr>
          <a:xfrm>
            <a:off x="7897809" y="3962205"/>
            <a:ext cx="228024" cy="22802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268" y="739040"/>
            <a:ext cx="2293937" cy="19294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508207"/>
            <a:ext cx="1735773" cy="12442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981" y="1520699"/>
            <a:ext cx="1504650" cy="11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99710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7664915" y="1568402"/>
            <a:ext cx="2089579" cy="197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7" y="1793655"/>
            <a:ext cx="1993295" cy="202740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6850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40201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21110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7" y="4107391"/>
            <a:ext cx="1871234" cy="1936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22" y="737172"/>
            <a:ext cx="2531639" cy="166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126" y="3698312"/>
            <a:ext cx="2210391" cy="1859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7567" y="5031842"/>
            <a:ext cx="325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Synergies </a:t>
            </a:r>
            <a:r>
              <a:rPr lang="en-US" sz="2400" dirty="0">
                <a:latin typeface="Candara" panose="020E0502030303020204" pitchFamily="34" charset="0"/>
              </a:rPr>
              <a:t>between different components and activities.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934" y="5175672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934" y="3925039"/>
            <a:ext cx="952500" cy="952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55946" y="3748288"/>
            <a:ext cx="362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Autonomy </a:t>
            </a:r>
            <a:r>
              <a:rPr lang="en-US" sz="2400" dirty="0">
                <a:latin typeface="Candara" panose="020E0502030303020204" pitchFamily="34" charset="0"/>
              </a:rPr>
              <a:t>and adaptive capacities to manage </a:t>
            </a:r>
            <a:r>
              <a:rPr lang="en-US" sz="2400" dirty="0" smtClean="0">
                <a:latin typeface="Candara" panose="020E0502030303020204" pitchFamily="34" charset="0"/>
              </a:rPr>
              <a:t>your agro-ecosystems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1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8643249" y="2670848"/>
            <a:ext cx="856351" cy="811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918" y="1768711"/>
            <a:ext cx="727970" cy="74042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97" y="2841062"/>
            <a:ext cx="3137900" cy="3248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465" y="1855324"/>
            <a:ext cx="1106814" cy="729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501" y="4100558"/>
            <a:ext cx="992939" cy="835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697" y="1607732"/>
            <a:ext cx="2953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Managing the soil as a living soul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6382" y="3390028"/>
            <a:ext cx="3362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R</a:t>
            </a:r>
            <a:r>
              <a:rPr lang="en-US" b="1" dirty="0" smtClean="0">
                <a:latin typeface="Candara" panose="020E0502030303020204" pitchFamily="34" charset="0"/>
              </a:rPr>
              <a:t>ecycling and efficiency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 smtClean="0">
                <a:latin typeface="Candara" panose="020E0502030303020204" pitchFamily="34" charset="0"/>
              </a:rPr>
              <a:t>Nutrient Cycling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- Manure </a:t>
            </a:r>
            <a:r>
              <a:rPr lang="en-US" dirty="0">
                <a:latin typeface="Candara" panose="020E0502030303020204" pitchFamily="34" charset="0"/>
              </a:rPr>
              <a:t>from livestock </a:t>
            </a:r>
            <a:r>
              <a:rPr lang="en-US" dirty="0" smtClean="0">
                <a:latin typeface="Candara" panose="020E0502030303020204" pitchFamily="34" charset="0"/>
              </a:rPr>
              <a:t>cost-effective </a:t>
            </a:r>
            <a:r>
              <a:rPr lang="en-US" dirty="0">
                <a:latin typeface="Candara" panose="020E0502030303020204" pitchFamily="34" charset="0"/>
              </a:rPr>
              <a:t>source of </a:t>
            </a:r>
            <a:r>
              <a:rPr lang="en-US" dirty="0" err="1" smtClean="0">
                <a:latin typeface="Candara" panose="020E0502030303020204" pitchFamily="34" charset="0"/>
              </a:rPr>
              <a:t>biofertilizer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- Soil </a:t>
            </a:r>
            <a:r>
              <a:rPr lang="en-US" dirty="0">
                <a:latin typeface="Candara" panose="020E0502030303020204" pitchFamily="34" charset="0"/>
              </a:rPr>
              <a:t>protection and enriching </a:t>
            </a:r>
            <a:r>
              <a:rPr lang="en-US" dirty="0" smtClean="0">
                <a:latin typeface="Candara" panose="020E0502030303020204" pitchFamily="34" charset="0"/>
              </a:rPr>
              <a:t>with </a:t>
            </a:r>
            <a:r>
              <a:rPr lang="en-US" dirty="0">
                <a:latin typeface="Candara" panose="020E0502030303020204" pitchFamily="34" charset="0"/>
              </a:rPr>
              <a:t>local organic </a:t>
            </a:r>
            <a:r>
              <a:rPr lang="en-US" dirty="0" smtClean="0">
                <a:latin typeface="Candara" panose="020E0502030303020204" pitchFamily="34" charset="0"/>
              </a:rPr>
              <a:t>materials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4702" y="4570516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4702" y="352939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8704215" y="2824480"/>
            <a:ext cx="823553" cy="78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708" y="984331"/>
            <a:ext cx="3275553" cy="3331599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990" y="4342994"/>
            <a:ext cx="723888" cy="7492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465" y="1959322"/>
            <a:ext cx="949034" cy="625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621" y="4370480"/>
            <a:ext cx="782446" cy="658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6474" y="461111"/>
            <a:ext cx="458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 panose="020E0502030303020204" pitchFamily="34" charset="0"/>
              </a:rPr>
              <a:t>Protecting </a:t>
            </a:r>
            <a:r>
              <a:rPr lang="en-US" sz="2800" dirty="0">
                <a:latin typeface="Candara" panose="020E0502030303020204" pitchFamily="34" charset="0"/>
              </a:rPr>
              <a:t>and </a:t>
            </a:r>
            <a:r>
              <a:rPr lang="en-US" sz="2800" dirty="0" smtClean="0">
                <a:latin typeface="Candara" panose="020E0502030303020204" pitchFamily="34" charset="0"/>
              </a:rPr>
              <a:t>enriching soil 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394" y="4692779"/>
            <a:ext cx="3338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ndara" panose="020E0502030303020204" pitchFamily="34" charset="0"/>
              </a:rPr>
              <a:t>I </a:t>
            </a:r>
            <a:r>
              <a:rPr lang="en-US" i="1" dirty="0">
                <a:latin typeface="Candara" panose="020E0502030303020204" pitchFamily="34" charset="0"/>
              </a:rPr>
              <a:t>am encouraged to practice mulching because it is helping me to achieve better results even during dry periods of the year.” </a:t>
            </a:r>
            <a:r>
              <a:rPr lang="en-US" i="1" dirty="0" err="1">
                <a:latin typeface="Candara" panose="020E0502030303020204" pitchFamily="34" charset="0"/>
              </a:rPr>
              <a:t>Mr</a:t>
            </a:r>
            <a:r>
              <a:rPr lang="en-US" i="1" dirty="0">
                <a:latin typeface="Candara" panose="020E0502030303020204" pitchFamily="34" charset="0"/>
              </a:rPr>
              <a:t> A. </a:t>
            </a:r>
            <a:r>
              <a:rPr lang="en-US" i="1" dirty="0" err="1">
                <a:latin typeface="Candara" panose="020E0502030303020204" pitchFamily="34" charset="0"/>
              </a:rPr>
              <a:t>Mutsenhure</a:t>
            </a:r>
            <a:r>
              <a:rPr lang="en-US" i="1" dirty="0">
                <a:latin typeface="Candara" panose="020E0502030303020204" pitchFamily="34" charset="0"/>
              </a:rPr>
              <a:t>, a local farmer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04" y="1643440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051" y="2739006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004" y="56537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8701186" y="2646582"/>
            <a:ext cx="788254" cy="74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066" y="2826961"/>
            <a:ext cx="736878" cy="74948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756" y="4234386"/>
            <a:ext cx="700219" cy="7247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398" y="1789286"/>
            <a:ext cx="3849350" cy="2537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637" y="4087740"/>
            <a:ext cx="799535" cy="672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9034" y="4423993"/>
            <a:ext cx="4306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We don’t allow water to just run through our fields; we keep every drop of water. We harvest rainwater which flows from the road and, as it rains, into the contours that we have built</a:t>
            </a:r>
            <a:r>
              <a:rPr lang="en-US" sz="2000" i="1" dirty="0" smtClean="0">
                <a:latin typeface="Candara" panose="020E0502030303020204" pitchFamily="34" charset="0"/>
              </a:rPr>
              <a:t>.” </a:t>
            </a:r>
            <a:r>
              <a:rPr lang="en-US" sz="2000" i="1" dirty="0" err="1" smtClean="0">
                <a:latin typeface="Candara" panose="020E0502030303020204" pitchFamily="34" charset="0"/>
              </a:rPr>
              <a:t>Mrs</a:t>
            </a:r>
            <a:r>
              <a:rPr lang="en-US" sz="2000" i="1" dirty="0" smtClean="0">
                <a:latin typeface="Candara" panose="020E0502030303020204" pitchFamily="34" charset="0"/>
              </a:rPr>
              <a:t> </a:t>
            </a:r>
            <a:r>
              <a:rPr lang="en-US" sz="2000" i="1" dirty="0">
                <a:latin typeface="Candara" panose="020E0502030303020204" pitchFamily="34" charset="0"/>
              </a:rPr>
              <a:t>E. </a:t>
            </a:r>
            <a:r>
              <a:rPr lang="en-US" sz="2000" i="1" dirty="0" err="1">
                <a:latin typeface="Candara" panose="020E0502030303020204" pitchFamily="34" charset="0"/>
              </a:rPr>
              <a:t>Mavedzenge</a:t>
            </a:r>
            <a:r>
              <a:rPr lang="en-US" sz="2000" i="1" dirty="0">
                <a:latin typeface="Candara" panose="020E0502030303020204" pitchFamily="34" charset="0"/>
              </a:rPr>
              <a:t>, local farmer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1041" y="396596"/>
            <a:ext cx="4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What water means to the soil’s life is what blood means to a person’s life.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410" y="476911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 rot="16200000">
            <a:off x="2797204" y="1179984"/>
            <a:ext cx="6537650" cy="8130754"/>
          </a:xfrm>
          <a:prstGeom prst="blockArc">
            <a:avLst>
              <a:gd name="adj1" fmla="val 16930656"/>
              <a:gd name="adj2" fmla="val 4711761"/>
              <a:gd name="adj3" fmla="val 34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7"/>
          <a:stretch/>
        </p:blipFill>
        <p:spPr>
          <a:xfrm>
            <a:off x="5649661" y="1294376"/>
            <a:ext cx="3564066" cy="337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44" y="2912985"/>
            <a:ext cx="819676" cy="83370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6354586">
            <a:off x="4531435" y="25138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4" name="Freeform 23"/>
          <p:cNvSpPr/>
          <p:nvPr/>
        </p:nvSpPr>
        <p:spPr>
          <a:xfrm rot="16354586">
            <a:off x="6123441" y="-219132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sp>
        <p:nvSpPr>
          <p:cNvPr id="26" name="Freeform 25"/>
          <p:cNvSpPr/>
          <p:nvPr/>
        </p:nvSpPr>
        <p:spPr>
          <a:xfrm rot="16354586">
            <a:off x="7700315" y="393981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5900" kern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70" y="4281493"/>
            <a:ext cx="752962" cy="779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648" y="2123023"/>
            <a:ext cx="1000632" cy="659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6655" y="4278100"/>
            <a:ext cx="934666" cy="786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0058" y="4782866"/>
            <a:ext cx="491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- </a:t>
            </a:r>
            <a:r>
              <a:rPr lang="en-US" sz="2000" b="1" dirty="0">
                <a:latin typeface="Candara" panose="020E0502030303020204" pitchFamily="34" charset="0"/>
              </a:rPr>
              <a:t>Women </a:t>
            </a:r>
            <a:r>
              <a:rPr lang="en-US" sz="2000" b="1" dirty="0" smtClean="0">
                <a:latin typeface="Candara" panose="020E0502030303020204" pitchFamily="34" charset="0"/>
              </a:rPr>
              <a:t>farmers</a:t>
            </a:r>
            <a:r>
              <a:rPr lang="en-US" sz="2000" dirty="0" smtClean="0">
                <a:latin typeface="Candara" panose="020E0502030303020204" pitchFamily="34" charset="0"/>
              </a:rPr>
              <a:t>: authority </a:t>
            </a:r>
            <a:r>
              <a:rPr lang="en-US" sz="2000" dirty="0">
                <a:latin typeface="Candara" panose="020E0502030303020204" pitchFamily="34" charset="0"/>
              </a:rPr>
              <a:t>to organize and invest in their family farms.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- </a:t>
            </a:r>
            <a:r>
              <a:rPr lang="en-US" sz="2000" b="1" dirty="0" smtClean="0">
                <a:latin typeface="Candara" panose="020E0502030303020204" pitchFamily="34" charset="0"/>
              </a:rPr>
              <a:t>Community resilience</a:t>
            </a:r>
            <a:r>
              <a:rPr lang="en-US" sz="2000" dirty="0" smtClean="0">
                <a:latin typeface="Candara" panose="020E0502030303020204" pitchFamily="34" charset="0"/>
              </a:rPr>
              <a:t>: improve production for diverse diet and markets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2056" y="340269"/>
            <a:ext cx="394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Agroecology fosters shared decision making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0305" y="558927"/>
            <a:ext cx="952500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305" y="1583101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8246" y="2607276"/>
            <a:ext cx="952500" cy="95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0787" y="55892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513</Words>
  <Application>Microsoft Office PowerPoint</Application>
  <PresentationFormat>Widescreen</PresentationFormat>
  <Paragraphs>68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BrownPro</vt:lpstr>
      <vt:lpstr>Calibri</vt:lpstr>
      <vt:lpstr>Calibri Light</vt:lpstr>
      <vt:lpstr>Candara</vt:lpstr>
      <vt:lpstr>Impact</vt:lpstr>
      <vt:lpstr>Segoe UI</vt:lpstr>
      <vt:lpstr>Office Theme</vt:lpstr>
      <vt:lpstr>Support material and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</cp:lastModifiedBy>
  <cp:revision>4</cp:revision>
  <dcterms:created xsi:type="dcterms:W3CDTF">2021-04-05T14:33:48Z</dcterms:created>
  <dcterms:modified xsi:type="dcterms:W3CDTF">2021-04-05T20:30:06Z</dcterms:modified>
</cp:coreProperties>
</file>