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9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41" d="100"/>
          <a:sy n="41" d="100"/>
        </p:scale>
        <p:origin x="43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876F-9200-4104-9C2B-4A2DB87738FA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A92D-07C0-4B78-B7CD-97DCA37E0D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84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8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8- lt green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90735" cy="6857999"/>
          </a:xfrm>
        </p:spPr>
        <p:txBody>
          <a:bodyPr/>
          <a:lstStyle/>
          <a:p>
            <a:r>
              <a:rPr lang="en-US" dirty="0"/>
              <a:t>Full bleed photo 585 x 655 </a:t>
            </a:r>
            <a:r>
              <a:rPr lang="en-US" dirty="0" err="1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00800" y="831469"/>
            <a:ext cx="4687824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46878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247134" y="6059440"/>
            <a:ext cx="5696465" cy="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243259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7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/>
              <a:t>Click to edit title copy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/>
              <a:t>Click to edit text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58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752753"/>
          </a:xfrm>
        </p:spPr>
        <p:txBody>
          <a:bodyPr>
            <a:normAutofit/>
          </a:bodyPr>
          <a:lstStyle>
            <a:lvl1pPr algn="ctr">
              <a:defRPr sz="3200" b="0" i="0" baseline="0">
                <a:solidFill>
                  <a:srgbClr val="B2D23E"/>
                </a:solidFill>
                <a:latin typeface="Impact" charset="0"/>
              </a:defRPr>
            </a:lvl1pPr>
          </a:lstStyle>
          <a:p>
            <a:pPr algn="ctr"/>
            <a:r>
              <a:rPr lang="en-US" sz="5000" cap="all" baseline="0" dirty="0">
                <a:solidFill>
                  <a:srgbClr val="B2D23E"/>
                </a:solidFill>
                <a:latin typeface="Impact" charset="0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605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7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9FD2-00BE-4EF3-B61C-A5299EB874B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D698-31D3-4352-B44E-45198653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agroecology/knowledge/10-elements/diversity/fr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www.fao.org/agroecology/knowledge/10-elements/recycling/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agroecology/knowledge/10-elements/human-social-value/fr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fao.org/agroecology/knowledge/10-elements/balance/fr/" TargetMode="Externa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bucini@uvm.edu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YveKcU5Ashw7I7eH1zfqhQw-0tq0b31H?usp=sharing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agroecology/knowledge/10-elements/balance/en/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hyperlink" Target="http://www.fao.org/agroecology/knowledge/10-elements/diversity/en/" TargetMode="External"/><Relationship Id="rId21" Type="http://schemas.openxmlformats.org/officeDocument/2006/relationships/hyperlink" Target="http://www.fao.org/agroecology/knowledge/10-elements/human-social-value/fr/" TargetMode="External"/><Relationship Id="rId7" Type="http://schemas.openxmlformats.org/officeDocument/2006/relationships/hyperlink" Target="http://www.fao.org/agroecology/knowledge/10-elements/recycling/en/" TargetMode="External"/><Relationship Id="rId12" Type="http://schemas.openxmlformats.org/officeDocument/2006/relationships/hyperlink" Target="http://www.fao.org/agroecology/knowledge/10-elements/circular-economy/en/" TargetMode="External"/><Relationship Id="rId17" Type="http://schemas.openxmlformats.org/officeDocument/2006/relationships/hyperlink" Target="http://www.fao.org/agroecology/knowledge/10-elements/recycling/fr/" TargetMode="External"/><Relationship Id="rId25" Type="http://schemas.openxmlformats.org/officeDocument/2006/relationships/hyperlink" Target="http://www.fao.org/agroecology/knowledge/10-elements/land-natural-resources-governance/fr/" TargetMode="External"/><Relationship Id="rId2" Type="http://schemas.openxmlformats.org/officeDocument/2006/relationships/hyperlink" Target="http://www.fao.org/agroecology/overview/overview10elements/en/" TargetMode="Externa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hyperlink" Target="http://www.fao.org/agroecology/knowledge/10-elements/diversity/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agroecology/knowledge/10-elements/efficiency/en/" TargetMode="External"/><Relationship Id="rId11" Type="http://schemas.openxmlformats.org/officeDocument/2006/relationships/hyperlink" Target="http://www.fao.org/agroecology/knowledge/10-elements/land-natural-resources-governance/en/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fao.org/agroecology/knowledge/10-elements/synergies/en/" TargetMode="External"/><Relationship Id="rId15" Type="http://schemas.openxmlformats.org/officeDocument/2006/relationships/hyperlink" Target="http://www.fao.org/agroecology/knowledge/10-elements/efficiency/fr/" TargetMode="External"/><Relationship Id="rId23" Type="http://schemas.openxmlformats.org/officeDocument/2006/relationships/hyperlink" Target="http://www.fao.org/agroecology/knowledge/10-elements/culture-food-traditions/fr/" TargetMode="External"/><Relationship Id="rId28" Type="http://schemas.openxmlformats.org/officeDocument/2006/relationships/image" Target="../media/image13.png"/><Relationship Id="rId10" Type="http://schemas.openxmlformats.org/officeDocument/2006/relationships/hyperlink" Target="http://www.fao.org/agroecology/knowledge/10-elements/culture-food-traditions/en/" TargetMode="External"/><Relationship Id="rId19" Type="http://schemas.openxmlformats.org/officeDocument/2006/relationships/hyperlink" Target="http://www.fao.org/agroecology/knowledge/10-elements/balance/fr/" TargetMode="External"/><Relationship Id="rId4" Type="http://schemas.openxmlformats.org/officeDocument/2006/relationships/hyperlink" Target="http://www.fao.org/agroecology/knowledge/10-elements/co-creation-knowledge/en/" TargetMode="External"/><Relationship Id="rId9" Type="http://schemas.openxmlformats.org/officeDocument/2006/relationships/hyperlink" Target="http://www.fao.org/agroecology/knowledge/10-elements/human-social-value/en/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hyperlink" Target="http://www.fao.org/agroecology/knowledge/10-elements/circular-economy/fr/" TargetMode="External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85" y="1209155"/>
            <a:ext cx="10961750" cy="79854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Activity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4395" y="2638617"/>
            <a:ext cx="9859129" cy="1940076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fr-FR" sz="3600" dirty="0" smtClean="0">
                <a:latin typeface="Britannic Bold" panose="020B0903060703020204" pitchFamily="34" charset="0"/>
              </a:rPr>
              <a:t>Group </a:t>
            </a:r>
            <a:r>
              <a:rPr lang="fr-FR" sz="3600" dirty="0" err="1" smtClean="0">
                <a:latin typeface="Britannic Bold" panose="020B0903060703020204" pitchFamily="34" charset="0"/>
              </a:rPr>
              <a:t>work</a:t>
            </a:r>
            <a:r>
              <a:rPr lang="fr-FR" sz="3600" dirty="0" smtClean="0">
                <a:latin typeface="Britannic Bold" panose="020B0903060703020204" pitchFamily="34" charset="0"/>
              </a:rPr>
              <a:t>:</a:t>
            </a:r>
            <a:r>
              <a:rPr lang="fr-FR" sz="3600" dirty="0">
                <a:latin typeface="Britannic Bold" panose="020B0903060703020204" pitchFamily="34" charset="0"/>
              </a:rPr>
              <a:t/>
            </a:r>
            <a:br>
              <a:rPr lang="fr-FR" sz="3600" dirty="0">
                <a:latin typeface="Britannic Bold" panose="020B0903060703020204" pitchFamily="34" charset="0"/>
              </a:rPr>
            </a:br>
            <a:endParaRPr lang="fr-FR" sz="1000" dirty="0" smtClean="0">
              <a:latin typeface="Britannic Bold" panose="020B09030607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fr-FR" sz="3600" dirty="0" err="1" smtClean="0">
                <a:latin typeface="Britannic Bold" panose="020B0903060703020204" pitchFamily="34" charset="0"/>
              </a:rPr>
              <a:t>Envision</a:t>
            </a:r>
            <a:r>
              <a:rPr lang="fr-FR" sz="3600" dirty="0" smtClean="0">
                <a:latin typeface="Britannic Bold" panose="020B0903060703020204" pitchFamily="34" charset="0"/>
              </a:rPr>
              <a:t> an agroecological transition </a:t>
            </a:r>
            <a:r>
              <a:rPr lang="fr-FR" sz="3600" dirty="0" err="1" smtClean="0">
                <a:latin typeface="Britannic Bold" panose="020B0903060703020204" pitchFamily="34" charset="0"/>
              </a:rPr>
              <a:t>process</a:t>
            </a:r>
            <a:r>
              <a:rPr lang="fr-FR" sz="3600" dirty="0" smtClean="0">
                <a:latin typeface="Britannic Bold" panose="020B0903060703020204" pitchFamily="34" charset="0"/>
              </a:rPr>
              <a:t> for </a:t>
            </a:r>
            <a:r>
              <a:rPr lang="fr-FR" sz="3600" dirty="0" err="1" smtClean="0">
                <a:latin typeface="Britannic Bold" panose="020B0903060703020204" pitchFamily="34" charset="0"/>
              </a:rPr>
              <a:t>your</a:t>
            </a:r>
            <a:r>
              <a:rPr lang="fr-FR" sz="3600" dirty="0" smtClean="0">
                <a:latin typeface="Britannic Bold" panose="020B0903060703020204" pitchFamily="34" charset="0"/>
              </a:rPr>
              <a:t> country</a:t>
            </a:r>
            <a:endParaRPr lang="en-US" sz="3600" dirty="0">
              <a:latin typeface="Britannic Bold" panose="020B0903060703020204" pitchFamily="34" charset="0"/>
            </a:endParaRPr>
          </a:p>
          <a:p>
            <a:pPr algn="ctr">
              <a:spcAft>
                <a:spcPts val="1200"/>
              </a:spcAft>
            </a:pPr>
            <a:endParaRPr lang="fr-FR" sz="36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B8FCED8-A77E-A748-BB38-837A3F27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5" r="36761"/>
          <a:stretch/>
        </p:blipFill>
        <p:spPr>
          <a:xfrm>
            <a:off x="2421082" y="1203568"/>
            <a:ext cx="6244937" cy="5169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98C07-8752-B541-87E4-9663802B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51" y="291233"/>
            <a:ext cx="11005257" cy="109560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5E4F"/>
                </a:solidFill>
                <a:latin typeface="BrownPro" pitchFamily="2" charset="77"/>
              </a:rPr>
              <a:t>Agroecological transition is a process and journey</a:t>
            </a:r>
            <a:endParaRPr lang="en-US" b="1" dirty="0">
              <a:solidFill>
                <a:srgbClr val="005E4F"/>
              </a:solidFill>
              <a:latin typeface="BrownP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0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ck Arc 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1407339" y="4137650"/>
            <a:ext cx="1381373" cy="13817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3057847" y="2059020"/>
            <a:ext cx="1381373" cy="13817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5676039" y="1309021"/>
            <a:ext cx="1381373" cy="13817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7999043" y="1974702"/>
            <a:ext cx="1381373" cy="13817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9584038" y="4137650"/>
            <a:ext cx="1381373" cy="13817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317633" y="2813297"/>
            <a:ext cx="2033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andara" panose="020E0502030303020204" pitchFamily="34" charset="0"/>
              </a:rPr>
              <a:t>Principles</a:t>
            </a:r>
            <a:r>
              <a:rPr lang="fr-FR" sz="2800" dirty="0" smtClean="0">
                <a:latin typeface="Candara" panose="020E0502030303020204" pitchFamily="34" charset="0"/>
              </a:rPr>
              <a:t> / </a:t>
            </a:r>
            <a:r>
              <a:rPr lang="fr-FR" sz="2800" dirty="0" err="1" smtClean="0">
                <a:latin typeface="Candara" panose="020E0502030303020204" pitchFamily="34" charset="0"/>
              </a:rPr>
              <a:t>elements</a:t>
            </a:r>
            <a:r>
              <a:rPr lang="fr-FR" sz="2800" dirty="0" smtClean="0">
                <a:latin typeface="Candara" panose="020E0502030303020204" pitchFamily="34" charset="0"/>
              </a:rPr>
              <a:t> in </a:t>
            </a:r>
            <a:r>
              <a:rPr lang="fr-FR" sz="2800" dirty="0" err="1" smtClean="0">
                <a:latin typeface="Candara" panose="020E0502030303020204" pitchFamily="34" charset="0"/>
              </a:rPr>
              <a:t>your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 err="1" smtClean="0">
                <a:latin typeface="Candara" panose="020E0502030303020204" pitchFamily="34" charset="0"/>
              </a:rPr>
              <a:t>words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9959" y="5594492"/>
            <a:ext cx="220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Description of transition </a:t>
            </a:r>
            <a:r>
              <a:rPr lang="fr-FR" sz="2400" b="1" dirty="0" err="1" smtClean="0">
                <a:latin typeface="Candara" panose="020E0502030303020204" pitchFamily="34" charset="0"/>
              </a:rPr>
              <a:t>step</a:t>
            </a:r>
            <a:endParaRPr lang="fr-FR" dirty="0">
              <a:latin typeface="Candara" panose="020E0502030303020204" pitchFamily="34" charset="0"/>
            </a:endParaRPr>
          </a:p>
        </p:txBody>
      </p:sp>
      <p:pic>
        <p:nvPicPr>
          <p:cNvPr id="40" name="Picture 39" descr="Recycling">
            <a:hlinkClick r:id="rId2" tgtFrame="&quot;_top&quot;" tooltip="&quot;Recycling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89" y="205386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Balance">
            <a:hlinkClick r:id="rId4" tgtFrame="&quot;_top&quot;" tooltip="&quot;Balanc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46" y="286765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Human and social value">
            <a:hlinkClick r:id="rId6" tgtFrame="&quot;_top&quot;" tooltip="&quot;Human and social value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68" y="254704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Balance">
            <a:hlinkClick r:id="rId4" tgtFrame="&quot;_top&quot;" tooltip="&quot;Balanc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29" y="2308918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iversity">
            <a:hlinkClick r:id="rId8" tgtFrame="&quot;_top&quot;" tooltip="&quot;Diversity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87" y="4557497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431127" y="26918"/>
            <a:ext cx="2033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andara" panose="020E0502030303020204" pitchFamily="34" charset="0"/>
              </a:rPr>
              <a:t>Principles</a:t>
            </a:r>
            <a:r>
              <a:rPr lang="fr-FR" sz="2800" dirty="0" smtClean="0">
                <a:latin typeface="Candara" panose="020E0502030303020204" pitchFamily="34" charset="0"/>
              </a:rPr>
              <a:t> / </a:t>
            </a:r>
            <a:r>
              <a:rPr lang="fr-FR" sz="2800" dirty="0" err="1" smtClean="0">
                <a:latin typeface="Candara" panose="020E0502030303020204" pitchFamily="34" charset="0"/>
              </a:rPr>
              <a:t>elements</a:t>
            </a:r>
            <a:r>
              <a:rPr lang="fr-FR" sz="2800" dirty="0" smtClean="0">
                <a:latin typeface="Candara" panose="020E0502030303020204" pitchFamily="34" charset="0"/>
              </a:rPr>
              <a:t> in </a:t>
            </a:r>
            <a:r>
              <a:rPr lang="fr-FR" sz="2800" dirty="0" err="1" smtClean="0">
                <a:latin typeface="Candara" panose="020E0502030303020204" pitchFamily="34" charset="0"/>
              </a:rPr>
              <a:t>your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 err="1" smtClean="0">
                <a:latin typeface="Candara" panose="020E0502030303020204" pitchFamily="34" charset="0"/>
              </a:rPr>
              <a:t>words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9316" y="631647"/>
            <a:ext cx="2033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andara" panose="020E0502030303020204" pitchFamily="34" charset="0"/>
              </a:rPr>
              <a:t>Principles</a:t>
            </a:r>
            <a:r>
              <a:rPr lang="fr-FR" sz="2800" dirty="0" smtClean="0">
                <a:latin typeface="Candara" panose="020E0502030303020204" pitchFamily="34" charset="0"/>
              </a:rPr>
              <a:t> / </a:t>
            </a:r>
            <a:r>
              <a:rPr lang="fr-FR" sz="2800" dirty="0" err="1" smtClean="0">
                <a:latin typeface="Candara" panose="020E0502030303020204" pitchFamily="34" charset="0"/>
              </a:rPr>
              <a:t>elements</a:t>
            </a:r>
            <a:r>
              <a:rPr lang="fr-FR" sz="2800" dirty="0" smtClean="0">
                <a:latin typeface="Candara" panose="020E0502030303020204" pitchFamily="34" charset="0"/>
              </a:rPr>
              <a:t> in </a:t>
            </a:r>
            <a:r>
              <a:rPr lang="fr-FR" sz="2800" dirty="0" err="1" smtClean="0">
                <a:latin typeface="Candara" panose="020E0502030303020204" pitchFamily="34" charset="0"/>
              </a:rPr>
              <a:t>your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 err="1" smtClean="0">
                <a:latin typeface="Candara" panose="020E0502030303020204" pitchFamily="34" charset="0"/>
              </a:rPr>
              <a:t>words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0511" y="609761"/>
            <a:ext cx="2033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andara" panose="020E0502030303020204" pitchFamily="34" charset="0"/>
              </a:rPr>
              <a:t>Principles</a:t>
            </a:r>
            <a:r>
              <a:rPr lang="fr-FR" sz="2800" dirty="0" smtClean="0">
                <a:latin typeface="Candara" panose="020E0502030303020204" pitchFamily="34" charset="0"/>
              </a:rPr>
              <a:t> / </a:t>
            </a:r>
            <a:r>
              <a:rPr lang="fr-FR" sz="2800" dirty="0" err="1" smtClean="0">
                <a:latin typeface="Candara" panose="020E0502030303020204" pitchFamily="34" charset="0"/>
              </a:rPr>
              <a:t>elements</a:t>
            </a:r>
            <a:r>
              <a:rPr lang="fr-FR" sz="2800" dirty="0" smtClean="0">
                <a:latin typeface="Candara" panose="020E0502030303020204" pitchFamily="34" charset="0"/>
              </a:rPr>
              <a:t> in </a:t>
            </a:r>
            <a:r>
              <a:rPr lang="fr-FR" sz="2800" dirty="0" err="1" smtClean="0">
                <a:latin typeface="Candara" panose="020E0502030303020204" pitchFamily="34" charset="0"/>
              </a:rPr>
              <a:t>your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 err="1" smtClean="0">
                <a:latin typeface="Candara" panose="020E0502030303020204" pitchFamily="34" charset="0"/>
              </a:rPr>
              <a:t>words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71102" y="2727817"/>
            <a:ext cx="2033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andara" panose="020E0502030303020204" pitchFamily="34" charset="0"/>
              </a:rPr>
              <a:t>Principles</a:t>
            </a:r>
            <a:r>
              <a:rPr lang="fr-FR" sz="2800" dirty="0" smtClean="0">
                <a:latin typeface="Candara" panose="020E0502030303020204" pitchFamily="34" charset="0"/>
              </a:rPr>
              <a:t> / </a:t>
            </a:r>
            <a:r>
              <a:rPr lang="fr-FR" sz="2800" dirty="0" err="1" smtClean="0">
                <a:latin typeface="Candara" panose="020E0502030303020204" pitchFamily="34" charset="0"/>
              </a:rPr>
              <a:t>elements</a:t>
            </a:r>
            <a:r>
              <a:rPr lang="fr-FR" sz="2800" dirty="0" smtClean="0">
                <a:latin typeface="Candara" panose="020E0502030303020204" pitchFamily="34" charset="0"/>
              </a:rPr>
              <a:t> in </a:t>
            </a:r>
            <a:r>
              <a:rPr lang="fr-FR" sz="2800" dirty="0" err="1" smtClean="0">
                <a:latin typeface="Candara" panose="020E0502030303020204" pitchFamily="34" charset="0"/>
              </a:rPr>
              <a:t>your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 err="1" smtClean="0">
                <a:latin typeface="Candara" panose="020E0502030303020204" pitchFamily="34" charset="0"/>
              </a:rPr>
              <a:t>words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7701" y="3610008"/>
            <a:ext cx="220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Description of transition </a:t>
            </a:r>
            <a:r>
              <a:rPr lang="fr-FR" sz="2400" b="1" dirty="0" err="1" smtClean="0">
                <a:latin typeface="Candara" panose="020E0502030303020204" pitchFamily="34" charset="0"/>
              </a:rPr>
              <a:t>step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6739" y="2883842"/>
            <a:ext cx="220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Description of transition </a:t>
            </a:r>
            <a:r>
              <a:rPr lang="fr-FR" sz="2400" b="1" dirty="0" err="1" smtClean="0">
                <a:latin typeface="Candara" panose="020E0502030303020204" pitchFamily="34" charset="0"/>
              </a:rPr>
              <a:t>step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4827" y="3726500"/>
            <a:ext cx="220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Description of transition </a:t>
            </a:r>
            <a:r>
              <a:rPr lang="fr-FR" sz="2400" b="1" dirty="0" err="1" smtClean="0">
                <a:latin typeface="Candara" panose="020E0502030303020204" pitchFamily="34" charset="0"/>
              </a:rPr>
              <a:t>step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4441" y="5298774"/>
            <a:ext cx="220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ndara" panose="020E0502030303020204" pitchFamily="34" charset="0"/>
              </a:rPr>
              <a:t>Description of transition </a:t>
            </a:r>
            <a:r>
              <a:rPr lang="fr-FR" sz="2400" b="1" dirty="0" err="1" smtClean="0">
                <a:latin typeface="Candara" panose="020E0502030303020204" pitchFamily="34" charset="0"/>
              </a:rPr>
              <a:t>step</a:t>
            </a:r>
            <a:endParaRPr lang="fr-F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742" y="969684"/>
            <a:ext cx="10696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/>
              <a:t>Identify your resources: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your </a:t>
            </a:r>
            <a:r>
              <a:rPr lang="en-US" sz="2000" b="1" dirty="0"/>
              <a:t>local resources</a:t>
            </a:r>
            <a:r>
              <a:rPr lang="en-US" sz="2000" dirty="0"/>
              <a:t>? ecological, social (youth, women, families, your core values ...), economic, governance...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co-learning </a:t>
            </a:r>
            <a:r>
              <a:rPr lang="en-US" sz="2000" dirty="0" smtClean="0"/>
              <a:t>needed</a:t>
            </a:r>
            <a:r>
              <a:rPr lang="en-US" sz="2000" dirty="0"/>
              <a:t>? Think of local trainings, RMS courses, Steve </a:t>
            </a:r>
            <a:r>
              <a:rPr lang="en-US" sz="2000" dirty="0" err="1"/>
              <a:t>Vanek's</a:t>
            </a:r>
            <a:r>
              <a:rPr lang="en-US" sz="2000" dirty="0"/>
              <a:t> soil courses, Bob's video information sharing, FRNs etc.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synergies</a:t>
            </a:r>
            <a:r>
              <a:rPr lang="en-US" sz="2000" dirty="0" smtClean="0"/>
              <a:t> </a:t>
            </a:r>
            <a:r>
              <a:rPr lang="en-US" sz="2000" dirty="0" smtClean="0"/>
              <a:t>that can </a:t>
            </a:r>
            <a:r>
              <a:rPr lang="en-US" sz="2000" dirty="0"/>
              <a:t>help you.</a:t>
            </a:r>
          </a:p>
          <a:p>
            <a:pPr fontAlgn="base"/>
            <a:endParaRPr lang="fr-FR" sz="2000" b="1" dirty="0" smtClean="0"/>
          </a:p>
          <a:p>
            <a:pPr fontAlgn="base"/>
            <a:r>
              <a:rPr lang="en-US" sz="2000" b="1" dirty="0" smtClean="0"/>
              <a:t>Action </a:t>
            </a:r>
            <a:r>
              <a:rPr lang="en-US" sz="2000" b="1" dirty="0"/>
              <a:t>Plan</a:t>
            </a:r>
          </a:p>
          <a:p>
            <a:pPr fontAlgn="base"/>
            <a:r>
              <a:rPr lang="en-US" sz="2000" dirty="0"/>
              <a:t>Once you have established the synergies between your experience, your needs, your values, the principles and you have chosen a feasible goal, you have the strength to act! </a:t>
            </a:r>
            <a:r>
              <a:rPr lang="en-US" sz="2000" b="1" dirty="0"/>
              <a:t>What are the steps</a:t>
            </a:r>
            <a:r>
              <a:rPr lang="en-US" sz="2000" dirty="0"/>
              <a:t>?</a:t>
            </a:r>
          </a:p>
          <a:p>
            <a:pPr fontAlgn="base"/>
            <a:endParaRPr lang="fr-FR" sz="2000" b="1" dirty="0" smtClean="0"/>
          </a:p>
          <a:p>
            <a:pPr fontAlgn="base"/>
            <a:r>
              <a:rPr lang="en-US" sz="2000" b="1" dirty="0"/>
              <a:t>Focus: Is it doable?</a:t>
            </a:r>
          </a:p>
          <a:p>
            <a:pPr fontAlgn="base"/>
            <a:r>
              <a:rPr lang="en-US" sz="2000" dirty="0"/>
              <a:t>You have to be sure that the work is doable!  You can't go </a:t>
            </a:r>
            <a:r>
              <a:rPr lang="en-US" sz="2000" dirty="0" smtClean="0"/>
              <a:t>all over the places. </a:t>
            </a:r>
            <a:r>
              <a:rPr lang="en-US" sz="2000" dirty="0"/>
              <a:t>It's worth </a:t>
            </a:r>
            <a:r>
              <a:rPr lang="en-US" sz="2000" b="1" dirty="0"/>
              <a:t>prioritizing, </a:t>
            </a:r>
            <a:r>
              <a:rPr lang="en-US" sz="2000" dirty="0"/>
              <a:t>focusing the work and choosing </a:t>
            </a:r>
            <a:r>
              <a:rPr lang="en-US" sz="2000" b="1" dirty="0"/>
              <a:t>concrete and feasible steps</a:t>
            </a:r>
            <a:r>
              <a:rPr lang="en-US" sz="2000" dirty="0" smtClean="0"/>
              <a:t>. What </a:t>
            </a:r>
            <a:r>
              <a:rPr lang="en-US" sz="2000" dirty="0"/>
              <a:t>do we want, how do we accomplish it?</a:t>
            </a:r>
          </a:p>
        </p:txBody>
      </p:sp>
    </p:spTree>
    <p:extLst>
      <p:ext uri="{BB962C8B-B14F-4D97-AF65-F5344CB8AC3E}">
        <p14:creationId xmlns:p14="http://schemas.microsoft.com/office/powerpoint/2010/main" val="23651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9725-8ECC-6848-99BC-D7B9F0B5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29" y="465297"/>
            <a:ext cx="11005257" cy="69775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Idea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390" y="1512292"/>
            <a:ext cx="10306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 vision of how you </a:t>
            </a:r>
            <a:r>
              <a:rPr lang="en-US" sz="2800" dirty="0" smtClean="0"/>
              <a:t>can work among projects to create an agroecological transition in your country. </a:t>
            </a:r>
            <a:endParaRPr lang="en-US" sz="2800" dirty="0" smtClean="0"/>
          </a:p>
          <a:p>
            <a:r>
              <a:rPr lang="en-US" sz="2800" dirty="0" smtClean="0"/>
              <a:t>Build your </a:t>
            </a:r>
            <a:r>
              <a:rPr lang="en-US" sz="2800" dirty="0" smtClean="0"/>
              <a:t>process on synergies among projects and thei</a:t>
            </a:r>
            <a:r>
              <a:rPr lang="en-US" sz="2800" dirty="0" smtClean="0"/>
              <a:t>r agroecological </a:t>
            </a:r>
            <a:r>
              <a:rPr lang="en-US" sz="2800" dirty="0" smtClean="0"/>
              <a:t>knowledge .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2554" y="5482690"/>
            <a:ext cx="101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request the support from the Facilitation Team or the Agroecology Team if you wish.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876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C0ED4A-615C-894C-947D-27DD22EFEBC5}"/>
              </a:ext>
            </a:extLst>
          </p:cNvPr>
          <p:cNvSpPr txBox="1">
            <a:spLocks/>
          </p:cNvSpPr>
          <p:nvPr/>
        </p:nvSpPr>
        <p:spPr>
          <a:xfrm>
            <a:off x="320134" y="269215"/>
            <a:ext cx="11005257" cy="832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B2D23E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b="1" dirty="0" err="1" smtClean="0">
                <a:solidFill>
                  <a:srgbClr val="FF6600"/>
                </a:solidFill>
                <a:latin typeface="BrownPro"/>
              </a:rPr>
              <a:t>Tasks</a:t>
            </a:r>
            <a:endParaRPr lang="fr-FR" b="1" dirty="0">
              <a:solidFill>
                <a:srgbClr val="FF6600"/>
              </a:solidFill>
              <a:latin typeface="Brown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77" y="975405"/>
            <a:ext cx="4963433" cy="5049096"/>
            <a:chOff x="615289" y="1481115"/>
            <a:chExt cx="4906000" cy="4616531"/>
          </a:xfrm>
        </p:grpSpPr>
        <p:sp>
          <p:nvSpPr>
            <p:cNvPr id="5" name="TextBox 4"/>
            <p:cNvSpPr txBox="1"/>
            <p:nvPr/>
          </p:nvSpPr>
          <p:spPr>
            <a:xfrm>
              <a:off x="615289" y="2354909"/>
              <a:ext cx="4906000" cy="3742737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marL="688975" lvl="2" indent="-571500">
                <a:buFont typeface="+mj-lt"/>
                <a:buAutoNum type="romanUcPeriod"/>
                <a:tabLst>
                  <a:tab pos="4519613" algn="l"/>
                </a:tabLst>
                <a:defRPr/>
              </a:pPr>
              <a:r>
                <a:rPr lang="en-US" sz="2800" dirty="0" smtClean="0"/>
                <a:t>Chose a specific principle that </a:t>
              </a:r>
              <a:r>
                <a:rPr lang="en-US" sz="2800" dirty="0" smtClean="0"/>
                <a:t>the group </a:t>
              </a:r>
              <a:r>
                <a:rPr lang="en-US" sz="2800" dirty="0" smtClean="0"/>
                <a:t>would like to strengthen in </a:t>
              </a:r>
              <a:r>
                <a:rPr lang="en-US" sz="2800" dirty="0" smtClean="0"/>
                <a:t>the </a:t>
              </a:r>
              <a:r>
                <a:rPr lang="en-US" sz="2800" dirty="0" smtClean="0"/>
                <a:t>country. </a:t>
              </a:r>
            </a:p>
            <a:p>
              <a:pPr marL="688975" lvl="2" indent="-571500">
                <a:buFont typeface="+mj-lt"/>
                <a:buAutoNum type="romanUcPeriod"/>
                <a:tabLst>
                  <a:tab pos="4519613" algn="l"/>
                </a:tabLst>
                <a:defRPr/>
              </a:pPr>
              <a:r>
                <a:rPr lang="en-US" sz="2800" dirty="0" smtClean="0"/>
                <a:t>Build a transition process towards the target principles using project synergies.</a:t>
              </a:r>
            </a:p>
            <a:p>
              <a:pPr marL="688975" lvl="2" indent="-571500">
                <a:buFont typeface="+mj-lt"/>
                <a:buAutoNum type="romanUcPeriod"/>
                <a:tabLst>
                  <a:tab pos="4519613" algn="l"/>
                </a:tabLst>
                <a:defRPr/>
              </a:pPr>
              <a:endParaRPr lang="en-US" sz="2800" dirty="0"/>
            </a:p>
            <a:p>
              <a:pPr marL="117475" lvl="2">
                <a:spcBef>
                  <a:spcPts val="1200"/>
                </a:spcBef>
                <a:tabLst>
                  <a:tab pos="4519613" algn="l"/>
                </a:tabLst>
                <a:defRPr/>
              </a:pPr>
              <a:endParaRPr lang="en-US" sz="800" dirty="0" smtClean="0"/>
            </a:p>
            <a:p>
              <a:pPr marL="117475" lvl="2">
                <a:spcBef>
                  <a:spcPts val="1200"/>
                </a:spcBef>
                <a:tabLst>
                  <a:tab pos="4519613" algn="l"/>
                </a:tabLst>
                <a:defRPr/>
              </a:pPr>
              <a:endParaRPr lang="en-US" sz="800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289" y="1481115"/>
              <a:ext cx="425636" cy="84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1" dirty="0" smtClean="0">
                  <a:solidFill>
                    <a:srgbClr val="FF6600"/>
                  </a:solidFill>
                </a:rPr>
                <a:t>1</a:t>
              </a:r>
              <a:endParaRPr lang="fr-FR" sz="48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27321" y="975405"/>
            <a:ext cx="5016039" cy="5002929"/>
            <a:chOff x="6527930" y="1062540"/>
            <a:chExt cx="5016039" cy="5002929"/>
          </a:xfrm>
        </p:grpSpPr>
        <p:sp>
          <p:nvSpPr>
            <p:cNvPr id="8" name="TextBox 7"/>
            <p:cNvSpPr txBox="1"/>
            <p:nvPr/>
          </p:nvSpPr>
          <p:spPr>
            <a:xfrm>
              <a:off x="6527930" y="2018207"/>
              <a:ext cx="5016039" cy="4047262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lvl="1" indent="-339725">
                <a:buFont typeface="Arial" panose="020B0604020202020204" pitchFamily="34" charset="0"/>
                <a:buChar char="•"/>
                <a:tabLst>
                  <a:tab pos="111125" algn="l"/>
                </a:tabLst>
                <a:defRPr/>
              </a:pPr>
              <a:r>
                <a:rPr lang="fr-FR" sz="2800" dirty="0" err="1" smtClean="0">
                  <a:solidFill>
                    <a:prstClr val="black"/>
                  </a:solidFill>
                </a:rPr>
                <a:t>Consolidate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your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work</a:t>
              </a:r>
              <a:r>
                <a:rPr lang="fr-FR" sz="2800" dirty="0" smtClean="0">
                  <a:solidFill>
                    <a:prstClr val="black"/>
                  </a:solidFill>
                </a:rPr>
                <a:t> in a </a:t>
              </a:r>
              <a:r>
                <a:rPr lang="fr-FR" sz="2800" b="1" dirty="0" smtClean="0">
                  <a:solidFill>
                    <a:prstClr val="black"/>
                  </a:solidFill>
                </a:rPr>
                <a:t>5-</a:t>
              </a:r>
              <a:r>
                <a:rPr lang="fr-FR" sz="2800" b="1" dirty="0" smtClean="0">
                  <a:solidFill>
                    <a:prstClr val="black"/>
                  </a:solidFill>
                </a:rPr>
                <a:t>minute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b="1" dirty="0" err="1" smtClean="0">
                  <a:solidFill>
                    <a:prstClr val="black"/>
                  </a:solidFill>
                </a:rPr>
                <a:t>presentation</a:t>
              </a:r>
              <a:r>
                <a:rPr lang="fr-FR" sz="2800" dirty="0" smtClean="0">
                  <a:solidFill>
                    <a:prstClr val="black"/>
                  </a:solidFill>
                </a:rPr>
                <a:t>. </a:t>
              </a:r>
              <a:endParaRPr lang="fr-FR" sz="2800" dirty="0" smtClean="0">
                <a:solidFill>
                  <a:prstClr val="black"/>
                </a:solidFill>
              </a:endParaRPr>
            </a:p>
            <a:p>
              <a:pPr lvl="1" indent="-339725">
                <a:tabLst>
                  <a:tab pos="111125" algn="l"/>
                </a:tabLst>
                <a:defRPr/>
              </a:pPr>
              <a:r>
                <a:rPr lang="fr-FR" sz="2800" dirty="0" smtClean="0">
                  <a:solidFill>
                    <a:prstClr val="black"/>
                  </a:solidFill>
                </a:rPr>
                <a:t>   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Examples</a:t>
              </a:r>
              <a:r>
                <a:rPr lang="fr-FR" sz="2800" dirty="0" smtClean="0">
                  <a:solidFill>
                    <a:prstClr val="black"/>
                  </a:solidFill>
                </a:rPr>
                <a:t> of formats are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provided</a:t>
              </a:r>
              <a:r>
                <a:rPr lang="fr-FR" sz="2800" dirty="0" smtClean="0">
                  <a:solidFill>
                    <a:prstClr val="black"/>
                  </a:solidFill>
                </a:rPr>
                <a:t> but the group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is</a:t>
              </a:r>
              <a:r>
                <a:rPr lang="fr-FR" sz="2800" dirty="0" smtClean="0">
                  <a:solidFill>
                    <a:prstClr val="black"/>
                  </a:solidFill>
                </a:rPr>
                <a:t> free to use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their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own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material</a:t>
              </a:r>
              <a:r>
                <a:rPr lang="fr-FR" sz="2800" dirty="0" smtClean="0">
                  <a:solidFill>
                    <a:prstClr val="black"/>
                  </a:solidFill>
                </a:rPr>
                <a:t>. </a:t>
              </a:r>
            </a:p>
            <a:p>
              <a:pPr lvl="1" indent="-339725"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11125" algn="l"/>
                </a:tabLst>
                <a:defRPr/>
              </a:pPr>
              <a:r>
                <a:rPr lang="fr-FR" sz="2800" b="1" dirty="0" smtClean="0">
                  <a:solidFill>
                    <a:prstClr val="black"/>
                  </a:solidFill>
                </a:rPr>
                <a:t>Select a </a:t>
              </a:r>
              <a:r>
                <a:rPr lang="fr-FR" sz="2800" b="1" dirty="0" err="1" smtClean="0">
                  <a:solidFill>
                    <a:prstClr val="black"/>
                  </a:solidFill>
                </a:rPr>
                <a:t>presenter</a:t>
              </a:r>
              <a:r>
                <a:rPr lang="fr-FR" sz="2800" dirty="0" smtClean="0">
                  <a:solidFill>
                    <a:prstClr val="black"/>
                  </a:solidFill>
                </a:rPr>
                <a:t>.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You’ll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give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your</a:t>
              </a:r>
              <a:r>
                <a:rPr lang="fr-FR" sz="2800" dirty="0" smtClean="0">
                  <a:solidFill>
                    <a:prstClr val="black"/>
                  </a:solidFill>
                </a:rPr>
                <a:t> </a:t>
              </a:r>
              <a:r>
                <a:rPr lang="fr-FR" sz="2800" dirty="0" err="1" smtClean="0">
                  <a:solidFill>
                    <a:prstClr val="black"/>
                  </a:solidFill>
                </a:rPr>
                <a:t>presentation</a:t>
              </a:r>
              <a:r>
                <a:rPr lang="fr-FR" sz="2800" dirty="0" smtClean="0">
                  <a:solidFill>
                    <a:prstClr val="black"/>
                  </a:solidFill>
                </a:rPr>
                <a:t> in the second session of the workshop.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7930" y="1062540"/>
              <a:ext cx="459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1" dirty="0">
                  <a:solidFill>
                    <a:srgbClr val="FF66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5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the group activity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3024" y="4017754"/>
            <a:ext cx="996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groups by country:</a:t>
            </a:r>
          </a:p>
          <a:p>
            <a:r>
              <a:rPr lang="en-US" sz="2400" dirty="0" smtClean="0"/>
              <a:t>3 groups for Burkina, 2 for Mali and 2 for Niger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2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552" y="580769"/>
            <a:ext cx="10194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</a:t>
            </a:r>
            <a:r>
              <a:rPr lang="en-US" sz="2400" dirty="0"/>
              <a:t>1. </a:t>
            </a:r>
            <a:r>
              <a:rPr lang="en-US" sz="2400" dirty="0" err="1"/>
              <a:t>i</a:t>
            </a:r>
            <a:endParaRPr lang="en-US" sz="2400" dirty="0"/>
          </a:p>
          <a:p>
            <a:r>
              <a:rPr lang="en-US" sz="2400" dirty="0"/>
              <a:t>Identify one target principle </a:t>
            </a:r>
            <a:r>
              <a:rPr lang="en-US" sz="2400" dirty="0" smtClean="0"/>
              <a:t>that </a:t>
            </a:r>
            <a:r>
              <a:rPr lang="en-US" sz="2400" dirty="0"/>
              <a:t>you would like to strengthen in your </a:t>
            </a:r>
            <a:r>
              <a:rPr lang="en-US" sz="2400" dirty="0" smtClean="0"/>
              <a:t>country using synergies among projects.</a:t>
            </a:r>
          </a:p>
          <a:p>
            <a:endParaRPr lang="en-US" sz="2400" dirty="0"/>
          </a:p>
          <a:p>
            <a:r>
              <a:rPr lang="en-US" sz="2400" dirty="0"/>
              <a:t>       Q: How do you see this principle </a:t>
            </a:r>
            <a:r>
              <a:rPr lang="en-US" sz="2400" dirty="0" smtClean="0"/>
              <a:t>manifest </a:t>
            </a:r>
            <a:r>
              <a:rPr lang="en-US" sz="2400" dirty="0"/>
              <a:t>in your context? </a:t>
            </a:r>
          </a:p>
          <a:p>
            <a:endParaRPr lang="en-US" sz="2400" dirty="0"/>
          </a:p>
          <a:p>
            <a:r>
              <a:rPr lang="en-US" sz="2400" dirty="0"/>
              <a:t>Describe the target principle in your own words based on your experience and </a:t>
            </a:r>
            <a:r>
              <a:rPr lang="en-US" sz="2400" dirty="0" smtClean="0"/>
              <a:t>context.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31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568" y="435677"/>
            <a:ext cx="10194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Task 1. ii.</a:t>
            </a:r>
          </a:p>
          <a:p>
            <a:r>
              <a:rPr lang="en-US" sz="2400" dirty="0" smtClean="0"/>
              <a:t>Now, devise </a:t>
            </a:r>
            <a:r>
              <a:rPr lang="en-US" sz="2400" dirty="0"/>
              <a:t>a transition process (pathway</a:t>
            </a:r>
            <a:r>
              <a:rPr lang="en-US" sz="2400" dirty="0" smtClean="0"/>
              <a:t>) that involves the projects of your country to strengthen your target principle and agroecology. </a:t>
            </a:r>
          </a:p>
          <a:p>
            <a:endParaRPr lang="en-US" sz="1200" dirty="0" smtClean="0"/>
          </a:p>
          <a:p>
            <a:r>
              <a:rPr lang="en-US" sz="2400" dirty="0" smtClean="0"/>
              <a:t>Geographic </a:t>
            </a:r>
            <a:r>
              <a:rPr lang="en-US" sz="2400" dirty="0" smtClean="0"/>
              <a:t>scale: your country or the areas covered by the projects </a:t>
            </a:r>
            <a:endParaRPr lang="en-US" sz="2400" dirty="0"/>
          </a:p>
          <a:p>
            <a:endParaRPr lang="en-US" sz="1200" dirty="0" smtClean="0"/>
          </a:p>
          <a:p>
            <a:r>
              <a:rPr lang="en-US" sz="2400" dirty="0" smtClean="0"/>
              <a:t>Q: Identify </a:t>
            </a:r>
            <a:r>
              <a:rPr lang="en-US" sz="2400" dirty="0"/>
              <a:t>what are:</a:t>
            </a:r>
          </a:p>
          <a:p>
            <a:pPr marL="288925" indent="-288925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400" dirty="0" smtClean="0"/>
              <a:t>The synergies </a:t>
            </a:r>
            <a:r>
              <a:rPr lang="en-US" sz="2400" dirty="0"/>
              <a:t>with other </a:t>
            </a:r>
            <a:r>
              <a:rPr lang="en-US" sz="2400" dirty="0" smtClean="0"/>
              <a:t>projects </a:t>
            </a:r>
          </a:p>
          <a:p>
            <a:pPr marL="288925" indent="-288925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400" dirty="0" smtClean="0"/>
              <a:t>The synergies with other principles </a:t>
            </a:r>
            <a:r>
              <a:rPr lang="en-US" sz="2400" dirty="0"/>
              <a:t>that can help the process </a:t>
            </a:r>
            <a:r>
              <a:rPr lang="en-US" sz="2400" dirty="0" smtClean="0"/>
              <a:t>(you can use    the 10 FAO elements)</a:t>
            </a:r>
          </a:p>
          <a:p>
            <a:pPr marL="288925" indent="-288925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400" dirty="0" smtClean="0"/>
              <a:t>The concrete steps </a:t>
            </a:r>
            <a:r>
              <a:rPr lang="en-US" sz="2400" dirty="0"/>
              <a:t>in the transition process </a:t>
            </a:r>
          </a:p>
          <a:p>
            <a:pPr marL="288925" indent="-288925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400" dirty="0" smtClean="0"/>
              <a:t>Core </a:t>
            </a:r>
            <a:r>
              <a:rPr lang="en-US" sz="2400" dirty="0"/>
              <a:t>values and resources </a:t>
            </a:r>
            <a:r>
              <a:rPr lang="en-US" sz="2400" dirty="0" smtClean="0"/>
              <a:t>needed</a:t>
            </a:r>
            <a:endParaRPr lang="en-US" sz="2400" dirty="0"/>
          </a:p>
          <a:p>
            <a:pPr marL="288925" indent="-288925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400" dirty="0" smtClean="0"/>
              <a:t>Concrete </a:t>
            </a:r>
            <a:r>
              <a:rPr lang="en-US" sz="2400" dirty="0"/>
              <a:t>ways to monitor and evaluate the process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1253" y="5350036"/>
            <a:ext cx="10654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</a:t>
            </a:r>
            <a:r>
              <a:rPr lang="en-US" sz="2000" dirty="0"/>
              <a:t>can refer to the sample diagrams provided in the support materials or create your own diagram to represent the transition process. </a:t>
            </a:r>
          </a:p>
          <a:p>
            <a:r>
              <a:rPr lang="en-US" sz="2000" dirty="0"/>
              <a:t>The principles (elements) may appear more than once. Add notes to explain the transition steps.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290" y="1412842"/>
            <a:ext cx="1553204" cy="12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475" y="172996"/>
            <a:ext cx="10194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endParaRPr lang="fr-FR" sz="2400" dirty="0" smtClean="0"/>
          </a:p>
          <a:p>
            <a:r>
              <a:rPr lang="en-US" sz="2400" dirty="0"/>
              <a:t>Task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</a:t>
            </a:r>
            <a:r>
              <a:rPr lang="en-US" sz="2400" b="1" dirty="0" err="1"/>
              <a:t>powerpoint</a:t>
            </a:r>
            <a:r>
              <a:rPr lang="en-US" sz="2400" b="1" dirty="0"/>
              <a:t> for a 5-minute presentation </a:t>
            </a:r>
            <a:r>
              <a:rPr lang="en-US" sz="2400" dirty="0"/>
              <a:t>to be shared in the second session. Use the format provided as a base or another format that works for the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Designate a </a:t>
            </a:r>
            <a:r>
              <a:rPr lang="en-US" sz="2400" b="1" dirty="0"/>
              <a:t>presenter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Send the presentation to Gabriela (AES team): </a:t>
            </a:r>
            <a:r>
              <a:rPr lang="fr-FR" sz="2400" dirty="0" smtClean="0">
                <a:solidFill>
                  <a:prstClr val="black"/>
                </a:solidFill>
                <a:hlinkClick r:id="rId2"/>
              </a:rPr>
              <a:t>gbucini@uvm.edu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 </a:t>
            </a:r>
            <a:r>
              <a:rPr lang="fr-FR" dirty="0" err="1" smtClean="0"/>
              <a:t>material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73024" y="4930140"/>
            <a:ext cx="10342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More</a:t>
            </a:r>
            <a:r>
              <a:rPr lang="fr-FR" sz="2000" dirty="0" smtClean="0"/>
              <a:t> </a:t>
            </a:r>
            <a:r>
              <a:rPr lang="fr-FR" sz="2000" dirty="0" smtClean="0"/>
              <a:t>support </a:t>
            </a:r>
            <a:r>
              <a:rPr lang="fr-FR" sz="2000" dirty="0" err="1" smtClean="0"/>
              <a:t>material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google</a:t>
            </a:r>
            <a:r>
              <a:rPr lang="fr-FR" sz="2000" dirty="0" smtClean="0"/>
              <a:t> drive:</a:t>
            </a:r>
          </a:p>
          <a:p>
            <a:r>
              <a:rPr lang="fr-FR" sz="2000" dirty="0" smtClean="0">
                <a:hlinkClick r:id="rId2"/>
              </a:rPr>
              <a:t>https</a:t>
            </a:r>
            <a:r>
              <a:rPr lang="fr-FR" sz="2000" dirty="0">
                <a:hlinkClick r:id="rId2"/>
              </a:rPr>
              <a:t>://</a:t>
            </a:r>
            <a:r>
              <a:rPr lang="fr-FR" sz="2000" dirty="0" smtClean="0">
                <a:hlinkClick r:id="rId2"/>
              </a:rPr>
              <a:t>drive.google.com/drive/folders/1YveKcU5Ashw7I7eH1zfqhQw-0tq0b31H?usp=sharing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File: «</a:t>
            </a:r>
            <a:r>
              <a:rPr lang="fr-FR" sz="2000" dirty="0"/>
              <a:t> GroupWork_Support_material_and_examples_English.pptx »</a:t>
            </a:r>
            <a:r>
              <a:rPr lang="fr-F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3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67" y="88184"/>
            <a:ext cx="815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10 Elements of Agroecology </a:t>
            </a:r>
          </a:p>
          <a:p>
            <a:r>
              <a:rPr lang="fr-FR" sz="2000" dirty="0">
                <a:hlinkClick r:id="rId2"/>
              </a:rPr>
              <a:t>http://www.fao.org/agroecology/overview/overview10elements/en</a:t>
            </a:r>
            <a:r>
              <a:rPr lang="fr-FR" sz="2000" dirty="0" smtClean="0">
                <a:hlinkClick r:id="rId2"/>
              </a:rPr>
              <a:t>/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21658"/>
              </p:ext>
            </p:extLst>
          </p:nvPr>
        </p:nvGraphicFramePr>
        <p:xfrm>
          <a:off x="1888435" y="926756"/>
          <a:ext cx="10147852" cy="5729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7852">
                  <a:extLst>
                    <a:ext uri="{9D8B030D-6E8A-4147-A177-3AD203B41FA5}">
                      <a16:colId xmlns:a16="http://schemas.microsoft.com/office/drawing/2014/main" val="2705383564"/>
                    </a:ext>
                  </a:extLst>
                </a:gridCol>
              </a:tblGrid>
              <a:tr h="52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Opens internal link in current window"/>
                        </a:rPr>
                        <a:t>Diversity</a:t>
                      </a: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diversification is key to agroecological transitions to ensure food security and nutrition while conserving, protecting and enhancing natural resources.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333484"/>
                  </a:ext>
                </a:extLst>
              </a:tr>
              <a:tr h="594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Opens internal link in current window"/>
                        </a:rPr>
                        <a:t>Co-creation and sharing of knowledge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agricultural innovations respond better to local challenges when they are co-created through participatory processes.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800757"/>
                  </a:ext>
                </a:extLst>
              </a:tr>
              <a:tr h="566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Opens internal link in current window"/>
                        </a:rPr>
                        <a:t>Synergies</a:t>
                      </a: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building synergies enhances key functions across food systems, supporting production and multiple ecosystem services.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307960"/>
                  </a:ext>
                </a:extLst>
              </a:tr>
              <a:tr h="48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Opens internal link in current window"/>
                        </a:rPr>
                        <a:t>Efficiency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innovative agroecological practices produce more using less external resources.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275078"/>
                  </a:ext>
                </a:extLst>
              </a:tr>
              <a:tr h="48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Opens internal link in current window"/>
                        </a:rPr>
                        <a:t>Recycling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more recycling means agricultural production with lower economic and environmental costs.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443231"/>
                  </a:ext>
                </a:extLst>
              </a:tr>
              <a:tr h="566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Opens internal link in current window"/>
                        </a:rPr>
                        <a:t>Resilience</a:t>
                      </a: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enhanced resilience of people, communities and ecosystems is key to sustainable food and agricultural systems.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432077"/>
                  </a:ext>
                </a:extLst>
              </a:tr>
              <a:tr h="566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Opens internal link in current window"/>
                        </a:rPr>
                        <a:t>Human and social values</a:t>
                      </a: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protecting and improving rural livelihoods, equity and social well-being is essential for sustainable food and agricultural systems.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1842"/>
                  </a:ext>
                </a:extLst>
              </a:tr>
              <a:tr h="566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Opens internal link in current window"/>
                        </a:rPr>
                        <a:t>Culture and food traditions</a:t>
                      </a: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by supporting healthy, diversified and culturally appropriate diets, agroecology contributes to food security and nutrition while maintaining the health of ecosystems.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7659874"/>
                  </a:ext>
                </a:extLst>
              </a:tr>
              <a:tr h="566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Opens internal link in current window"/>
                        </a:rPr>
                        <a:t>Responsible governance</a:t>
                      </a: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sustainable food and agriculture requires responsible and effective governance mechanisms at different scales – from local to national to global.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3376579"/>
                  </a:ext>
                </a:extLst>
              </a:tr>
              <a:tr h="800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Opens internal link in current window"/>
                        </a:rPr>
                        <a:t>Circular and solidarity economy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circular and solidarity economies that reconnect producers and consumers provide innovative solutions for living within our planetary boundaries while ensuring the social foundation for inclusive and sustainable development.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317910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923" y="1471573"/>
            <a:ext cx="475529" cy="47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930" y="2070394"/>
            <a:ext cx="475529" cy="475529"/>
          </a:xfrm>
          <a:prstGeom prst="rect">
            <a:avLst/>
          </a:prstGeom>
        </p:spPr>
      </p:pic>
      <p:pic>
        <p:nvPicPr>
          <p:cNvPr id="53" name="Picture 52" descr="Efficiency">
            <a:hlinkClick r:id="rId15" tgtFrame="&quot;_top&quot;" tooltip="&quot;Efficiency&quot;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6" y="2604451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Recycling">
            <a:hlinkClick r:id="rId17" tgtFrame="&quot;_top&quot;" tooltip="&quot;Recycling&quot;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23" y="3111669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Balance">
            <a:hlinkClick r:id="rId19" tgtFrame="&quot;_top&quot;" tooltip="&quot;Balance&quot;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4" y="3703844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Human and social value">
            <a:hlinkClick r:id="rId21" tgtFrame="&quot;_top&quot;" tooltip="&quot;Human and social value&quot;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4" y="424470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Culture and food traditions">
            <a:hlinkClick r:id="rId23" tgtFrame="&quot;_top&quot;" tooltip="&quot;Culture and food traditions&quot;"/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4" y="4810544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Land and natural resources governance">
            <a:hlinkClick r:id="rId25" tgtFrame="&quot;_top&quot;" tooltip="&quot;Land and natural resources governance&quot;"/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4" y="5367168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Circular economy">
            <a:hlinkClick r:id="rId27" tgtFrame="&quot;_top&quot;" tooltip="&quot;Circular economy&quot;"/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1" y="5968531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 descr="Diversity">
            <a:hlinkClick r:id="rId29" tgtFrame="&quot;_top&quot;" tooltip="&quot;Diversity&quot;"/>
          </p:cNvPr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71" y="919980"/>
            <a:ext cx="47625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5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840</Words>
  <Application>Microsoft Office PowerPoint</Application>
  <PresentationFormat>Widescreen</PresentationFormat>
  <Paragraphs>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Britannic Bold</vt:lpstr>
      <vt:lpstr>BrownPro</vt:lpstr>
      <vt:lpstr>Calibri</vt:lpstr>
      <vt:lpstr>Calibri Light</vt:lpstr>
      <vt:lpstr>Candara</vt:lpstr>
      <vt:lpstr>Impact</vt:lpstr>
      <vt:lpstr>Raleway SemiBold</vt:lpstr>
      <vt:lpstr>Times New Roman</vt:lpstr>
      <vt:lpstr>1_Office Theme</vt:lpstr>
      <vt:lpstr>Activity</vt:lpstr>
      <vt:lpstr>Idea</vt:lpstr>
      <vt:lpstr>PowerPoint Presentation</vt:lpstr>
      <vt:lpstr>Instructions for the group activity</vt:lpstr>
      <vt:lpstr>PowerPoint Presentation</vt:lpstr>
      <vt:lpstr>PowerPoint Presentation</vt:lpstr>
      <vt:lpstr>PowerPoint Presentation</vt:lpstr>
      <vt:lpstr>Support material</vt:lpstr>
      <vt:lpstr>PowerPoint Presentation</vt:lpstr>
      <vt:lpstr>Agroecological transition is a process and journey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</dc:title>
  <dc:creator>G</dc:creator>
  <cp:lastModifiedBy>G</cp:lastModifiedBy>
  <cp:revision>30</cp:revision>
  <dcterms:created xsi:type="dcterms:W3CDTF">2021-04-04T22:25:35Z</dcterms:created>
  <dcterms:modified xsi:type="dcterms:W3CDTF">2021-04-05T20:33:27Z</dcterms:modified>
</cp:coreProperties>
</file>