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9" r:id="rId4"/>
  </p:sldMasterIdLst>
  <p:notesMasterIdLst>
    <p:notesMasterId r:id="rId18"/>
  </p:notesMasterIdLst>
  <p:handoutMasterIdLst>
    <p:handoutMasterId r:id="rId19"/>
  </p:handoutMasterIdLst>
  <p:sldIdLst>
    <p:sldId id="297" r:id="rId5"/>
    <p:sldId id="298" r:id="rId6"/>
    <p:sldId id="308" r:id="rId7"/>
    <p:sldId id="300" r:id="rId8"/>
    <p:sldId id="301" r:id="rId9"/>
    <p:sldId id="302" r:id="rId10"/>
    <p:sldId id="303" r:id="rId11"/>
    <p:sldId id="304" r:id="rId12"/>
    <p:sldId id="305" r:id="rId13"/>
    <p:sldId id="309" r:id="rId14"/>
    <p:sldId id="306" r:id="rId15"/>
    <p:sldId id="307" r:id="rId16"/>
    <p:sldId id="324"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Open Sans Light" panose="020B0306030504020204" pitchFamily="34" charset="0"/>
      <p:regular r:id="rId28"/>
      <p:italic r:id="rId29"/>
    </p:embeddedFont>
    <p:embeddedFont>
      <p:font typeface="Open Sans SemiBold" panose="020B0606030504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EAF"/>
    <a:srgbClr val="F7F7F7"/>
    <a:srgbClr val="D4EBFB"/>
    <a:srgbClr val="FAE4E5"/>
    <a:srgbClr val="4B0C10"/>
    <a:srgbClr val="400A0D"/>
    <a:srgbClr val="6A1115"/>
    <a:srgbClr val="9D1A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68095" autoAdjust="0"/>
  </p:normalViewPr>
  <p:slideViewPr>
    <p:cSldViewPr snapToGrid="0">
      <p:cViewPr varScale="1">
        <p:scale>
          <a:sx n="85" d="100"/>
          <a:sy n="85" d="100"/>
        </p:scale>
        <p:origin x="1920"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FBFD48-9B96-8546-989B-BB1AB837C8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BFFEF0-64E3-9743-981F-155CF3BEF9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AEDBA2-0104-9D44-9A75-35AAA0A9298B}" type="datetimeFigureOut">
              <a:rPr lang="en-US" smtClean="0"/>
              <a:t>6/24/20</a:t>
            </a:fld>
            <a:endParaRPr lang="en-US"/>
          </a:p>
        </p:txBody>
      </p:sp>
      <p:sp>
        <p:nvSpPr>
          <p:cNvPr id="4" name="Footer Placeholder 3">
            <a:extLst>
              <a:ext uri="{FF2B5EF4-FFF2-40B4-BE49-F238E27FC236}">
                <a16:creationId xmlns:a16="http://schemas.microsoft.com/office/drawing/2014/main" id="{C86F5F55-2262-A54C-9B21-AF99253E24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E97F05-4939-394D-8163-B994975823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A54C9B-D038-424F-8E72-D84E1468CBE1}" type="slidenum">
              <a:rPr lang="en-US" smtClean="0"/>
              <a:t>‹#›</a:t>
            </a:fld>
            <a:endParaRPr lang="en-US"/>
          </a:p>
        </p:txBody>
      </p:sp>
    </p:spTree>
    <p:extLst>
      <p:ext uri="{BB962C8B-B14F-4D97-AF65-F5344CB8AC3E}">
        <p14:creationId xmlns:p14="http://schemas.microsoft.com/office/powerpoint/2010/main" val="384340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36D56-04B9-4511-9E32-E78B092070E1}"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ADE1B-B6E5-443A-B345-19EF7C676039}" type="slidenum">
              <a:rPr lang="en-GB" smtClean="0"/>
              <a:t>‹#›</a:t>
            </a:fld>
            <a:endParaRPr lang="en-GB"/>
          </a:p>
        </p:txBody>
      </p:sp>
    </p:spTree>
    <p:extLst>
      <p:ext uri="{BB962C8B-B14F-4D97-AF65-F5344CB8AC3E}">
        <p14:creationId xmlns:p14="http://schemas.microsoft.com/office/powerpoint/2010/main" val="422641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1</a:t>
            </a:fld>
            <a:endParaRPr lang="en-GB"/>
          </a:p>
        </p:txBody>
      </p:sp>
    </p:spTree>
    <p:extLst>
      <p:ext uri="{BB962C8B-B14F-4D97-AF65-F5344CB8AC3E}">
        <p14:creationId xmlns:p14="http://schemas.microsoft.com/office/powerpoint/2010/main" val="130364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11</a:t>
            </a:fld>
            <a:endParaRPr lang="en-GB"/>
          </a:p>
        </p:txBody>
      </p:sp>
    </p:spTree>
    <p:extLst>
      <p:ext uri="{BB962C8B-B14F-4D97-AF65-F5344CB8AC3E}">
        <p14:creationId xmlns:p14="http://schemas.microsoft.com/office/powerpoint/2010/main" val="363130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12</a:t>
            </a:fld>
            <a:endParaRPr lang="en-GB"/>
          </a:p>
        </p:txBody>
      </p:sp>
    </p:spTree>
    <p:extLst>
      <p:ext uri="{BB962C8B-B14F-4D97-AF65-F5344CB8AC3E}">
        <p14:creationId xmlns:p14="http://schemas.microsoft.com/office/powerpoint/2010/main" val="14496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already seen in the previous presentation how to move from your paper survey to a digital one by creating an XLSform.  In today’s presentation I am going to explore the rest of this ODK system through the steps of uploading your form to an ODK aggregator, downloading the form to a mobile device for data collection, uploading your data to the aggregator, monitoring your data on the aggregator and finally downloading your data to your personal computer in a csv, </a:t>
            </a:r>
            <a:r>
              <a:rPr lang="en-GB" dirty="0" err="1"/>
              <a:t>xls</a:t>
            </a:r>
            <a:r>
              <a:rPr lang="en-GB" dirty="0"/>
              <a:t> etc. </a:t>
            </a:r>
          </a:p>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3</a:t>
            </a:fld>
            <a:endParaRPr lang="en-GB"/>
          </a:p>
        </p:txBody>
      </p:sp>
    </p:spTree>
    <p:extLst>
      <p:ext uri="{BB962C8B-B14F-4D97-AF65-F5344CB8AC3E}">
        <p14:creationId xmlns:p14="http://schemas.microsoft.com/office/powerpoint/2010/main" val="392588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4</a:t>
            </a:fld>
            <a:endParaRPr lang="en-GB"/>
          </a:p>
        </p:txBody>
      </p:sp>
    </p:spTree>
    <p:extLst>
      <p:ext uri="{BB962C8B-B14F-4D97-AF65-F5344CB8AC3E}">
        <p14:creationId xmlns:p14="http://schemas.microsoft.com/office/powerpoint/2010/main" val="1706097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5</a:t>
            </a:fld>
            <a:endParaRPr lang="en-GB"/>
          </a:p>
        </p:txBody>
      </p:sp>
    </p:spTree>
    <p:extLst>
      <p:ext uri="{BB962C8B-B14F-4D97-AF65-F5344CB8AC3E}">
        <p14:creationId xmlns:p14="http://schemas.microsoft.com/office/powerpoint/2010/main" val="391081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6</a:t>
            </a:fld>
            <a:endParaRPr lang="en-GB"/>
          </a:p>
        </p:txBody>
      </p:sp>
    </p:spTree>
    <p:extLst>
      <p:ext uri="{BB962C8B-B14F-4D97-AF65-F5344CB8AC3E}">
        <p14:creationId xmlns:p14="http://schemas.microsoft.com/office/powerpoint/2010/main" val="173052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7</a:t>
            </a:fld>
            <a:endParaRPr lang="en-GB"/>
          </a:p>
        </p:txBody>
      </p:sp>
    </p:spTree>
    <p:extLst>
      <p:ext uri="{BB962C8B-B14F-4D97-AF65-F5344CB8AC3E}">
        <p14:creationId xmlns:p14="http://schemas.microsoft.com/office/powerpoint/2010/main" val="322446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8</a:t>
            </a:fld>
            <a:endParaRPr lang="en-GB"/>
          </a:p>
        </p:txBody>
      </p:sp>
    </p:spTree>
    <p:extLst>
      <p:ext uri="{BB962C8B-B14F-4D97-AF65-F5344CB8AC3E}">
        <p14:creationId xmlns:p14="http://schemas.microsoft.com/office/powerpoint/2010/main" val="144547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9</a:t>
            </a:fld>
            <a:endParaRPr lang="en-GB"/>
          </a:p>
        </p:txBody>
      </p:sp>
    </p:spTree>
    <p:extLst>
      <p:ext uri="{BB962C8B-B14F-4D97-AF65-F5344CB8AC3E}">
        <p14:creationId xmlns:p14="http://schemas.microsoft.com/office/powerpoint/2010/main" val="205093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worth mentioning how these different file formats actually present their data. This is mainly a point of order when your form contains any repeated groups. </a:t>
            </a:r>
          </a:p>
          <a:p>
            <a:endParaRPr lang="en-US" dirty="0"/>
          </a:p>
          <a:p>
            <a:r>
              <a:rPr lang="en-US" dirty="0"/>
              <a:t>In a .csv file, all data will be a part of a single CSV file. When this is opened in excel or other software, all data from all question groupings will appear on the same sheet. </a:t>
            </a:r>
          </a:p>
          <a:p>
            <a:endParaRPr lang="en-US" dirty="0"/>
          </a:p>
          <a:p>
            <a:r>
              <a:rPr lang="en-US" dirty="0"/>
              <a:t>Whereas in a .</a:t>
            </a:r>
            <a:r>
              <a:rPr lang="en-US" dirty="0" err="1"/>
              <a:t>xls</a:t>
            </a:r>
            <a:r>
              <a:rPr lang="en-US" dirty="0"/>
              <a:t>, any repeat groups are arguably more conveniently split onto separate sheets within an excel workbook. </a:t>
            </a:r>
          </a:p>
          <a:p>
            <a:endParaRPr lang="en-US" dirty="0"/>
          </a:p>
          <a:p>
            <a:r>
              <a:rPr lang="en-US" dirty="0"/>
              <a:t>ZIP files are similar to XLS in that repeat groups will be split into separate CSV files. This type also has the additional benefit of containing any image, audio or video files which were a part of the data collection.  </a:t>
            </a:r>
            <a:endParaRPr lang="en-GB" dirty="0"/>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10</a:t>
            </a:fld>
            <a:endParaRPr lang="en-GB"/>
          </a:p>
        </p:txBody>
      </p:sp>
    </p:spTree>
    <p:extLst>
      <p:ext uri="{BB962C8B-B14F-4D97-AF65-F5344CB8AC3E}">
        <p14:creationId xmlns:p14="http://schemas.microsoft.com/office/powerpoint/2010/main" val="187374430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1" name="Picture 10">
            <a:extLst>
              <a:ext uri="{FF2B5EF4-FFF2-40B4-BE49-F238E27FC236}">
                <a16:creationId xmlns:a16="http://schemas.microsoft.com/office/drawing/2014/main" id="{2E5DEAC4-BFC7-A649-B147-8E7C38974833}"/>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137302C-43E8-A545-9249-9DBC9FE8C0B5}"/>
              </a:ext>
            </a:extLst>
          </p:cNvPr>
          <p:cNvSpPr/>
          <p:nvPr userDrawn="1"/>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A59AA-30AC-974A-A33F-07D55DCC5F1A}"/>
              </a:ext>
            </a:extLst>
          </p:cNvPr>
          <p:cNvSpPr txBox="1"/>
          <p:nvPr userDrawn="1"/>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0" name="Straight Connector 19">
            <a:extLst>
              <a:ext uri="{FF2B5EF4-FFF2-40B4-BE49-F238E27FC236}">
                <a16:creationId xmlns:a16="http://schemas.microsoft.com/office/drawing/2014/main" id="{765E8C04-BF9B-3544-BAEC-168D68C518F1}"/>
              </a:ext>
            </a:extLst>
          </p:cNvPr>
          <p:cNvCxnSpPr>
            <a:cxnSpLocks/>
          </p:cNvCxnSpPr>
          <p:nvPr userDrawn="1"/>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C2F383-E999-8D46-B9A3-60C69F34139C}"/>
              </a:ext>
            </a:extLst>
          </p:cNvPr>
          <p:cNvSpPr txBox="1"/>
          <p:nvPr userDrawn="1"/>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94757409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1" name="Rectangle 10">
            <a:extLst>
              <a:ext uri="{FF2B5EF4-FFF2-40B4-BE49-F238E27FC236}">
                <a16:creationId xmlns:a16="http://schemas.microsoft.com/office/drawing/2014/main" id="{CDB18DB5-50C9-7047-A79B-01E251D0D408}"/>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159885-D91B-7E42-AC98-0640C287A5E4}"/>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E63978-728B-9B4A-8A6F-1AFF575F1E7A}"/>
              </a:ext>
            </a:extLst>
          </p:cNvPr>
          <p:cNvSpPr txBox="1"/>
          <p:nvPr userDrawn="1"/>
        </p:nvSpPr>
        <p:spPr>
          <a:xfrm>
            <a:off x="1759578" y="5982775"/>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99113245"/>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2" name="Rectangle 11">
            <a:extLst>
              <a:ext uri="{FF2B5EF4-FFF2-40B4-BE49-F238E27FC236}">
                <a16:creationId xmlns:a16="http://schemas.microsoft.com/office/drawing/2014/main" id="{6A24905E-A0C8-CD4F-AA73-755773A02880}"/>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58EE45-3A1D-B847-AFB4-06AC893030D3}"/>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221E40-025A-6F4F-8F54-E216194D0F35}"/>
              </a:ext>
            </a:extLst>
          </p:cNvPr>
          <p:cNvSpPr txBox="1"/>
          <p:nvPr userDrawn="1"/>
        </p:nvSpPr>
        <p:spPr>
          <a:xfrm>
            <a:off x="10386297" y="6252844"/>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23390620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659424276"/>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34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0" name="Picture 9">
            <a:extLst>
              <a:ext uri="{FF2B5EF4-FFF2-40B4-BE49-F238E27FC236}">
                <a16:creationId xmlns:a16="http://schemas.microsoft.com/office/drawing/2014/main" id="{185433AB-ACB2-C943-AA59-C97ADEE690B4}"/>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2E30156F-DAE3-0449-9EFA-ABFC4F4E3E5D}"/>
              </a:ext>
            </a:extLst>
          </p:cNvPr>
          <p:cNvSpPr/>
          <p:nvPr userDrawn="1"/>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CE0530-EEEA-4944-9DB1-88BE6C6288BC}"/>
              </a:ext>
            </a:extLst>
          </p:cNvPr>
          <p:cNvSpPr txBox="1"/>
          <p:nvPr userDrawn="1"/>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7" name="Straight Connector 16">
            <a:extLst>
              <a:ext uri="{FF2B5EF4-FFF2-40B4-BE49-F238E27FC236}">
                <a16:creationId xmlns:a16="http://schemas.microsoft.com/office/drawing/2014/main" id="{15F9C37C-E7B2-E04B-A6D8-243EF8F41923}"/>
              </a:ext>
            </a:extLst>
          </p:cNvPr>
          <p:cNvCxnSpPr>
            <a:cxnSpLocks/>
          </p:cNvCxnSpPr>
          <p:nvPr userDrawn="1"/>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2ED813-31C7-EF4E-943F-D4B7415CE9A4}"/>
              </a:ext>
            </a:extLst>
          </p:cNvPr>
          <p:cNvSpPr txBox="1"/>
          <p:nvPr userDrawn="1"/>
        </p:nvSpPr>
        <p:spPr>
          <a:xfrm>
            <a:off x="1302211" y="6010988"/>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19448529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26B394B5-F6CD-DD4A-99C0-B2BDA8B9DAD2}"/>
              </a:ext>
            </a:extLst>
          </p:cNvPr>
          <p:cNvSpPr txBox="1"/>
          <p:nvPr userDrawn="1"/>
        </p:nvSpPr>
        <p:spPr>
          <a:xfrm>
            <a:off x="1759578" y="5982775"/>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04043478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A7DADA53-511C-9343-98DF-1B971033AA81}"/>
              </a:ext>
            </a:extLst>
          </p:cNvPr>
          <p:cNvSpPr txBox="1"/>
          <p:nvPr userDrawn="1"/>
        </p:nvSpPr>
        <p:spPr>
          <a:xfrm>
            <a:off x="10386297" y="6252844"/>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99456388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6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93069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62" r:id="rId7"/>
    <p:sldLayoutId id="2147483663" r:id="rId8"/>
    <p:sldLayoutId id="2147483676" r:id="rId9"/>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creativecommons.org/licenses/by-sa/4.0/legalcode" TargetMode="External"/><Relationship Id="rId5" Type="http://schemas.openxmlformats.org/officeDocument/2006/relationships/image" Target="../media/image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53F38D-59D4-8C4A-93F3-291A9DF279E8}"/>
              </a:ext>
            </a:extLst>
          </p:cNvPr>
          <p:cNvPicPr>
            <a:picLocks noChangeAspect="1"/>
          </p:cNvPicPr>
          <p:nvPr/>
        </p:nvPicPr>
        <p:blipFill rotWithShape="1">
          <a:blip r:embed="rId3">
            <a:alphaModFix amt="97000"/>
            <a:extLst>
              <a:ext uri="{BEBA8EAE-BF5A-486C-A8C5-ECC9F3942E4B}">
                <a14:imgProps xmlns:a14="http://schemas.microsoft.com/office/drawing/2010/main">
                  <a14:imgLayer r:embed="rId4">
                    <a14:imgEffect>
                      <a14:sharpenSoften amount="-43000"/>
                    </a14:imgEffect>
                  </a14:imgLayer>
                </a14:imgProps>
              </a:ext>
            </a:extLst>
          </a:blip>
          <a:srcRect b="24970"/>
          <a:stretch/>
        </p:blipFill>
        <p:spPr>
          <a:xfrm>
            <a:off x="1" y="0"/>
            <a:ext cx="12192000" cy="6858000"/>
          </a:xfrm>
          <a:prstGeom prst="rect">
            <a:avLst/>
          </a:prstGeom>
        </p:spPr>
      </p:pic>
      <p:sp>
        <p:nvSpPr>
          <p:cNvPr id="3" name="Rectangle 2">
            <a:extLst>
              <a:ext uri="{FF2B5EF4-FFF2-40B4-BE49-F238E27FC236}">
                <a16:creationId xmlns:a16="http://schemas.microsoft.com/office/drawing/2014/main" id="{37AF7BF3-99E9-4F44-95E4-A82ADCC3CB4C}"/>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A240BE-481F-0540-A93D-231890318E2E}"/>
              </a:ext>
            </a:extLst>
          </p:cNvPr>
          <p:cNvPicPr>
            <a:picLocks noChangeAspect="1"/>
          </p:cNvPicPr>
          <p:nvPr/>
        </p:nvPicPr>
        <p:blipFill>
          <a:blip r:embed="rId5"/>
          <a:stretch>
            <a:fillRect/>
          </a:stretch>
        </p:blipFill>
        <p:spPr>
          <a:xfrm>
            <a:off x="1423438" y="6175704"/>
            <a:ext cx="2156670" cy="378455"/>
          </a:xfrm>
          <a:prstGeom prst="rect">
            <a:avLst/>
          </a:prstGeom>
        </p:spPr>
      </p:pic>
      <p:sp>
        <p:nvSpPr>
          <p:cNvPr id="4" name="TextBox 3">
            <a:extLst>
              <a:ext uri="{FF2B5EF4-FFF2-40B4-BE49-F238E27FC236}">
                <a16:creationId xmlns:a16="http://schemas.microsoft.com/office/drawing/2014/main" id="{B5A82CE2-F534-C240-BB87-CB82CFA053EC}"/>
              </a:ext>
            </a:extLst>
          </p:cNvPr>
          <p:cNvSpPr txBox="1"/>
          <p:nvPr/>
        </p:nvSpPr>
        <p:spPr>
          <a:xfrm>
            <a:off x="1945342" y="1261143"/>
            <a:ext cx="7348369" cy="2123658"/>
          </a:xfrm>
          <a:prstGeom prst="rect">
            <a:avLst/>
          </a:prstGeom>
          <a:noFill/>
        </p:spPr>
        <p:txBody>
          <a:bodyPr wrap="square" rtlCol="0" anchor="b">
            <a:spAutoFit/>
          </a:bodyPr>
          <a:lstStyle/>
          <a:p>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ODK</a:t>
            </a:r>
          </a:p>
        </p:txBody>
      </p:sp>
      <p:sp>
        <p:nvSpPr>
          <p:cNvPr id="5" name="TextBox 4">
            <a:extLst>
              <a:ext uri="{FF2B5EF4-FFF2-40B4-BE49-F238E27FC236}">
                <a16:creationId xmlns:a16="http://schemas.microsoft.com/office/drawing/2014/main" id="{AFB0608B-9377-3849-89C8-8CA80A7D036B}"/>
              </a:ext>
            </a:extLst>
          </p:cNvPr>
          <p:cNvSpPr txBox="1"/>
          <p:nvPr/>
        </p:nvSpPr>
        <p:spPr>
          <a:xfrm>
            <a:off x="1966363" y="3577420"/>
            <a:ext cx="7348368" cy="1077218"/>
          </a:xfrm>
          <a:prstGeom prst="rect">
            <a:avLst/>
          </a:prstGeom>
          <a:noFill/>
        </p:spPr>
        <p:txBody>
          <a:bodyPr wrap="square" rtlCol="0">
            <a:sp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 7: </a:t>
            </a: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Using </a:t>
            </a:r>
            <a:r>
              <a:rPr lang="en-US" sz="32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KoboToolBox</a:t>
            </a: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 Data monitoring and downloading </a:t>
            </a:r>
          </a:p>
        </p:txBody>
      </p:sp>
      <p:sp>
        <p:nvSpPr>
          <p:cNvPr id="9" name="TextBox 8">
            <a:extLst>
              <a:ext uri="{FF2B5EF4-FFF2-40B4-BE49-F238E27FC236}">
                <a16:creationId xmlns:a16="http://schemas.microsoft.com/office/drawing/2014/main" id="{866DE426-D2EB-3043-B1A6-95496C07DBD7}"/>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9" name="Straight Connector 28">
            <a:extLst>
              <a:ext uri="{FF2B5EF4-FFF2-40B4-BE49-F238E27FC236}">
                <a16:creationId xmlns:a16="http://schemas.microsoft.com/office/drawing/2014/main" id="{40AFB84A-FC69-A34C-A419-E0FAB0246C93}"/>
              </a:ext>
            </a:extLst>
          </p:cNvPr>
          <p:cNvCxnSpPr>
            <a:cxnSpLocks/>
          </p:cNvCxnSpPr>
          <p:nvPr/>
        </p:nvCxnSpPr>
        <p:spPr>
          <a:xfrm>
            <a:off x="1436317" y="1498900"/>
            <a:ext cx="0" cy="30013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35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CD897-CD69-424F-92F7-95198CA84FB4}"/>
              </a:ext>
            </a:extLst>
          </p:cNvPr>
          <p:cNvSpPr>
            <a:spLocks noGrp="1"/>
          </p:cNvSpPr>
          <p:nvPr>
            <p:ph idx="1"/>
          </p:nvPr>
        </p:nvSpPr>
        <p:spPr/>
        <p:txBody>
          <a:bodyPr>
            <a:normAutofit fontScale="92500" lnSpcReduction="10000"/>
          </a:bodyPr>
          <a:lstStyle/>
          <a:p>
            <a:pPr marL="0" indent="0">
              <a:lnSpc>
                <a:spcPct val="120000"/>
              </a:lnSpc>
              <a:buNone/>
            </a:pPr>
            <a:r>
              <a:rPr lang="en-GB" sz="2400" dirty="0"/>
              <a:t>There are a number of file formats you can chose your data to come in:</a:t>
            </a:r>
          </a:p>
          <a:p>
            <a:pPr>
              <a:lnSpc>
                <a:spcPct val="120000"/>
              </a:lnSpc>
            </a:pPr>
            <a:r>
              <a:rPr lang="en-GB" sz="2400" dirty="0"/>
              <a:t>CSV: All data will be part of one CSV file; when this is opened in Excel, all data from all question groups will be in the same sheet</a:t>
            </a:r>
          </a:p>
          <a:p>
            <a:pPr>
              <a:lnSpc>
                <a:spcPct val="120000"/>
              </a:lnSpc>
            </a:pPr>
            <a:r>
              <a:rPr lang="en-GB" sz="2400" dirty="0"/>
              <a:t>XLS: This will more conveniently split repeat groups onto separate sheets within an excel workbook</a:t>
            </a:r>
          </a:p>
          <a:p>
            <a:pPr>
              <a:lnSpc>
                <a:spcPct val="120000"/>
              </a:lnSpc>
            </a:pPr>
            <a:r>
              <a:rPr lang="en-GB" sz="2400" dirty="0"/>
              <a:t>ZIP: Similar to XLS in that it splits repeat groups into separate CSV files. It also has the additional benefit of containing any image, audio or video files which were part of the data collection. </a:t>
            </a:r>
          </a:p>
          <a:p>
            <a:pPr>
              <a:lnSpc>
                <a:spcPct val="120000"/>
              </a:lnSpc>
            </a:pPr>
            <a:endParaRPr lang="en-GB" dirty="0"/>
          </a:p>
        </p:txBody>
      </p:sp>
      <p:sp>
        <p:nvSpPr>
          <p:cNvPr id="3" name="Title 2">
            <a:extLst>
              <a:ext uri="{FF2B5EF4-FFF2-40B4-BE49-F238E27FC236}">
                <a16:creationId xmlns:a16="http://schemas.microsoft.com/office/drawing/2014/main" id="{E805A67B-8CDE-4908-9FFB-A3C35E41B84C}"/>
              </a:ext>
            </a:extLst>
          </p:cNvPr>
          <p:cNvSpPr>
            <a:spLocks noGrp="1"/>
          </p:cNvSpPr>
          <p:nvPr>
            <p:ph type="title"/>
          </p:nvPr>
        </p:nvSpPr>
        <p:spPr>
          <a:xfrm>
            <a:off x="-119922" y="440827"/>
            <a:ext cx="3925477" cy="5287670"/>
          </a:xfrm>
        </p:spPr>
        <p:txBody>
          <a:bodyPr>
            <a:normAutofit/>
          </a:bodyPr>
          <a:lstStyle/>
          <a:p>
            <a:r>
              <a:rPr lang="en-US" sz="3600" dirty="0"/>
              <a:t>Downloading Collected Data:</a:t>
            </a:r>
            <a:br>
              <a:rPr lang="en-US" sz="1800" dirty="0"/>
            </a:br>
            <a:br>
              <a:rPr lang="en-US" sz="1800" dirty="0"/>
            </a:br>
            <a:r>
              <a:rPr lang="en-US" sz="3600" dirty="0"/>
              <a:t> </a:t>
            </a:r>
            <a:r>
              <a:rPr lang="en-US" sz="3200" b="0" dirty="0">
                <a:latin typeface="Open Sans Light" panose="020B0306030504020204" pitchFamily="34" charset="0"/>
                <a:ea typeface="Open Sans Light" panose="020B0306030504020204" pitchFamily="34" charset="0"/>
                <a:cs typeface="Open Sans Light" panose="020B0306030504020204" pitchFamily="34" charset="0"/>
              </a:rPr>
              <a:t>File Formats</a:t>
            </a:r>
            <a:endParaRPr lang="en-GB" sz="36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8009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US" dirty="0"/>
              <a:t>Downloading Collected Data</a:t>
            </a:r>
            <a:endParaRPr lang="en-GB" dirty="0"/>
          </a:p>
        </p:txBody>
      </p:sp>
      <p:sp>
        <p:nvSpPr>
          <p:cNvPr id="7" name="TextBox 6">
            <a:extLst>
              <a:ext uri="{FF2B5EF4-FFF2-40B4-BE49-F238E27FC236}">
                <a16:creationId xmlns:a16="http://schemas.microsoft.com/office/drawing/2014/main" id="{B743A43D-7893-45BF-BA62-A09C75E5DA6B}"/>
              </a:ext>
            </a:extLst>
          </p:cNvPr>
          <p:cNvSpPr txBox="1"/>
          <p:nvPr/>
        </p:nvSpPr>
        <p:spPr>
          <a:xfrm>
            <a:off x="515876" y="1621930"/>
            <a:ext cx="11029616" cy="750975"/>
          </a:xfrm>
          <a:prstGeom prst="rect">
            <a:avLst/>
          </a:prstGeom>
          <a:noFill/>
        </p:spPr>
        <p:txBody>
          <a:bodyPr wrap="square" rtlCol="0">
            <a:spAutoFit/>
          </a:bodyPr>
          <a:lstStyle>
            <a:defPPr>
              <a:defRPr lang="en-US"/>
            </a:defPPr>
            <a:lvl1pPr>
              <a:lnSpc>
                <a:spcPct val="110000"/>
              </a:lnSpc>
              <a:defRPr sz="20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Once you have your data downloaded and saved somewhere useful, you can begin exploring, managing or analyzing your data in whichever software you see it fit, be it in R, STATA, Excel etc. </a:t>
            </a:r>
          </a:p>
        </p:txBody>
      </p:sp>
      <p:pic>
        <p:nvPicPr>
          <p:cNvPr id="8" name="Picture 7">
            <a:extLst>
              <a:ext uri="{FF2B5EF4-FFF2-40B4-BE49-F238E27FC236}">
                <a16:creationId xmlns:a16="http://schemas.microsoft.com/office/drawing/2014/main" id="{ED8BA4E7-E215-4DF9-8F95-844FA78D91CA}"/>
              </a:ext>
            </a:extLst>
          </p:cNvPr>
          <p:cNvPicPr>
            <a:picLocks noChangeAspect="1"/>
          </p:cNvPicPr>
          <p:nvPr/>
        </p:nvPicPr>
        <p:blipFill rotWithShape="1">
          <a:blip r:embed="rId3"/>
          <a:srcRect l="47255" t="1095" r="8593" b="78899"/>
          <a:stretch/>
        </p:blipFill>
        <p:spPr>
          <a:xfrm>
            <a:off x="2603186" y="2758377"/>
            <a:ext cx="8826283" cy="3091371"/>
          </a:xfrm>
          <a:prstGeom prst="rect">
            <a:avLst/>
          </a:prstGeom>
          <a:ln w="101600">
            <a:solidFill>
              <a:schemeClr val="bg1"/>
            </a:solidFill>
          </a:ln>
          <a:effectLst>
            <a:outerShdw blurRad="203200" dist="38100" dir="2700000" algn="tl" rotWithShape="0">
              <a:prstClr val="black">
                <a:alpha val="30000"/>
              </a:prstClr>
            </a:outerShdw>
          </a:effectLst>
        </p:spPr>
      </p:pic>
      <p:pic>
        <p:nvPicPr>
          <p:cNvPr id="9" name="Picture 2" descr="Image result for R studio logo">
            <a:extLst>
              <a:ext uri="{FF2B5EF4-FFF2-40B4-BE49-F238E27FC236}">
                <a16:creationId xmlns:a16="http://schemas.microsoft.com/office/drawing/2014/main" id="{0D324E8B-2EBB-40FF-8CBD-12CE20594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706" t="1625" r="5257" b="5062"/>
          <a:stretch/>
        </p:blipFill>
        <p:spPr bwMode="auto">
          <a:xfrm>
            <a:off x="784083" y="3201085"/>
            <a:ext cx="920504" cy="9046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STATA logo">
            <a:extLst>
              <a:ext uri="{FF2B5EF4-FFF2-40B4-BE49-F238E27FC236}">
                <a16:creationId xmlns:a16="http://schemas.microsoft.com/office/drawing/2014/main" id="{CDF339B6-D161-4554-B8F0-515B3B411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46" y="4631605"/>
            <a:ext cx="1783979" cy="58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53160E-DB08-4EAE-97EB-E9C5FFD457E1}"/>
              </a:ext>
            </a:extLst>
          </p:cNvPr>
          <p:cNvSpPr>
            <a:spLocks noGrp="1"/>
          </p:cNvSpPr>
          <p:nvPr>
            <p:ph idx="1"/>
          </p:nvPr>
        </p:nvSpPr>
        <p:spPr/>
        <p:txBody>
          <a:bodyPr>
            <a:normAutofit fontScale="92500" lnSpcReduction="20000"/>
          </a:bodyPr>
          <a:lstStyle/>
          <a:p>
            <a:pPr marL="0" indent="0">
              <a:lnSpc>
                <a:spcPct val="130000"/>
              </a:lnSpc>
              <a:buNone/>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Throughout this series of video presentations we have explored:</a:t>
            </a:r>
          </a:p>
          <a:p>
            <a:pPr>
              <a:lnSpc>
                <a:spcPct val="130000"/>
              </a:lnSpc>
              <a:spcAft>
                <a:spcPts val="900"/>
              </a:spcAft>
            </a:pPr>
            <a:r>
              <a:rPr lang="en-US" dirty="0"/>
              <a:t>The entire ODK system from a human readable questionnaire through to downloading your final data.</a:t>
            </a:r>
          </a:p>
          <a:p>
            <a:pPr lvl="1">
              <a:lnSpc>
                <a:spcPct val="130000"/>
              </a:lnSpc>
              <a:spcAft>
                <a:spcPts val="900"/>
              </a:spcAft>
            </a:pPr>
            <a:r>
              <a:rPr lang="en-US" dirty="0"/>
              <a:t>Starting at creating your XLSform</a:t>
            </a:r>
          </a:p>
          <a:p>
            <a:pPr lvl="1">
              <a:lnSpc>
                <a:spcPct val="130000"/>
              </a:lnSpc>
              <a:spcAft>
                <a:spcPts val="900"/>
              </a:spcAft>
            </a:pPr>
            <a:r>
              <a:rPr lang="en-US" dirty="0"/>
              <a:t>Creating your project on an ODK Aggregator </a:t>
            </a:r>
          </a:p>
          <a:p>
            <a:pPr lvl="1">
              <a:lnSpc>
                <a:spcPct val="130000"/>
              </a:lnSpc>
              <a:spcAft>
                <a:spcPts val="900"/>
              </a:spcAft>
            </a:pPr>
            <a:r>
              <a:rPr lang="en-US" dirty="0"/>
              <a:t>Configuring ODK collect on your mobile device and using said device for data collection</a:t>
            </a:r>
          </a:p>
          <a:p>
            <a:pPr lvl="1">
              <a:lnSpc>
                <a:spcPct val="130000"/>
              </a:lnSpc>
              <a:spcAft>
                <a:spcPts val="900"/>
              </a:spcAft>
            </a:pPr>
            <a:r>
              <a:rPr lang="en-US" dirty="0"/>
              <a:t>Uploading your collected data back to the server (ODK Aggregator)</a:t>
            </a:r>
          </a:p>
          <a:p>
            <a:pPr lvl="1">
              <a:lnSpc>
                <a:spcPct val="130000"/>
              </a:lnSpc>
              <a:spcAft>
                <a:spcPts val="900"/>
              </a:spcAft>
            </a:pPr>
            <a:r>
              <a:rPr lang="en-US" dirty="0"/>
              <a:t>Monitoring your data submissions</a:t>
            </a:r>
          </a:p>
          <a:p>
            <a:pPr lvl="1">
              <a:lnSpc>
                <a:spcPct val="130000"/>
              </a:lnSpc>
              <a:spcAft>
                <a:spcPts val="900"/>
              </a:spcAft>
            </a:pPr>
            <a:r>
              <a:rPr lang="en-US" dirty="0"/>
              <a:t>Downloading your project data for cleaning and analysis</a:t>
            </a:r>
            <a:endParaRPr lang="en-GB" dirty="0"/>
          </a:p>
        </p:txBody>
      </p:sp>
      <p:sp>
        <p:nvSpPr>
          <p:cNvPr id="3" name="Title 2">
            <a:extLst>
              <a:ext uri="{FF2B5EF4-FFF2-40B4-BE49-F238E27FC236}">
                <a16:creationId xmlns:a16="http://schemas.microsoft.com/office/drawing/2014/main" id="{FBB90141-1C43-49AF-B2D2-D5707AA8636F}"/>
              </a:ext>
            </a:extLst>
          </p:cNvPr>
          <p:cNvSpPr>
            <a:spLocks noGrp="1"/>
          </p:cNvSpPr>
          <p:nvPr>
            <p:ph type="title"/>
          </p:nvPr>
        </p:nvSpPr>
        <p:spPr>
          <a:xfrm>
            <a:off x="359229" y="440827"/>
            <a:ext cx="3416346" cy="5287670"/>
          </a:xfrm>
        </p:spPr>
        <p:txBody>
          <a:bodyPr>
            <a:normAutofit/>
          </a:bodyPr>
          <a:lstStyle/>
          <a:p>
            <a:r>
              <a:rPr lang="en-US" sz="4400" dirty="0"/>
              <a:t>Conclusion</a:t>
            </a:r>
            <a:endParaRPr lang="en-GB" sz="4400" dirty="0"/>
          </a:p>
        </p:txBody>
      </p:sp>
    </p:spTree>
    <p:extLst>
      <p:ext uri="{BB962C8B-B14F-4D97-AF65-F5344CB8AC3E}">
        <p14:creationId xmlns:p14="http://schemas.microsoft.com/office/powerpoint/2010/main" val="290153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180712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8B1BC6-3582-4F43-8F49-739CFA451E1D}"/>
              </a:ext>
            </a:extLst>
          </p:cNvPr>
          <p:cNvSpPr>
            <a:spLocks noGrp="1"/>
          </p:cNvSpPr>
          <p:nvPr>
            <p:ph idx="1"/>
          </p:nvPr>
        </p:nvSpPr>
        <p:spPr/>
        <p:txBody>
          <a:bodyPr/>
          <a:lstStyle/>
          <a:p>
            <a:r>
              <a:rPr lang="en-US" dirty="0"/>
              <a:t>Navigating </a:t>
            </a:r>
            <a:r>
              <a:rPr lang="en-US" dirty="0" err="1"/>
              <a:t>KoboToolBox</a:t>
            </a:r>
            <a:r>
              <a:rPr lang="en-US" dirty="0"/>
              <a:t> Project Page</a:t>
            </a:r>
          </a:p>
          <a:p>
            <a:r>
              <a:rPr lang="en-US" dirty="0"/>
              <a:t>Monitoring Data</a:t>
            </a:r>
          </a:p>
          <a:p>
            <a:r>
              <a:rPr lang="en-US" dirty="0"/>
              <a:t>Downloading Data</a:t>
            </a:r>
          </a:p>
        </p:txBody>
      </p:sp>
      <p:sp>
        <p:nvSpPr>
          <p:cNvPr id="2" name="Title 1">
            <a:extLst>
              <a:ext uri="{FF2B5EF4-FFF2-40B4-BE49-F238E27FC236}">
                <a16:creationId xmlns:a16="http://schemas.microsoft.com/office/drawing/2014/main" id="{4C9ABE4B-5F51-4B09-AB96-801B0BD7F3A7}"/>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122602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7CB4E475-72E0-5548-96A9-622294DF1124}"/>
              </a:ext>
            </a:extLst>
          </p:cNvPr>
          <p:cNvGrpSpPr/>
          <p:nvPr/>
        </p:nvGrpSpPr>
        <p:grpSpPr>
          <a:xfrm>
            <a:off x="6117091" y="1717182"/>
            <a:ext cx="2227189" cy="2050596"/>
            <a:chOff x="6117091" y="1717182"/>
            <a:chExt cx="2227189" cy="2050596"/>
          </a:xfrm>
        </p:grpSpPr>
        <p:pic>
          <p:nvPicPr>
            <p:cNvPr id="6" name="Graphic 5" descr="Download from cloud">
              <a:extLst>
                <a:ext uri="{FF2B5EF4-FFF2-40B4-BE49-F238E27FC236}">
                  <a16:creationId xmlns:a16="http://schemas.microsoft.com/office/drawing/2014/main" id="{734E141D-EA3C-A140-81F8-FE767E1767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8322" y="2200966"/>
              <a:ext cx="1566812" cy="1566812"/>
            </a:xfrm>
            <a:prstGeom prst="rect">
              <a:avLst/>
            </a:prstGeom>
          </p:spPr>
        </p:pic>
        <p:sp>
          <p:nvSpPr>
            <p:cNvPr id="13" name="TextBox 12">
              <a:extLst>
                <a:ext uri="{FF2B5EF4-FFF2-40B4-BE49-F238E27FC236}">
                  <a16:creationId xmlns:a16="http://schemas.microsoft.com/office/drawing/2014/main" id="{2A475380-16F4-3B49-AF63-E558C22503BC}"/>
                </a:ext>
              </a:extLst>
            </p:cNvPr>
            <p:cNvSpPr txBox="1"/>
            <p:nvPr/>
          </p:nvSpPr>
          <p:spPr>
            <a:xfrm>
              <a:off x="6117091" y="1717182"/>
              <a:ext cx="2227189"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ODK Aggregator (ONA, Kobo, etc.)</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6" name="Group 95">
            <a:extLst>
              <a:ext uri="{FF2B5EF4-FFF2-40B4-BE49-F238E27FC236}">
                <a16:creationId xmlns:a16="http://schemas.microsoft.com/office/drawing/2014/main" id="{FC270ED5-52AD-9D4E-89B4-FA0C285CB3BE}"/>
              </a:ext>
            </a:extLst>
          </p:cNvPr>
          <p:cNvGrpSpPr/>
          <p:nvPr/>
        </p:nvGrpSpPr>
        <p:grpSpPr>
          <a:xfrm>
            <a:off x="9009685" y="3915546"/>
            <a:ext cx="1976153" cy="1813574"/>
            <a:chOff x="9009685" y="3915546"/>
            <a:chExt cx="1976153" cy="1813574"/>
          </a:xfrm>
        </p:grpSpPr>
        <p:pic>
          <p:nvPicPr>
            <p:cNvPr id="7" name="Graphic 6" descr="Smart Phone">
              <a:extLst>
                <a:ext uri="{FF2B5EF4-FFF2-40B4-BE49-F238E27FC236}">
                  <a16:creationId xmlns:a16="http://schemas.microsoft.com/office/drawing/2014/main" id="{DC0368A0-81B7-A64A-B5BB-D849A907E4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4519" y="3915546"/>
              <a:ext cx="1466485" cy="1466485"/>
            </a:xfrm>
            <a:prstGeom prst="rect">
              <a:avLst/>
            </a:prstGeom>
          </p:spPr>
        </p:pic>
        <p:sp>
          <p:nvSpPr>
            <p:cNvPr id="14" name="TextBox 13">
              <a:extLst>
                <a:ext uri="{FF2B5EF4-FFF2-40B4-BE49-F238E27FC236}">
                  <a16:creationId xmlns:a16="http://schemas.microsoft.com/office/drawing/2014/main" id="{F741B09E-A0D8-684B-86A5-563A49C26E2C}"/>
                </a:ext>
              </a:extLst>
            </p:cNvPr>
            <p:cNvSpPr txBox="1"/>
            <p:nvPr/>
          </p:nvSpPr>
          <p:spPr>
            <a:xfrm>
              <a:off x="9009685" y="5390566"/>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Mobile Device</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1" name="Group 90">
            <a:extLst>
              <a:ext uri="{FF2B5EF4-FFF2-40B4-BE49-F238E27FC236}">
                <a16:creationId xmlns:a16="http://schemas.microsoft.com/office/drawing/2014/main" id="{684D5EF4-F388-164F-9F0A-B48277C4B1FB}"/>
              </a:ext>
            </a:extLst>
          </p:cNvPr>
          <p:cNvGrpSpPr/>
          <p:nvPr/>
        </p:nvGrpSpPr>
        <p:grpSpPr>
          <a:xfrm>
            <a:off x="3474232" y="3742561"/>
            <a:ext cx="1976153" cy="2002543"/>
            <a:chOff x="3474232" y="3742561"/>
            <a:chExt cx="1976153" cy="2002543"/>
          </a:xfrm>
        </p:grpSpPr>
        <p:pic>
          <p:nvPicPr>
            <p:cNvPr id="5" name="Graphic 4" descr="Computer">
              <a:extLst>
                <a:ext uri="{FF2B5EF4-FFF2-40B4-BE49-F238E27FC236}">
                  <a16:creationId xmlns:a16="http://schemas.microsoft.com/office/drawing/2014/main" id="{5EF5F7EE-4962-2E4C-969E-56715BB3C6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1143" y="3742561"/>
              <a:ext cx="1862332" cy="1862332"/>
            </a:xfrm>
            <a:prstGeom prst="rect">
              <a:avLst/>
            </a:prstGeom>
          </p:spPr>
        </p:pic>
        <p:sp>
          <p:nvSpPr>
            <p:cNvPr id="15" name="TextBox 14">
              <a:extLst>
                <a:ext uri="{FF2B5EF4-FFF2-40B4-BE49-F238E27FC236}">
                  <a16:creationId xmlns:a16="http://schemas.microsoft.com/office/drawing/2014/main" id="{2BC1324A-09DF-AD4A-A3CD-F74648CC8B5C}"/>
                </a:ext>
              </a:extLst>
            </p:cNvPr>
            <p:cNvSpPr txBox="1"/>
            <p:nvPr/>
          </p:nvSpPr>
          <p:spPr>
            <a:xfrm>
              <a:off x="3474232" y="5406550"/>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Computer</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89" name="Group 88">
            <a:extLst>
              <a:ext uri="{FF2B5EF4-FFF2-40B4-BE49-F238E27FC236}">
                <a16:creationId xmlns:a16="http://schemas.microsoft.com/office/drawing/2014/main" id="{096A47DA-097E-6B4C-A39C-DA6DE180B5F4}"/>
              </a:ext>
            </a:extLst>
          </p:cNvPr>
          <p:cNvGrpSpPr/>
          <p:nvPr/>
        </p:nvGrpSpPr>
        <p:grpSpPr>
          <a:xfrm>
            <a:off x="1696679" y="1702400"/>
            <a:ext cx="1435958" cy="1872633"/>
            <a:chOff x="1696679" y="1702400"/>
            <a:chExt cx="1435958" cy="1872633"/>
          </a:xfrm>
        </p:grpSpPr>
        <p:pic>
          <p:nvPicPr>
            <p:cNvPr id="4" name="Graphic 3" descr="Paper">
              <a:extLst>
                <a:ext uri="{FF2B5EF4-FFF2-40B4-BE49-F238E27FC236}">
                  <a16:creationId xmlns:a16="http://schemas.microsoft.com/office/drawing/2014/main" id="{C2CDC81B-959D-154D-A2FF-3C149FAB41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1039" y="2307795"/>
              <a:ext cx="1267238" cy="1267238"/>
            </a:xfrm>
            <a:prstGeom prst="rect">
              <a:avLst/>
            </a:prstGeom>
          </p:spPr>
        </p:pic>
        <p:sp>
          <p:nvSpPr>
            <p:cNvPr id="16" name="TextBox 15">
              <a:extLst>
                <a:ext uri="{FF2B5EF4-FFF2-40B4-BE49-F238E27FC236}">
                  <a16:creationId xmlns:a16="http://schemas.microsoft.com/office/drawing/2014/main" id="{89D57774-578F-6B4F-A25A-DDE7C7F20BEF}"/>
                </a:ext>
              </a:extLst>
            </p:cNvPr>
            <p:cNvSpPr txBox="1"/>
            <p:nvPr/>
          </p:nvSpPr>
          <p:spPr>
            <a:xfrm>
              <a:off x="1696679" y="1702400"/>
              <a:ext cx="1435958"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Paper Survey</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sp>
        <p:nvSpPr>
          <p:cNvPr id="70" name="Arc 69">
            <a:extLst>
              <a:ext uri="{FF2B5EF4-FFF2-40B4-BE49-F238E27FC236}">
                <a16:creationId xmlns:a16="http://schemas.microsoft.com/office/drawing/2014/main" id="{8F2206BD-912F-9D4A-9B88-783E36881B33}"/>
              </a:ext>
            </a:extLst>
          </p:cNvPr>
          <p:cNvSpPr/>
          <p:nvPr/>
        </p:nvSpPr>
        <p:spPr>
          <a:xfrm rot="10800000">
            <a:off x="2585933" y="3122477"/>
            <a:ext cx="1243960" cy="1243960"/>
          </a:xfrm>
          <a:prstGeom prst="arc">
            <a:avLst>
              <a:gd name="adj1" fmla="val 15611862"/>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0300E81E-7D71-B74C-8D34-3774AB6CDFEF}"/>
              </a:ext>
            </a:extLst>
          </p:cNvPr>
          <p:cNvSpPr/>
          <p:nvPr/>
        </p:nvSpPr>
        <p:spPr>
          <a:xfrm rot="5110829" flipH="1">
            <a:off x="7659291" y="2592088"/>
            <a:ext cx="1868946" cy="2291226"/>
          </a:xfrm>
          <a:prstGeom prst="arc">
            <a:avLst>
              <a:gd name="adj1" fmla="val 16102641"/>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Arc 72">
            <a:extLst>
              <a:ext uri="{FF2B5EF4-FFF2-40B4-BE49-F238E27FC236}">
                <a16:creationId xmlns:a16="http://schemas.microsoft.com/office/drawing/2014/main" id="{657BE2FD-A0B0-DC45-987B-5C25058414AB}"/>
              </a:ext>
            </a:extLst>
          </p:cNvPr>
          <p:cNvSpPr/>
          <p:nvPr/>
        </p:nvSpPr>
        <p:spPr>
          <a:xfrm rot="16489171">
            <a:off x="5035218" y="2592088"/>
            <a:ext cx="1868946" cy="2291226"/>
          </a:xfrm>
          <a:prstGeom prst="arc">
            <a:avLst>
              <a:gd name="adj1" fmla="val 16102641"/>
              <a:gd name="adj2" fmla="val 121508"/>
            </a:avLst>
          </a:prstGeom>
          <a:ln w="63500">
            <a:solidFill>
              <a:schemeClr val="bg2">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444F6A66-3364-DC4F-BF2F-166E751A34C0}"/>
              </a:ext>
            </a:extLst>
          </p:cNvPr>
          <p:cNvSpPr/>
          <p:nvPr/>
        </p:nvSpPr>
        <p:spPr>
          <a:xfrm rot="5110829" flipH="1">
            <a:off x="7773148" y="2965482"/>
            <a:ext cx="1582828" cy="1849707"/>
          </a:xfrm>
          <a:prstGeom prst="arc">
            <a:avLst>
              <a:gd name="adj1" fmla="val 15904250"/>
              <a:gd name="adj2" fmla="val 21402781"/>
            </a:avLst>
          </a:prstGeom>
          <a:ln w="63500">
            <a:solidFill>
              <a:schemeClr val="bg1">
                <a:lumMod val="6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Arc 75">
            <a:extLst>
              <a:ext uri="{FF2B5EF4-FFF2-40B4-BE49-F238E27FC236}">
                <a16:creationId xmlns:a16="http://schemas.microsoft.com/office/drawing/2014/main" id="{408000A0-6D3C-A246-8B30-BCBFBFE4AC79}"/>
              </a:ext>
            </a:extLst>
          </p:cNvPr>
          <p:cNvSpPr/>
          <p:nvPr/>
        </p:nvSpPr>
        <p:spPr>
          <a:xfrm rot="16489171">
            <a:off x="5218432" y="2951696"/>
            <a:ext cx="1579684" cy="1849973"/>
          </a:xfrm>
          <a:prstGeom prst="arc">
            <a:avLst>
              <a:gd name="adj1" fmla="val 15706093"/>
              <a:gd name="adj2" fmla="val 21402781"/>
            </a:avLst>
          </a:prstGeom>
          <a:ln w="63500">
            <a:solidFill>
              <a:schemeClr val="bg1">
                <a:lumMod val="6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8" name="Group 87">
            <a:extLst>
              <a:ext uri="{FF2B5EF4-FFF2-40B4-BE49-F238E27FC236}">
                <a16:creationId xmlns:a16="http://schemas.microsoft.com/office/drawing/2014/main" id="{7D7A4D11-A559-9A4E-99B5-4424B7B627F1}"/>
              </a:ext>
            </a:extLst>
          </p:cNvPr>
          <p:cNvGrpSpPr/>
          <p:nvPr/>
        </p:nvGrpSpPr>
        <p:grpSpPr>
          <a:xfrm>
            <a:off x="697510" y="4186473"/>
            <a:ext cx="1953504" cy="1273936"/>
            <a:chOff x="697510" y="4186473"/>
            <a:chExt cx="1953504" cy="1273936"/>
          </a:xfrm>
        </p:grpSpPr>
        <p:sp>
          <p:nvSpPr>
            <p:cNvPr id="77" name="Rounded Rectangle 76">
              <a:extLst>
                <a:ext uri="{FF2B5EF4-FFF2-40B4-BE49-F238E27FC236}">
                  <a16:creationId xmlns:a16="http://schemas.microsoft.com/office/drawing/2014/main" id="{A342DAC0-3278-C345-AC75-81DF445006F9}"/>
                </a:ext>
              </a:extLst>
            </p:cNvPr>
            <p:cNvSpPr/>
            <p:nvPr/>
          </p:nvSpPr>
          <p:spPr>
            <a:xfrm>
              <a:off x="697510" y="4525365"/>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7" name="TextBox 16">
              <a:extLst>
                <a:ext uri="{FF2B5EF4-FFF2-40B4-BE49-F238E27FC236}">
                  <a16:creationId xmlns:a16="http://schemas.microsoft.com/office/drawing/2014/main" id="{E6AFD86A-F4D2-234D-B5A5-2B2F2EE666DA}"/>
                </a:ext>
              </a:extLst>
            </p:cNvPr>
            <p:cNvSpPr txBox="1"/>
            <p:nvPr/>
          </p:nvSpPr>
          <p:spPr>
            <a:xfrm>
              <a:off x="824142" y="4646790"/>
              <a:ext cx="1826872" cy="692497"/>
            </a:xfrm>
            <a:prstGeom prst="rect">
              <a:avLst/>
            </a:prstGeom>
            <a:noFill/>
          </p:spPr>
          <p:txBody>
            <a:bodyPr wrap="square" rtlCol="0">
              <a:spAutoFit/>
            </a:bodyPr>
            <a:lstStyle/>
            <a:p>
              <a:r>
                <a:rPr lang="en-US"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Move from paper to digital by creating an XLSform</a:t>
              </a:r>
              <a:endParaRPr lang="en-GB"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Triangle 81">
              <a:extLst>
                <a:ext uri="{FF2B5EF4-FFF2-40B4-BE49-F238E27FC236}">
                  <a16:creationId xmlns:a16="http://schemas.microsoft.com/office/drawing/2014/main" id="{C2DE06A8-F462-6E4D-96CC-478A6CC3AF22}"/>
                </a:ext>
              </a:extLst>
            </p:cNvPr>
            <p:cNvSpPr/>
            <p:nvPr/>
          </p:nvSpPr>
          <p:spPr>
            <a:xfrm rot="2301395">
              <a:off x="2011752" y="4186473"/>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0" name="Group 89">
            <a:extLst>
              <a:ext uri="{FF2B5EF4-FFF2-40B4-BE49-F238E27FC236}">
                <a16:creationId xmlns:a16="http://schemas.microsoft.com/office/drawing/2014/main" id="{80166CDC-5B5E-204A-BA10-973BC8CE3502}"/>
              </a:ext>
            </a:extLst>
          </p:cNvPr>
          <p:cNvGrpSpPr/>
          <p:nvPr/>
        </p:nvGrpSpPr>
        <p:grpSpPr>
          <a:xfrm>
            <a:off x="3692591" y="1717182"/>
            <a:ext cx="1990485" cy="1345316"/>
            <a:chOff x="3692591" y="1717182"/>
            <a:chExt cx="1990485" cy="1345316"/>
          </a:xfrm>
        </p:grpSpPr>
        <p:sp>
          <p:nvSpPr>
            <p:cNvPr id="78" name="Rounded Rectangle 77">
              <a:extLst>
                <a:ext uri="{FF2B5EF4-FFF2-40B4-BE49-F238E27FC236}">
                  <a16:creationId xmlns:a16="http://schemas.microsoft.com/office/drawing/2014/main" id="{7064ED68-B0D4-834D-B43D-A623B70C5F31}"/>
                </a:ext>
              </a:extLst>
            </p:cNvPr>
            <p:cNvSpPr/>
            <p:nvPr/>
          </p:nvSpPr>
          <p:spPr>
            <a:xfrm>
              <a:off x="3692591" y="1717182"/>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18" name="TextBox 17">
              <a:extLst>
                <a:ext uri="{FF2B5EF4-FFF2-40B4-BE49-F238E27FC236}">
                  <a16:creationId xmlns:a16="http://schemas.microsoft.com/office/drawing/2014/main" id="{29286A5B-15C3-2144-B48D-C964A947723D}"/>
                </a:ext>
              </a:extLst>
            </p:cNvPr>
            <p:cNvSpPr txBox="1"/>
            <p:nvPr/>
          </p:nvSpPr>
          <p:spPr>
            <a:xfrm>
              <a:off x="3758553" y="1939147"/>
              <a:ext cx="1924523"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the form to an ODK aggregator</a:t>
              </a:r>
              <a:endParaRPr lang="en-GB" dirty="0"/>
            </a:p>
          </p:txBody>
        </p:sp>
        <p:sp>
          <p:nvSpPr>
            <p:cNvPr id="83" name="Triangle 82">
              <a:extLst>
                <a:ext uri="{FF2B5EF4-FFF2-40B4-BE49-F238E27FC236}">
                  <a16:creationId xmlns:a16="http://schemas.microsoft.com/office/drawing/2014/main" id="{BDA710C0-76F0-9948-A9CC-10D73D1419CF}"/>
                </a:ext>
              </a:extLst>
            </p:cNvPr>
            <p:cNvSpPr/>
            <p:nvPr/>
          </p:nvSpPr>
          <p:spPr>
            <a:xfrm rot="9144285">
              <a:off x="4723630" y="2520645"/>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5" name="Group 94">
            <a:extLst>
              <a:ext uri="{FF2B5EF4-FFF2-40B4-BE49-F238E27FC236}">
                <a16:creationId xmlns:a16="http://schemas.microsoft.com/office/drawing/2014/main" id="{D26E9ACB-575F-C34C-86FD-0AF97B8D3FE1}"/>
              </a:ext>
            </a:extLst>
          </p:cNvPr>
          <p:cNvGrpSpPr/>
          <p:nvPr/>
        </p:nvGrpSpPr>
        <p:grpSpPr>
          <a:xfrm>
            <a:off x="7501752" y="3486900"/>
            <a:ext cx="1762767" cy="1404980"/>
            <a:chOff x="9077845" y="1245542"/>
            <a:chExt cx="1762767" cy="1404980"/>
          </a:xfrm>
        </p:grpSpPr>
        <p:sp>
          <p:nvSpPr>
            <p:cNvPr id="79" name="Rounded Rectangle 78">
              <a:extLst>
                <a:ext uri="{FF2B5EF4-FFF2-40B4-BE49-F238E27FC236}">
                  <a16:creationId xmlns:a16="http://schemas.microsoft.com/office/drawing/2014/main" id="{DA9F451C-0E5C-5746-AC23-A4144A18F139}"/>
                </a:ext>
              </a:extLst>
            </p:cNvPr>
            <p:cNvSpPr/>
            <p:nvPr/>
          </p:nvSpPr>
          <p:spPr>
            <a:xfrm>
              <a:off x="9077845" y="1715478"/>
              <a:ext cx="1762767" cy="93504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20" name="TextBox 19">
              <a:extLst>
                <a:ext uri="{FF2B5EF4-FFF2-40B4-BE49-F238E27FC236}">
                  <a16:creationId xmlns:a16="http://schemas.microsoft.com/office/drawing/2014/main" id="{61DF1884-5F8C-E240-8E6D-279C9609E5BD}"/>
                </a:ext>
              </a:extLst>
            </p:cNvPr>
            <p:cNvSpPr txBox="1"/>
            <p:nvPr/>
          </p:nvSpPr>
          <p:spPr>
            <a:xfrm>
              <a:off x="9170944" y="1941741"/>
              <a:ext cx="1542755"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your data to the aggregator</a:t>
              </a:r>
              <a:endParaRPr lang="en-GB" dirty="0"/>
            </a:p>
          </p:txBody>
        </p:sp>
        <p:sp>
          <p:nvSpPr>
            <p:cNvPr id="84" name="Triangle 83">
              <a:extLst>
                <a:ext uri="{FF2B5EF4-FFF2-40B4-BE49-F238E27FC236}">
                  <a16:creationId xmlns:a16="http://schemas.microsoft.com/office/drawing/2014/main" id="{2811E5EC-A37A-5341-9341-92252F39B1A1}"/>
                </a:ext>
              </a:extLst>
            </p:cNvPr>
            <p:cNvSpPr/>
            <p:nvPr/>
          </p:nvSpPr>
          <p:spPr>
            <a:xfrm rot="1208622" flipH="1">
              <a:off x="10226430" y="1245542"/>
              <a:ext cx="378306" cy="64122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2" name="Group 91">
            <a:extLst>
              <a:ext uri="{FF2B5EF4-FFF2-40B4-BE49-F238E27FC236}">
                <a16:creationId xmlns:a16="http://schemas.microsoft.com/office/drawing/2014/main" id="{CBE4BB69-FE8F-5A4F-BCD1-694416EFAD92}"/>
              </a:ext>
            </a:extLst>
          </p:cNvPr>
          <p:cNvGrpSpPr/>
          <p:nvPr/>
        </p:nvGrpSpPr>
        <p:grpSpPr>
          <a:xfrm>
            <a:off x="5631529" y="3467422"/>
            <a:ext cx="1818044" cy="1533228"/>
            <a:chOff x="5507545" y="3467422"/>
            <a:chExt cx="1818044" cy="1533228"/>
          </a:xfrm>
        </p:grpSpPr>
        <p:sp>
          <p:nvSpPr>
            <p:cNvPr id="81" name="Rounded Rectangle 80">
              <a:extLst>
                <a:ext uri="{FF2B5EF4-FFF2-40B4-BE49-F238E27FC236}">
                  <a16:creationId xmlns:a16="http://schemas.microsoft.com/office/drawing/2014/main" id="{E35534C5-0B20-F24F-92AC-A447BB03B26B}"/>
                </a:ext>
              </a:extLst>
            </p:cNvPr>
            <p:cNvSpPr/>
            <p:nvPr/>
          </p:nvSpPr>
          <p:spPr>
            <a:xfrm>
              <a:off x="5507545" y="3920763"/>
              <a:ext cx="1751818" cy="107988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1" name="TextBox 20">
              <a:extLst>
                <a:ext uri="{FF2B5EF4-FFF2-40B4-BE49-F238E27FC236}">
                  <a16:creationId xmlns:a16="http://schemas.microsoft.com/office/drawing/2014/main" id="{437CBD0E-ABA0-894C-B211-EF1AD5006E47}"/>
                </a:ext>
              </a:extLst>
            </p:cNvPr>
            <p:cNvSpPr txBox="1"/>
            <p:nvPr/>
          </p:nvSpPr>
          <p:spPr>
            <a:xfrm>
              <a:off x="5589981" y="4012294"/>
              <a:ext cx="173560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your data to your computer in a .csv, .xlsx etc.</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Triangle 84">
              <a:extLst>
                <a:ext uri="{FF2B5EF4-FFF2-40B4-BE49-F238E27FC236}">
                  <a16:creationId xmlns:a16="http://schemas.microsoft.com/office/drawing/2014/main" id="{732E87B1-D4E7-0145-8CEC-A0B70C82E321}"/>
                </a:ext>
              </a:extLst>
            </p:cNvPr>
            <p:cNvSpPr/>
            <p:nvPr/>
          </p:nvSpPr>
          <p:spPr>
            <a:xfrm rot="20707767">
              <a:off x="5711112" y="3467422"/>
              <a:ext cx="344692" cy="57690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4" name="Group 93">
            <a:extLst>
              <a:ext uri="{FF2B5EF4-FFF2-40B4-BE49-F238E27FC236}">
                <a16:creationId xmlns:a16="http://schemas.microsoft.com/office/drawing/2014/main" id="{B8366335-E404-174F-A588-37EF5B49DB31}"/>
              </a:ext>
            </a:extLst>
          </p:cNvPr>
          <p:cNvGrpSpPr/>
          <p:nvPr/>
        </p:nvGrpSpPr>
        <p:grpSpPr>
          <a:xfrm>
            <a:off x="9264519" y="1569276"/>
            <a:ext cx="1750334" cy="1574584"/>
            <a:chOff x="7508746" y="3920763"/>
            <a:chExt cx="1750334" cy="1574584"/>
          </a:xfrm>
        </p:grpSpPr>
        <p:sp>
          <p:nvSpPr>
            <p:cNvPr id="80" name="Rounded Rectangle 79">
              <a:extLst>
                <a:ext uri="{FF2B5EF4-FFF2-40B4-BE49-F238E27FC236}">
                  <a16:creationId xmlns:a16="http://schemas.microsoft.com/office/drawing/2014/main" id="{03E20E6B-A60F-CF4F-BFDC-3F29FB560A66}"/>
                </a:ext>
              </a:extLst>
            </p:cNvPr>
            <p:cNvSpPr/>
            <p:nvPr/>
          </p:nvSpPr>
          <p:spPr>
            <a:xfrm>
              <a:off x="7508746" y="3920763"/>
              <a:ext cx="1662546" cy="1079887"/>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9" name="TextBox 18">
              <a:extLst>
                <a:ext uri="{FF2B5EF4-FFF2-40B4-BE49-F238E27FC236}">
                  <a16:creationId xmlns:a16="http://schemas.microsoft.com/office/drawing/2014/main" id="{560CBD00-2FCB-144E-8CDC-786E18AB8271}"/>
                </a:ext>
              </a:extLst>
            </p:cNvPr>
            <p:cNvSpPr txBox="1"/>
            <p:nvPr/>
          </p:nvSpPr>
          <p:spPr>
            <a:xfrm>
              <a:off x="7612562" y="4021388"/>
              <a:ext cx="164651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the form to a mobile device for data collection</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riangle 85">
              <a:extLst>
                <a:ext uri="{FF2B5EF4-FFF2-40B4-BE49-F238E27FC236}">
                  <a16:creationId xmlns:a16="http://schemas.microsoft.com/office/drawing/2014/main" id="{27726AED-DD42-D54A-9E82-2A3CD985974B}"/>
                </a:ext>
              </a:extLst>
            </p:cNvPr>
            <p:cNvSpPr/>
            <p:nvPr/>
          </p:nvSpPr>
          <p:spPr>
            <a:xfrm rot="12060999" flipH="1">
              <a:off x="7820380" y="4918447"/>
              <a:ext cx="344692" cy="576900"/>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sp>
        <p:nvSpPr>
          <p:cNvPr id="40" name="Title 9">
            <a:extLst>
              <a:ext uri="{FF2B5EF4-FFF2-40B4-BE49-F238E27FC236}">
                <a16:creationId xmlns:a16="http://schemas.microsoft.com/office/drawing/2014/main" id="{254AB77A-7F78-184D-9E11-2BE83501F420}"/>
              </a:ext>
            </a:extLst>
          </p:cNvPr>
          <p:cNvSpPr>
            <a:spLocks noGrp="1"/>
          </p:cNvSpPr>
          <p:nvPr>
            <p:ph type="title"/>
          </p:nvPr>
        </p:nvSpPr>
        <p:spPr>
          <a:xfrm>
            <a:off x="551670" y="131133"/>
            <a:ext cx="11355063" cy="1105325"/>
          </a:xfrm>
        </p:spPr>
        <p:txBody>
          <a:bodyPr/>
          <a:lstStyle/>
          <a:p>
            <a:r>
              <a:rPr lang="en-GB" dirty="0"/>
              <a:t>ODK Process Steps</a:t>
            </a:r>
          </a:p>
        </p:txBody>
      </p:sp>
    </p:spTree>
    <p:extLst>
      <p:ext uri="{BB962C8B-B14F-4D97-AF65-F5344CB8AC3E}">
        <p14:creationId xmlns:p14="http://schemas.microsoft.com/office/powerpoint/2010/main" val="146338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left)">
                                      <p:cBhvr>
                                        <p:cTn id="22" dur="500"/>
                                        <p:tgtEl>
                                          <p:spTgt spid="7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500"/>
                                  </p:stCondLst>
                                  <p:childTnLst>
                                    <p:set>
                                      <p:cBhvr>
                                        <p:cTn id="28" dur="1" fill="hold">
                                          <p:stCondLst>
                                            <p:cond delay="0"/>
                                          </p:stCondLst>
                                        </p:cTn>
                                        <p:tgtEl>
                                          <p:spTgt spid="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500"/>
                                        <p:tgtEl>
                                          <p:spTgt spid="72"/>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9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right)">
                                      <p:cBhvr>
                                        <p:cTn id="44" dur="500"/>
                                        <p:tgtEl>
                                          <p:spTgt spid="74"/>
                                        </p:tgtEl>
                                      </p:cBhvr>
                                    </p:animEffect>
                                  </p:childTnLst>
                                </p:cTn>
                              </p:par>
                            </p:childTnLst>
                          </p:cTn>
                        </p:par>
                        <p:par>
                          <p:cTn id="45" fill="hold">
                            <p:stCondLst>
                              <p:cond delay="500"/>
                            </p:stCondLst>
                            <p:childTnLst>
                              <p:par>
                                <p:cTn id="46" presetID="1" presetClass="entr" presetSubtype="0" fill="hold" nodeType="afterEffect">
                                  <p:stCondLst>
                                    <p:cond delay="50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wipe(right)">
                                      <p:cBhvr>
                                        <p:cTn id="52" dur="500"/>
                                        <p:tgtEl>
                                          <p:spTgt spid="76"/>
                                        </p:tgtEl>
                                      </p:cBhvr>
                                    </p:animEffect>
                                  </p:childTnLst>
                                </p:cTn>
                              </p:par>
                            </p:childTnLst>
                          </p:cTn>
                        </p:par>
                        <p:par>
                          <p:cTn id="53" fill="hold">
                            <p:stCondLst>
                              <p:cond delay="500"/>
                            </p:stCondLst>
                            <p:childTnLst>
                              <p:par>
                                <p:cTn id="54" presetID="1" presetClass="entr" presetSubtype="0" fill="hold" nodeType="afterEffect">
                                  <p:stCondLst>
                                    <p:cond delay="500"/>
                                  </p:stCondLst>
                                  <p:childTnLst>
                                    <p:set>
                                      <p:cBhvr>
                                        <p:cTn id="55"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3" grpId="0" animBg="1"/>
      <p:bldP spid="74" grpId="0" animBg="1"/>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US" dirty="0"/>
              <a:t>Navigating </a:t>
            </a:r>
            <a:r>
              <a:rPr lang="en-US" dirty="0" err="1"/>
              <a:t>KoboToolBox</a:t>
            </a:r>
            <a:endParaRPr lang="en-GB" dirty="0"/>
          </a:p>
        </p:txBody>
      </p:sp>
      <p:sp>
        <p:nvSpPr>
          <p:cNvPr id="4" name="TextBox 3">
            <a:extLst>
              <a:ext uri="{FF2B5EF4-FFF2-40B4-BE49-F238E27FC236}">
                <a16:creationId xmlns:a16="http://schemas.microsoft.com/office/drawing/2014/main" id="{ED473D1E-A301-4FAC-A1D9-6AC534986710}"/>
              </a:ext>
            </a:extLst>
          </p:cNvPr>
          <p:cNvSpPr txBox="1"/>
          <p:nvPr/>
        </p:nvSpPr>
        <p:spPr>
          <a:xfrm>
            <a:off x="491254" y="1465984"/>
            <a:ext cx="3960158" cy="4981364"/>
          </a:xfrm>
          <a:prstGeom prst="rect">
            <a:avLst/>
          </a:prstGeom>
          <a:noFill/>
        </p:spPr>
        <p:txBody>
          <a:bodyPr wrap="square" rtlCol="0">
            <a:spAutoFit/>
          </a:bodyPr>
          <a:lstStyle/>
          <a:p>
            <a:pPr>
              <a:lnSpc>
                <a:spcPct val="110000"/>
              </a:lnSpc>
              <a:spcAft>
                <a:spcPts val="1200"/>
              </a:spcAft>
            </a:pPr>
            <a:r>
              <a:rPr lang="en-US" sz="1750" dirty="0">
                <a:latin typeface="Open Sans Light" panose="020B0306030504020204" pitchFamily="34" charset="0"/>
                <a:ea typeface="Open Sans Light" panose="020B0306030504020204" pitchFamily="34" charset="0"/>
                <a:cs typeface="Open Sans Light" panose="020B0306030504020204" pitchFamily="34" charset="0"/>
              </a:rPr>
              <a:t>Once you have uploaded some data, you can head back online to the Kobo site and download your data for management, cleaning, analysis etc. </a:t>
            </a:r>
          </a:p>
          <a:p>
            <a:pPr>
              <a:lnSpc>
                <a:spcPct val="110000"/>
              </a:lnSpc>
              <a:spcAft>
                <a:spcPts val="1200"/>
              </a:spcAft>
            </a:pPr>
            <a:r>
              <a:rPr lang="en-US" sz="1750" dirty="0">
                <a:latin typeface="Open Sans Light" panose="020B0306030504020204" pitchFamily="34" charset="0"/>
                <a:ea typeface="Open Sans Light" panose="020B0306030504020204" pitchFamily="34" charset="0"/>
                <a:cs typeface="Open Sans Light" panose="020B0306030504020204" pitchFamily="34" charset="0"/>
              </a:rPr>
              <a:t>First log back in and find your project. You will see the </a:t>
            </a:r>
            <a:r>
              <a:rPr lang="en-US" sz="1750" b="1" dirty="0">
                <a:latin typeface="Open Sans SemiBold" panose="020B0606030504020204" pitchFamily="34" charset="0"/>
                <a:ea typeface="Open Sans SemiBold" panose="020B0606030504020204" pitchFamily="34" charset="0"/>
                <a:cs typeface="Open Sans SemiBold" panose="020B0606030504020204" pitchFamily="34" charset="0"/>
              </a:rPr>
              <a:t>summary page </a:t>
            </a:r>
            <a:r>
              <a:rPr lang="en-US" sz="1750" dirty="0">
                <a:latin typeface="Open Sans Light" panose="020B0306030504020204" pitchFamily="34" charset="0"/>
                <a:ea typeface="Open Sans Light" panose="020B0306030504020204" pitchFamily="34" charset="0"/>
                <a:cs typeface="Open Sans Light" panose="020B0306030504020204" pitchFamily="34" charset="0"/>
              </a:rPr>
              <a:t>for your data.</a:t>
            </a:r>
          </a:p>
          <a:p>
            <a:pPr>
              <a:lnSpc>
                <a:spcPct val="110000"/>
              </a:lnSpc>
              <a:spcAft>
                <a:spcPts val="1200"/>
              </a:spcAft>
            </a:pPr>
            <a:r>
              <a:rPr lang="en-US" sz="1750" dirty="0">
                <a:latin typeface="Open Sans Light" panose="020B0306030504020204" pitchFamily="34" charset="0"/>
                <a:ea typeface="Open Sans Light" panose="020B0306030504020204" pitchFamily="34" charset="0"/>
                <a:cs typeface="Open Sans Light" panose="020B0306030504020204" pitchFamily="34" charset="0"/>
              </a:rPr>
              <a:t>This shows you when data was collected and how many forms have been submitted . There is also a number of options to the right, which, along with the chart, are useful for monitoring data. For instance, you can see if data is submitted before collection should begin.</a:t>
            </a:r>
            <a:endParaRPr lang="en-GB" sz="175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50175369-91A2-454D-81C5-A0E26220AE03}"/>
              </a:ext>
            </a:extLst>
          </p:cNvPr>
          <p:cNvPicPr>
            <a:picLocks noChangeAspect="1"/>
          </p:cNvPicPr>
          <p:nvPr/>
        </p:nvPicPr>
        <p:blipFill rotWithShape="1">
          <a:blip r:embed="rId3"/>
          <a:srcRect l="286" t="571" r="652" b="902"/>
          <a:stretch/>
        </p:blipFill>
        <p:spPr>
          <a:xfrm>
            <a:off x="5032005" y="1542700"/>
            <a:ext cx="6625193" cy="3242474"/>
          </a:xfrm>
          <a:prstGeom prst="rect">
            <a:avLst/>
          </a:prstGeom>
          <a:ln w="101600">
            <a:solidFill>
              <a:schemeClr val="bg1"/>
            </a:solidFill>
          </a:ln>
          <a:effectLst>
            <a:outerShdw blurRad="203200" dist="38100" dir="2700000" algn="tl" rotWithShape="0">
              <a:prstClr val="black">
                <a:alpha val="30000"/>
              </a:prstClr>
            </a:outerShdw>
          </a:effectLst>
        </p:spPr>
      </p:pic>
      <p:sp>
        <p:nvSpPr>
          <p:cNvPr id="6" name="Rounded Rectangle 5">
            <a:extLst>
              <a:ext uri="{FF2B5EF4-FFF2-40B4-BE49-F238E27FC236}">
                <a16:creationId xmlns:a16="http://schemas.microsoft.com/office/drawing/2014/main" id="{A042C663-E502-4F5E-B5FB-EDA978D130F8}"/>
              </a:ext>
            </a:extLst>
          </p:cNvPr>
          <p:cNvSpPr/>
          <p:nvPr/>
        </p:nvSpPr>
        <p:spPr>
          <a:xfrm>
            <a:off x="10030691" y="2189017"/>
            <a:ext cx="1626507" cy="2596157"/>
          </a:xfrm>
          <a:prstGeom prst="roundRect">
            <a:avLst>
              <a:gd name="adj" fmla="val 11556"/>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2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GB" dirty="0"/>
              <a:t>Monitoring Data</a:t>
            </a:r>
          </a:p>
        </p:txBody>
      </p:sp>
      <p:pic>
        <p:nvPicPr>
          <p:cNvPr id="7" name="Content Placeholder 9" descr="A close up of a map&#10;&#10;Description automatically generated">
            <a:extLst>
              <a:ext uri="{FF2B5EF4-FFF2-40B4-BE49-F238E27FC236}">
                <a16:creationId xmlns:a16="http://schemas.microsoft.com/office/drawing/2014/main" id="{2C521518-2DDA-45CB-B2C4-74E5F1D0035D}"/>
              </a:ext>
            </a:extLst>
          </p:cNvPr>
          <p:cNvPicPr>
            <a:picLocks noChangeAspect="1"/>
          </p:cNvPicPr>
          <p:nvPr/>
        </p:nvPicPr>
        <p:blipFill>
          <a:blip r:embed="rId3"/>
          <a:stretch>
            <a:fillRect/>
          </a:stretch>
        </p:blipFill>
        <p:spPr>
          <a:xfrm>
            <a:off x="551670" y="1917355"/>
            <a:ext cx="6351998" cy="3365677"/>
          </a:xfrm>
          <a:prstGeom prst="rect">
            <a:avLst/>
          </a:prstGeom>
          <a:ln w="101600">
            <a:solidFill>
              <a:schemeClr val="bg1"/>
            </a:solidFill>
          </a:ln>
          <a:effectLst>
            <a:outerShdw blurRad="203200" dist="38100" dir="2700000" algn="tl" rotWithShape="0">
              <a:prstClr val="black">
                <a:alpha val="30000"/>
              </a:prstClr>
            </a:outerShdw>
          </a:effectLst>
        </p:spPr>
      </p:pic>
      <p:sp>
        <p:nvSpPr>
          <p:cNvPr id="8" name="TextBox 7">
            <a:extLst>
              <a:ext uri="{FF2B5EF4-FFF2-40B4-BE49-F238E27FC236}">
                <a16:creationId xmlns:a16="http://schemas.microsoft.com/office/drawing/2014/main" id="{F5D1A6A2-EFFF-4B1A-99CA-D0AA934A338E}"/>
              </a:ext>
            </a:extLst>
          </p:cNvPr>
          <p:cNvSpPr txBox="1"/>
          <p:nvPr/>
        </p:nvSpPr>
        <p:spPr>
          <a:xfrm>
            <a:off x="7252725" y="1917355"/>
            <a:ext cx="4654007" cy="3125792"/>
          </a:xfrm>
          <a:prstGeom prst="rect">
            <a:avLst/>
          </a:prstGeom>
          <a:noFill/>
        </p:spPr>
        <p:txBody>
          <a:bodyPr wrap="square" rtlCol="0">
            <a:spAutoFit/>
          </a:bodyPr>
          <a:lstStyle>
            <a:defPPr>
              <a:defRPr lang="en-US"/>
            </a:defPPr>
            <a:lvl1pPr>
              <a:lnSpc>
                <a:spcPct val="110000"/>
              </a:lnSpc>
              <a:spcAft>
                <a:spcPts val="1200"/>
              </a:spcAft>
              <a:defRPr sz="175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sz="1800" dirty="0"/>
              <a:t>On the </a:t>
            </a:r>
            <a:r>
              <a:rPr lang="en-GB" sz="1800" b="1" dirty="0">
                <a:latin typeface="Open Sans SemiBold" panose="020B0606030504020204" pitchFamily="34" charset="0"/>
                <a:ea typeface="Open Sans SemiBold" panose="020B0606030504020204" pitchFamily="34" charset="0"/>
                <a:cs typeface="Open Sans SemiBold" panose="020B0606030504020204" pitchFamily="34" charset="0"/>
              </a:rPr>
              <a:t>map page </a:t>
            </a:r>
            <a:r>
              <a:rPr lang="en-GB" sz="1800" dirty="0"/>
              <a:t>you can see the GPS locations of data submissions/GPS readings for variables.</a:t>
            </a:r>
          </a:p>
          <a:p>
            <a:r>
              <a:rPr lang="en-GB" sz="1800" dirty="0"/>
              <a:t>This is especially useful when data is being collected remotely from your location.</a:t>
            </a:r>
          </a:p>
          <a:p>
            <a:r>
              <a:rPr lang="en-GB" sz="1800" dirty="0"/>
              <a:t>You can check that data is being collected in locations you would expect and not in strange locations far away from data collection sites</a:t>
            </a:r>
          </a:p>
        </p:txBody>
      </p:sp>
    </p:spTree>
    <p:extLst>
      <p:ext uri="{BB962C8B-B14F-4D97-AF65-F5344CB8AC3E}">
        <p14:creationId xmlns:p14="http://schemas.microsoft.com/office/powerpoint/2010/main" val="247431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GB" dirty="0"/>
              <a:t>Monitoring Data</a:t>
            </a:r>
          </a:p>
        </p:txBody>
      </p:sp>
      <p:pic>
        <p:nvPicPr>
          <p:cNvPr id="5" name="Content Placeholder 4">
            <a:extLst>
              <a:ext uri="{FF2B5EF4-FFF2-40B4-BE49-F238E27FC236}">
                <a16:creationId xmlns:a16="http://schemas.microsoft.com/office/drawing/2014/main" id="{F69165CD-4D90-4D8D-921E-5799BC110776}"/>
              </a:ext>
            </a:extLst>
          </p:cNvPr>
          <p:cNvPicPr>
            <a:picLocks noChangeAspect="1"/>
          </p:cNvPicPr>
          <p:nvPr/>
        </p:nvPicPr>
        <p:blipFill>
          <a:blip r:embed="rId3"/>
          <a:srcRect/>
          <a:stretch/>
        </p:blipFill>
        <p:spPr>
          <a:xfrm>
            <a:off x="723141" y="2061606"/>
            <a:ext cx="7116696" cy="3440768"/>
          </a:xfrm>
          <a:prstGeom prst="rect">
            <a:avLst/>
          </a:prstGeom>
          <a:ln w="101600">
            <a:solidFill>
              <a:schemeClr val="bg1"/>
            </a:solidFill>
          </a:ln>
          <a:effectLst>
            <a:outerShdw blurRad="203200" dist="38100" dir="2700000" algn="tl" rotWithShape="0">
              <a:prstClr val="black">
                <a:alpha val="30000"/>
              </a:prstClr>
            </a:outerShdw>
          </a:effectLst>
        </p:spPr>
      </p:pic>
      <p:sp>
        <p:nvSpPr>
          <p:cNvPr id="6" name="TextBox 5">
            <a:extLst>
              <a:ext uri="{FF2B5EF4-FFF2-40B4-BE49-F238E27FC236}">
                <a16:creationId xmlns:a16="http://schemas.microsoft.com/office/drawing/2014/main" id="{0902E818-1FC0-40D2-B060-6A46B51D3114}"/>
              </a:ext>
            </a:extLst>
          </p:cNvPr>
          <p:cNvSpPr txBox="1"/>
          <p:nvPr/>
        </p:nvSpPr>
        <p:spPr>
          <a:xfrm>
            <a:off x="8167786" y="2061606"/>
            <a:ext cx="3738947" cy="1599220"/>
          </a:xfrm>
          <a:prstGeom prst="rect">
            <a:avLst/>
          </a:prstGeom>
          <a:noFill/>
        </p:spPr>
        <p:txBody>
          <a:bodyPr wrap="square" rtlCol="0">
            <a:spAutoFit/>
          </a:bodyPr>
          <a:lstStyle>
            <a:defPPr>
              <a:defRPr lang="en-US"/>
            </a:defPPr>
            <a:lvl1pPr>
              <a:lnSpc>
                <a:spcPct val="110000"/>
              </a:lnSpc>
              <a:spcAft>
                <a:spcPts val="1200"/>
              </a:spcAft>
              <a:defRPr>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From this menu, you can also browse your data in the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table tab</a:t>
            </a:r>
            <a:r>
              <a:rPr lang="en-US" dirty="0"/>
              <a:t>. You can check through your entries for any unusual looking responses/incomplete entries. </a:t>
            </a:r>
          </a:p>
        </p:txBody>
      </p:sp>
    </p:spTree>
    <p:extLst>
      <p:ext uri="{BB962C8B-B14F-4D97-AF65-F5344CB8AC3E}">
        <p14:creationId xmlns:p14="http://schemas.microsoft.com/office/powerpoint/2010/main" val="26120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GB" dirty="0"/>
              <a:t>Monitoring Data</a:t>
            </a:r>
          </a:p>
        </p:txBody>
      </p:sp>
      <p:pic>
        <p:nvPicPr>
          <p:cNvPr id="5" name="Content Placeholder 4">
            <a:extLst>
              <a:ext uri="{FF2B5EF4-FFF2-40B4-BE49-F238E27FC236}">
                <a16:creationId xmlns:a16="http://schemas.microsoft.com/office/drawing/2014/main" id="{B334E517-BEDF-4684-B0DF-3EC2B4065A25}"/>
              </a:ext>
            </a:extLst>
          </p:cNvPr>
          <p:cNvPicPr>
            <a:picLocks noChangeAspect="1"/>
          </p:cNvPicPr>
          <p:nvPr/>
        </p:nvPicPr>
        <p:blipFill>
          <a:blip r:embed="rId3"/>
          <a:srcRect/>
          <a:stretch/>
        </p:blipFill>
        <p:spPr>
          <a:xfrm>
            <a:off x="779546" y="1637383"/>
            <a:ext cx="5920276" cy="4630763"/>
          </a:xfrm>
          <a:prstGeom prst="rect">
            <a:avLst/>
          </a:prstGeom>
          <a:ln w="101600">
            <a:solidFill>
              <a:schemeClr val="bg1"/>
            </a:solidFill>
          </a:ln>
          <a:effectLst>
            <a:outerShdw blurRad="203200" dist="38100" dir="2700000" algn="tl" rotWithShape="0">
              <a:prstClr val="black">
                <a:alpha val="30000"/>
              </a:prstClr>
            </a:outerShdw>
          </a:effectLst>
        </p:spPr>
      </p:pic>
      <p:sp>
        <p:nvSpPr>
          <p:cNvPr id="6" name="TextBox 5">
            <a:extLst>
              <a:ext uri="{FF2B5EF4-FFF2-40B4-BE49-F238E27FC236}">
                <a16:creationId xmlns:a16="http://schemas.microsoft.com/office/drawing/2014/main" id="{6B386AFD-65BF-4142-ADD2-F50A5076A4FC}"/>
              </a:ext>
            </a:extLst>
          </p:cNvPr>
          <p:cNvSpPr txBox="1"/>
          <p:nvPr/>
        </p:nvSpPr>
        <p:spPr>
          <a:xfrm>
            <a:off x="7497141" y="3142382"/>
            <a:ext cx="3144348" cy="1089529"/>
          </a:xfrm>
          <a:prstGeom prst="rect">
            <a:avLst/>
          </a:prstGeom>
          <a:noFill/>
        </p:spPr>
        <p:txBody>
          <a:bodyPr wrap="square" rtlCol="0">
            <a:spAutoFit/>
          </a:bodyPr>
          <a:lstStyle/>
          <a:p>
            <a:pPr>
              <a:lnSpc>
                <a:spcPct val="110000"/>
              </a:lnSpc>
            </a:pPr>
            <a:r>
              <a:rPr lang="en-US" sz="2000" dirty="0">
                <a:latin typeface="Open Sans Light" panose="020B0306030504020204" pitchFamily="34" charset="0"/>
                <a:ea typeface="Open Sans Light" panose="020B0306030504020204" pitchFamily="34" charset="0"/>
                <a:cs typeface="Open Sans Light" panose="020B0306030504020204" pitchFamily="34" charset="0"/>
              </a:rPr>
              <a:t>You can also browse some graphs and tables from the </a:t>
            </a:r>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Reports</a:t>
            </a:r>
            <a:r>
              <a:rPr lang="en-US" sz="20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tab</a:t>
            </a:r>
            <a:endParaRPr lang="en-GB" sz="2000" b="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5883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US" dirty="0"/>
              <a:t>Downloading Collected Data</a:t>
            </a:r>
            <a:endParaRPr lang="en-GB" dirty="0"/>
          </a:p>
        </p:txBody>
      </p:sp>
      <p:pic>
        <p:nvPicPr>
          <p:cNvPr id="7" name="Picture 6">
            <a:extLst>
              <a:ext uri="{FF2B5EF4-FFF2-40B4-BE49-F238E27FC236}">
                <a16:creationId xmlns:a16="http://schemas.microsoft.com/office/drawing/2014/main" id="{AE1B04E1-3DAA-4838-A3DA-0D59B6202313}"/>
              </a:ext>
            </a:extLst>
          </p:cNvPr>
          <p:cNvPicPr>
            <a:picLocks noChangeAspect="1"/>
          </p:cNvPicPr>
          <p:nvPr/>
        </p:nvPicPr>
        <p:blipFill>
          <a:blip r:embed="rId3"/>
          <a:srcRect/>
          <a:stretch/>
        </p:blipFill>
        <p:spPr>
          <a:xfrm>
            <a:off x="551670" y="2066647"/>
            <a:ext cx="7296281" cy="3578529"/>
          </a:xfrm>
          <a:prstGeom prst="rect">
            <a:avLst/>
          </a:prstGeom>
          <a:ln w="101600">
            <a:solidFill>
              <a:schemeClr val="bg1"/>
            </a:solidFill>
          </a:ln>
          <a:effectLst>
            <a:outerShdw blurRad="203200" dist="38100" dir="2700000" algn="tl" rotWithShape="0">
              <a:prstClr val="black">
                <a:alpha val="30000"/>
              </a:prstClr>
            </a:outerShdw>
          </a:effectLst>
        </p:spPr>
      </p:pic>
      <p:sp>
        <p:nvSpPr>
          <p:cNvPr id="8" name="TextBox 7">
            <a:extLst>
              <a:ext uri="{FF2B5EF4-FFF2-40B4-BE49-F238E27FC236}">
                <a16:creationId xmlns:a16="http://schemas.microsoft.com/office/drawing/2014/main" id="{EF6E5A42-AF1A-4C8B-8A56-460D08A7A242}"/>
              </a:ext>
            </a:extLst>
          </p:cNvPr>
          <p:cNvSpPr txBox="1"/>
          <p:nvPr/>
        </p:nvSpPr>
        <p:spPr>
          <a:xfrm>
            <a:off x="8155746" y="1865786"/>
            <a:ext cx="3484584" cy="1428083"/>
          </a:xfrm>
          <a:prstGeom prst="rect">
            <a:avLst/>
          </a:prstGeom>
          <a:noFill/>
        </p:spPr>
        <p:txBody>
          <a:bodyPr wrap="square" rtlCol="0">
            <a:spAutoFit/>
          </a:bodyPr>
          <a:lstStyle>
            <a:defPPr>
              <a:defRPr lang="en-US"/>
            </a:defPPr>
            <a:lvl1pPr>
              <a:lnSpc>
                <a:spcPct val="110000"/>
              </a:lnSpc>
              <a:defRPr sz="20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To download some data, you need to click on either the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“DATA” tab </a:t>
            </a:r>
            <a:r>
              <a:rPr lang="en-US" dirty="0"/>
              <a:t>or the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“Downloads” button</a:t>
            </a:r>
            <a:r>
              <a:rPr lang="en-US" dirty="0"/>
              <a:t>.</a:t>
            </a:r>
            <a:endParaRPr lang="en-GB" dirty="0"/>
          </a:p>
        </p:txBody>
      </p:sp>
      <p:sp>
        <p:nvSpPr>
          <p:cNvPr id="9" name="Oval 8">
            <a:extLst>
              <a:ext uri="{FF2B5EF4-FFF2-40B4-BE49-F238E27FC236}">
                <a16:creationId xmlns:a16="http://schemas.microsoft.com/office/drawing/2014/main" id="{9BB62046-A2EC-4B2C-9BFA-1C78C9A1A17F}"/>
              </a:ext>
            </a:extLst>
          </p:cNvPr>
          <p:cNvSpPr/>
          <p:nvPr/>
        </p:nvSpPr>
        <p:spPr>
          <a:xfrm>
            <a:off x="4952809" y="2416241"/>
            <a:ext cx="377504" cy="327172"/>
          </a:xfrm>
          <a:prstGeom prst="ellipse">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6609E71-C972-4898-828A-F5C241311B34}"/>
              </a:ext>
            </a:extLst>
          </p:cNvPr>
          <p:cNvSpPr/>
          <p:nvPr/>
        </p:nvSpPr>
        <p:spPr>
          <a:xfrm>
            <a:off x="6096000" y="5137113"/>
            <a:ext cx="1525398" cy="261458"/>
          </a:xfrm>
          <a:prstGeom prst="ellipse">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81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54FE0-5CD1-44BD-9C86-E488B2C135DF}"/>
              </a:ext>
            </a:extLst>
          </p:cNvPr>
          <p:cNvSpPr>
            <a:spLocks noGrp="1"/>
          </p:cNvSpPr>
          <p:nvPr>
            <p:ph type="title"/>
          </p:nvPr>
        </p:nvSpPr>
        <p:spPr/>
        <p:txBody>
          <a:bodyPr/>
          <a:lstStyle/>
          <a:p>
            <a:r>
              <a:rPr lang="en-US" dirty="0"/>
              <a:t>Downloading Collected Data</a:t>
            </a:r>
            <a:endParaRPr lang="en-GB" dirty="0"/>
          </a:p>
        </p:txBody>
      </p:sp>
      <p:pic>
        <p:nvPicPr>
          <p:cNvPr id="11" name="Picture 10">
            <a:extLst>
              <a:ext uri="{FF2B5EF4-FFF2-40B4-BE49-F238E27FC236}">
                <a16:creationId xmlns:a16="http://schemas.microsoft.com/office/drawing/2014/main" id="{DB0EFD3D-AF92-4323-8501-C2D4F5D0664A}"/>
              </a:ext>
            </a:extLst>
          </p:cNvPr>
          <p:cNvPicPr>
            <a:picLocks noChangeAspect="1"/>
          </p:cNvPicPr>
          <p:nvPr/>
        </p:nvPicPr>
        <p:blipFill rotWithShape="1">
          <a:blip r:embed="rId3"/>
          <a:srcRect r="19874"/>
          <a:stretch/>
        </p:blipFill>
        <p:spPr>
          <a:xfrm>
            <a:off x="530894" y="1750225"/>
            <a:ext cx="5431906" cy="2456586"/>
          </a:xfrm>
          <a:prstGeom prst="rect">
            <a:avLst/>
          </a:prstGeom>
          <a:ln w="101600">
            <a:solidFill>
              <a:schemeClr val="bg1"/>
            </a:solidFill>
          </a:ln>
          <a:effectLst>
            <a:outerShdw blurRad="203200" dist="38100" dir="2700000" algn="tl" rotWithShape="0">
              <a:prstClr val="black">
                <a:alpha val="30000"/>
              </a:prstClr>
            </a:outerShdw>
          </a:effectLst>
        </p:spPr>
      </p:pic>
      <p:pic>
        <p:nvPicPr>
          <p:cNvPr id="12" name="Picture 11" descr="A screenshot of a cell phone&#10;&#10;Description automatically generated">
            <a:extLst>
              <a:ext uri="{FF2B5EF4-FFF2-40B4-BE49-F238E27FC236}">
                <a16:creationId xmlns:a16="http://schemas.microsoft.com/office/drawing/2014/main" id="{D86231EA-6EDB-47C2-B3A4-E58D4B032AB3}"/>
              </a:ext>
            </a:extLst>
          </p:cNvPr>
          <p:cNvPicPr>
            <a:picLocks noChangeAspect="1"/>
          </p:cNvPicPr>
          <p:nvPr/>
        </p:nvPicPr>
        <p:blipFill>
          <a:blip r:embed="rId4"/>
          <a:stretch>
            <a:fillRect/>
          </a:stretch>
        </p:blipFill>
        <p:spPr>
          <a:xfrm>
            <a:off x="552616" y="4720578"/>
            <a:ext cx="8314034" cy="1427103"/>
          </a:xfrm>
          <a:prstGeom prst="rect">
            <a:avLst/>
          </a:prstGeom>
          <a:ln w="101600">
            <a:solidFill>
              <a:schemeClr val="bg1"/>
            </a:solidFill>
          </a:ln>
          <a:effectLst>
            <a:outerShdw blurRad="203200" dist="38100" dir="2700000" algn="tl" rotWithShape="0">
              <a:prstClr val="black">
                <a:alpha val="30000"/>
              </a:prstClr>
            </a:outerShdw>
          </a:effectLst>
        </p:spPr>
      </p:pic>
      <p:sp>
        <p:nvSpPr>
          <p:cNvPr id="13" name="TextBox 12">
            <a:extLst>
              <a:ext uri="{FF2B5EF4-FFF2-40B4-BE49-F238E27FC236}">
                <a16:creationId xmlns:a16="http://schemas.microsoft.com/office/drawing/2014/main" id="{06D3BCD1-4F5E-4A87-9784-CC3E26FCA033}"/>
              </a:ext>
            </a:extLst>
          </p:cNvPr>
          <p:cNvSpPr txBox="1"/>
          <p:nvPr/>
        </p:nvSpPr>
        <p:spPr>
          <a:xfrm>
            <a:off x="6442449" y="1596403"/>
            <a:ext cx="4848403" cy="2362506"/>
          </a:xfrm>
          <a:prstGeom prst="rect">
            <a:avLst/>
          </a:prstGeom>
          <a:noFill/>
        </p:spPr>
        <p:txBody>
          <a:bodyPr wrap="square" rtlCol="0">
            <a:spAutoFit/>
          </a:bodyPr>
          <a:lstStyle>
            <a:defPPr>
              <a:defRPr lang="en-US"/>
            </a:defPPr>
            <a:lvl1pPr>
              <a:lnSpc>
                <a:spcPct val="110000"/>
              </a:lnSpc>
              <a:defRPr sz="2000">
                <a:latin typeface="Open Sans Light" panose="020B0306030504020204" pitchFamily="34" charset="0"/>
                <a:ea typeface="Open Sans Light" panose="020B0306030504020204" pitchFamily="34" charset="0"/>
                <a:cs typeface="Open Sans Light" panose="020B0306030504020204" pitchFamily="34" charset="0"/>
              </a:defRPr>
            </a:lvl1pPr>
          </a:lstStyle>
          <a:p>
            <a:pPr>
              <a:spcAft>
                <a:spcPts val="1200"/>
              </a:spcAft>
            </a:pPr>
            <a:r>
              <a:rPr lang="en-US" sz="1800" dirty="0"/>
              <a:t>From here, choose your file format and other options such as inclusion of group names and which versions of the forms you want data from. </a:t>
            </a:r>
          </a:p>
          <a:p>
            <a:pPr>
              <a:spcAft>
                <a:spcPts val="1200"/>
              </a:spcAft>
            </a:pPr>
            <a:r>
              <a:rPr lang="en-US" sz="1800" dirty="0"/>
              <a:t>Press “Export” and then a file will appear below this box ready to be downloaded by clicking the download icon</a:t>
            </a:r>
            <a:endParaRPr lang="en-GB" sz="1800" dirty="0"/>
          </a:p>
        </p:txBody>
      </p:sp>
      <p:pic>
        <p:nvPicPr>
          <p:cNvPr id="14" name="Graphic 13" descr="Download">
            <a:extLst>
              <a:ext uri="{FF2B5EF4-FFF2-40B4-BE49-F238E27FC236}">
                <a16:creationId xmlns:a16="http://schemas.microsoft.com/office/drawing/2014/main" id="{11470EF8-89DA-486E-B6FD-C025D5696D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8485" y="3606877"/>
            <a:ext cx="255775" cy="288266"/>
          </a:xfrm>
          <a:prstGeom prst="rect">
            <a:avLst/>
          </a:prstGeom>
        </p:spPr>
      </p:pic>
    </p:spTree>
    <p:extLst>
      <p:ext uri="{BB962C8B-B14F-4D97-AF65-F5344CB8AC3E}">
        <p14:creationId xmlns:p14="http://schemas.microsoft.com/office/powerpoint/2010/main" val="26354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pdatedtheme">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theme" id="{6201010B-5358-A244-A448-0769BD74CF89}" vid="{94A1379F-BC3E-0C4F-9A25-6510C601A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06DAE9941C6E48A9C55BDA8A72BDE7" ma:contentTypeVersion="7" ma:contentTypeDescription="Create a new document." ma:contentTypeScope="" ma:versionID="9b21557e877d51d9dc6baf46f65dd29b">
  <xsd:schema xmlns:xsd="http://www.w3.org/2001/XMLSchema" xmlns:xs="http://www.w3.org/2001/XMLSchema" xmlns:p="http://schemas.microsoft.com/office/2006/metadata/properties" xmlns:ns3="e05110a1-bbe0-47e3-9ae9-9fd788bcb355" targetNamespace="http://schemas.microsoft.com/office/2006/metadata/properties" ma:root="true" ma:fieldsID="4fa46b662fbc73e82b0d4dda846f7d25" ns3:_="">
    <xsd:import namespace="e05110a1-bbe0-47e3-9ae9-9fd788bcb3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110a1-bbe0-47e3-9ae9-9fd788bcb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5D286-5BBB-4C8A-87AC-0AD85B0A7F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796212-BE6B-4B69-87D6-C8561A1474AD}">
  <ds:schemaRefs>
    <ds:schemaRef ds:uri="http://schemas.microsoft.com/sharepoint/v3/contenttype/forms"/>
  </ds:schemaRefs>
</ds:datastoreItem>
</file>

<file path=customXml/itemProps3.xml><?xml version="1.0" encoding="utf-8"?>
<ds:datastoreItem xmlns:ds="http://schemas.openxmlformats.org/officeDocument/2006/customXml" ds:itemID="{A01C223F-4618-40FD-8764-5919792C2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110a1-bbe0-47e3-9ae9-9fd788bcb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updatedtheme</Template>
  <TotalTime>24</TotalTime>
  <Words>866</Words>
  <Application>Microsoft Macintosh PowerPoint</Application>
  <PresentationFormat>Widescreen</PresentationFormat>
  <Paragraphs>73</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Open Sans</vt:lpstr>
      <vt:lpstr>Open Sans SemiBold</vt:lpstr>
      <vt:lpstr>Calibri</vt:lpstr>
      <vt:lpstr>Open Sans Light</vt:lpstr>
      <vt:lpstr>Arial</vt:lpstr>
      <vt:lpstr>updatedtheme</vt:lpstr>
      <vt:lpstr>PowerPoint Presentation</vt:lpstr>
      <vt:lpstr>Contents</vt:lpstr>
      <vt:lpstr>ODK Process Steps</vt:lpstr>
      <vt:lpstr>Navigating KoboToolBox</vt:lpstr>
      <vt:lpstr>Monitoring Data</vt:lpstr>
      <vt:lpstr>Monitoring Data</vt:lpstr>
      <vt:lpstr>Monitoring Data</vt:lpstr>
      <vt:lpstr>Downloading Collected Data</vt:lpstr>
      <vt:lpstr>Downloading Collected Data</vt:lpstr>
      <vt:lpstr>Downloading Collected Data:   File Formats</vt:lpstr>
      <vt:lpstr>Downloading Collected Data</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Stats4SD theme</dc:title>
  <dc:creator>Emily Nevitt</dc:creator>
  <cp:lastModifiedBy>Emily Nevitt</cp:lastModifiedBy>
  <cp:revision>75</cp:revision>
  <dcterms:created xsi:type="dcterms:W3CDTF">2019-10-18T11:07:06Z</dcterms:created>
  <dcterms:modified xsi:type="dcterms:W3CDTF">2020-06-24T10:50:33Z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0x0101000506DAE9941C6E48A9C55BDA8A72BDE7</vt:lpwstr>
  </property>
</Properties>
</file>