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9" r:id="rId4"/>
  </p:sldMasterIdLst>
  <p:notesMasterIdLst>
    <p:notesMasterId r:id="rId25"/>
  </p:notesMasterIdLst>
  <p:handoutMasterIdLst>
    <p:handoutMasterId r:id="rId26"/>
  </p:handoutMasterIdLst>
  <p:sldIdLst>
    <p:sldId id="297" r:id="rId5"/>
    <p:sldId id="305" r:id="rId6"/>
    <p:sldId id="326" r:id="rId7"/>
    <p:sldId id="306" r:id="rId8"/>
    <p:sldId id="307" r:id="rId9"/>
    <p:sldId id="315" r:id="rId10"/>
    <p:sldId id="314" r:id="rId11"/>
    <p:sldId id="308" r:id="rId12"/>
    <p:sldId id="313" r:id="rId13"/>
    <p:sldId id="309" r:id="rId14"/>
    <p:sldId id="310" r:id="rId15"/>
    <p:sldId id="311" r:id="rId16"/>
    <p:sldId id="312" r:id="rId17"/>
    <p:sldId id="316" r:id="rId18"/>
    <p:sldId id="319" r:id="rId19"/>
    <p:sldId id="320" r:id="rId20"/>
    <p:sldId id="317" r:id="rId21"/>
    <p:sldId id="318" r:id="rId22"/>
    <p:sldId id="321" r:id="rId23"/>
    <p:sldId id="324" r:id="rId24"/>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
      <p:font typeface="Open Sans Light" panose="020B0306030504020204" pitchFamily="34" charset="0"/>
      <p:regular r:id="rId35"/>
      <p:italic r:id="rId36"/>
    </p:embeddedFont>
    <p:embeddedFont>
      <p:font typeface="Open Sans SemiBold" panose="020B0606030504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EAF"/>
    <a:srgbClr val="4FADF3"/>
    <a:srgbClr val="F7F7F7"/>
    <a:srgbClr val="D4EBFB"/>
    <a:srgbClr val="FAE4E5"/>
    <a:srgbClr val="4B0C10"/>
    <a:srgbClr val="400A0D"/>
    <a:srgbClr val="6A1115"/>
    <a:srgbClr val="9D1A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86735" autoAdjust="0"/>
  </p:normalViewPr>
  <p:slideViewPr>
    <p:cSldViewPr snapToGrid="0">
      <p:cViewPr varScale="1">
        <p:scale>
          <a:sx n="100" d="100"/>
          <a:sy n="100" d="100"/>
        </p:scale>
        <p:origin x="384"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FBFD48-9B96-8546-989B-BB1AB837C8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BBFFEF0-64E3-9743-981F-155CF3BEF9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AEDBA2-0104-9D44-9A75-35AAA0A9298B}" type="datetimeFigureOut">
              <a:rPr lang="en-US" smtClean="0"/>
              <a:t>6/24/20</a:t>
            </a:fld>
            <a:endParaRPr lang="en-US"/>
          </a:p>
        </p:txBody>
      </p:sp>
      <p:sp>
        <p:nvSpPr>
          <p:cNvPr id="4" name="Footer Placeholder 3">
            <a:extLst>
              <a:ext uri="{FF2B5EF4-FFF2-40B4-BE49-F238E27FC236}">
                <a16:creationId xmlns:a16="http://schemas.microsoft.com/office/drawing/2014/main" id="{C86F5F55-2262-A54C-9B21-AF99253E24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E97F05-4939-394D-8163-B994975823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A54C9B-D038-424F-8E72-D84E1468CBE1}" type="slidenum">
              <a:rPr lang="en-US" smtClean="0"/>
              <a:t>‹#›</a:t>
            </a:fld>
            <a:endParaRPr lang="en-US"/>
          </a:p>
        </p:txBody>
      </p:sp>
    </p:spTree>
    <p:extLst>
      <p:ext uri="{BB962C8B-B14F-4D97-AF65-F5344CB8AC3E}">
        <p14:creationId xmlns:p14="http://schemas.microsoft.com/office/powerpoint/2010/main" val="3843401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36D56-04B9-4511-9E32-E78B092070E1}" type="datetimeFigureOut">
              <a:rPr lang="en-GB" smtClean="0"/>
              <a:t>24/06/2020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ADE1B-B6E5-443A-B345-19EF7C676039}" type="slidenum">
              <a:rPr lang="en-GB" smtClean="0"/>
              <a:t>‹#›</a:t>
            </a:fld>
            <a:endParaRPr lang="en-GB"/>
          </a:p>
        </p:txBody>
      </p:sp>
    </p:spTree>
    <p:extLst>
      <p:ext uri="{BB962C8B-B14F-4D97-AF65-F5344CB8AC3E}">
        <p14:creationId xmlns:p14="http://schemas.microsoft.com/office/powerpoint/2010/main" val="422641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Welcome to part 6 of this series of introductory video presentations on “An Introduction to Open Data Kit (ODK)”, a learning resource compiled by Statistics for Sustainable Development for researchers, students or anyone else who may be interested in learning the fundamentals of ODK and mobile data collection. </a:t>
            </a:r>
          </a:p>
          <a:p>
            <a:endParaRPr lang="en-US" dirty="0"/>
          </a:p>
          <a:p>
            <a:r>
              <a:rPr lang="en-US" dirty="0"/>
              <a:t>This part shall focus on everything to do with the use of ODK Collect, the ideal mobile app to use for your data collection. We shall cover everything from downloading and configuring the app to uploading your collected data back to the server.</a:t>
            </a:r>
          </a:p>
        </p:txBody>
      </p:sp>
      <p:sp>
        <p:nvSpPr>
          <p:cNvPr id="4" name="Slide Number Placeholder 3"/>
          <p:cNvSpPr>
            <a:spLocks noGrp="1"/>
          </p:cNvSpPr>
          <p:nvPr>
            <p:ph type="sldNum" sz="quarter" idx="5"/>
          </p:nvPr>
        </p:nvSpPr>
        <p:spPr/>
        <p:txBody>
          <a:bodyPr/>
          <a:lstStyle/>
          <a:p>
            <a:fld id="{B31ADE1B-B6E5-443A-B345-19EF7C676039}" type="slidenum">
              <a:rPr lang="en-GB" smtClean="0"/>
              <a:t>1</a:t>
            </a:fld>
            <a:endParaRPr lang="en-GB"/>
          </a:p>
        </p:txBody>
      </p:sp>
    </p:spTree>
    <p:extLst>
      <p:ext uri="{BB962C8B-B14F-4D97-AF65-F5344CB8AC3E}">
        <p14:creationId xmlns:p14="http://schemas.microsoft.com/office/powerpoint/2010/main" val="3600675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downloaded your form you can now finally start collecting data. If you return back to the “Fill Blank Form” section on the main page and then select the form for which you would like to collect data. You will then be taken to the first page of the form.</a:t>
            </a:r>
          </a:p>
          <a:p>
            <a:endParaRPr lang="en-US" dirty="0"/>
          </a:p>
          <a:p>
            <a:r>
              <a:rPr lang="en-US" dirty="0"/>
              <a:t>Depending on your settings, you will either move between the pages of the form by pressing the next or back buttons which will appear at the bottom of the screen. Alternatively, the default option is to actually swipe to the side in order to navigate, I personally prefer using the buttons as the swipe navigation can be fiddly. Often you will swipe to move down and this will register as trying to move to the next or previous question</a:t>
            </a:r>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10</a:t>
            </a:fld>
            <a:endParaRPr lang="en-GB"/>
          </a:p>
        </p:txBody>
      </p:sp>
    </p:spTree>
    <p:extLst>
      <p:ext uri="{BB962C8B-B14F-4D97-AF65-F5344CB8AC3E}">
        <p14:creationId xmlns:p14="http://schemas.microsoft.com/office/powerpoint/2010/main" val="3729884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do not have these buttons, you can change the navigation method by pressing the dotted icon on the top right of the screen.  And then press on the User Interface settings. You will be presented with this page, the choice of settings will, as previously mentioned, depend on those which had been set on those set up in the user control settings as shown in the configuration steps. You can change the navigation settings to use forward/backward buttons here as well as alter the text font size, the language and change the theme.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11</a:t>
            </a:fld>
            <a:endParaRPr lang="en-GB"/>
          </a:p>
        </p:txBody>
      </p:sp>
    </p:spTree>
    <p:extLst>
      <p:ext uri="{BB962C8B-B14F-4D97-AF65-F5344CB8AC3E}">
        <p14:creationId xmlns:p14="http://schemas.microsoft.com/office/powerpoint/2010/main" val="395531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previous session I described how to create your XLSform, detailing how to create certain question types and how to use hints and labels to display text.</a:t>
            </a:r>
          </a:p>
          <a:p>
            <a:endParaRPr lang="en-US" dirty="0"/>
          </a:p>
          <a:p>
            <a:r>
              <a:rPr lang="en-US" dirty="0"/>
              <a:t>Well in this first image we can see how a text field such as “Please enter your name” would appear on the actual mobile device when an enumerator is collecting data for your project. </a:t>
            </a:r>
          </a:p>
          <a:p>
            <a:endParaRPr lang="en-US" dirty="0"/>
          </a:p>
          <a:p>
            <a:r>
              <a:rPr lang="en-US" dirty="0"/>
              <a:t>2</a:t>
            </a:r>
            <a:r>
              <a:rPr lang="en-US" baseline="30000" dirty="0"/>
              <a:t>nd</a:t>
            </a:r>
            <a:r>
              <a:rPr lang="en-US" dirty="0"/>
              <a:t> is what we would call a date widget, this is not the default appearance for this type of question. If you recall in the previous session when I showed portions of the XLSForm, I had set in the appearance column for this question to be no-calendar – this changes how this date variable is inputted. Rather than displaying a calendar, the user will see this kind of listed option instead. </a:t>
            </a:r>
          </a:p>
          <a:p>
            <a:endParaRPr lang="en-US" dirty="0"/>
          </a:p>
          <a:p>
            <a:r>
              <a:rPr lang="en-US" dirty="0"/>
              <a:t>A single select can appear in many different ways as they have a lot of potential appearance options such as being gridded or appearing in a drop-down list. The appearance shown here is how single select questions </a:t>
            </a:r>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12</a:t>
            </a:fld>
            <a:endParaRPr lang="en-GB"/>
          </a:p>
        </p:txBody>
      </p:sp>
    </p:spTree>
    <p:extLst>
      <p:ext uri="{BB962C8B-B14F-4D97-AF65-F5344CB8AC3E}">
        <p14:creationId xmlns:p14="http://schemas.microsoft.com/office/powerpoint/2010/main" val="1063809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your questionnaire, you may have wished to collect GPS co-ordinates for some purpose. The example here was a collection of a single geo-point at the site of data collection.  You will be presented with a button saying “Start </a:t>
            </a:r>
            <a:r>
              <a:rPr lang="en-US" dirty="0" err="1"/>
              <a:t>GeoPoint</a:t>
            </a:r>
            <a:r>
              <a:rPr lang="en-US" dirty="0"/>
              <a:t>”, after pressing this the phone will try to establish a connection to detect GPS co-ordinates and will tell you how accurate the current reading is, increasing in accuracy as more satellites are connected. You can either manually decide when you are happy with the accuracy, or you will have set an accuracy threshold, at which point the form will automatically take the reading once this threshold is matched. </a:t>
            </a:r>
          </a:p>
          <a:p>
            <a:endParaRPr lang="en-US" dirty="0"/>
          </a:p>
          <a:p>
            <a:r>
              <a:rPr lang="en-US" dirty="0"/>
              <a:t>Multiple select questions have many of the same appearance options as single select questions. This is the default appearance, the only difference between this and a single select is the use of square boxes rather than circles as a visual clue. Selected options will be highlighted with blue tick boxes.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13</a:t>
            </a:fld>
            <a:endParaRPr lang="en-GB"/>
          </a:p>
        </p:txBody>
      </p:sp>
    </p:spTree>
    <p:extLst>
      <p:ext uri="{BB962C8B-B14F-4D97-AF65-F5344CB8AC3E}">
        <p14:creationId xmlns:p14="http://schemas.microsoft.com/office/powerpoint/2010/main" val="3313039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Integer questions are fairly simple as when you move onto one, the numpad will automatically open. A decimal input would be slightly different with the addition of buttons for decimal points. </a:t>
            </a:r>
          </a:p>
          <a:p>
            <a:endParaRPr lang="en-US" dirty="0"/>
          </a:p>
          <a:p>
            <a:r>
              <a:rPr lang="en-US" dirty="0"/>
              <a:t>Finally, as mentioned before you can actually use images as answer choices. While I did not fully go over this capability, if you look more into the example XLSForm which has been attached to this project you will be able to see a demonstration and how this is actually a fairly simple process to achieve.  As there are no boxes to speak of, the selected option will actually have an orange highlight around the image.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14</a:t>
            </a:fld>
            <a:endParaRPr lang="en-GB"/>
          </a:p>
        </p:txBody>
      </p:sp>
    </p:spTree>
    <p:extLst>
      <p:ext uri="{BB962C8B-B14F-4D97-AF65-F5344CB8AC3E}">
        <p14:creationId xmlns:p14="http://schemas.microsoft.com/office/powerpoint/2010/main" val="1078588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now reached the end of our form. When you do so you should be presented with this screen. You can choose to save the form now, or if need be you can go back and edit any answers before doing so. You can also save them at any point actually by clicking the save icon which will be present at the top of the screen throughout the data collection. </a:t>
            </a:r>
          </a:p>
          <a:p>
            <a:endParaRPr lang="en-US" dirty="0"/>
          </a:p>
          <a:p>
            <a:r>
              <a:rPr lang="en-US" dirty="0"/>
              <a:t>If you save the form you can go back and edit it at any time before it is sent off as a finalized form. If you go back to the main page and press on the “Edit Saved Form” button on the main page, you will be shown a list of all the saved (completed and uncompleted) which are stored on this mobile device which have not been sent back to the ODK server. </a:t>
            </a:r>
          </a:p>
          <a:p>
            <a:endParaRPr lang="en-US" dirty="0"/>
          </a:p>
          <a:p>
            <a:r>
              <a:rPr lang="en-US" dirty="0"/>
              <a:t>They will have a light blue icon next to them if they have not yet been marked as finalized while those which are classed finalized will have a purple icon next to them.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15</a:t>
            </a:fld>
            <a:endParaRPr lang="en-GB"/>
          </a:p>
        </p:txBody>
      </p:sp>
    </p:spTree>
    <p:extLst>
      <p:ext uri="{BB962C8B-B14F-4D97-AF65-F5344CB8AC3E}">
        <p14:creationId xmlns:p14="http://schemas.microsoft.com/office/powerpoint/2010/main" val="3041660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onto the form you wish to edit, you will be down a condensed version of the form with all of the answers inputted underneath the respective question. This makes it easier to navigate to where exactly you need to make an edit. </a:t>
            </a:r>
          </a:p>
          <a:p>
            <a:endParaRPr lang="en-US" dirty="0"/>
          </a:p>
          <a:p>
            <a:r>
              <a:rPr lang="en-US" dirty="0"/>
              <a:t>If you need to make an edit while you are completing the form, you will be presented with the same navigation pane if you press the icon  of an arrow pointing at a dot which will appear within the bar located at the top of the screen when filling out a form. This is also known as the “Go to Prompt” icon. This is especially useful for questionnaires with lots of labelled question groups as it will show the groups first, making navigation even easier.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16</a:t>
            </a:fld>
            <a:endParaRPr lang="en-GB"/>
          </a:p>
        </p:txBody>
      </p:sp>
    </p:spTree>
    <p:extLst>
      <p:ext uri="{BB962C8B-B14F-4D97-AF65-F5344CB8AC3E}">
        <p14:creationId xmlns:p14="http://schemas.microsoft.com/office/powerpoint/2010/main" val="1191421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completed some forms, we can move onto how your mobile device links back to the ODK aggregator by uploading saved forms back onto the server as data.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17</a:t>
            </a:fld>
            <a:endParaRPr lang="en-GB"/>
          </a:p>
        </p:txBody>
      </p:sp>
    </p:spTree>
    <p:extLst>
      <p:ext uri="{BB962C8B-B14F-4D97-AF65-F5344CB8AC3E}">
        <p14:creationId xmlns:p14="http://schemas.microsoft.com/office/powerpoint/2010/main" val="330719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did when we downloaded the blank form, you will once again need wither a wi-fi or network connection to the internet in order to do this process. </a:t>
            </a:r>
          </a:p>
          <a:p>
            <a:endParaRPr lang="en-US" dirty="0"/>
          </a:p>
          <a:p>
            <a:r>
              <a:rPr lang="en-US" dirty="0"/>
              <a:t>Once again heading back to the main menu page, you will need to press onto “Send Finalized Form” . Within this pane, you will be shown a list of every form saved onto your device which has been marked as finalized. As you did when downloading the form, you select the checkboxes next to the forms which you wish to upload. Finally simply press “Send Selected”.</a:t>
            </a:r>
          </a:p>
          <a:p>
            <a:endParaRPr lang="en-US" dirty="0"/>
          </a:p>
          <a:p>
            <a:r>
              <a:rPr lang="en-US" dirty="0"/>
              <a:t>Once you have successfully uploaded your form you will be presented with this message.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18</a:t>
            </a:fld>
            <a:endParaRPr lang="en-GB"/>
          </a:p>
        </p:txBody>
      </p:sp>
    </p:spTree>
    <p:extLst>
      <p:ext uri="{BB962C8B-B14F-4D97-AF65-F5344CB8AC3E}">
        <p14:creationId xmlns:p14="http://schemas.microsoft.com/office/powerpoint/2010/main" val="1476772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2</a:t>
            </a:fld>
            <a:endParaRPr lang="en-GB"/>
          </a:p>
        </p:txBody>
      </p:sp>
    </p:spTree>
    <p:extLst>
      <p:ext uri="{BB962C8B-B14F-4D97-AF65-F5344CB8AC3E}">
        <p14:creationId xmlns:p14="http://schemas.microsoft.com/office/powerpoint/2010/main" val="80522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already seen in the previous presentation how to move from your paper survey to a digital one by creating an XLSform.  In today’s presentation I am going to explore the rest of this ODK system through the steps of uploading your form to an ODK aggregator, downloading the form to a mobile device for data collection, uploading your data to the aggregator, monitoring your data on the aggregator and finally downloading your data to your personal computer in a csv, </a:t>
            </a:r>
            <a:r>
              <a:rPr lang="en-GB" dirty="0" err="1"/>
              <a:t>xls</a:t>
            </a:r>
            <a:r>
              <a:rPr lang="en-GB" dirty="0"/>
              <a:t> etc. </a:t>
            </a:r>
          </a:p>
          <a:p>
            <a:endParaRPr lang="en-US" dirty="0"/>
          </a:p>
        </p:txBody>
      </p:sp>
      <p:sp>
        <p:nvSpPr>
          <p:cNvPr id="4" name="Slide Number Placeholder 3"/>
          <p:cNvSpPr>
            <a:spLocks noGrp="1"/>
          </p:cNvSpPr>
          <p:nvPr>
            <p:ph type="sldNum" sz="quarter" idx="5"/>
          </p:nvPr>
        </p:nvSpPr>
        <p:spPr/>
        <p:txBody>
          <a:bodyPr/>
          <a:lstStyle/>
          <a:p>
            <a:fld id="{B31ADE1B-B6E5-443A-B345-19EF7C676039}" type="slidenum">
              <a:rPr lang="en-GB" smtClean="0"/>
              <a:t>3</a:t>
            </a:fld>
            <a:endParaRPr lang="en-GB"/>
          </a:p>
        </p:txBody>
      </p:sp>
    </p:spTree>
    <p:extLst>
      <p:ext uri="{BB962C8B-B14F-4D97-AF65-F5344CB8AC3E}">
        <p14:creationId xmlns:p14="http://schemas.microsoft.com/office/powerpoint/2010/main" val="113224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set up our project and form to </a:t>
            </a:r>
            <a:r>
              <a:rPr lang="en-US" dirty="0" err="1"/>
              <a:t>KoboToolBox</a:t>
            </a:r>
            <a:r>
              <a:rPr lang="en-US" dirty="0"/>
              <a:t>, we can switch over to the mobile device to begin looking at how we can collect data using the form we uploaded.</a:t>
            </a:r>
          </a:p>
          <a:p>
            <a:endParaRPr lang="en-US" dirty="0"/>
          </a:p>
          <a:p>
            <a:r>
              <a:rPr lang="en-US" dirty="0"/>
              <a:t>The best app for collecting and uploading your project data is ODK Collect. It has been optimized for android devices so this would be the most effective way to conduct your data collection. </a:t>
            </a:r>
          </a:p>
          <a:p>
            <a:endParaRPr lang="en-US" dirty="0"/>
          </a:p>
          <a:p>
            <a:r>
              <a:rPr lang="en-US" dirty="0"/>
              <a:t>It can be downloaded for android device phones/tablets through the google play store or can be manually installed onto your phone/tablet if need be.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4</a:t>
            </a:fld>
            <a:endParaRPr lang="en-GB"/>
          </a:p>
        </p:txBody>
      </p:sp>
    </p:spTree>
    <p:extLst>
      <p:ext uri="{BB962C8B-B14F-4D97-AF65-F5344CB8AC3E}">
        <p14:creationId xmlns:p14="http://schemas.microsoft.com/office/powerpoint/2010/main" val="784738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installed ODK Collect you will see an icon like this appear somewhere on your device. If you open this up you will be presented with the main menu screen which appear something like this with the version number displayed at the top.  Prior to this you will likely be shown a few prompts about settings and navigation which are easy enough to understand. </a:t>
            </a:r>
          </a:p>
          <a:p>
            <a:endParaRPr lang="en-US" dirty="0"/>
          </a:p>
          <a:p>
            <a:r>
              <a:rPr lang="en-US" dirty="0"/>
              <a:t>If you press onto the dotted icon in the top right corner of the main menu, you will be shown a drop-down list of settings menus.  The about screen will show some general information linking you to the website, the forum, a link to share the app and a link to leaving a review on the play store. </a:t>
            </a:r>
          </a:p>
          <a:p>
            <a:endParaRPr lang="en-US" dirty="0"/>
          </a:p>
          <a:p>
            <a:r>
              <a:rPr lang="en-US" dirty="0"/>
              <a:t>The general settings will take you into settings regarding form management and the user interface. However it is the Admin settings which are most important in the process of configuring the app to meet our needs.</a:t>
            </a:r>
          </a:p>
          <a:p>
            <a:r>
              <a:rPr lang="en-US" dirty="0"/>
              <a:t>	</a:t>
            </a:r>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5</a:t>
            </a:fld>
            <a:endParaRPr lang="en-GB"/>
          </a:p>
        </p:txBody>
      </p:sp>
    </p:spTree>
    <p:extLst>
      <p:ext uri="{BB962C8B-B14F-4D97-AF65-F5344CB8AC3E}">
        <p14:creationId xmlns:p14="http://schemas.microsoft.com/office/powerpoint/2010/main" val="362976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through onto the admin settings, you will be presented with a number of additional menus for separate settings. </a:t>
            </a:r>
          </a:p>
          <a:p>
            <a:r>
              <a:rPr lang="en-US" dirty="0"/>
              <a:t>General settings – which is the admin version of the general settings page I mentioned before. Including user and device identity and server settings as well as UI and form management.</a:t>
            </a:r>
          </a:p>
          <a:p>
            <a:r>
              <a:rPr lang="en-US" dirty="0"/>
              <a:t>Main Menu Settings – which controls what options appear on the main menu </a:t>
            </a:r>
          </a:p>
          <a:p>
            <a:r>
              <a:rPr lang="en-US" dirty="0"/>
              <a:t>User settings – controls what options are present in the general settings, such as hiding, the server, automatic downloads and deleting forms after sending. </a:t>
            </a:r>
          </a:p>
          <a:p>
            <a:r>
              <a:rPr lang="en-US" dirty="0"/>
              <a:t>Finally, </a:t>
            </a:r>
          </a:p>
          <a:p>
            <a:r>
              <a:rPr lang="en-US" dirty="0"/>
              <a:t>From entry settings- this allows you to control what navigation options the user is able to control. Including the ability to change the form language, saving the form and going to prompt (moving freely about the form)</a:t>
            </a:r>
          </a:p>
          <a:p>
            <a:endParaRPr lang="en-US" dirty="0"/>
          </a:p>
          <a:p>
            <a:r>
              <a:rPr lang="en-US" dirty="0"/>
              <a:t>The latter 3 settings (main menu, user and form entry) are primarily used for controlling which options/menus users are able to see and use. This can be useful for when settings up accounts whose primary or sole role is to collect data. By predefining these options you are essentially able to limit </a:t>
            </a:r>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6</a:t>
            </a:fld>
            <a:endParaRPr lang="en-GB"/>
          </a:p>
        </p:txBody>
      </p:sp>
    </p:spTree>
    <p:extLst>
      <p:ext uri="{BB962C8B-B14F-4D97-AF65-F5344CB8AC3E}">
        <p14:creationId xmlns:p14="http://schemas.microsoft.com/office/powerpoint/2010/main" val="335792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general settings option here is crucial to configuring the app for your project and data collection needs. You will be able to set some key settings which are completely required before you can </a:t>
            </a:r>
            <a:r>
              <a:rPr lang="en-US" dirty="0" err="1"/>
              <a:t>beign</a:t>
            </a:r>
            <a:r>
              <a:rPr lang="en-US" dirty="0"/>
              <a:t> </a:t>
            </a:r>
            <a:r>
              <a:rPr lang="en-US" dirty="0" err="1"/>
              <a:t>datra</a:t>
            </a:r>
            <a:r>
              <a:rPr lang="en-US" dirty="0"/>
              <a:t> collection. The most important of which is ensuring that your app is set to the correct server, i.e. the server from which you will download your form and to which you will upload your data. </a:t>
            </a:r>
          </a:p>
          <a:p>
            <a:endParaRPr lang="en-US" dirty="0"/>
          </a:p>
          <a:p>
            <a:r>
              <a:rPr lang="en-US" dirty="0"/>
              <a:t>This is done within the server settings by telling ODK the server URL (if you have been using Kobo as this tutorial has been demonstrating, then you will write in https://kc.kobotoolbox.org, and then you would write in the username and password of the account you set up for your project and uploaded your form. Alternatively, if you shared the project with other enumerators as you are not the only one, then so long as they were given permission, they will be able to use their own account rather than yours.</a:t>
            </a:r>
          </a:p>
          <a:p>
            <a:endParaRPr lang="en-US" dirty="0"/>
          </a:p>
          <a:p>
            <a:r>
              <a:rPr lang="en-US" dirty="0"/>
              <a:t>Doing this will allow you to download any forms which are connected to this account and then upload your data once you have completed some instances of the form.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7</a:t>
            </a:fld>
            <a:endParaRPr lang="en-GB"/>
          </a:p>
        </p:txBody>
      </p:sp>
    </p:spTree>
    <p:extLst>
      <p:ext uri="{BB962C8B-B14F-4D97-AF65-F5344CB8AC3E}">
        <p14:creationId xmlns:p14="http://schemas.microsoft.com/office/powerpoint/2010/main" val="258984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set up our project and configured ODK Collect, we can now download our form and begin collecting data.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8</a:t>
            </a:fld>
            <a:endParaRPr lang="en-GB"/>
          </a:p>
        </p:txBody>
      </p:sp>
    </p:spTree>
    <p:extLst>
      <p:ext uri="{BB962C8B-B14F-4D97-AF65-F5344CB8AC3E}">
        <p14:creationId xmlns:p14="http://schemas.microsoft.com/office/powerpoint/2010/main" val="1057318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download your blank forms in the first place you will need to make sure that you have an internet connection either through your mobile network or through wi-fi. </a:t>
            </a:r>
          </a:p>
          <a:p>
            <a:endParaRPr lang="en-US" dirty="0"/>
          </a:p>
          <a:p>
            <a:r>
              <a:rPr lang="en-US" dirty="0"/>
              <a:t>Firstly, head back to the main menu and then press on “Get Blank Form”. Then you check the boxes for whichever forms you wish to download, in this demonstration there is only one form to download so this one is automatically selected. If you have lots of projects and forms, ODK will default to selecting whichever forms are not currently downloaded onto your device. To download your selected form, simply then press “Get Selected” and your form should install very quickly, it may take slightly longer if there are media files which the form needs to download also.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9</a:t>
            </a:fld>
            <a:endParaRPr lang="en-GB"/>
          </a:p>
        </p:txBody>
      </p:sp>
    </p:spTree>
    <p:extLst>
      <p:ext uri="{BB962C8B-B14F-4D97-AF65-F5344CB8AC3E}">
        <p14:creationId xmlns:p14="http://schemas.microsoft.com/office/powerpoint/2010/main" val="392014456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stats4sd.org/resources" TargetMode="External"/><Relationship Id="rId5" Type="http://schemas.openxmlformats.org/officeDocument/2006/relationships/hyperlink" Target="https://creativecommons.org/licenses/by-sa/4.0/legalcode" TargetMode="Externa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B4A98632-6E9B-724A-BE33-B8B085B90770}"/>
              </a:ext>
            </a:extLst>
          </p:cNvPr>
          <p:cNvSpPr/>
          <p:nvPr/>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807B2B-D8AF-CC43-9621-80DA46E64D20}"/>
              </a:ext>
            </a:extLst>
          </p:cNvPr>
          <p:cNvSpPr txBox="1"/>
          <p:nvPr/>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2" name="Straight Connector 21">
            <a:extLst>
              <a:ext uri="{FF2B5EF4-FFF2-40B4-BE49-F238E27FC236}">
                <a16:creationId xmlns:a16="http://schemas.microsoft.com/office/drawing/2014/main" id="{EA7BF755-AB1A-BE42-8293-A5716BD29FE5}"/>
              </a:ext>
            </a:extLst>
          </p:cNvPr>
          <p:cNvCxnSpPr>
            <a:cxnSpLocks/>
          </p:cNvCxnSpPr>
          <p:nvPr/>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4077855" y="1668339"/>
            <a:ext cx="7662983" cy="2141463"/>
          </a:xfrm>
          <a:ln>
            <a:noFill/>
          </a:ln>
        </p:spPr>
        <p:txBody>
          <a:bodyPr anchor="b" anchorCtr="0">
            <a:normAutofit/>
          </a:bodyPr>
          <a:lstStyle>
            <a:lvl1pPr>
              <a:defRPr lang="en-US" sz="6600" dirty="0">
                <a:solidFill>
                  <a:schemeClr val="tx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4062357" y="4504573"/>
            <a:ext cx="7662983" cy="1242769"/>
          </a:xfrm>
        </p:spPr>
        <p:txBody>
          <a:bodyPr>
            <a:noAutofit/>
          </a:bodyPr>
          <a:lstStyle>
            <a:lvl1pPr marL="0" indent="0" algn="l">
              <a:buNone/>
              <a:defRPr sz="3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2" name="TextBox 11">
            <a:extLst>
              <a:ext uri="{FF2B5EF4-FFF2-40B4-BE49-F238E27FC236}">
                <a16:creationId xmlns:a16="http://schemas.microsoft.com/office/drawing/2014/main" id="{439A3A6A-B393-F740-B50C-F44BCF98E0DE}"/>
              </a:ext>
            </a:extLst>
          </p:cNvPr>
          <p:cNvSpPr txBox="1"/>
          <p:nvPr/>
        </p:nvSpPr>
        <p:spPr>
          <a:xfrm>
            <a:off x="8905462" y="5879267"/>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pic>
        <p:nvPicPr>
          <p:cNvPr id="11" name="Picture 10">
            <a:extLst>
              <a:ext uri="{FF2B5EF4-FFF2-40B4-BE49-F238E27FC236}">
                <a16:creationId xmlns:a16="http://schemas.microsoft.com/office/drawing/2014/main" id="{2A80A0C3-7DAE-5D46-9C41-163506445B58}"/>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55DB8E00-CADD-DF40-B11C-5C4E06A4D3D5}"/>
              </a:ext>
            </a:extLst>
          </p:cNvPr>
          <p:cNvSpPr/>
          <p:nvPr userDrawn="1"/>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9797A68-617F-6A41-AE46-A86518210A00}"/>
              </a:ext>
            </a:extLst>
          </p:cNvPr>
          <p:cNvSpPr txBox="1"/>
          <p:nvPr userDrawn="1"/>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0" name="Straight Connector 19">
            <a:extLst>
              <a:ext uri="{FF2B5EF4-FFF2-40B4-BE49-F238E27FC236}">
                <a16:creationId xmlns:a16="http://schemas.microsoft.com/office/drawing/2014/main" id="{A79CB4AB-AB83-0949-B16F-408FB35F079C}"/>
              </a:ext>
            </a:extLst>
          </p:cNvPr>
          <p:cNvCxnSpPr>
            <a:cxnSpLocks/>
          </p:cNvCxnSpPr>
          <p:nvPr userDrawn="1"/>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3B288D8-4EB5-3740-8DD1-43DC192C8723}"/>
              </a:ext>
            </a:extLst>
          </p:cNvPr>
          <p:cNvSpPr txBox="1"/>
          <p:nvPr userDrawn="1"/>
        </p:nvSpPr>
        <p:spPr>
          <a:xfrm>
            <a:off x="8905462" y="5893407"/>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4217594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a:lnSpc>
                <a:spcPct val="110000"/>
              </a:lnSpc>
              <a:spcBef>
                <a:spcPts val="0"/>
              </a:spcBef>
              <a:buSzPct val="120000"/>
              <a:defRPr sz="22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465447" y="440827"/>
            <a:ext cx="3310128" cy="5287670"/>
          </a:xfrm>
        </p:spPr>
        <p:txBody>
          <a:bodyPr lIns="90000" tIns="46800" anchor="ctr" anchorCtr="0">
            <a:normAutofit/>
          </a:bodyPr>
          <a:lstStyle>
            <a:lvl1pPr algn="r">
              <a:defRPr sz="5400">
                <a:solidFill>
                  <a:schemeClr val="tx1"/>
                </a:solidFill>
              </a:defRPr>
            </a:lvl1pPr>
          </a:lstStyle>
          <a:p>
            <a:r>
              <a:rPr lang="en-GB"/>
              <a:t>Click to edit Master title style</a:t>
            </a:r>
            <a:endParaRPr lang="en-US" dirty="0"/>
          </a:p>
        </p:txBody>
      </p:sp>
      <p:sp>
        <p:nvSpPr>
          <p:cNvPr id="10" name="TextBox 9">
            <a:extLst>
              <a:ext uri="{FF2B5EF4-FFF2-40B4-BE49-F238E27FC236}">
                <a16:creationId xmlns:a16="http://schemas.microsoft.com/office/drawing/2014/main" id="{E1A3F653-E211-1C45-A995-3D180CB794BC}"/>
              </a:ext>
            </a:extLst>
          </p:cNvPr>
          <p:cNvSpPr txBox="1"/>
          <p:nvPr/>
        </p:nvSpPr>
        <p:spPr>
          <a:xfrm>
            <a:off x="1748674" y="5981462"/>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
        <p:nvSpPr>
          <p:cNvPr id="11" name="Rectangle 10">
            <a:extLst>
              <a:ext uri="{FF2B5EF4-FFF2-40B4-BE49-F238E27FC236}">
                <a16:creationId xmlns:a16="http://schemas.microsoft.com/office/drawing/2014/main" id="{F469F42D-6571-A442-B906-FE0BA34DFA76}"/>
              </a:ext>
            </a:extLst>
          </p:cNvPr>
          <p:cNvSpPr/>
          <p:nvPr userDrawn="1"/>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105BB3-BC11-5640-A672-5F52AE8B337C}"/>
              </a:ext>
            </a:extLst>
          </p:cNvPr>
          <p:cNvSpPr/>
          <p:nvPr userDrawn="1"/>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5F8BC1-5972-0042-885D-9FC52225E519}"/>
              </a:ext>
            </a:extLst>
          </p:cNvPr>
          <p:cNvSpPr txBox="1"/>
          <p:nvPr userDrawn="1"/>
        </p:nvSpPr>
        <p:spPr>
          <a:xfrm>
            <a:off x="1748674" y="5981461"/>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697487377"/>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21074"/>
            <a:ext cx="11355064"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B61BEF0D-F0BB-DE4B-95CE-6DB70DBA9567}" type="datetimeFigureOut">
              <a:rPr lang="en-US" smtClean="0"/>
              <a:pPr/>
              <a:t>6/24/20</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a:t>Click to edit Master title style</a:t>
            </a:r>
            <a:endParaRPr lang="en-US" dirty="0"/>
          </a:p>
        </p:txBody>
      </p:sp>
      <p:sp>
        <p:nvSpPr>
          <p:cNvPr id="10" name="TextBox 9">
            <a:extLst>
              <a:ext uri="{FF2B5EF4-FFF2-40B4-BE49-F238E27FC236}">
                <a16:creationId xmlns:a16="http://schemas.microsoft.com/office/drawing/2014/main" id="{41A9B371-A78D-B049-84B1-69D64DF350E2}"/>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
        <p:nvSpPr>
          <p:cNvPr id="12" name="Rectangle 11">
            <a:extLst>
              <a:ext uri="{FF2B5EF4-FFF2-40B4-BE49-F238E27FC236}">
                <a16:creationId xmlns:a16="http://schemas.microsoft.com/office/drawing/2014/main" id="{9D59A422-46CB-0C49-8FD7-96B0EB83E68C}"/>
              </a:ext>
            </a:extLst>
          </p:cNvPr>
          <p:cNvSpPr/>
          <p:nvPr userDrawn="1"/>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51F37A-E1E5-8C44-973A-70B1F6C5465B}"/>
              </a:ext>
            </a:extLst>
          </p:cNvPr>
          <p:cNvSpPr/>
          <p:nvPr userDrawn="1"/>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84AA9A-A604-2B44-99C3-2D28B74B8BB1}"/>
              </a:ext>
            </a:extLst>
          </p:cNvPr>
          <p:cNvSpPr txBox="1"/>
          <p:nvPr userDrawn="1"/>
        </p:nvSpPr>
        <p:spPr>
          <a:xfrm>
            <a:off x="10386297" y="6266724"/>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4122057437"/>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D2129A-3B3A-FE4C-AFFD-694D392C3074}"/>
              </a:ext>
            </a:extLst>
          </p:cNvPr>
          <p:cNvSpPr>
            <a:spLocks noGrp="1"/>
          </p:cNvSpPr>
          <p:nvPr>
            <p:ph type="body" idx="1"/>
          </p:nvPr>
        </p:nvSpPr>
        <p:spPr>
          <a:xfrm>
            <a:off x="877705" y="2264229"/>
            <a:ext cx="5223600" cy="591317"/>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4" name="Content Placeholder 3">
            <a:extLst>
              <a:ext uri="{FF2B5EF4-FFF2-40B4-BE49-F238E27FC236}">
                <a16:creationId xmlns:a16="http://schemas.microsoft.com/office/drawing/2014/main" id="{847E7F47-F37E-7447-8708-3E3FDECC4857}"/>
              </a:ext>
            </a:extLst>
          </p:cNvPr>
          <p:cNvSpPr>
            <a:spLocks noGrp="1"/>
          </p:cNvSpPr>
          <p:nvPr>
            <p:ph sz="half" idx="2"/>
          </p:nvPr>
        </p:nvSpPr>
        <p:spPr>
          <a:xfrm>
            <a:off x="877705" y="2873828"/>
            <a:ext cx="5223600" cy="29609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D4E3FD72-990D-2A40-860C-90573385CCDD}"/>
              </a:ext>
            </a:extLst>
          </p:cNvPr>
          <p:cNvSpPr>
            <a:spLocks noGrp="1"/>
          </p:cNvSpPr>
          <p:nvPr>
            <p:ph type="body" sz="quarter" idx="3"/>
          </p:nvPr>
        </p:nvSpPr>
        <p:spPr>
          <a:xfrm>
            <a:off x="6531505" y="2264229"/>
            <a:ext cx="5223600" cy="591318"/>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6" name="Content Placeholder 5">
            <a:extLst>
              <a:ext uri="{FF2B5EF4-FFF2-40B4-BE49-F238E27FC236}">
                <a16:creationId xmlns:a16="http://schemas.microsoft.com/office/drawing/2014/main" id="{8873A8EF-B118-5942-8CED-8115E0D3F734}"/>
              </a:ext>
            </a:extLst>
          </p:cNvPr>
          <p:cNvSpPr>
            <a:spLocks noGrp="1"/>
          </p:cNvSpPr>
          <p:nvPr>
            <p:ph sz="quarter" idx="4"/>
          </p:nvPr>
        </p:nvSpPr>
        <p:spPr>
          <a:xfrm>
            <a:off x="6531505" y="2873828"/>
            <a:ext cx="5223600" cy="2960915"/>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D73E3D4D-343B-BE45-881E-635EDC02A295}"/>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8" name="Footer Placeholder 7">
            <a:extLst>
              <a:ext uri="{FF2B5EF4-FFF2-40B4-BE49-F238E27FC236}">
                <a16:creationId xmlns:a16="http://schemas.microsoft.com/office/drawing/2014/main" id="{ED4FABD7-6A2D-E94E-BC43-4F7BEFC28F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CD0B8C-38A3-194D-8560-8F4078826734}"/>
              </a:ext>
            </a:extLst>
          </p:cNvPr>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0" name="Straight Connector 9">
            <a:extLst>
              <a:ext uri="{FF2B5EF4-FFF2-40B4-BE49-F238E27FC236}">
                <a16:creationId xmlns:a16="http://schemas.microsoft.com/office/drawing/2014/main" id="{DE29EB46-9C18-4649-A73C-F93D99B11751}"/>
              </a:ext>
            </a:extLst>
          </p:cNvPr>
          <p:cNvCxnSpPr>
            <a:cxnSpLocks/>
          </p:cNvCxnSpPr>
          <p:nvPr/>
        </p:nvCxnSpPr>
        <p:spPr>
          <a:xfrm>
            <a:off x="977548" y="2010387"/>
            <a:ext cx="686965" cy="0"/>
          </a:xfrm>
          <a:prstGeom prst="line">
            <a:avLst/>
          </a:prstGeom>
          <a:ln w="158750">
            <a:solidFill>
              <a:srgbClr val="D3232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947634-EA8B-9247-8B06-9D703F186AF7}"/>
              </a:ext>
            </a:extLst>
          </p:cNvPr>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258432883"/>
      </p:ext>
    </p:extLst>
  </p:cSld>
  <p:clrMapOvr>
    <a:masterClrMapping/>
  </p:clrMapOvr>
  <p:extLst>
    <p:ext uri="{DCECCB84-F9BA-43D5-87BE-67443E8EF086}">
      <p15:sldGuideLst xmlns:p15="http://schemas.microsoft.com/office/powerpoint/2012/main">
        <p15:guide id="1" orient="horz" pos="2160">
          <p15:clr>
            <a:srgbClr val="FBAE40"/>
          </p15:clr>
        </p15:guide>
        <p15:guide id="2" pos="3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D7538-5F79-6244-8BAE-06CD970E45AE}"/>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3" name="Footer Placeholder 2">
            <a:extLst>
              <a:ext uri="{FF2B5EF4-FFF2-40B4-BE49-F238E27FC236}">
                <a16:creationId xmlns:a16="http://schemas.microsoft.com/office/drawing/2014/main" id="{3CEB099F-84DD-7741-A646-247138C6ED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4FB99-1B8A-2B4E-A2D8-95910992C2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254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t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562475"/>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231184"/>
            <a:ext cx="7334800" cy="2141463"/>
          </a:xfrm>
          <a:ln>
            <a:noFill/>
          </a:ln>
        </p:spPr>
        <p:txBody>
          <a:bodyPr anchor="b" anchorCtr="0">
            <a:normAutofit/>
          </a:bodyPr>
          <a:lstStyle>
            <a:lvl1pPr>
              <a:defRPr lang="en-US" sz="6600" dirty="0">
                <a:solidFill>
                  <a:schemeClr val="bg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589573"/>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 name="TextBox 1">
            <a:extLst>
              <a:ext uri="{FF2B5EF4-FFF2-40B4-BE49-F238E27FC236}">
                <a16:creationId xmlns:a16="http://schemas.microsoft.com/office/drawing/2014/main" id="{5E14F858-49D4-8F43-93BC-FA6185F47212}"/>
              </a:ext>
            </a:extLst>
          </p:cNvPr>
          <p:cNvSpPr txBox="1"/>
          <p:nvPr/>
        </p:nvSpPr>
        <p:spPr>
          <a:xfrm>
            <a:off x="1302211" y="6028906"/>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pic>
        <p:nvPicPr>
          <p:cNvPr id="10" name="Picture 9">
            <a:extLst>
              <a:ext uri="{FF2B5EF4-FFF2-40B4-BE49-F238E27FC236}">
                <a16:creationId xmlns:a16="http://schemas.microsoft.com/office/drawing/2014/main" id="{CB5AD8F6-0ACA-1746-AC19-554E0C5D6F12}"/>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1" name="Rectangle 10">
            <a:extLst>
              <a:ext uri="{FF2B5EF4-FFF2-40B4-BE49-F238E27FC236}">
                <a16:creationId xmlns:a16="http://schemas.microsoft.com/office/drawing/2014/main" id="{6E98D0D7-34D5-FE4B-98CA-A461B9956817}"/>
              </a:ext>
            </a:extLst>
          </p:cNvPr>
          <p:cNvSpPr/>
          <p:nvPr userDrawn="1"/>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EB63B1-9B90-3F46-ACA6-A54C5E7FF507}"/>
              </a:ext>
            </a:extLst>
          </p:cNvPr>
          <p:cNvSpPr txBox="1"/>
          <p:nvPr userDrawn="1"/>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7" name="Straight Connector 16">
            <a:extLst>
              <a:ext uri="{FF2B5EF4-FFF2-40B4-BE49-F238E27FC236}">
                <a16:creationId xmlns:a16="http://schemas.microsoft.com/office/drawing/2014/main" id="{43A2997E-C13B-B54B-B0F2-DE90A3421BB4}"/>
              </a:ext>
            </a:extLst>
          </p:cNvPr>
          <p:cNvCxnSpPr>
            <a:cxnSpLocks/>
          </p:cNvCxnSpPr>
          <p:nvPr userDrawn="1"/>
        </p:nvCxnSpPr>
        <p:spPr>
          <a:xfrm>
            <a:off x="1436317" y="1498900"/>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ADAB39B-CBBD-3041-BD4D-37CBBF8A2216}"/>
              </a:ext>
            </a:extLst>
          </p:cNvPr>
          <p:cNvSpPr txBox="1"/>
          <p:nvPr userDrawn="1"/>
        </p:nvSpPr>
        <p:spPr>
          <a:xfrm>
            <a:off x="1315090" y="6028905"/>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4508043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userDrawn="1"/>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a:lnSpc>
                <a:spcPct val="110000"/>
              </a:lnSpc>
              <a:spcBef>
                <a:spcPts val="0"/>
              </a:spcBef>
              <a:buSzPct val="120000"/>
              <a:defRPr sz="22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userDrawn="1"/>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465447" y="440827"/>
            <a:ext cx="3310128" cy="5287670"/>
          </a:xfrm>
        </p:spPr>
        <p:txBody>
          <a:bodyPr lIns="90000" tIns="46800" anchor="ctr" anchorCtr="0">
            <a:normAutofit/>
          </a:bodyPr>
          <a:lstStyle>
            <a:lvl1pPr algn="r">
              <a:defRPr sz="5400">
                <a:solidFill>
                  <a:schemeClr val="tx1"/>
                </a:solidFill>
              </a:defRPr>
            </a:lvl1pPr>
          </a:lstStyle>
          <a:p>
            <a:r>
              <a:rPr lang="en-GB" dirty="0"/>
              <a:t>Click to edit Master title style</a:t>
            </a:r>
            <a:endParaRPr lang="en-US" dirty="0"/>
          </a:p>
        </p:txBody>
      </p:sp>
      <p:sp>
        <p:nvSpPr>
          <p:cNvPr id="10" name="TextBox 9">
            <a:extLst>
              <a:ext uri="{FF2B5EF4-FFF2-40B4-BE49-F238E27FC236}">
                <a16:creationId xmlns:a16="http://schemas.microsoft.com/office/drawing/2014/main" id="{9EF3F608-9325-A14E-B60F-DDA2D0394EDC}"/>
              </a:ext>
            </a:extLst>
          </p:cNvPr>
          <p:cNvSpPr txBox="1"/>
          <p:nvPr userDrawn="1"/>
        </p:nvSpPr>
        <p:spPr>
          <a:xfrm>
            <a:off x="1748674" y="5981461"/>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4040434784"/>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userDrawn="1"/>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userDrawn="1"/>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21074"/>
            <a:ext cx="11355064"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B61BEF0D-F0BB-DE4B-95CE-6DB70DBA9567}" type="datetimeFigureOut">
              <a:rPr lang="en-US" smtClean="0"/>
              <a:pPr/>
              <a:t>6/24/20</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dirty="0"/>
              <a:t>Click to edit Master title style</a:t>
            </a:r>
            <a:endParaRPr lang="en-US" dirty="0"/>
          </a:p>
        </p:txBody>
      </p:sp>
      <p:sp>
        <p:nvSpPr>
          <p:cNvPr id="10" name="TextBox 9">
            <a:extLst>
              <a:ext uri="{FF2B5EF4-FFF2-40B4-BE49-F238E27FC236}">
                <a16:creationId xmlns:a16="http://schemas.microsoft.com/office/drawing/2014/main" id="{F40A6138-546B-2F41-84E1-5C88D85C5A5D}"/>
              </a:ext>
            </a:extLst>
          </p:cNvPr>
          <p:cNvSpPr txBox="1"/>
          <p:nvPr userDrawn="1"/>
        </p:nvSpPr>
        <p:spPr>
          <a:xfrm>
            <a:off x="10386297" y="6266724"/>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994563886"/>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69B09-30A1-BF42-9AC9-A41617EC0C41}"/>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55000"/>
                    </a14:imgEffect>
                    <a14:imgEffect>
                      <a14:brightnessContrast bright="-12000"/>
                    </a14:imgEffect>
                  </a14:imgLayer>
                </a14:imgProps>
              </a:ext>
            </a:extLst>
          </a:blip>
          <a:srcRect b="24970"/>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2AE17C0-B662-534D-9D8E-374BDD40D1EC}"/>
              </a:ext>
            </a:extLst>
          </p:cNvPr>
          <p:cNvSpPr/>
          <p:nvPr userDrawn="1"/>
        </p:nvSpPr>
        <p:spPr>
          <a:xfrm>
            <a:off x="2783632" y="0"/>
            <a:ext cx="9408367" cy="685799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C4B97AD-2F3B-2F4D-A48D-EE4E881BDBBE}"/>
              </a:ext>
            </a:extLst>
          </p:cNvPr>
          <p:cNvPicPr>
            <a:picLocks noChangeAspect="1"/>
          </p:cNvPicPr>
          <p:nvPr userDrawn="1"/>
        </p:nvPicPr>
        <p:blipFill>
          <a:blip r:embed="rId4"/>
          <a:stretch>
            <a:fillRect/>
          </a:stretch>
        </p:blipFill>
        <p:spPr>
          <a:xfrm>
            <a:off x="10196918" y="395710"/>
            <a:ext cx="1652614" cy="290003"/>
          </a:xfrm>
          <a:prstGeom prst="rect">
            <a:avLst/>
          </a:prstGeom>
        </p:spPr>
      </p:pic>
      <p:sp>
        <p:nvSpPr>
          <p:cNvPr id="9" name="TextBox 8">
            <a:extLst>
              <a:ext uri="{FF2B5EF4-FFF2-40B4-BE49-F238E27FC236}">
                <a16:creationId xmlns:a16="http://schemas.microsoft.com/office/drawing/2014/main" id="{93974A12-DDA2-FB49-95AB-04F917955AC5}"/>
              </a:ext>
            </a:extLst>
          </p:cNvPr>
          <p:cNvSpPr txBox="1"/>
          <p:nvPr userDrawn="1"/>
        </p:nvSpPr>
        <p:spPr>
          <a:xfrm>
            <a:off x="3363266" y="6309320"/>
            <a:ext cx="8071187" cy="276999"/>
          </a:xfrm>
          <a:prstGeom prst="rect">
            <a:avLst/>
          </a:prstGeom>
          <a:noFill/>
        </p:spPr>
        <p:txBody>
          <a:bodyPr wrap="square" rtlCol="0">
            <a:spAutoFit/>
          </a:bodyPr>
          <a:lstStyle/>
          <a:p>
            <a:pPr>
              <a:spcBef>
                <a:spcPts val="0"/>
              </a:spcBef>
              <a:spcAft>
                <a:spcPts val="400"/>
              </a:spcAft>
            </a:pPr>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©2020 Statistics for Sustainable Development  </a:t>
            </a:r>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AE884C96-75E8-0548-97E2-2B256A366938}"/>
              </a:ext>
            </a:extLst>
          </p:cNvPr>
          <p:cNvSpPr txBox="1"/>
          <p:nvPr userDrawn="1"/>
        </p:nvSpPr>
        <p:spPr>
          <a:xfrm>
            <a:off x="4598964" y="4689803"/>
            <a:ext cx="6835490" cy="948593"/>
          </a:xfrm>
          <a:prstGeom prst="rect">
            <a:avLst/>
          </a:prstGeom>
          <a:noFill/>
        </p:spPr>
        <p:txBody>
          <a:bodyPr wrap="square" rtlCol="0">
            <a:spAutoFit/>
          </a:bodyPr>
          <a:lstStyle/>
          <a:p>
            <a:pPr>
              <a:lnSpc>
                <a:spcPct val="110000"/>
              </a:lnSpc>
              <a:spcAft>
                <a:spcPts val="2700"/>
              </a:spcAft>
            </a:pPr>
            <a:r>
              <a:rPr lang="en-GB" sz="2600" dirty="0">
                <a:latin typeface="Open Sans Light" panose="020B0306030504020204" pitchFamily="34" charset="0"/>
                <a:ea typeface="Open Sans Light" panose="020B0306030504020204" pitchFamily="34" charset="0"/>
                <a:cs typeface="Open Sans Light" panose="020B0306030504020204" pitchFamily="34" charset="0"/>
              </a:rPr>
              <a:t>Find more guides and materials at </a:t>
            </a:r>
            <a:r>
              <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6">
                  <a:extLst>
                    <a:ext uri="{A12FA001-AC4F-418D-AE19-62706E023703}">
                      <ahyp:hlinkClr xmlns:ahyp="http://schemas.microsoft.com/office/drawing/2018/hyperlinkcolor" val="tx"/>
                    </a:ext>
                  </a:extLst>
                </a:hlinkClick>
              </a:rPr>
              <a:t>stats4sd.org/resources</a:t>
            </a:r>
            <a:endPar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2" name="Picture 11" descr="A picture containing black, night&#10;&#10;Description automatically generated">
            <a:extLst>
              <a:ext uri="{FF2B5EF4-FFF2-40B4-BE49-F238E27FC236}">
                <a16:creationId xmlns:a16="http://schemas.microsoft.com/office/drawing/2014/main" id="{0EEC8CFF-BCA2-8A47-AA27-84C4B0528C9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63266" y="4720792"/>
            <a:ext cx="952467" cy="952467"/>
          </a:xfrm>
          <a:prstGeom prst="rect">
            <a:avLst/>
          </a:prstGeom>
        </p:spPr>
      </p:pic>
      <p:sp>
        <p:nvSpPr>
          <p:cNvPr id="19" name="Text Placeholder 18">
            <a:extLst>
              <a:ext uri="{FF2B5EF4-FFF2-40B4-BE49-F238E27FC236}">
                <a16:creationId xmlns:a16="http://schemas.microsoft.com/office/drawing/2014/main" id="{3CC3B39E-BD63-504B-BD1C-16C881EACE9A}"/>
              </a:ext>
            </a:extLst>
          </p:cNvPr>
          <p:cNvSpPr>
            <a:spLocks noGrp="1"/>
          </p:cNvSpPr>
          <p:nvPr>
            <p:ph type="body" sz="quarter" idx="10"/>
          </p:nvPr>
        </p:nvSpPr>
        <p:spPr>
          <a:xfrm>
            <a:off x="3452219" y="1100558"/>
            <a:ext cx="7866062" cy="1444738"/>
          </a:xfrm>
        </p:spPr>
        <p:txBody>
          <a:bodyPr/>
          <a:lstStyle>
            <a:lvl1pPr marL="0" indent="0">
              <a:lnSpc>
                <a:spcPct val="100000"/>
              </a:lnSpc>
              <a:buNone/>
              <a:defRPr lang="en-GB" sz="44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lvl="0"/>
            <a:r>
              <a:rPr lang="en-GB"/>
              <a:t>Click to edit Master text styles</a:t>
            </a:r>
          </a:p>
        </p:txBody>
      </p:sp>
      <p:sp>
        <p:nvSpPr>
          <p:cNvPr id="20" name="Text Placeholder 18">
            <a:extLst>
              <a:ext uri="{FF2B5EF4-FFF2-40B4-BE49-F238E27FC236}">
                <a16:creationId xmlns:a16="http://schemas.microsoft.com/office/drawing/2014/main" id="{48BC4465-C68A-844B-ABA9-61E2C12A3C72}"/>
              </a:ext>
            </a:extLst>
          </p:cNvPr>
          <p:cNvSpPr>
            <a:spLocks noGrp="1"/>
          </p:cNvSpPr>
          <p:nvPr>
            <p:ph type="body" sz="quarter" idx="11"/>
          </p:nvPr>
        </p:nvSpPr>
        <p:spPr>
          <a:xfrm>
            <a:off x="3452219" y="2688186"/>
            <a:ext cx="7866062" cy="1512456"/>
          </a:xfrm>
        </p:spPr>
        <p:txBody>
          <a:bodyPr>
            <a:noAutofit/>
          </a:bodyPr>
          <a:lstStyle>
            <a:lvl1pPr marL="0" indent="0">
              <a:spcAft>
                <a:spcPts val="800"/>
              </a:spcAft>
              <a:buNone/>
              <a:defRPr lang="en-GB" sz="26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marL="0" lvl="0" indent="0" algn="l" defTabSz="914400" rtl="0" eaLnBrk="1" latinLnBrk="0" hangingPunct="1">
              <a:lnSpc>
                <a:spcPct val="110000"/>
              </a:lnSpc>
              <a:spcBef>
                <a:spcPts val="0"/>
              </a:spcBef>
              <a:spcAft>
                <a:spcPts val="1200"/>
              </a:spcAft>
              <a:buFont typeface="Arial" panose="020B0604020202020204" pitchFamily="34" charset="0"/>
              <a:buNone/>
            </a:pPr>
            <a:r>
              <a:rPr lang="en-GB"/>
              <a:t>Click to edit Master text styles</a:t>
            </a:r>
          </a:p>
        </p:txBody>
      </p:sp>
      <p:pic>
        <p:nvPicPr>
          <p:cNvPr id="11" name="Picture 4" descr="Home">
            <a:extLst>
              <a:ext uri="{FF2B5EF4-FFF2-40B4-BE49-F238E27FC236}">
                <a16:creationId xmlns:a16="http://schemas.microsoft.com/office/drawing/2014/main" id="{98EA9386-A69C-3642-96FA-3C8AC7C53F1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03046" y="260648"/>
            <a:ext cx="1496458" cy="56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690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09B01-23F5-F346-B24D-7AA19B8B5E0D}"/>
              </a:ext>
            </a:extLst>
          </p:cNvPr>
          <p:cNvSpPr>
            <a:spLocks noGrp="1"/>
          </p:cNvSpPr>
          <p:nvPr>
            <p:ph type="title"/>
          </p:nvPr>
        </p:nvSpPr>
        <p:spPr>
          <a:xfrm>
            <a:off x="838198" y="540912"/>
            <a:ext cx="10916907" cy="1105325"/>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81EEE05F-F78F-0D48-8887-C53654C39AFB}"/>
              </a:ext>
            </a:extLst>
          </p:cNvPr>
          <p:cNvSpPr>
            <a:spLocks noGrp="1"/>
          </p:cNvSpPr>
          <p:nvPr>
            <p:ph type="body" idx="1"/>
          </p:nvPr>
        </p:nvSpPr>
        <p:spPr>
          <a:xfrm>
            <a:off x="838200" y="1825625"/>
            <a:ext cx="10916906" cy="398140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A073C7B4-2B6E-B649-A283-23AE6B7A4258}"/>
              </a:ext>
            </a:extLst>
          </p:cNvPr>
          <p:cNvSpPr>
            <a:spLocks noGrp="1"/>
          </p:cNvSpPr>
          <p:nvPr>
            <p:ph type="dt" sz="half" idx="2"/>
          </p:nvPr>
        </p:nvSpPr>
        <p:spPr>
          <a:xfrm>
            <a:off x="436894" y="6077516"/>
            <a:ext cx="23193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0D972EB5-F374-6B40-BF2A-1423618BFB9A}"/>
              </a:ext>
            </a:extLst>
          </p:cNvPr>
          <p:cNvSpPr>
            <a:spLocks noGrp="1"/>
          </p:cNvSpPr>
          <p:nvPr>
            <p:ph type="ftr" sz="quarter" idx="3"/>
          </p:nvPr>
        </p:nvSpPr>
        <p:spPr>
          <a:xfrm>
            <a:off x="2819834" y="6077516"/>
            <a:ext cx="34790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54B805-EFE3-3E45-9C7F-69BAA91A2695}"/>
              </a:ext>
            </a:extLst>
          </p:cNvPr>
          <p:cNvSpPr>
            <a:spLocks noGrp="1"/>
          </p:cNvSpPr>
          <p:nvPr>
            <p:ph type="sldNum" sz="quarter" idx="4"/>
          </p:nvPr>
        </p:nvSpPr>
        <p:spPr>
          <a:xfrm>
            <a:off x="6342137" y="6077516"/>
            <a:ext cx="23193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618090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62" r:id="rId7"/>
    <p:sldLayoutId id="2147483663" r:id="rId8"/>
    <p:sldLayoutId id="2147483676" r:id="rId9"/>
  </p:sldLayoutIdLst>
  <p:txStyles>
    <p:titleStyle>
      <a:lvl1pPr algn="l" defTabSz="914400" rtl="0" eaLnBrk="1" latinLnBrk="0" hangingPunct="1">
        <a:lnSpc>
          <a:spcPct val="90000"/>
        </a:lnSpc>
        <a:spcBef>
          <a:spcPct val="0"/>
        </a:spcBef>
        <a:buNone/>
        <a:defRPr sz="6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creativecommons.org/licenses/by-sa/4.0/legalcode" TargetMode="External"/><Relationship Id="rId5" Type="http://schemas.openxmlformats.org/officeDocument/2006/relationships/image" Target="../media/image3.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32.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53F38D-59D4-8C4A-93F3-291A9DF279E8}"/>
              </a:ext>
            </a:extLst>
          </p:cNvPr>
          <p:cNvPicPr>
            <a:picLocks noChangeAspect="1"/>
          </p:cNvPicPr>
          <p:nvPr/>
        </p:nvPicPr>
        <p:blipFill rotWithShape="1">
          <a:blip r:embed="rId3">
            <a:alphaModFix amt="97000"/>
            <a:extLst>
              <a:ext uri="{BEBA8EAE-BF5A-486C-A8C5-ECC9F3942E4B}">
                <a14:imgProps xmlns:a14="http://schemas.microsoft.com/office/drawing/2010/main">
                  <a14:imgLayer r:embed="rId4">
                    <a14:imgEffect>
                      <a14:sharpenSoften amount="-43000"/>
                    </a14:imgEffect>
                  </a14:imgLayer>
                </a14:imgProps>
              </a:ext>
            </a:extLst>
          </a:blip>
          <a:srcRect b="24970"/>
          <a:stretch/>
        </p:blipFill>
        <p:spPr>
          <a:xfrm>
            <a:off x="1" y="0"/>
            <a:ext cx="12192000" cy="6858000"/>
          </a:xfrm>
          <a:prstGeom prst="rect">
            <a:avLst/>
          </a:prstGeom>
        </p:spPr>
      </p:pic>
      <p:sp>
        <p:nvSpPr>
          <p:cNvPr id="3" name="Rectangle 2">
            <a:extLst>
              <a:ext uri="{FF2B5EF4-FFF2-40B4-BE49-F238E27FC236}">
                <a16:creationId xmlns:a16="http://schemas.microsoft.com/office/drawing/2014/main" id="{37AF7BF3-99E9-4F44-95E4-A82ADCC3CB4C}"/>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6A240BE-481F-0540-A93D-231890318E2E}"/>
              </a:ext>
            </a:extLst>
          </p:cNvPr>
          <p:cNvPicPr>
            <a:picLocks noChangeAspect="1"/>
          </p:cNvPicPr>
          <p:nvPr/>
        </p:nvPicPr>
        <p:blipFill>
          <a:blip r:embed="rId5"/>
          <a:stretch>
            <a:fillRect/>
          </a:stretch>
        </p:blipFill>
        <p:spPr>
          <a:xfrm>
            <a:off x="1423438" y="6175704"/>
            <a:ext cx="2156670" cy="378455"/>
          </a:xfrm>
          <a:prstGeom prst="rect">
            <a:avLst/>
          </a:prstGeom>
        </p:spPr>
      </p:pic>
      <p:sp>
        <p:nvSpPr>
          <p:cNvPr id="4" name="TextBox 3">
            <a:extLst>
              <a:ext uri="{FF2B5EF4-FFF2-40B4-BE49-F238E27FC236}">
                <a16:creationId xmlns:a16="http://schemas.microsoft.com/office/drawing/2014/main" id="{B5A82CE2-F534-C240-BB87-CB82CFA053EC}"/>
              </a:ext>
            </a:extLst>
          </p:cNvPr>
          <p:cNvSpPr txBox="1"/>
          <p:nvPr/>
        </p:nvSpPr>
        <p:spPr>
          <a:xfrm>
            <a:off x="1945342" y="1261143"/>
            <a:ext cx="7348369" cy="2123658"/>
          </a:xfrm>
          <a:prstGeom prst="rect">
            <a:avLst/>
          </a:prstGeom>
          <a:noFill/>
        </p:spPr>
        <p:txBody>
          <a:bodyPr wrap="square" rtlCol="0" anchor="b">
            <a:spAutoFit/>
          </a:bodyPr>
          <a:lstStyle/>
          <a:p>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 to ODK</a:t>
            </a:r>
          </a:p>
        </p:txBody>
      </p:sp>
      <p:sp>
        <p:nvSpPr>
          <p:cNvPr id="5" name="TextBox 4">
            <a:extLst>
              <a:ext uri="{FF2B5EF4-FFF2-40B4-BE49-F238E27FC236}">
                <a16:creationId xmlns:a16="http://schemas.microsoft.com/office/drawing/2014/main" id="{AFB0608B-9377-3849-89C8-8CA80A7D036B}"/>
              </a:ext>
            </a:extLst>
          </p:cNvPr>
          <p:cNvSpPr txBox="1"/>
          <p:nvPr/>
        </p:nvSpPr>
        <p:spPr>
          <a:xfrm>
            <a:off x="1966363" y="3577420"/>
            <a:ext cx="7348368" cy="584775"/>
          </a:xfrm>
          <a:prstGeom prst="rect">
            <a:avLst/>
          </a:prstGeom>
          <a:noFill/>
        </p:spPr>
        <p:txBody>
          <a:bodyPr wrap="square" rtlCol="0">
            <a:spAutoFit/>
          </a:bodyPr>
          <a:lstStyle/>
          <a:p>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 6: </a:t>
            </a:r>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Using ODK Collect</a:t>
            </a:r>
          </a:p>
        </p:txBody>
      </p:sp>
      <p:sp>
        <p:nvSpPr>
          <p:cNvPr id="9" name="TextBox 8">
            <a:extLst>
              <a:ext uri="{FF2B5EF4-FFF2-40B4-BE49-F238E27FC236}">
                <a16:creationId xmlns:a16="http://schemas.microsoft.com/office/drawing/2014/main" id="{866DE426-D2EB-3043-B1A6-95496C07DBD7}"/>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6">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9" name="Straight Connector 28">
            <a:extLst>
              <a:ext uri="{FF2B5EF4-FFF2-40B4-BE49-F238E27FC236}">
                <a16:creationId xmlns:a16="http://schemas.microsoft.com/office/drawing/2014/main" id="{40AFB84A-FC69-A34C-A419-E0FAB0246C93}"/>
              </a:ext>
            </a:extLst>
          </p:cNvPr>
          <p:cNvCxnSpPr>
            <a:cxnSpLocks/>
          </p:cNvCxnSpPr>
          <p:nvPr/>
        </p:nvCxnSpPr>
        <p:spPr>
          <a:xfrm>
            <a:off x="1436317" y="1498900"/>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979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297FE3-608C-409F-A696-289345EF82DA}"/>
              </a:ext>
            </a:extLst>
          </p:cNvPr>
          <p:cNvSpPr>
            <a:spLocks noGrp="1"/>
          </p:cNvSpPr>
          <p:nvPr>
            <p:ph type="title"/>
          </p:nvPr>
        </p:nvSpPr>
        <p:spPr/>
        <p:txBody>
          <a:bodyPr/>
          <a:lstStyle/>
          <a:p>
            <a:r>
              <a:rPr lang="en-US" dirty="0"/>
              <a:t>Collecting Data</a:t>
            </a:r>
            <a:endParaRPr lang="en-GB" dirty="0"/>
          </a:p>
        </p:txBody>
      </p:sp>
      <p:pic>
        <p:nvPicPr>
          <p:cNvPr id="11" name="Picture 10" descr="A screenshot of a cell phone&#10;&#10;Description automatically generated">
            <a:extLst>
              <a:ext uri="{FF2B5EF4-FFF2-40B4-BE49-F238E27FC236}">
                <a16:creationId xmlns:a16="http://schemas.microsoft.com/office/drawing/2014/main" id="{BECED1F0-2F00-4881-B70C-E1A6FE2CDDD5}"/>
              </a:ext>
            </a:extLst>
          </p:cNvPr>
          <p:cNvPicPr>
            <a:picLocks noChangeAspect="1"/>
          </p:cNvPicPr>
          <p:nvPr/>
        </p:nvPicPr>
        <p:blipFill rotWithShape="1">
          <a:blip r:embed="rId3"/>
          <a:srcRect b="5406"/>
          <a:stretch/>
        </p:blipFill>
        <p:spPr>
          <a:xfrm>
            <a:off x="551670" y="1467211"/>
            <a:ext cx="2908427" cy="4715250"/>
          </a:xfrm>
          <a:prstGeom prst="rect">
            <a:avLst/>
          </a:prstGeom>
          <a:ln>
            <a:noFill/>
          </a:ln>
          <a:effectLst>
            <a:outerShdw blurRad="114300" dist="38100" dir="2700000" algn="tl" rotWithShape="0">
              <a:prstClr val="black">
                <a:alpha val="26000"/>
              </a:prstClr>
            </a:outerShdw>
          </a:effectLst>
        </p:spPr>
      </p:pic>
      <p:pic>
        <p:nvPicPr>
          <p:cNvPr id="12" name="Picture 11" descr="A screenshot of a cell phone&#10;&#10;Description automatically generated">
            <a:extLst>
              <a:ext uri="{FF2B5EF4-FFF2-40B4-BE49-F238E27FC236}">
                <a16:creationId xmlns:a16="http://schemas.microsoft.com/office/drawing/2014/main" id="{911BCF5A-7C1F-4092-9DEC-FBFF4CFE4F19}"/>
              </a:ext>
            </a:extLst>
          </p:cNvPr>
          <p:cNvPicPr>
            <a:picLocks noChangeAspect="1"/>
          </p:cNvPicPr>
          <p:nvPr/>
        </p:nvPicPr>
        <p:blipFill rotWithShape="1">
          <a:blip r:embed="rId4"/>
          <a:srcRect t="4981" r="162" b="65422"/>
          <a:stretch/>
        </p:blipFill>
        <p:spPr>
          <a:xfrm>
            <a:off x="3882969" y="4151476"/>
            <a:ext cx="3851397" cy="2029767"/>
          </a:xfrm>
          <a:prstGeom prst="rect">
            <a:avLst/>
          </a:prstGeom>
          <a:ln>
            <a:noFill/>
          </a:ln>
          <a:effectLst>
            <a:outerShdw blurRad="114300" dist="38100" dir="2700000" algn="tl" rotWithShape="0">
              <a:prstClr val="black">
                <a:alpha val="26000"/>
              </a:prstClr>
            </a:outerShdw>
          </a:effectLst>
        </p:spPr>
      </p:pic>
      <p:sp>
        <p:nvSpPr>
          <p:cNvPr id="13" name="Rounded Rectangle 12">
            <a:extLst>
              <a:ext uri="{FF2B5EF4-FFF2-40B4-BE49-F238E27FC236}">
                <a16:creationId xmlns:a16="http://schemas.microsoft.com/office/drawing/2014/main" id="{13DA5589-1707-4FA3-AAD8-F5207FE6879D}"/>
              </a:ext>
            </a:extLst>
          </p:cNvPr>
          <p:cNvSpPr/>
          <p:nvPr/>
        </p:nvSpPr>
        <p:spPr>
          <a:xfrm>
            <a:off x="551670" y="2575776"/>
            <a:ext cx="2908427" cy="592428"/>
          </a:xfrm>
          <a:prstGeom prst="roundRect">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B28E7BBC-BC1B-4193-8D16-7D0832382942}"/>
              </a:ext>
            </a:extLst>
          </p:cNvPr>
          <p:cNvPicPr>
            <a:picLocks noChangeAspect="1"/>
          </p:cNvPicPr>
          <p:nvPr/>
        </p:nvPicPr>
        <p:blipFill>
          <a:blip r:embed="rId5"/>
          <a:srcRect/>
          <a:stretch/>
        </p:blipFill>
        <p:spPr>
          <a:xfrm>
            <a:off x="8441657" y="1467211"/>
            <a:ext cx="2908427" cy="4715249"/>
          </a:xfrm>
          <a:prstGeom prst="rect">
            <a:avLst/>
          </a:prstGeom>
          <a:ln>
            <a:noFill/>
          </a:ln>
          <a:effectLst>
            <a:outerShdw blurRad="114300" dist="38100" dir="2700000" algn="tl" rotWithShape="0">
              <a:prstClr val="black">
                <a:alpha val="26000"/>
              </a:prstClr>
            </a:outerShdw>
          </a:effectLst>
        </p:spPr>
      </p:pic>
      <p:sp>
        <p:nvSpPr>
          <p:cNvPr id="15" name="Rounded Rectangle 14">
            <a:extLst>
              <a:ext uri="{FF2B5EF4-FFF2-40B4-BE49-F238E27FC236}">
                <a16:creationId xmlns:a16="http://schemas.microsoft.com/office/drawing/2014/main" id="{080B6950-B27A-42F8-BE6B-393D3725A658}"/>
              </a:ext>
            </a:extLst>
          </p:cNvPr>
          <p:cNvSpPr/>
          <p:nvPr/>
        </p:nvSpPr>
        <p:spPr>
          <a:xfrm>
            <a:off x="10624010" y="5769723"/>
            <a:ext cx="718130" cy="453007"/>
          </a:xfrm>
          <a:prstGeom prst="roundRect">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a:extLst>
              <a:ext uri="{FF2B5EF4-FFF2-40B4-BE49-F238E27FC236}">
                <a16:creationId xmlns:a16="http://schemas.microsoft.com/office/drawing/2014/main" id="{3E353118-E86F-47D7-B84F-687B738E53DC}"/>
              </a:ext>
            </a:extLst>
          </p:cNvPr>
          <p:cNvSpPr/>
          <p:nvPr/>
        </p:nvSpPr>
        <p:spPr>
          <a:xfrm>
            <a:off x="8467270" y="5769723"/>
            <a:ext cx="718130" cy="453007"/>
          </a:xfrm>
          <a:prstGeom prst="roundRect">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7E1B7C1-5E34-4107-8814-2026B24E1A26}"/>
              </a:ext>
            </a:extLst>
          </p:cNvPr>
          <p:cNvSpPr txBox="1"/>
          <p:nvPr/>
        </p:nvSpPr>
        <p:spPr>
          <a:xfrm>
            <a:off x="3829961" y="1465994"/>
            <a:ext cx="3851397" cy="2517612"/>
          </a:xfrm>
          <a:prstGeom prst="rect">
            <a:avLst/>
          </a:prstGeom>
          <a:noFill/>
        </p:spPr>
        <p:txBody>
          <a:bodyPr wrap="square" rtlCol="0">
            <a:spAutoFit/>
          </a:bodyPr>
          <a:lstStyle>
            <a:defPPr>
              <a:defRPr lang="en-US"/>
            </a:defPPr>
            <a:lvl1pPr>
              <a:lnSpc>
                <a:spcPct val="110000"/>
              </a:lnSpc>
              <a:spcAft>
                <a:spcPts val="1200"/>
              </a:spcAft>
              <a:defRPr sz="160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1500" dirty="0"/>
              <a:t>Once you have your form you can start collecting data by going into “Fill Blank Form” on the main page and then selecting the form for which you would like to collect data. </a:t>
            </a:r>
          </a:p>
          <a:p>
            <a:r>
              <a:rPr lang="en-US" sz="1500" dirty="0"/>
              <a:t>Depending on your settings, you will move between pages of the form by pressing the next or back buttons at the bottom of the screen. </a:t>
            </a:r>
          </a:p>
        </p:txBody>
      </p:sp>
    </p:spTree>
    <p:extLst>
      <p:ext uri="{BB962C8B-B14F-4D97-AF65-F5344CB8AC3E}">
        <p14:creationId xmlns:p14="http://schemas.microsoft.com/office/powerpoint/2010/main" val="126113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0"/>
                            </p:stCondLst>
                            <p:childTnLst>
                              <p:par>
                                <p:cTn id="25" presetID="10" presetClass="entr" presetSubtype="0" fill="hold" grpId="0" nodeType="afterEffect">
                                  <p:stCondLst>
                                    <p:cond delay="2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700"/>
                            </p:stCondLst>
                            <p:childTnLst>
                              <p:par>
                                <p:cTn id="29" presetID="10" presetClass="entr" presetSubtype="0" fill="hold" grpId="0" nodeType="afterEffect">
                                  <p:stCondLst>
                                    <p:cond delay="1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56579-3C83-4EFC-A829-6977BEC992A3}"/>
              </a:ext>
            </a:extLst>
          </p:cNvPr>
          <p:cNvSpPr>
            <a:spLocks noGrp="1"/>
          </p:cNvSpPr>
          <p:nvPr>
            <p:ph type="title"/>
          </p:nvPr>
        </p:nvSpPr>
        <p:spPr/>
        <p:txBody>
          <a:bodyPr/>
          <a:lstStyle/>
          <a:p>
            <a:r>
              <a:rPr lang="en-US" dirty="0"/>
              <a:t>Collecting Data</a:t>
            </a:r>
            <a:endParaRPr lang="en-GB" dirty="0"/>
          </a:p>
        </p:txBody>
      </p:sp>
      <p:pic>
        <p:nvPicPr>
          <p:cNvPr id="4" name="Picture 3">
            <a:extLst>
              <a:ext uri="{FF2B5EF4-FFF2-40B4-BE49-F238E27FC236}">
                <a16:creationId xmlns:a16="http://schemas.microsoft.com/office/drawing/2014/main" id="{C02CD75F-1774-435D-834E-52D93C1A6CD8}"/>
              </a:ext>
            </a:extLst>
          </p:cNvPr>
          <p:cNvPicPr>
            <a:picLocks noChangeAspect="1"/>
          </p:cNvPicPr>
          <p:nvPr/>
        </p:nvPicPr>
        <p:blipFill>
          <a:blip r:embed="rId3"/>
          <a:srcRect/>
          <a:stretch/>
        </p:blipFill>
        <p:spPr>
          <a:xfrm>
            <a:off x="651689" y="1468183"/>
            <a:ext cx="2908427" cy="4715249"/>
          </a:xfrm>
          <a:prstGeom prst="rect">
            <a:avLst/>
          </a:prstGeom>
          <a:ln>
            <a:noFill/>
          </a:ln>
          <a:effectLst>
            <a:outerShdw blurRad="114300" dist="38100" dir="2700000" algn="tl" rotWithShape="0">
              <a:prstClr val="black">
                <a:alpha val="26000"/>
              </a:prstClr>
            </a:outerShdw>
          </a:effectLst>
        </p:spPr>
      </p:pic>
      <p:sp>
        <p:nvSpPr>
          <p:cNvPr id="5" name="Oval 4">
            <a:extLst>
              <a:ext uri="{FF2B5EF4-FFF2-40B4-BE49-F238E27FC236}">
                <a16:creationId xmlns:a16="http://schemas.microsoft.com/office/drawing/2014/main" id="{A29C34AF-E681-4A6C-92FF-D450B829D0F1}"/>
              </a:ext>
            </a:extLst>
          </p:cNvPr>
          <p:cNvSpPr/>
          <p:nvPr/>
        </p:nvSpPr>
        <p:spPr>
          <a:xfrm>
            <a:off x="3216838" y="1511251"/>
            <a:ext cx="359065" cy="327170"/>
          </a:xfrm>
          <a:prstGeom prst="ellipse">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screenshot of a cell phone&#10;&#10;Description automatically generated">
            <a:extLst>
              <a:ext uri="{FF2B5EF4-FFF2-40B4-BE49-F238E27FC236}">
                <a16:creationId xmlns:a16="http://schemas.microsoft.com/office/drawing/2014/main" id="{308094F0-04F3-4ECC-9332-D38541E7363C}"/>
              </a:ext>
            </a:extLst>
          </p:cNvPr>
          <p:cNvPicPr>
            <a:picLocks noChangeAspect="1"/>
          </p:cNvPicPr>
          <p:nvPr/>
        </p:nvPicPr>
        <p:blipFill>
          <a:blip r:embed="rId4"/>
          <a:stretch>
            <a:fillRect/>
          </a:stretch>
        </p:blipFill>
        <p:spPr>
          <a:xfrm>
            <a:off x="8372840" y="1441677"/>
            <a:ext cx="2908425" cy="4652998"/>
          </a:xfrm>
          <a:prstGeom prst="rect">
            <a:avLst/>
          </a:prstGeom>
          <a:ln>
            <a:noFill/>
          </a:ln>
          <a:effectLst>
            <a:outerShdw blurRad="114300" dist="38100" dir="2700000" algn="tl" rotWithShape="0">
              <a:prstClr val="black">
                <a:alpha val="26000"/>
              </a:prstClr>
            </a:outerShdw>
          </a:effectLst>
        </p:spPr>
      </p:pic>
      <p:sp>
        <p:nvSpPr>
          <p:cNvPr id="7" name="TextBox 6">
            <a:extLst>
              <a:ext uri="{FF2B5EF4-FFF2-40B4-BE49-F238E27FC236}">
                <a16:creationId xmlns:a16="http://schemas.microsoft.com/office/drawing/2014/main" id="{C7FB5125-376E-446A-AEDF-1CDE5539A6FC}"/>
              </a:ext>
            </a:extLst>
          </p:cNvPr>
          <p:cNvSpPr txBox="1"/>
          <p:nvPr/>
        </p:nvSpPr>
        <p:spPr>
          <a:xfrm>
            <a:off x="3916183" y="1674836"/>
            <a:ext cx="4061626" cy="3906326"/>
          </a:xfrm>
          <a:prstGeom prst="rect">
            <a:avLst/>
          </a:prstGeom>
          <a:noFill/>
        </p:spPr>
        <p:txBody>
          <a:bodyPr wrap="square" rtlCol="0">
            <a:spAutoFit/>
          </a:bodyPr>
          <a:lstStyle>
            <a:defPPr>
              <a:defRPr lang="en-US"/>
            </a:defPPr>
            <a:lvl1pPr marL="1080000">
              <a:lnSpc>
                <a:spcPct val="110000"/>
              </a:lnSpc>
              <a:spcAft>
                <a:spcPts val="1200"/>
              </a:spcAft>
              <a:defRPr>
                <a:latin typeface="Open Sans Light" panose="020B0306030504020204" pitchFamily="34" charset="0"/>
                <a:ea typeface="Open Sans Light" panose="020B0306030504020204" pitchFamily="34" charset="0"/>
                <a:cs typeface="Open Sans Light" panose="020B0306030504020204" pitchFamily="34" charset="0"/>
              </a:defRPr>
            </a:lvl1pPr>
          </a:lstStyle>
          <a:p>
            <a:pPr marL="0"/>
            <a:r>
              <a:rPr lang="en-US" sz="1600" dirty="0"/>
              <a:t>If you do not have these buttons, you may have the settings selected to navigation by swiping side to side of the screen. </a:t>
            </a:r>
          </a:p>
          <a:p>
            <a:pPr marL="0"/>
            <a:r>
              <a:rPr lang="en-US" sz="1600" dirty="0"/>
              <a:t>This can be changed by pressing the dotted icon in the top right and then pressing </a:t>
            </a:r>
            <a:r>
              <a:rPr lang="en-US" sz="1600" b="1" dirty="0">
                <a:latin typeface="Open Sans SemiBold" panose="020B0606030504020204" pitchFamily="34" charset="0"/>
                <a:ea typeface="Open Sans SemiBold" panose="020B0606030504020204" pitchFamily="34" charset="0"/>
                <a:cs typeface="Open Sans SemiBold" panose="020B0606030504020204" pitchFamily="34" charset="0"/>
              </a:rPr>
              <a:t>“User interface”</a:t>
            </a:r>
            <a:r>
              <a:rPr lang="en-US" sz="1600" dirty="0"/>
              <a:t>, you will be presented with the page on the right (the choice of settings will depend on those set up in the user control settings in the configuration steps.</a:t>
            </a:r>
          </a:p>
          <a:p>
            <a:pPr marL="0"/>
            <a:r>
              <a:rPr lang="en-US" sz="1600" dirty="0"/>
              <a:t>You can change the navigation options here as well as other choices such as language, font size or even the theme. </a:t>
            </a:r>
          </a:p>
        </p:txBody>
      </p:sp>
    </p:spTree>
    <p:extLst>
      <p:ext uri="{BB962C8B-B14F-4D97-AF65-F5344CB8AC3E}">
        <p14:creationId xmlns:p14="http://schemas.microsoft.com/office/powerpoint/2010/main" val="388148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3E88E0-7866-4F88-A413-76575FC54258}"/>
              </a:ext>
            </a:extLst>
          </p:cNvPr>
          <p:cNvSpPr>
            <a:spLocks noGrp="1"/>
          </p:cNvSpPr>
          <p:nvPr>
            <p:ph type="title"/>
          </p:nvPr>
        </p:nvSpPr>
        <p:spPr/>
        <p:txBody>
          <a:bodyPr/>
          <a:lstStyle/>
          <a:p>
            <a:r>
              <a:rPr lang="en-US" dirty="0"/>
              <a:t>Collecting Data</a:t>
            </a:r>
            <a:endParaRPr lang="en-GB" dirty="0"/>
          </a:p>
        </p:txBody>
      </p:sp>
      <p:pic>
        <p:nvPicPr>
          <p:cNvPr id="12" name="Picture 11" descr="A screenshot of a cell phone&#10;&#10;Description automatically generated">
            <a:extLst>
              <a:ext uri="{FF2B5EF4-FFF2-40B4-BE49-F238E27FC236}">
                <a16:creationId xmlns:a16="http://schemas.microsoft.com/office/drawing/2014/main" id="{DCF18C0D-0264-46AF-89FC-F9A2317BBF68}"/>
              </a:ext>
            </a:extLst>
          </p:cNvPr>
          <p:cNvPicPr>
            <a:picLocks noChangeAspect="1"/>
          </p:cNvPicPr>
          <p:nvPr/>
        </p:nvPicPr>
        <p:blipFill>
          <a:blip r:embed="rId3"/>
          <a:stretch>
            <a:fillRect/>
          </a:stretch>
        </p:blipFill>
        <p:spPr>
          <a:xfrm>
            <a:off x="657686" y="2086324"/>
            <a:ext cx="2552156" cy="4137569"/>
          </a:xfrm>
          <a:prstGeom prst="rect">
            <a:avLst/>
          </a:prstGeom>
          <a:ln>
            <a:noFill/>
          </a:ln>
          <a:effectLst>
            <a:outerShdw blurRad="114300" dist="38100" dir="2700000" algn="tl" rotWithShape="0">
              <a:prstClr val="black">
                <a:alpha val="26000"/>
              </a:prstClr>
            </a:outerShdw>
          </a:effectLst>
        </p:spPr>
      </p:pic>
      <p:pic>
        <p:nvPicPr>
          <p:cNvPr id="13" name="Picture 12" descr="A screenshot of a cell phone&#10;&#10;Description automatically generated">
            <a:extLst>
              <a:ext uri="{FF2B5EF4-FFF2-40B4-BE49-F238E27FC236}">
                <a16:creationId xmlns:a16="http://schemas.microsoft.com/office/drawing/2014/main" id="{E0BEC0B1-3417-4E38-9F49-8D536C618BFB}"/>
              </a:ext>
            </a:extLst>
          </p:cNvPr>
          <p:cNvPicPr>
            <a:picLocks noChangeAspect="1"/>
          </p:cNvPicPr>
          <p:nvPr/>
        </p:nvPicPr>
        <p:blipFill>
          <a:blip r:embed="rId4"/>
          <a:stretch>
            <a:fillRect/>
          </a:stretch>
        </p:blipFill>
        <p:spPr>
          <a:xfrm>
            <a:off x="7892427" y="2086324"/>
            <a:ext cx="3641887" cy="2205613"/>
          </a:xfrm>
          <a:prstGeom prst="rect">
            <a:avLst/>
          </a:prstGeom>
          <a:ln>
            <a:noFill/>
          </a:ln>
          <a:effectLst>
            <a:outerShdw blurRad="114300" dist="38100" dir="2700000" algn="tl" rotWithShape="0">
              <a:prstClr val="black">
                <a:alpha val="26000"/>
              </a:prstClr>
            </a:outerShdw>
          </a:effectLst>
        </p:spPr>
      </p:pic>
      <p:pic>
        <p:nvPicPr>
          <p:cNvPr id="14" name="Picture 13" descr="A screenshot of a cell phone&#10;&#10;Description automatically generated">
            <a:extLst>
              <a:ext uri="{FF2B5EF4-FFF2-40B4-BE49-F238E27FC236}">
                <a16:creationId xmlns:a16="http://schemas.microsoft.com/office/drawing/2014/main" id="{3D2ED2AD-D5E7-4046-B8FC-B2037D0F982D}"/>
              </a:ext>
            </a:extLst>
          </p:cNvPr>
          <p:cNvPicPr>
            <a:picLocks noChangeAspect="1"/>
          </p:cNvPicPr>
          <p:nvPr/>
        </p:nvPicPr>
        <p:blipFill>
          <a:blip r:embed="rId5"/>
          <a:stretch>
            <a:fillRect/>
          </a:stretch>
        </p:blipFill>
        <p:spPr>
          <a:xfrm>
            <a:off x="3958626" y="2086324"/>
            <a:ext cx="3185017" cy="4112186"/>
          </a:xfrm>
          <a:prstGeom prst="rect">
            <a:avLst/>
          </a:prstGeom>
          <a:ln>
            <a:noFill/>
          </a:ln>
          <a:effectLst>
            <a:outerShdw blurRad="114300" dist="38100" dir="2700000" algn="tl" rotWithShape="0">
              <a:prstClr val="black">
                <a:alpha val="26000"/>
              </a:prstClr>
            </a:outerShdw>
          </a:effectLst>
        </p:spPr>
      </p:pic>
      <p:sp>
        <p:nvSpPr>
          <p:cNvPr id="15" name="TextBox 14">
            <a:extLst>
              <a:ext uri="{FF2B5EF4-FFF2-40B4-BE49-F238E27FC236}">
                <a16:creationId xmlns:a16="http://schemas.microsoft.com/office/drawing/2014/main" id="{3167EC11-C796-4A8A-A47B-18CDC357FD97}"/>
              </a:ext>
            </a:extLst>
          </p:cNvPr>
          <p:cNvSpPr txBox="1"/>
          <p:nvPr/>
        </p:nvSpPr>
        <p:spPr>
          <a:xfrm>
            <a:off x="551670" y="1538821"/>
            <a:ext cx="2399251" cy="369332"/>
          </a:xfrm>
          <a:prstGeom prst="rect">
            <a:avLst/>
          </a:prstGeom>
          <a:noFill/>
        </p:spPr>
        <p:txBody>
          <a:bodyPr wrap="square" rtlCol="0">
            <a:spAutoFit/>
          </a:body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Text: </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6" name="TextBox 15">
            <a:extLst>
              <a:ext uri="{FF2B5EF4-FFF2-40B4-BE49-F238E27FC236}">
                <a16:creationId xmlns:a16="http://schemas.microsoft.com/office/drawing/2014/main" id="{9C21D761-5E02-4E4C-BC80-195EA7419615}"/>
              </a:ext>
            </a:extLst>
          </p:cNvPr>
          <p:cNvSpPr txBox="1"/>
          <p:nvPr/>
        </p:nvSpPr>
        <p:spPr>
          <a:xfrm>
            <a:off x="3958626" y="1584988"/>
            <a:ext cx="2399251" cy="276999"/>
          </a:xfrm>
          <a:prstGeom prst="rect">
            <a:avLst/>
          </a:prstGeom>
          <a:noFill/>
        </p:spPr>
        <p:txBody>
          <a:bodyPr wrap="square" lIns="0" tIns="0" rIns="0" bIns="0" rtlCol="0">
            <a:spAutoFit/>
          </a:bodyPr>
          <a:lstStyle>
            <a:defPPr>
              <a:defRPr lang="en-US"/>
            </a:defPPr>
            <a:lvl1pPr algn="ctr">
              <a:defRPr b="1">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algn="l"/>
            <a:r>
              <a:rPr lang="en-US" dirty="0"/>
              <a:t>Date Widget:</a:t>
            </a:r>
            <a:endParaRPr lang="en-GB" dirty="0"/>
          </a:p>
        </p:txBody>
      </p:sp>
      <p:sp>
        <p:nvSpPr>
          <p:cNvPr id="17" name="TextBox 16">
            <a:extLst>
              <a:ext uri="{FF2B5EF4-FFF2-40B4-BE49-F238E27FC236}">
                <a16:creationId xmlns:a16="http://schemas.microsoft.com/office/drawing/2014/main" id="{998D64B3-6336-4BC4-93DF-9E16D3A4DE47}"/>
              </a:ext>
            </a:extLst>
          </p:cNvPr>
          <p:cNvSpPr txBox="1"/>
          <p:nvPr/>
        </p:nvSpPr>
        <p:spPr>
          <a:xfrm>
            <a:off x="7892427" y="1584988"/>
            <a:ext cx="2399251" cy="276999"/>
          </a:xfrm>
          <a:prstGeom prst="rect">
            <a:avLst/>
          </a:prstGeom>
          <a:noFill/>
        </p:spPr>
        <p:txBody>
          <a:bodyPr wrap="square" lIns="0" tIns="0" rIns="0" bIns="0" rtlCol="0">
            <a:spAutoFit/>
          </a:bodyPr>
          <a:lstStyle>
            <a:defPPr>
              <a:defRPr lang="en-US"/>
            </a:defPPr>
            <a:lvl1pPr>
              <a:defRPr b="1">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Single Select:  </a:t>
            </a:r>
            <a:endParaRPr lang="en-GB" dirty="0"/>
          </a:p>
        </p:txBody>
      </p:sp>
    </p:spTree>
    <p:extLst>
      <p:ext uri="{BB962C8B-B14F-4D97-AF65-F5344CB8AC3E}">
        <p14:creationId xmlns:p14="http://schemas.microsoft.com/office/powerpoint/2010/main" val="202733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AD9A4E-F00E-45C3-BA23-E6ECA8AF720D}"/>
              </a:ext>
            </a:extLst>
          </p:cNvPr>
          <p:cNvSpPr>
            <a:spLocks noGrp="1"/>
          </p:cNvSpPr>
          <p:nvPr>
            <p:ph type="title"/>
          </p:nvPr>
        </p:nvSpPr>
        <p:spPr/>
        <p:txBody>
          <a:bodyPr/>
          <a:lstStyle/>
          <a:p>
            <a:r>
              <a:rPr lang="en-US" dirty="0"/>
              <a:t>Collecting Data</a:t>
            </a:r>
            <a:endParaRPr lang="en-GB" dirty="0"/>
          </a:p>
        </p:txBody>
      </p:sp>
      <p:pic>
        <p:nvPicPr>
          <p:cNvPr id="8" name="Picture 7">
            <a:extLst>
              <a:ext uri="{FF2B5EF4-FFF2-40B4-BE49-F238E27FC236}">
                <a16:creationId xmlns:a16="http://schemas.microsoft.com/office/drawing/2014/main" id="{2A34A211-7B49-471C-A620-C62B8DDD41D4}"/>
              </a:ext>
            </a:extLst>
          </p:cNvPr>
          <p:cNvPicPr>
            <a:picLocks noChangeAspect="1"/>
          </p:cNvPicPr>
          <p:nvPr/>
        </p:nvPicPr>
        <p:blipFill>
          <a:blip r:embed="rId3"/>
          <a:srcRect/>
          <a:stretch/>
        </p:blipFill>
        <p:spPr>
          <a:xfrm>
            <a:off x="2642157" y="2119990"/>
            <a:ext cx="3181313" cy="2174393"/>
          </a:xfrm>
          <a:prstGeom prst="rect">
            <a:avLst/>
          </a:prstGeom>
          <a:ln>
            <a:noFill/>
          </a:ln>
          <a:effectLst>
            <a:outerShdw blurRad="114300" dist="38100" dir="2700000" algn="tl" rotWithShape="0">
              <a:prstClr val="black">
                <a:alpha val="26000"/>
              </a:prstClr>
            </a:outerShdw>
          </a:effectLst>
        </p:spPr>
      </p:pic>
      <p:pic>
        <p:nvPicPr>
          <p:cNvPr id="9" name="Picture 8">
            <a:extLst>
              <a:ext uri="{FF2B5EF4-FFF2-40B4-BE49-F238E27FC236}">
                <a16:creationId xmlns:a16="http://schemas.microsoft.com/office/drawing/2014/main" id="{B4E3D021-297D-4C14-AD99-461FE5B4475F}"/>
              </a:ext>
            </a:extLst>
          </p:cNvPr>
          <p:cNvPicPr>
            <a:picLocks noChangeAspect="1"/>
          </p:cNvPicPr>
          <p:nvPr/>
        </p:nvPicPr>
        <p:blipFill>
          <a:blip r:embed="rId4"/>
          <a:srcRect/>
          <a:stretch/>
        </p:blipFill>
        <p:spPr>
          <a:xfrm>
            <a:off x="6718852" y="2124297"/>
            <a:ext cx="2523162" cy="4078846"/>
          </a:xfrm>
          <a:prstGeom prst="rect">
            <a:avLst/>
          </a:prstGeom>
          <a:ln>
            <a:noFill/>
          </a:ln>
          <a:effectLst>
            <a:outerShdw blurRad="114300" dist="38100" dir="2700000" algn="tl" rotWithShape="0">
              <a:prstClr val="black">
                <a:alpha val="26000"/>
              </a:prstClr>
            </a:outerShdw>
          </a:effectLst>
        </p:spPr>
      </p:pic>
      <p:sp>
        <p:nvSpPr>
          <p:cNvPr id="10" name="TextBox 9">
            <a:extLst>
              <a:ext uri="{FF2B5EF4-FFF2-40B4-BE49-F238E27FC236}">
                <a16:creationId xmlns:a16="http://schemas.microsoft.com/office/drawing/2014/main" id="{58AE5B4E-DF93-4A32-9909-DE9FF5577A02}"/>
              </a:ext>
            </a:extLst>
          </p:cNvPr>
          <p:cNvSpPr txBox="1"/>
          <p:nvPr/>
        </p:nvSpPr>
        <p:spPr>
          <a:xfrm>
            <a:off x="2642157" y="1669289"/>
            <a:ext cx="2399251" cy="276999"/>
          </a:xfrm>
          <a:prstGeom prst="rect">
            <a:avLst/>
          </a:prstGeom>
          <a:noFill/>
        </p:spPr>
        <p:txBody>
          <a:bodyPr wrap="square" lIns="0" tIns="0" rIns="0" bIns="0" rtlCol="0">
            <a:spAutoFit/>
          </a:bodyPr>
          <a:lstStyle>
            <a:defPPr>
              <a:defRPr lang="en-US"/>
            </a:defPPr>
            <a:lvl1pPr>
              <a:defRPr b="1">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GPS Location: </a:t>
            </a:r>
            <a:endParaRPr lang="en-GB" dirty="0"/>
          </a:p>
        </p:txBody>
      </p:sp>
      <p:sp>
        <p:nvSpPr>
          <p:cNvPr id="11" name="TextBox 10">
            <a:extLst>
              <a:ext uri="{FF2B5EF4-FFF2-40B4-BE49-F238E27FC236}">
                <a16:creationId xmlns:a16="http://schemas.microsoft.com/office/drawing/2014/main" id="{2A2D805F-1747-4219-9972-FEF289BD688A}"/>
              </a:ext>
            </a:extLst>
          </p:cNvPr>
          <p:cNvSpPr txBox="1"/>
          <p:nvPr/>
        </p:nvSpPr>
        <p:spPr>
          <a:xfrm>
            <a:off x="6718852" y="1669289"/>
            <a:ext cx="2399251" cy="276999"/>
          </a:xfrm>
          <a:prstGeom prst="rect">
            <a:avLst/>
          </a:prstGeom>
          <a:noFill/>
        </p:spPr>
        <p:txBody>
          <a:bodyPr wrap="square" lIns="0" tIns="0" rIns="0" bIns="0" rtlCol="0">
            <a:spAutoFit/>
          </a:bodyPr>
          <a:lstStyle>
            <a:defPPr>
              <a:defRPr lang="en-US"/>
            </a:defPPr>
            <a:lvl1pPr>
              <a:defRPr b="1">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Multiple Select:</a:t>
            </a:r>
            <a:endParaRPr lang="en-GB" dirty="0"/>
          </a:p>
        </p:txBody>
      </p:sp>
    </p:spTree>
    <p:extLst>
      <p:ext uri="{BB962C8B-B14F-4D97-AF65-F5344CB8AC3E}">
        <p14:creationId xmlns:p14="http://schemas.microsoft.com/office/powerpoint/2010/main" val="327539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906BE9-6087-4355-8C09-9117F28D822B}"/>
              </a:ext>
            </a:extLst>
          </p:cNvPr>
          <p:cNvSpPr>
            <a:spLocks noGrp="1"/>
          </p:cNvSpPr>
          <p:nvPr>
            <p:ph type="title"/>
          </p:nvPr>
        </p:nvSpPr>
        <p:spPr/>
        <p:txBody>
          <a:bodyPr/>
          <a:lstStyle/>
          <a:p>
            <a:r>
              <a:rPr lang="en-US" dirty="0"/>
              <a:t>Collecting Data</a:t>
            </a:r>
            <a:endParaRPr lang="en-GB" dirty="0"/>
          </a:p>
        </p:txBody>
      </p:sp>
      <p:pic>
        <p:nvPicPr>
          <p:cNvPr id="4" name="Picture 3" descr="A screenshot of a cell phone&#10;&#10;Description automatically generated">
            <a:extLst>
              <a:ext uri="{FF2B5EF4-FFF2-40B4-BE49-F238E27FC236}">
                <a16:creationId xmlns:a16="http://schemas.microsoft.com/office/drawing/2014/main" id="{36ACB1CA-2A39-4461-B672-A012EB24AD26}"/>
              </a:ext>
            </a:extLst>
          </p:cNvPr>
          <p:cNvPicPr>
            <a:picLocks noChangeAspect="1"/>
          </p:cNvPicPr>
          <p:nvPr/>
        </p:nvPicPr>
        <p:blipFill>
          <a:blip r:embed="rId3"/>
          <a:stretch>
            <a:fillRect/>
          </a:stretch>
        </p:blipFill>
        <p:spPr>
          <a:xfrm>
            <a:off x="2640368" y="2185750"/>
            <a:ext cx="2670148" cy="4249024"/>
          </a:xfrm>
          <a:prstGeom prst="rect">
            <a:avLst/>
          </a:prstGeom>
          <a:ln>
            <a:noFill/>
          </a:ln>
          <a:effectLst>
            <a:outerShdw blurRad="114300" dist="38100" dir="2700000" algn="tl" rotWithShape="0">
              <a:prstClr val="black">
                <a:alpha val="26000"/>
              </a:prstClr>
            </a:outerShdw>
          </a:effectLst>
        </p:spPr>
      </p:pic>
      <p:pic>
        <p:nvPicPr>
          <p:cNvPr id="5" name="Picture 4" descr="A screenshot of a social media post&#10;&#10;Description automatically generated">
            <a:extLst>
              <a:ext uri="{FF2B5EF4-FFF2-40B4-BE49-F238E27FC236}">
                <a16:creationId xmlns:a16="http://schemas.microsoft.com/office/drawing/2014/main" id="{3D058ED4-7AD7-40DD-8A3A-D5531FE650FC}"/>
              </a:ext>
            </a:extLst>
          </p:cNvPr>
          <p:cNvPicPr>
            <a:picLocks noChangeAspect="1"/>
          </p:cNvPicPr>
          <p:nvPr/>
        </p:nvPicPr>
        <p:blipFill>
          <a:blip r:embed="rId4"/>
          <a:stretch>
            <a:fillRect/>
          </a:stretch>
        </p:blipFill>
        <p:spPr>
          <a:xfrm>
            <a:off x="6489639" y="2185748"/>
            <a:ext cx="2669177" cy="4249025"/>
          </a:xfrm>
          <a:prstGeom prst="rect">
            <a:avLst/>
          </a:prstGeom>
          <a:ln>
            <a:noFill/>
          </a:ln>
          <a:effectLst>
            <a:outerShdw blurRad="114300" dist="38100" dir="2700000" algn="tl" rotWithShape="0">
              <a:prstClr val="black">
                <a:alpha val="26000"/>
              </a:prstClr>
            </a:outerShdw>
          </a:effectLst>
        </p:spPr>
      </p:pic>
      <p:sp>
        <p:nvSpPr>
          <p:cNvPr id="6" name="TextBox 5">
            <a:extLst>
              <a:ext uri="{FF2B5EF4-FFF2-40B4-BE49-F238E27FC236}">
                <a16:creationId xmlns:a16="http://schemas.microsoft.com/office/drawing/2014/main" id="{289309EC-23D1-4C29-8596-58CDE9AFE2AA}"/>
              </a:ext>
            </a:extLst>
          </p:cNvPr>
          <p:cNvSpPr txBox="1"/>
          <p:nvPr/>
        </p:nvSpPr>
        <p:spPr>
          <a:xfrm>
            <a:off x="6489639" y="1457937"/>
            <a:ext cx="2669177" cy="553998"/>
          </a:xfrm>
          <a:prstGeom prst="rect">
            <a:avLst/>
          </a:prstGeom>
          <a:noFill/>
        </p:spPr>
        <p:txBody>
          <a:bodyPr wrap="square" lIns="0" tIns="0" rIns="0" bIns="0" rtlCol="0" anchor="b">
            <a:spAutoFit/>
          </a:bodyPr>
          <a:lstStyle>
            <a:defPPr>
              <a:defRPr lang="en-US"/>
            </a:defPPr>
            <a:lvl1pPr>
              <a:defRPr b="1">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Single Select with Images:</a:t>
            </a:r>
            <a:endParaRPr lang="en-GB" dirty="0"/>
          </a:p>
        </p:txBody>
      </p:sp>
      <p:sp>
        <p:nvSpPr>
          <p:cNvPr id="7" name="TextBox 6">
            <a:extLst>
              <a:ext uri="{FF2B5EF4-FFF2-40B4-BE49-F238E27FC236}">
                <a16:creationId xmlns:a16="http://schemas.microsoft.com/office/drawing/2014/main" id="{5E466BF7-CBAD-4B1C-B169-669219AEFC7F}"/>
              </a:ext>
            </a:extLst>
          </p:cNvPr>
          <p:cNvSpPr txBox="1"/>
          <p:nvPr/>
        </p:nvSpPr>
        <p:spPr>
          <a:xfrm>
            <a:off x="2640368" y="1734936"/>
            <a:ext cx="2399251" cy="276999"/>
          </a:xfrm>
          <a:prstGeom prst="rect">
            <a:avLst/>
          </a:prstGeom>
          <a:noFill/>
        </p:spPr>
        <p:txBody>
          <a:bodyPr wrap="square" lIns="0" tIns="0" rIns="0" bIns="0" rtlCol="0" anchor="b">
            <a:spAutoFit/>
          </a:bodyPr>
          <a:lstStyle>
            <a:defPPr>
              <a:defRPr lang="en-US"/>
            </a:defPPr>
            <a:lvl1pPr>
              <a:defRPr b="1">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Integer:</a:t>
            </a:r>
            <a:endParaRPr lang="en-GB" dirty="0"/>
          </a:p>
        </p:txBody>
      </p:sp>
    </p:spTree>
    <p:extLst>
      <p:ext uri="{BB962C8B-B14F-4D97-AF65-F5344CB8AC3E}">
        <p14:creationId xmlns:p14="http://schemas.microsoft.com/office/powerpoint/2010/main" val="39758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FBAE36-78CD-4D52-A857-B2B361EAAE8C}"/>
              </a:ext>
            </a:extLst>
          </p:cNvPr>
          <p:cNvSpPr>
            <a:spLocks noGrp="1"/>
          </p:cNvSpPr>
          <p:nvPr>
            <p:ph type="title"/>
          </p:nvPr>
        </p:nvSpPr>
        <p:spPr/>
        <p:txBody>
          <a:bodyPr/>
          <a:lstStyle/>
          <a:p>
            <a:r>
              <a:rPr lang="en-US" dirty="0"/>
              <a:t>Saving and Editing Forms</a:t>
            </a:r>
            <a:endParaRPr lang="en-GB" dirty="0"/>
          </a:p>
        </p:txBody>
      </p:sp>
      <p:pic>
        <p:nvPicPr>
          <p:cNvPr id="4" name="Picture 3" descr="A screenshot of a cell phone&#10;&#10;Description automatically generated">
            <a:extLst>
              <a:ext uri="{FF2B5EF4-FFF2-40B4-BE49-F238E27FC236}">
                <a16:creationId xmlns:a16="http://schemas.microsoft.com/office/drawing/2014/main" id="{FFBB0516-03EE-49A2-8CA8-1DF369F397EF}"/>
              </a:ext>
            </a:extLst>
          </p:cNvPr>
          <p:cNvPicPr>
            <a:picLocks noChangeAspect="1"/>
          </p:cNvPicPr>
          <p:nvPr/>
        </p:nvPicPr>
        <p:blipFill>
          <a:blip r:embed="rId3"/>
          <a:stretch>
            <a:fillRect/>
          </a:stretch>
        </p:blipFill>
        <p:spPr>
          <a:xfrm>
            <a:off x="678942" y="1876280"/>
            <a:ext cx="2450003" cy="4185138"/>
          </a:xfrm>
          <a:prstGeom prst="rect">
            <a:avLst/>
          </a:prstGeom>
          <a:ln>
            <a:noFill/>
          </a:ln>
          <a:effectLst>
            <a:outerShdw blurRad="114300" dist="38100" dir="2700000" algn="tl" rotWithShape="0">
              <a:prstClr val="black">
                <a:alpha val="26000"/>
              </a:prstClr>
            </a:outerShdw>
          </a:effectLst>
        </p:spPr>
      </p:pic>
      <p:pic>
        <p:nvPicPr>
          <p:cNvPr id="5" name="Picture 4">
            <a:extLst>
              <a:ext uri="{FF2B5EF4-FFF2-40B4-BE49-F238E27FC236}">
                <a16:creationId xmlns:a16="http://schemas.microsoft.com/office/drawing/2014/main" id="{EDC9C007-B32B-4403-90CD-A9299A82F6C4}"/>
              </a:ext>
            </a:extLst>
          </p:cNvPr>
          <p:cNvPicPr>
            <a:picLocks noChangeAspect="1"/>
          </p:cNvPicPr>
          <p:nvPr/>
        </p:nvPicPr>
        <p:blipFill>
          <a:blip r:embed="rId4"/>
          <a:stretch>
            <a:fillRect/>
          </a:stretch>
        </p:blipFill>
        <p:spPr>
          <a:xfrm>
            <a:off x="8530993" y="1876280"/>
            <a:ext cx="2450003" cy="4185138"/>
          </a:xfrm>
          <a:prstGeom prst="rect">
            <a:avLst/>
          </a:prstGeom>
          <a:ln>
            <a:noFill/>
          </a:ln>
          <a:effectLst>
            <a:outerShdw blurRad="114300" dist="38100" dir="2700000" algn="tl" rotWithShape="0">
              <a:prstClr val="black">
                <a:alpha val="26000"/>
              </a:prstClr>
            </a:outerShdw>
          </a:effectLst>
        </p:spPr>
      </p:pic>
      <p:sp>
        <p:nvSpPr>
          <p:cNvPr id="6" name="Rounded Rectangle 5">
            <a:extLst>
              <a:ext uri="{FF2B5EF4-FFF2-40B4-BE49-F238E27FC236}">
                <a16:creationId xmlns:a16="http://schemas.microsoft.com/office/drawing/2014/main" id="{B5E9AA4A-AD90-4652-8CB4-FBAE113A8775}"/>
              </a:ext>
            </a:extLst>
          </p:cNvPr>
          <p:cNvSpPr/>
          <p:nvPr/>
        </p:nvSpPr>
        <p:spPr>
          <a:xfrm>
            <a:off x="8563552" y="3319891"/>
            <a:ext cx="2405840" cy="453007"/>
          </a:xfrm>
          <a:prstGeom prst="roundRect">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8CFCF7C-08E8-4319-A0CD-3E50FA6FDF18}"/>
              </a:ext>
            </a:extLst>
          </p:cNvPr>
          <p:cNvSpPr txBox="1"/>
          <p:nvPr/>
        </p:nvSpPr>
        <p:spPr>
          <a:xfrm>
            <a:off x="3599079" y="1876280"/>
            <a:ext cx="4494339" cy="4331057"/>
          </a:xfrm>
          <a:prstGeom prst="rect">
            <a:avLst/>
          </a:prstGeom>
          <a:noFill/>
        </p:spPr>
        <p:txBody>
          <a:bodyPr wrap="square" rtlCol="0">
            <a:spAutoFit/>
          </a:bodyPr>
          <a:lstStyle>
            <a:defPPr>
              <a:defRPr lang="en-US"/>
            </a:defPPr>
            <a:lvl1pPr>
              <a:lnSpc>
                <a:spcPct val="110000"/>
              </a:lnSpc>
              <a:spcAft>
                <a:spcPts val="1200"/>
              </a:spcAft>
              <a:defRPr sz="160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When you reach the end of the form you will be presented with the screen on the left. </a:t>
            </a:r>
          </a:p>
          <a:p>
            <a:r>
              <a:rPr lang="en-US" dirty="0"/>
              <a:t>You can choose to save the form or go back through and edit any question if so needed.  You can also save them at any point by clicking the save icon.</a:t>
            </a:r>
          </a:p>
          <a:p>
            <a:r>
              <a:rPr lang="en-US" dirty="0"/>
              <a:t>If you save the form, you can then edit the form at a later point by pressing “Edit Saved Form” on the main page.</a:t>
            </a:r>
          </a:p>
          <a:p>
            <a:r>
              <a:rPr lang="en-US" dirty="0"/>
              <a:t>Here you will be shown a list of all the forms you have filled out on this device; they will have a light blue icon next to them if they are unfinalized while finalized forms will have a purple icon. </a:t>
            </a:r>
          </a:p>
        </p:txBody>
      </p:sp>
      <p:pic>
        <p:nvPicPr>
          <p:cNvPr id="8" name="Graphic 7" descr="Disk">
            <a:extLst>
              <a:ext uri="{FF2B5EF4-FFF2-40B4-BE49-F238E27FC236}">
                <a16:creationId xmlns:a16="http://schemas.microsoft.com/office/drawing/2014/main" id="{8EA54252-6235-491C-AE59-0BA8439471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2877" y="3360293"/>
            <a:ext cx="367717" cy="367717"/>
          </a:xfrm>
          <a:prstGeom prst="rect">
            <a:avLst/>
          </a:prstGeom>
        </p:spPr>
      </p:pic>
    </p:spTree>
    <p:extLst>
      <p:ext uri="{BB962C8B-B14F-4D97-AF65-F5344CB8AC3E}">
        <p14:creationId xmlns:p14="http://schemas.microsoft.com/office/powerpoint/2010/main" val="42264035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A76D66-F2E8-48E4-ABF5-3161066835DE}"/>
              </a:ext>
            </a:extLst>
          </p:cNvPr>
          <p:cNvSpPr>
            <a:spLocks noGrp="1"/>
          </p:cNvSpPr>
          <p:nvPr>
            <p:ph type="title"/>
          </p:nvPr>
        </p:nvSpPr>
        <p:spPr/>
        <p:txBody>
          <a:bodyPr/>
          <a:lstStyle/>
          <a:p>
            <a:r>
              <a:rPr lang="en-US" dirty="0"/>
              <a:t>Saving  and editing Forms</a:t>
            </a:r>
            <a:endParaRPr lang="en-GB" dirty="0"/>
          </a:p>
        </p:txBody>
      </p:sp>
      <p:pic>
        <p:nvPicPr>
          <p:cNvPr id="4" name="Picture 3">
            <a:extLst>
              <a:ext uri="{FF2B5EF4-FFF2-40B4-BE49-F238E27FC236}">
                <a16:creationId xmlns:a16="http://schemas.microsoft.com/office/drawing/2014/main" id="{F0ECD2F5-2D07-4DF6-AF62-1B5F8597C2F6}"/>
              </a:ext>
            </a:extLst>
          </p:cNvPr>
          <p:cNvPicPr>
            <a:picLocks noChangeAspect="1"/>
          </p:cNvPicPr>
          <p:nvPr/>
        </p:nvPicPr>
        <p:blipFill>
          <a:blip r:embed="rId3"/>
          <a:srcRect/>
          <a:stretch/>
        </p:blipFill>
        <p:spPr>
          <a:xfrm>
            <a:off x="710254" y="2300328"/>
            <a:ext cx="2710086" cy="1688473"/>
          </a:xfrm>
          <a:prstGeom prst="rect">
            <a:avLst/>
          </a:prstGeom>
          <a:ln>
            <a:noFill/>
          </a:ln>
          <a:effectLst>
            <a:outerShdw blurRad="114300" dist="38100" dir="2700000" algn="tl" rotWithShape="0">
              <a:prstClr val="black">
                <a:alpha val="26000"/>
              </a:prstClr>
            </a:outerShdw>
          </a:effectLst>
        </p:spPr>
      </p:pic>
      <p:pic>
        <p:nvPicPr>
          <p:cNvPr id="5" name="Picture 4">
            <a:extLst>
              <a:ext uri="{FF2B5EF4-FFF2-40B4-BE49-F238E27FC236}">
                <a16:creationId xmlns:a16="http://schemas.microsoft.com/office/drawing/2014/main" id="{259FB97D-12DB-4FF5-9AD9-120B0D7FF1D6}"/>
              </a:ext>
            </a:extLst>
          </p:cNvPr>
          <p:cNvPicPr>
            <a:picLocks noChangeAspect="1"/>
          </p:cNvPicPr>
          <p:nvPr/>
        </p:nvPicPr>
        <p:blipFill>
          <a:blip r:embed="rId4"/>
          <a:srcRect/>
          <a:stretch/>
        </p:blipFill>
        <p:spPr>
          <a:xfrm>
            <a:off x="7948223" y="1675814"/>
            <a:ext cx="2450003" cy="4165518"/>
          </a:xfrm>
          <a:prstGeom prst="rect">
            <a:avLst/>
          </a:prstGeom>
          <a:ln>
            <a:noFill/>
          </a:ln>
          <a:effectLst>
            <a:outerShdw blurRad="114300" dist="38100" dir="2700000" algn="tl" rotWithShape="0">
              <a:prstClr val="black">
                <a:alpha val="26000"/>
              </a:prstClr>
            </a:outerShdw>
          </a:effectLst>
        </p:spPr>
      </p:pic>
      <p:pic>
        <p:nvPicPr>
          <p:cNvPr id="6" name="Picture 5" descr="A screenshot of a cell phone&#10;&#10;Description automatically generated">
            <a:extLst>
              <a:ext uri="{FF2B5EF4-FFF2-40B4-BE49-F238E27FC236}">
                <a16:creationId xmlns:a16="http://schemas.microsoft.com/office/drawing/2014/main" id="{F484CCCD-6D3C-4252-8113-D11C9EC819AF}"/>
              </a:ext>
            </a:extLst>
          </p:cNvPr>
          <p:cNvPicPr>
            <a:picLocks noChangeAspect="1"/>
          </p:cNvPicPr>
          <p:nvPr/>
        </p:nvPicPr>
        <p:blipFill rotWithShape="1">
          <a:blip r:embed="rId5"/>
          <a:srcRect l="77310" t="1002" r="11515" b="93109"/>
          <a:stretch/>
        </p:blipFill>
        <p:spPr>
          <a:xfrm>
            <a:off x="1416882" y="4225015"/>
            <a:ext cx="1296829" cy="1087653"/>
          </a:xfrm>
          <a:prstGeom prst="rect">
            <a:avLst/>
          </a:prstGeom>
          <a:ln>
            <a:noFill/>
          </a:ln>
          <a:effectLst>
            <a:outerShdw blurRad="114300" dist="38100" dir="2700000" algn="tl" rotWithShape="0">
              <a:prstClr val="black">
                <a:alpha val="26000"/>
              </a:prstClr>
            </a:outerShdw>
          </a:effectLst>
        </p:spPr>
      </p:pic>
      <p:sp>
        <p:nvSpPr>
          <p:cNvPr id="7" name="TextBox 6">
            <a:extLst>
              <a:ext uri="{FF2B5EF4-FFF2-40B4-BE49-F238E27FC236}">
                <a16:creationId xmlns:a16="http://schemas.microsoft.com/office/drawing/2014/main" id="{6991D99E-5EB7-4A65-9CF6-D402806B9C47}"/>
              </a:ext>
            </a:extLst>
          </p:cNvPr>
          <p:cNvSpPr txBox="1"/>
          <p:nvPr/>
        </p:nvSpPr>
        <p:spPr>
          <a:xfrm>
            <a:off x="4001983" y="1675814"/>
            <a:ext cx="3364597" cy="4448013"/>
          </a:xfrm>
          <a:prstGeom prst="rect">
            <a:avLst/>
          </a:prstGeom>
          <a:noFill/>
        </p:spPr>
        <p:txBody>
          <a:bodyPr wrap="square" rtlCol="0">
            <a:spAutoFit/>
          </a:bodyPr>
          <a:lstStyle>
            <a:defPPr>
              <a:defRPr lang="en-US"/>
            </a:defPPr>
            <a:lvl1pPr>
              <a:lnSpc>
                <a:spcPct val="110000"/>
              </a:lnSpc>
              <a:spcAft>
                <a:spcPts val="1200"/>
              </a:spcAft>
              <a:defRPr sz="160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If you press on the form you would like to edit, you will be shown a condensed version of the form with all of the answers inputted underneath the question.</a:t>
            </a:r>
          </a:p>
          <a:p>
            <a:r>
              <a:rPr lang="en-US" dirty="0"/>
              <a:t>This makes it easier to navigate to exactly where you need to make an edit. </a:t>
            </a:r>
          </a:p>
          <a:p>
            <a:r>
              <a:rPr lang="en-US" dirty="0"/>
              <a:t>If you need to make an edit while completing the form, you will be presented with the same screen if you press the icon of an arrow pointing at a dot at the top of the screen.  This is the “Go To Prompt” icon. </a:t>
            </a:r>
          </a:p>
        </p:txBody>
      </p:sp>
    </p:spTree>
    <p:extLst>
      <p:ext uri="{BB962C8B-B14F-4D97-AF65-F5344CB8AC3E}">
        <p14:creationId xmlns:p14="http://schemas.microsoft.com/office/powerpoint/2010/main" val="290251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037E72-AE32-40CC-8494-9DD20F5F69FA}"/>
              </a:ext>
            </a:extLst>
          </p:cNvPr>
          <p:cNvSpPr>
            <a:spLocks noGrp="1"/>
          </p:cNvSpPr>
          <p:nvPr>
            <p:ph type="title"/>
          </p:nvPr>
        </p:nvSpPr>
        <p:spPr/>
        <p:txBody>
          <a:bodyPr>
            <a:normAutofit fontScale="90000"/>
          </a:bodyPr>
          <a:lstStyle/>
          <a:p>
            <a:r>
              <a:rPr lang="en-US" dirty="0"/>
              <a:t>Uploading Saved Forms to the Server</a:t>
            </a:r>
            <a:endParaRPr lang="en-GB" dirty="0"/>
          </a:p>
        </p:txBody>
      </p:sp>
      <p:pic>
        <p:nvPicPr>
          <p:cNvPr id="4" name="Graphic 3" descr="Download from cloud">
            <a:extLst>
              <a:ext uri="{FF2B5EF4-FFF2-40B4-BE49-F238E27FC236}">
                <a16:creationId xmlns:a16="http://schemas.microsoft.com/office/drawing/2014/main" id="{7E70CAD1-0DBA-4333-9AA8-4603131280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670" y="2019996"/>
            <a:ext cx="3530367" cy="3530367"/>
          </a:xfrm>
          <a:prstGeom prst="rect">
            <a:avLst/>
          </a:prstGeom>
        </p:spPr>
      </p:pic>
      <p:pic>
        <p:nvPicPr>
          <p:cNvPr id="5" name="Graphic 4" descr="Smart Phone">
            <a:extLst>
              <a:ext uri="{FF2B5EF4-FFF2-40B4-BE49-F238E27FC236}">
                <a16:creationId xmlns:a16="http://schemas.microsoft.com/office/drawing/2014/main" id="{3740A8D1-51B8-41B0-BA44-1D5FC74BF0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8050920" y="2019995"/>
            <a:ext cx="3530367" cy="3530367"/>
          </a:xfrm>
          <a:prstGeom prst="rect">
            <a:avLst/>
          </a:prstGeom>
        </p:spPr>
      </p:pic>
      <p:pic>
        <p:nvPicPr>
          <p:cNvPr id="6" name="Graphic 5" descr="Line arrow Straight">
            <a:extLst>
              <a:ext uri="{FF2B5EF4-FFF2-40B4-BE49-F238E27FC236}">
                <a16:creationId xmlns:a16="http://schemas.microsoft.com/office/drawing/2014/main" id="{BC5F0F62-9E92-4EC1-9E3B-38BBDA1164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1958" y="3315743"/>
            <a:ext cx="3530367" cy="2441642"/>
          </a:xfrm>
          <a:prstGeom prst="rect">
            <a:avLst/>
          </a:prstGeom>
        </p:spPr>
      </p:pic>
    </p:spTree>
    <p:extLst>
      <p:ext uri="{BB962C8B-B14F-4D97-AF65-F5344CB8AC3E}">
        <p14:creationId xmlns:p14="http://schemas.microsoft.com/office/powerpoint/2010/main" val="356884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CF0CDE-7BF3-4D1C-A1C8-8C163281C1EF}"/>
              </a:ext>
            </a:extLst>
          </p:cNvPr>
          <p:cNvSpPr>
            <a:spLocks noGrp="1"/>
          </p:cNvSpPr>
          <p:nvPr>
            <p:ph type="title"/>
          </p:nvPr>
        </p:nvSpPr>
        <p:spPr/>
        <p:txBody>
          <a:bodyPr>
            <a:normAutofit fontScale="90000"/>
          </a:bodyPr>
          <a:lstStyle/>
          <a:p>
            <a:r>
              <a:rPr lang="en-US" dirty="0"/>
              <a:t>Uploading Saved Forms to the Server</a:t>
            </a:r>
            <a:endParaRPr lang="en-GB" dirty="0"/>
          </a:p>
        </p:txBody>
      </p:sp>
      <p:pic>
        <p:nvPicPr>
          <p:cNvPr id="4" name="Picture 3">
            <a:extLst>
              <a:ext uri="{FF2B5EF4-FFF2-40B4-BE49-F238E27FC236}">
                <a16:creationId xmlns:a16="http://schemas.microsoft.com/office/drawing/2014/main" id="{791A1E9A-8C98-4B94-AF5F-6CC96786988F}"/>
              </a:ext>
            </a:extLst>
          </p:cNvPr>
          <p:cNvPicPr>
            <a:picLocks noChangeAspect="1"/>
          </p:cNvPicPr>
          <p:nvPr/>
        </p:nvPicPr>
        <p:blipFill>
          <a:blip r:embed="rId3"/>
          <a:stretch>
            <a:fillRect/>
          </a:stretch>
        </p:blipFill>
        <p:spPr>
          <a:xfrm>
            <a:off x="672601" y="1744514"/>
            <a:ext cx="2450804" cy="4335164"/>
          </a:xfrm>
          <a:prstGeom prst="rect">
            <a:avLst/>
          </a:prstGeom>
          <a:ln>
            <a:noFill/>
          </a:ln>
          <a:effectLst>
            <a:outerShdw blurRad="114300" dist="38100" dir="2700000" algn="tl" rotWithShape="0">
              <a:prstClr val="black">
                <a:alpha val="26000"/>
              </a:prstClr>
            </a:outerShdw>
          </a:effectLst>
        </p:spPr>
      </p:pic>
      <p:pic>
        <p:nvPicPr>
          <p:cNvPr id="5" name="Graphic 4" descr="Wireless">
            <a:extLst>
              <a:ext uri="{FF2B5EF4-FFF2-40B4-BE49-F238E27FC236}">
                <a16:creationId xmlns:a16="http://schemas.microsoft.com/office/drawing/2014/main" id="{504C9A07-392D-43F8-B23C-ADA8CC2B23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3313" y="1530475"/>
            <a:ext cx="537311" cy="537311"/>
          </a:xfrm>
          <a:prstGeom prst="rect">
            <a:avLst/>
          </a:prstGeom>
        </p:spPr>
      </p:pic>
      <p:pic>
        <p:nvPicPr>
          <p:cNvPr id="6" name="Graphic 5" descr="Wi Fi">
            <a:extLst>
              <a:ext uri="{FF2B5EF4-FFF2-40B4-BE49-F238E27FC236}">
                <a16:creationId xmlns:a16="http://schemas.microsoft.com/office/drawing/2014/main" id="{0A20B743-2E1E-42E4-AAAD-5423E5C0C1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418" y="1510086"/>
            <a:ext cx="597008" cy="597008"/>
          </a:xfrm>
          <a:prstGeom prst="rect">
            <a:avLst/>
          </a:prstGeom>
        </p:spPr>
      </p:pic>
      <p:sp>
        <p:nvSpPr>
          <p:cNvPr id="7" name="Rounded Rectangle 6">
            <a:extLst>
              <a:ext uri="{FF2B5EF4-FFF2-40B4-BE49-F238E27FC236}">
                <a16:creationId xmlns:a16="http://schemas.microsoft.com/office/drawing/2014/main" id="{FF229C3E-5F0F-4C95-8FC0-BA300F36881E}"/>
              </a:ext>
            </a:extLst>
          </p:cNvPr>
          <p:cNvSpPr/>
          <p:nvPr/>
        </p:nvSpPr>
        <p:spPr>
          <a:xfrm>
            <a:off x="672601" y="3742945"/>
            <a:ext cx="2450804" cy="482614"/>
          </a:xfrm>
          <a:prstGeom prst="roundRect">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screenshot of a cell phone&#10;&#10;Description automatically generated">
            <a:extLst>
              <a:ext uri="{FF2B5EF4-FFF2-40B4-BE49-F238E27FC236}">
                <a16:creationId xmlns:a16="http://schemas.microsoft.com/office/drawing/2014/main" id="{A3BD8EC0-B188-4873-A642-FB531C42D472}"/>
              </a:ext>
            </a:extLst>
          </p:cNvPr>
          <p:cNvPicPr>
            <a:picLocks noChangeAspect="1"/>
          </p:cNvPicPr>
          <p:nvPr/>
        </p:nvPicPr>
        <p:blipFill>
          <a:blip r:embed="rId8"/>
          <a:stretch>
            <a:fillRect/>
          </a:stretch>
        </p:blipFill>
        <p:spPr>
          <a:xfrm>
            <a:off x="8918980" y="1744514"/>
            <a:ext cx="2450804" cy="4335164"/>
          </a:xfrm>
          <a:prstGeom prst="rect">
            <a:avLst/>
          </a:prstGeom>
          <a:ln>
            <a:noFill/>
          </a:ln>
          <a:effectLst>
            <a:outerShdw blurRad="114300" dist="38100" dir="2700000" algn="tl" rotWithShape="0">
              <a:prstClr val="black">
                <a:alpha val="26000"/>
              </a:prstClr>
            </a:outerShdw>
          </a:effectLst>
        </p:spPr>
      </p:pic>
      <p:pic>
        <p:nvPicPr>
          <p:cNvPr id="9" name="Picture 8" descr="A picture containing bird&#10;&#10;Description automatically generated">
            <a:extLst>
              <a:ext uri="{FF2B5EF4-FFF2-40B4-BE49-F238E27FC236}">
                <a16:creationId xmlns:a16="http://schemas.microsoft.com/office/drawing/2014/main" id="{77FB6B23-D18E-43E3-9A11-7F840E356B95}"/>
              </a:ext>
            </a:extLst>
          </p:cNvPr>
          <p:cNvPicPr>
            <a:picLocks noChangeAspect="1"/>
          </p:cNvPicPr>
          <p:nvPr/>
        </p:nvPicPr>
        <p:blipFill>
          <a:blip r:embed="rId9"/>
          <a:stretch>
            <a:fillRect/>
          </a:stretch>
        </p:blipFill>
        <p:spPr>
          <a:xfrm>
            <a:off x="4874706" y="5032722"/>
            <a:ext cx="2534831" cy="1351910"/>
          </a:xfrm>
          <a:prstGeom prst="rect">
            <a:avLst/>
          </a:prstGeom>
          <a:ln>
            <a:noFill/>
          </a:ln>
          <a:effectLst>
            <a:outerShdw blurRad="114300" dist="38100" dir="2700000" algn="tl" rotWithShape="0">
              <a:prstClr val="black">
                <a:alpha val="26000"/>
              </a:prstClr>
            </a:outerShdw>
          </a:effectLst>
        </p:spPr>
      </p:pic>
      <p:sp>
        <p:nvSpPr>
          <p:cNvPr id="10" name="TextBox 9">
            <a:extLst>
              <a:ext uri="{FF2B5EF4-FFF2-40B4-BE49-F238E27FC236}">
                <a16:creationId xmlns:a16="http://schemas.microsoft.com/office/drawing/2014/main" id="{14C15F39-AC8B-4ECE-ACAA-3F9A499445FC}"/>
              </a:ext>
            </a:extLst>
          </p:cNvPr>
          <p:cNvSpPr txBox="1"/>
          <p:nvPr/>
        </p:nvSpPr>
        <p:spPr>
          <a:xfrm>
            <a:off x="3541797" y="1510748"/>
            <a:ext cx="5200650" cy="3247684"/>
          </a:xfrm>
          <a:prstGeom prst="rect">
            <a:avLst/>
          </a:prstGeom>
          <a:noFill/>
        </p:spPr>
        <p:txBody>
          <a:bodyPr wrap="square" rtlCol="0">
            <a:spAutoFit/>
          </a:bodyPr>
          <a:lstStyle>
            <a:defPPr>
              <a:defRPr lang="en-US"/>
            </a:defPPr>
            <a:lvl1pPr>
              <a:lnSpc>
                <a:spcPct val="110000"/>
              </a:lnSpc>
              <a:spcAft>
                <a:spcPts val="1200"/>
              </a:spcAft>
              <a:defRPr sz="1600">
                <a:latin typeface="Open Sans Light" panose="020B0306030504020204" pitchFamily="34" charset="0"/>
                <a:ea typeface="Open Sans Light" panose="020B0306030504020204" pitchFamily="34" charset="0"/>
                <a:cs typeface="Open Sans Light" panose="020B0306030504020204" pitchFamily="34" charset="0"/>
              </a:defRPr>
            </a:lvl1pPr>
          </a:lstStyle>
          <a:p>
            <a:pPr marL="1080000"/>
            <a:r>
              <a:rPr lang="en-US" dirty="0"/>
              <a:t>You will once again need a wi-fi or network connection to the internet. </a:t>
            </a:r>
            <a:endParaRPr lang="en-GB" dirty="0"/>
          </a:p>
          <a:p>
            <a:r>
              <a:rPr lang="en-US" dirty="0"/>
              <a:t>In order to upload your finalized form to the aggregator, you need to press onto “Send Finalized Form”. You will be shown each of the finalized forms on your device. </a:t>
            </a:r>
          </a:p>
          <a:p>
            <a:r>
              <a:rPr lang="en-US" dirty="0"/>
              <a:t>Check the boxes next to the form you want to upload and press “Send Selected”.</a:t>
            </a:r>
          </a:p>
          <a:p>
            <a:r>
              <a:rPr lang="en-US" dirty="0"/>
              <a:t>You will be shown the box below when you have successfully uploaded your form.</a:t>
            </a:r>
          </a:p>
        </p:txBody>
      </p:sp>
    </p:spTree>
    <p:extLst>
      <p:ext uri="{BB962C8B-B14F-4D97-AF65-F5344CB8AC3E}">
        <p14:creationId xmlns:p14="http://schemas.microsoft.com/office/powerpoint/2010/main" val="10494756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74DF61-1E41-4E09-BAD4-6AAB03FB5B8F}"/>
              </a:ext>
            </a:extLst>
          </p:cNvPr>
          <p:cNvSpPr>
            <a:spLocks noGrp="1"/>
          </p:cNvSpPr>
          <p:nvPr>
            <p:ph idx="1"/>
          </p:nvPr>
        </p:nvSpPr>
        <p:spPr/>
        <p:txBody>
          <a:bodyPr/>
          <a:lstStyle/>
          <a:p>
            <a:r>
              <a:rPr lang="en-US" dirty="0"/>
              <a:t>Download ODK Collect to an Android device</a:t>
            </a:r>
          </a:p>
          <a:p>
            <a:r>
              <a:rPr lang="en-US" dirty="0"/>
              <a:t>Configure the server using the URL, your username and your password</a:t>
            </a:r>
          </a:p>
          <a:p>
            <a:r>
              <a:rPr lang="en-US" dirty="0"/>
              <a:t>Download your form</a:t>
            </a:r>
          </a:p>
          <a:p>
            <a:r>
              <a:rPr lang="en-US" dirty="0"/>
              <a:t>Collect your data</a:t>
            </a:r>
          </a:p>
          <a:p>
            <a:r>
              <a:rPr lang="en-US" dirty="0"/>
              <a:t>You can save and edit forms at any point before finalizing </a:t>
            </a:r>
          </a:p>
          <a:p>
            <a:r>
              <a:rPr lang="en-US" dirty="0"/>
              <a:t>Upload your forms back to your server/aggregator</a:t>
            </a:r>
            <a:endParaRPr lang="en-GB" dirty="0"/>
          </a:p>
        </p:txBody>
      </p:sp>
      <p:sp>
        <p:nvSpPr>
          <p:cNvPr id="3" name="Title 2">
            <a:extLst>
              <a:ext uri="{FF2B5EF4-FFF2-40B4-BE49-F238E27FC236}">
                <a16:creationId xmlns:a16="http://schemas.microsoft.com/office/drawing/2014/main" id="{4C8691C1-12B8-4DB0-851C-734075CF1BA7}"/>
              </a:ext>
            </a:extLst>
          </p:cNvPr>
          <p:cNvSpPr>
            <a:spLocks noGrp="1"/>
          </p:cNvSpPr>
          <p:nvPr>
            <p:ph type="title"/>
          </p:nvPr>
        </p:nvSpPr>
        <p:spPr/>
        <p:txBody>
          <a:bodyPr>
            <a:normAutofit/>
          </a:bodyPr>
          <a:lstStyle/>
          <a:p>
            <a:r>
              <a:rPr lang="en-US" sz="5100" dirty="0"/>
              <a:t>Summary</a:t>
            </a:r>
            <a:endParaRPr lang="en-GB" sz="5100" dirty="0"/>
          </a:p>
        </p:txBody>
      </p:sp>
    </p:spTree>
    <p:extLst>
      <p:ext uri="{BB962C8B-B14F-4D97-AF65-F5344CB8AC3E}">
        <p14:creationId xmlns:p14="http://schemas.microsoft.com/office/powerpoint/2010/main" val="67941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0430E0-F6A1-492D-8107-550C6580B827}"/>
              </a:ext>
            </a:extLst>
          </p:cNvPr>
          <p:cNvSpPr>
            <a:spLocks noGrp="1"/>
          </p:cNvSpPr>
          <p:nvPr>
            <p:ph idx="1"/>
          </p:nvPr>
        </p:nvSpPr>
        <p:spPr/>
        <p:txBody>
          <a:bodyPr/>
          <a:lstStyle/>
          <a:p>
            <a:r>
              <a:rPr lang="en-US" dirty="0"/>
              <a:t>Downloading ODK Collect</a:t>
            </a:r>
          </a:p>
          <a:p>
            <a:r>
              <a:rPr lang="en-US" dirty="0"/>
              <a:t>Configuring ODK Collect</a:t>
            </a:r>
          </a:p>
          <a:p>
            <a:r>
              <a:rPr lang="en-GB" dirty="0"/>
              <a:t>Downloading form to ODK Collect</a:t>
            </a:r>
          </a:p>
          <a:p>
            <a:r>
              <a:rPr lang="en-GB" dirty="0"/>
              <a:t>Collecting data</a:t>
            </a:r>
          </a:p>
          <a:p>
            <a:r>
              <a:rPr lang="en-GB" dirty="0"/>
              <a:t>Saving and editing forms</a:t>
            </a:r>
          </a:p>
          <a:p>
            <a:r>
              <a:rPr lang="en-GB" dirty="0"/>
              <a:t>Uploading forms to Kobo from ODK Collect</a:t>
            </a:r>
          </a:p>
        </p:txBody>
      </p:sp>
      <p:sp>
        <p:nvSpPr>
          <p:cNvPr id="3" name="Title 2">
            <a:extLst>
              <a:ext uri="{FF2B5EF4-FFF2-40B4-BE49-F238E27FC236}">
                <a16:creationId xmlns:a16="http://schemas.microsoft.com/office/drawing/2014/main" id="{CA51E1C7-1993-4316-9624-4D497D547334}"/>
              </a:ext>
            </a:extLst>
          </p:cNvPr>
          <p:cNvSpPr>
            <a:spLocks noGrp="1"/>
          </p:cNvSpPr>
          <p:nvPr>
            <p:ph type="title"/>
          </p:nvPr>
        </p:nvSpPr>
        <p:spPr/>
        <p:txBody>
          <a:bodyPr/>
          <a:lstStyle/>
          <a:p>
            <a:r>
              <a:rPr lang="en-US" dirty="0"/>
              <a:t>Contents</a:t>
            </a:r>
            <a:endParaRPr lang="en-GB" dirty="0"/>
          </a:p>
        </p:txBody>
      </p:sp>
    </p:spTree>
    <p:extLst>
      <p:ext uri="{BB962C8B-B14F-4D97-AF65-F5344CB8AC3E}">
        <p14:creationId xmlns:p14="http://schemas.microsoft.com/office/powerpoint/2010/main" val="5361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AADC98-361E-D348-9854-08FD463970F7}"/>
              </a:ext>
            </a:extLst>
          </p:cNvPr>
          <p:cNvSpPr>
            <a:spLocks noGrp="1"/>
          </p:cNvSpPr>
          <p:nvPr>
            <p:ph type="body" sz="quarter" idx="10"/>
          </p:nvPr>
        </p:nvSpPr>
        <p:spPr/>
        <p:txBody>
          <a:bodyPr/>
          <a:lstStyle/>
          <a:p>
            <a:r>
              <a:rPr lang="en-GB" dirty="0"/>
              <a:t>From the webinar series:</a:t>
            </a:r>
            <a:br>
              <a:rPr lang="en-GB" dirty="0"/>
            </a:br>
            <a:r>
              <a:rPr lang="en-GB" dirty="0"/>
              <a:t>Introduction to ODK</a:t>
            </a:r>
          </a:p>
        </p:txBody>
      </p:sp>
      <p:sp>
        <p:nvSpPr>
          <p:cNvPr id="7" name="Text Placeholder 6">
            <a:extLst>
              <a:ext uri="{FF2B5EF4-FFF2-40B4-BE49-F238E27FC236}">
                <a16:creationId xmlns:a16="http://schemas.microsoft.com/office/drawing/2014/main" id="{D01D29D9-EAB0-2549-988E-62281C3880AB}"/>
              </a:ext>
            </a:extLst>
          </p:cNvPr>
          <p:cNvSpPr>
            <a:spLocks noGrp="1"/>
          </p:cNvSpPr>
          <p:nvPr>
            <p:ph type="body" sz="quarter" idx="11"/>
          </p:nvPr>
        </p:nvSpPr>
        <p:spPr/>
        <p:txBody>
          <a:bodyPr/>
          <a:lstStyle/>
          <a:p>
            <a:r>
              <a:rPr lang="en-GB" dirty="0"/>
              <a:t>Created and presented by </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Alex Thomson</a:t>
            </a:r>
          </a:p>
          <a:p>
            <a:r>
              <a:rPr lang="en-GB" dirty="0"/>
              <a:t>CCRP – Research Methods Support project</a:t>
            </a:r>
          </a:p>
          <a:p>
            <a:r>
              <a:rPr lang="en-GB" dirty="0"/>
              <a:t>May 2020</a:t>
            </a:r>
          </a:p>
        </p:txBody>
      </p:sp>
    </p:spTree>
    <p:extLst>
      <p:ext uri="{BB962C8B-B14F-4D97-AF65-F5344CB8AC3E}">
        <p14:creationId xmlns:p14="http://schemas.microsoft.com/office/powerpoint/2010/main" val="129819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7CB4E475-72E0-5548-96A9-622294DF1124}"/>
              </a:ext>
            </a:extLst>
          </p:cNvPr>
          <p:cNvGrpSpPr/>
          <p:nvPr/>
        </p:nvGrpSpPr>
        <p:grpSpPr>
          <a:xfrm>
            <a:off x="6117091" y="1717182"/>
            <a:ext cx="2227189" cy="2050596"/>
            <a:chOff x="6117091" y="1717182"/>
            <a:chExt cx="2227189" cy="2050596"/>
          </a:xfrm>
        </p:grpSpPr>
        <p:pic>
          <p:nvPicPr>
            <p:cNvPr id="6" name="Graphic 5" descr="Download from cloud">
              <a:extLst>
                <a:ext uri="{FF2B5EF4-FFF2-40B4-BE49-F238E27FC236}">
                  <a16:creationId xmlns:a16="http://schemas.microsoft.com/office/drawing/2014/main" id="{734E141D-EA3C-A140-81F8-FE767E1767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8322" y="2200966"/>
              <a:ext cx="1566812" cy="1566812"/>
            </a:xfrm>
            <a:prstGeom prst="rect">
              <a:avLst/>
            </a:prstGeom>
          </p:spPr>
        </p:pic>
        <p:sp>
          <p:nvSpPr>
            <p:cNvPr id="13" name="TextBox 12">
              <a:extLst>
                <a:ext uri="{FF2B5EF4-FFF2-40B4-BE49-F238E27FC236}">
                  <a16:creationId xmlns:a16="http://schemas.microsoft.com/office/drawing/2014/main" id="{2A475380-16F4-3B49-AF63-E558C22503BC}"/>
                </a:ext>
              </a:extLst>
            </p:cNvPr>
            <p:cNvSpPr txBox="1"/>
            <p:nvPr/>
          </p:nvSpPr>
          <p:spPr>
            <a:xfrm>
              <a:off x="6117091" y="1717182"/>
              <a:ext cx="2227189" cy="584775"/>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ODK Aggregator (ONA, Kobo, etc.)</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grpSp>
        <p:nvGrpSpPr>
          <p:cNvPr id="96" name="Group 95">
            <a:extLst>
              <a:ext uri="{FF2B5EF4-FFF2-40B4-BE49-F238E27FC236}">
                <a16:creationId xmlns:a16="http://schemas.microsoft.com/office/drawing/2014/main" id="{FC270ED5-52AD-9D4E-89B4-FA0C285CB3BE}"/>
              </a:ext>
            </a:extLst>
          </p:cNvPr>
          <p:cNvGrpSpPr/>
          <p:nvPr/>
        </p:nvGrpSpPr>
        <p:grpSpPr>
          <a:xfrm>
            <a:off x="9009685" y="3915546"/>
            <a:ext cx="1976153" cy="1813574"/>
            <a:chOff x="9009685" y="3915546"/>
            <a:chExt cx="1976153" cy="1813574"/>
          </a:xfrm>
        </p:grpSpPr>
        <p:pic>
          <p:nvPicPr>
            <p:cNvPr id="7" name="Graphic 6" descr="Smart Phone">
              <a:extLst>
                <a:ext uri="{FF2B5EF4-FFF2-40B4-BE49-F238E27FC236}">
                  <a16:creationId xmlns:a16="http://schemas.microsoft.com/office/drawing/2014/main" id="{DC0368A0-81B7-A64A-B5BB-D849A907E4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4519" y="3915546"/>
              <a:ext cx="1466485" cy="1466485"/>
            </a:xfrm>
            <a:prstGeom prst="rect">
              <a:avLst/>
            </a:prstGeom>
          </p:spPr>
        </p:pic>
        <p:sp>
          <p:nvSpPr>
            <p:cNvPr id="14" name="TextBox 13">
              <a:extLst>
                <a:ext uri="{FF2B5EF4-FFF2-40B4-BE49-F238E27FC236}">
                  <a16:creationId xmlns:a16="http://schemas.microsoft.com/office/drawing/2014/main" id="{F741B09E-A0D8-684B-86A5-563A49C26E2C}"/>
                </a:ext>
              </a:extLst>
            </p:cNvPr>
            <p:cNvSpPr txBox="1"/>
            <p:nvPr/>
          </p:nvSpPr>
          <p:spPr>
            <a:xfrm>
              <a:off x="9009685" y="5390566"/>
              <a:ext cx="1976153" cy="338554"/>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Mobile Device</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grpSp>
        <p:nvGrpSpPr>
          <p:cNvPr id="91" name="Group 90">
            <a:extLst>
              <a:ext uri="{FF2B5EF4-FFF2-40B4-BE49-F238E27FC236}">
                <a16:creationId xmlns:a16="http://schemas.microsoft.com/office/drawing/2014/main" id="{684D5EF4-F388-164F-9F0A-B48277C4B1FB}"/>
              </a:ext>
            </a:extLst>
          </p:cNvPr>
          <p:cNvGrpSpPr/>
          <p:nvPr/>
        </p:nvGrpSpPr>
        <p:grpSpPr>
          <a:xfrm>
            <a:off x="3474232" y="3742561"/>
            <a:ext cx="1976153" cy="2002543"/>
            <a:chOff x="3474232" y="3742561"/>
            <a:chExt cx="1976153" cy="2002543"/>
          </a:xfrm>
        </p:grpSpPr>
        <p:pic>
          <p:nvPicPr>
            <p:cNvPr id="5" name="Graphic 4" descr="Computer">
              <a:extLst>
                <a:ext uri="{FF2B5EF4-FFF2-40B4-BE49-F238E27FC236}">
                  <a16:creationId xmlns:a16="http://schemas.microsoft.com/office/drawing/2014/main" id="{5EF5F7EE-4962-2E4C-969E-56715BB3C6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1143" y="3742561"/>
              <a:ext cx="1862332" cy="1862332"/>
            </a:xfrm>
            <a:prstGeom prst="rect">
              <a:avLst/>
            </a:prstGeom>
          </p:spPr>
        </p:pic>
        <p:sp>
          <p:nvSpPr>
            <p:cNvPr id="15" name="TextBox 14">
              <a:extLst>
                <a:ext uri="{FF2B5EF4-FFF2-40B4-BE49-F238E27FC236}">
                  <a16:creationId xmlns:a16="http://schemas.microsoft.com/office/drawing/2014/main" id="{2BC1324A-09DF-AD4A-A3CD-F74648CC8B5C}"/>
                </a:ext>
              </a:extLst>
            </p:cNvPr>
            <p:cNvSpPr txBox="1"/>
            <p:nvPr/>
          </p:nvSpPr>
          <p:spPr>
            <a:xfrm>
              <a:off x="3474232" y="5406550"/>
              <a:ext cx="1976153" cy="338554"/>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Computer</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grpSp>
        <p:nvGrpSpPr>
          <p:cNvPr id="89" name="Group 88">
            <a:extLst>
              <a:ext uri="{FF2B5EF4-FFF2-40B4-BE49-F238E27FC236}">
                <a16:creationId xmlns:a16="http://schemas.microsoft.com/office/drawing/2014/main" id="{096A47DA-097E-6B4C-A39C-DA6DE180B5F4}"/>
              </a:ext>
            </a:extLst>
          </p:cNvPr>
          <p:cNvGrpSpPr/>
          <p:nvPr/>
        </p:nvGrpSpPr>
        <p:grpSpPr>
          <a:xfrm>
            <a:off x="1696679" y="1702400"/>
            <a:ext cx="1435958" cy="1872633"/>
            <a:chOff x="1696679" y="1702400"/>
            <a:chExt cx="1435958" cy="1872633"/>
          </a:xfrm>
        </p:grpSpPr>
        <p:pic>
          <p:nvPicPr>
            <p:cNvPr id="4" name="Graphic 3" descr="Paper">
              <a:extLst>
                <a:ext uri="{FF2B5EF4-FFF2-40B4-BE49-F238E27FC236}">
                  <a16:creationId xmlns:a16="http://schemas.microsoft.com/office/drawing/2014/main" id="{C2CDC81B-959D-154D-A2FF-3C149FAB41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81039" y="2307795"/>
              <a:ext cx="1267238" cy="1267238"/>
            </a:xfrm>
            <a:prstGeom prst="rect">
              <a:avLst/>
            </a:prstGeom>
          </p:spPr>
        </p:pic>
        <p:sp>
          <p:nvSpPr>
            <p:cNvPr id="16" name="TextBox 15">
              <a:extLst>
                <a:ext uri="{FF2B5EF4-FFF2-40B4-BE49-F238E27FC236}">
                  <a16:creationId xmlns:a16="http://schemas.microsoft.com/office/drawing/2014/main" id="{89D57774-578F-6B4F-A25A-DDE7C7F20BEF}"/>
                </a:ext>
              </a:extLst>
            </p:cNvPr>
            <p:cNvSpPr txBox="1"/>
            <p:nvPr/>
          </p:nvSpPr>
          <p:spPr>
            <a:xfrm>
              <a:off x="1696679" y="1702400"/>
              <a:ext cx="1435958" cy="584775"/>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Paper Survey</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sp>
        <p:nvSpPr>
          <p:cNvPr id="70" name="Arc 69">
            <a:extLst>
              <a:ext uri="{FF2B5EF4-FFF2-40B4-BE49-F238E27FC236}">
                <a16:creationId xmlns:a16="http://schemas.microsoft.com/office/drawing/2014/main" id="{8F2206BD-912F-9D4A-9B88-783E36881B33}"/>
              </a:ext>
            </a:extLst>
          </p:cNvPr>
          <p:cNvSpPr/>
          <p:nvPr/>
        </p:nvSpPr>
        <p:spPr>
          <a:xfrm rot="10800000">
            <a:off x="2585933" y="3122477"/>
            <a:ext cx="1243960" cy="1243960"/>
          </a:xfrm>
          <a:prstGeom prst="arc">
            <a:avLst>
              <a:gd name="adj1" fmla="val 15611862"/>
              <a:gd name="adj2" fmla="val 121508"/>
            </a:avLst>
          </a:prstGeom>
          <a:ln w="63500">
            <a:solidFill>
              <a:schemeClr val="bg2">
                <a:lumMod val="7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Arc 71">
            <a:extLst>
              <a:ext uri="{FF2B5EF4-FFF2-40B4-BE49-F238E27FC236}">
                <a16:creationId xmlns:a16="http://schemas.microsoft.com/office/drawing/2014/main" id="{0300E81E-7D71-B74C-8D34-3774AB6CDFEF}"/>
              </a:ext>
            </a:extLst>
          </p:cNvPr>
          <p:cNvSpPr/>
          <p:nvPr/>
        </p:nvSpPr>
        <p:spPr>
          <a:xfrm rot="5110829" flipH="1">
            <a:off x="7659291" y="2592088"/>
            <a:ext cx="1868946" cy="2291226"/>
          </a:xfrm>
          <a:prstGeom prst="arc">
            <a:avLst>
              <a:gd name="adj1" fmla="val 16102641"/>
              <a:gd name="adj2" fmla="val 121508"/>
            </a:avLst>
          </a:prstGeom>
          <a:ln w="63500">
            <a:solidFill>
              <a:schemeClr val="bg2">
                <a:lumMod val="7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Arc 72">
            <a:extLst>
              <a:ext uri="{FF2B5EF4-FFF2-40B4-BE49-F238E27FC236}">
                <a16:creationId xmlns:a16="http://schemas.microsoft.com/office/drawing/2014/main" id="{657BE2FD-A0B0-DC45-987B-5C25058414AB}"/>
              </a:ext>
            </a:extLst>
          </p:cNvPr>
          <p:cNvSpPr/>
          <p:nvPr/>
        </p:nvSpPr>
        <p:spPr>
          <a:xfrm rot="16489171">
            <a:off x="5035218" y="2592088"/>
            <a:ext cx="1868946" cy="2291226"/>
          </a:xfrm>
          <a:prstGeom prst="arc">
            <a:avLst>
              <a:gd name="adj1" fmla="val 16102641"/>
              <a:gd name="adj2" fmla="val 121508"/>
            </a:avLst>
          </a:prstGeom>
          <a:ln w="63500">
            <a:solidFill>
              <a:schemeClr val="bg2">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a:extLst>
              <a:ext uri="{FF2B5EF4-FFF2-40B4-BE49-F238E27FC236}">
                <a16:creationId xmlns:a16="http://schemas.microsoft.com/office/drawing/2014/main" id="{444F6A66-3364-DC4F-BF2F-166E751A34C0}"/>
              </a:ext>
            </a:extLst>
          </p:cNvPr>
          <p:cNvSpPr/>
          <p:nvPr/>
        </p:nvSpPr>
        <p:spPr>
          <a:xfrm rot="5110829" flipH="1">
            <a:off x="7773148" y="2965482"/>
            <a:ext cx="1582828" cy="1849707"/>
          </a:xfrm>
          <a:prstGeom prst="arc">
            <a:avLst>
              <a:gd name="adj1" fmla="val 15904250"/>
              <a:gd name="adj2" fmla="val 21402781"/>
            </a:avLst>
          </a:prstGeom>
          <a:ln w="63500">
            <a:solidFill>
              <a:schemeClr val="bg1">
                <a:lumMod val="6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Arc 75">
            <a:extLst>
              <a:ext uri="{FF2B5EF4-FFF2-40B4-BE49-F238E27FC236}">
                <a16:creationId xmlns:a16="http://schemas.microsoft.com/office/drawing/2014/main" id="{408000A0-6D3C-A246-8B30-BCBFBFE4AC79}"/>
              </a:ext>
            </a:extLst>
          </p:cNvPr>
          <p:cNvSpPr/>
          <p:nvPr/>
        </p:nvSpPr>
        <p:spPr>
          <a:xfrm rot="16489171">
            <a:off x="5218432" y="2951696"/>
            <a:ext cx="1579684" cy="1849973"/>
          </a:xfrm>
          <a:prstGeom prst="arc">
            <a:avLst>
              <a:gd name="adj1" fmla="val 15706093"/>
              <a:gd name="adj2" fmla="val 21402781"/>
            </a:avLst>
          </a:prstGeom>
          <a:ln w="63500">
            <a:solidFill>
              <a:schemeClr val="bg1">
                <a:lumMod val="6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8" name="Group 87">
            <a:extLst>
              <a:ext uri="{FF2B5EF4-FFF2-40B4-BE49-F238E27FC236}">
                <a16:creationId xmlns:a16="http://schemas.microsoft.com/office/drawing/2014/main" id="{7D7A4D11-A559-9A4E-99B5-4424B7B627F1}"/>
              </a:ext>
            </a:extLst>
          </p:cNvPr>
          <p:cNvGrpSpPr/>
          <p:nvPr/>
        </p:nvGrpSpPr>
        <p:grpSpPr>
          <a:xfrm>
            <a:off x="697510" y="4186473"/>
            <a:ext cx="1953504" cy="1273936"/>
            <a:chOff x="697510" y="4186473"/>
            <a:chExt cx="1953504" cy="1273936"/>
          </a:xfrm>
        </p:grpSpPr>
        <p:sp>
          <p:nvSpPr>
            <p:cNvPr id="77" name="Rounded Rectangle 76">
              <a:extLst>
                <a:ext uri="{FF2B5EF4-FFF2-40B4-BE49-F238E27FC236}">
                  <a16:creationId xmlns:a16="http://schemas.microsoft.com/office/drawing/2014/main" id="{A342DAC0-3278-C345-AC75-81DF445006F9}"/>
                </a:ext>
              </a:extLst>
            </p:cNvPr>
            <p:cNvSpPr/>
            <p:nvPr/>
          </p:nvSpPr>
          <p:spPr>
            <a:xfrm>
              <a:off x="697510" y="4525365"/>
              <a:ext cx="1953504" cy="935044"/>
            </a:xfrm>
            <a:prstGeom prst="roundRect">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17" name="TextBox 16">
              <a:extLst>
                <a:ext uri="{FF2B5EF4-FFF2-40B4-BE49-F238E27FC236}">
                  <a16:creationId xmlns:a16="http://schemas.microsoft.com/office/drawing/2014/main" id="{E6AFD86A-F4D2-234D-B5A5-2B2F2EE666DA}"/>
                </a:ext>
              </a:extLst>
            </p:cNvPr>
            <p:cNvSpPr txBox="1"/>
            <p:nvPr/>
          </p:nvSpPr>
          <p:spPr>
            <a:xfrm>
              <a:off x="824142" y="4646790"/>
              <a:ext cx="1826872" cy="692497"/>
            </a:xfrm>
            <a:prstGeom prst="rect">
              <a:avLst/>
            </a:prstGeom>
            <a:noFill/>
          </p:spPr>
          <p:txBody>
            <a:bodyPr wrap="square" rtlCol="0">
              <a:spAutoFit/>
            </a:bodyPr>
            <a:lstStyle/>
            <a:p>
              <a:r>
                <a:rPr lang="en-US" sz="13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Move from paper to digital by creating an XLSform</a:t>
              </a:r>
              <a:endParaRPr lang="en-GB" sz="13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2" name="Triangle 81">
              <a:extLst>
                <a:ext uri="{FF2B5EF4-FFF2-40B4-BE49-F238E27FC236}">
                  <a16:creationId xmlns:a16="http://schemas.microsoft.com/office/drawing/2014/main" id="{C2DE06A8-F462-6E4D-96CC-478A6CC3AF22}"/>
                </a:ext>
              </a:extLst>
            </p:cNvPr>
            <p:cNvSpPr/>
            <p:nvPr/>
          </p:nvSpPr>
          <p:spPr>
            <a:xfrm rot="2301395">
              <a:off x="2011752" y="4186473"/>
              <a:ext cx="304800" cy="541853"/>
            </a:xfrm>
            <a:prstGeom prst="triangle">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0" name="Group 89">
            <a:extLst>
              <a:ext uri="{FF2B5EF4-FFF2-40B4-BE49-F238E27FC236}">
                <a16:creationId xmlns:a16="http://schemas.microsoft.com/office/drawing/2014/main" id="{80166CDC-5B5E-204A-BA10-973BC8CE3502}"/>
              </a:ext>
            </a:extLst>
          </p:cNvPr>
          <p:cNvGrpSpPr/>
          <p:nvPr/>
        </p:nvGrpSpPr>
        <p:grpSpPr>
          <a:xfrm>
            <a:off x="3692591" y="1717182"/>
            <a:ext cx="1990485" cy="1345316"/>
            <a:chOff x="3692591" y="1717182"/>
            <a:chExt cx="1990485" cy="1345316"/>
          </a:xfrm>
        </p:grpSpPr>
        <p:sp>
          <p:nvSpPr>
            <p:cNvPr id="78" name="Rounded Rectangle 77">
              <a:extLst>
                <a:ext uri="{FF2B5EF4-FFF2-40B4-BE49-F238E27FC236}">
                  <a16:creationId xmlns:a16="http://schemas.microsoft.com/office/drawing/2014/main" id="{7064ED68-B0D4-834D-B43D-A623B70C5F31}"/>
                </a:ext>
              </a:extLst>
            </p:cNvPr>
            <p:cNvSpPr/>
            <p:nvPr/>
          </p:nvSpPr>
          <p:spPr>
            <a:xfrm>
              <a:off x="3692591" y="1717182"/>
              <a:ext cx="1953504" cy="935044"/>
            </a:xfrm>
            <a:prstGeom prst="roundRect">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sp>
          <p:nvSpPr>
            <p:cNvPr id="18" name="TextBox 17">
              <a:extLst>
                <a:ext uri="{FF2B5EF4-FFF2-40B4-BE49-F238E27FC236}">
                  <a16:creationId xmlns:a16="http://schemas.microsoft.com/office/drawing/2014/main" id="{29286A5B-15C3-2144-B48D-C964A947723D}"/>
                </a:ext>
              </a:extLst>
            </p:cNvPr>
            <p:cNvSpPr txBox="1"/>
            <p:nvPr/>
          </p:nvSpPr>
          <p:spPr>
            <a:xfrm>
              <a:off x="3758553" y="1939147"/>
              <a:ext cx="1924523" cy="492443"/>
            </a:xfrm>
            <a:prstGeom prst="rect">
              <a:avLst/>
            </a:prstGeom>
            <a:noFill/>
          </p:spPr>
          <p:txBody>
            <a:bodyPr wrap="square" rtlCol="0">
              <a:spAutoFit/>
            </a:bodyPr>
            <a:lstStyle>
              <a:defPPr>
                <a:defRPr lang="en-US"/>
              </a:defPPr>
              <a:lvl1pPr>
                <a:defRPr sz="13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Upload the form to an ODK aggregator</a:t>
              </a:r>
              <a:endParaRPr lang="en-GB" dirty="0"/>
            </a:p>
          </p:txBody>
        </p:sp>
        <p:sp>
          <p:nvSpPr>
            <p:cNvPr id="83" name="Triangle 82">
              <a:extLst>
                <a:ext uri="{FF2B5EF4-FFF2-40B4-BE49-F238E27FC236}">
                  <a16:creationId xmlns:a16="http://schemas.microsoft.com/office/drawing/2014/main" id="{BDA710C0-76F0-9948-A9CC-10D73D1419CF}"/>
                </a:ext>
              </a:extLst>
            </p:cNvPr>
            <p:cNvSpPr/>
            <p:nvPr/>
          </p:nvSpPr>
          <p:spPr>
            <a:xfrm rot="9144285">
              <a:off x="4723630" y="2520645"/>
              <a:ext cx="304800" cy="541853"/>
            </a:xfrm>
            <a:prstGeom prst="triangle">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5" name="Group 94">
            <a:extLst>
              <a:ext uri="{FF2B5EF4-FFF2-40B4-BE49-F238E27FC236}">
                <a16:creationId xmlns:a16="http://schemas.microsoft.com/office/drawing/2014/main" id="{D26E9ACB-575F-C34C-86FD-0AF97B8D3FE1}"/>
              </a:ext>
            </a:extLst>
          </p:cNvPr>
          <p:cNvGrpSpPr/>
          <p:nvPr/>
        </p:nvGrpSpPr>
        <p:grpSpPr>
          <a:xfrm>
            <a:off x="7501752" y="3486900"/>
            <a:ext cx="1762767" cy="1404980"/>
            <a:chOff x="9077845" y="1245542"/>
            <a:chExt cx="1762767" cy="1404980"/>
          </a:xfrm>
        </p:grpSpPr>
        <p:sp>
          <p:nvSpPr>
            <p:cNvPr id="79" name="Rounded Rectangle 78">
              <a:extLst>
                <a:ext uri="{FF2B5EF4-FFF2-40B4-BE49-F238E27FC236}">
                  <a16:creationId xmlns:a16="http://schemas.microsoft.com/office/drawing/2014/main" id="{DA9F451C-0E5C-5746-AC23-A4144A18F139}"/>
                </a:ext>
              </a:extLst>
            </p:cNvPr>
            <p:cNvSpPr/>
            <p:nvPr/>
          </p:nvSpPr>
          <p:spPr>
            <a:xfrm>
              <a:off x="9077845" y="1715478"/>
              <a:ext cx="1762767" cy="93504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sp>
          <p:nvSpPr>
            <p:cNvPr id="20" name="TextBox 19">
              <a:extLst>
                <a:ext uri="{FF2B5EF4-FFF2-40B4-BE49-F238E27FC236}">
                  <a16:creationId xmlns:a16="http://schemas.microsoft.com/office/drawing/2014/main" id="{61DF1884-5F8C-E240-8E6D-279C9609E5BD}"/>
                </a:ext>
              </a:extLst>
            </p:cNvPr>
            <p:cNvSpPr txBox="1"/>
            <p:nvPr/>
          </p:nvSpPr>
          <p:spPr>
            <a:xfrm>
              <a:off x="9170944" y="1941741"/>
              <a:ext cx="1542755" cy="492443"/>
            </a:xfrm>
            <a:prstGeom prst="rect">
              <a:avLst/>
            </a:prstGeom>
            <a:noFill/>
          </p:spPr>
          <p:txBody>
            <a:bodyPr wrap="square" rtlCol="0">
              <a:spAutoFit/>
            </a:bodyPr>
            <a:lstStyle>
              <a:defPPr>
                <a:defRPr lang="en-US"/>
              </a:defPPr>
              <a:lvl1pPr>
                <a:defRPr sz="13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Upload your data to the aggregator</a:t>
              </a:r>
              <a:endParaRPr lang="en-GB" dirty="0"/>
            </a:p>
          </p:txBody>
        </p:sp>
        <p:sp>
          <p:nvSpPr>
            <p:cNvPr id="84" name="Triangle 83">
              <a:extLst>
                <a:ext uri="{FF2B5EF4-FFF2-40B4-BE49-F238E27FC236}">
                  <a16:creationId xmlns:a16="http://schemas.microsoft.com/office/drawing/2014/main" id="{2811E5EC-A37A-5341-9341-92252F39B1A1}"/>
                </a:ext>
              </a:extLst>
            </p:cNvPr>
            <p:cNvSpPr/>
            <p:nvPr/>
          </p:nvSpPr>
          <p:spPr>
            <a:xfrm rot="1208622" flipH="1">
              <a:off x="10226430" y="1245542"/>
              <a:ext cx="378306" cy="64122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2" name="Group 91">
            <a:extLst>
              <a:ext uri="{FF2B5EF4-FFF2-40B4-BE49-F238E27FC236}">
                <a16:creationId xmlns:a16="http://schemas.microsoft.com/office/drawing/2014/main" id="{CBE4BB69-FE8F-5A4F-BCD1-694416EFAD92}"/>
              </a:ext>
            </a:extLst>
          </p:cNvPr>
          <p:cNvGrpSpPr/>
          <p:nvPr/>
        </p:nvGrpSpPr>
        <p:grpSpPr>
          <a:xfrm>
            <a:off x="5631529" y="3467422"/>
            <a:ext cx="1818044" cy="1533228"/>
            <a:chOff x="5507545" y="3467422"/>
            <a:chExt cx="1818044" cy="1533228"/>
          </a:xfrm>
        </p:grpSpPr>
        <p:sp>
          <p:nvSpPr>
            <p:cNvPr id="81" name="Rounded Rectangle 80">
              <a:extLst>
                <a:ext uri="{FF2B5EF4-FFF2-40B4-BE49-F238E27FC236}">
                  <a16:creationId xmlns:a16="http://schemas.microsoft.com/office/drawing/2014/main" id="{E35534C5-0B20-F24F-92AC-A447BB03B26B}"/>
                </a:ext>
              </a:extLst>
            </p:cNvPr>
            <p:cNvSpPr/>
            <p:nvPr/>
          </p:nvSpPr>
          <p:spPr>
            <a:xfrm>
              <a:off x="5507545" y="3920763"/>
              <a:ext cx="1751818" cy="107988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21" name="TextBox 20">
              <a:extLst>
                <a:ext uri="{FF2B5EF4-FFF2-40B4-BE49-F238E27FC236}">
                  <a16:creationId xmlns:a16="http://schemas.microsoft.com/office/drawing/2014/main" id="{437CBD0E-ABA0-894C-B211-EF1AD5006E47}"/>
                </a:ext>
              </a:extLst>
            </p:cNvPr>
            <p:cNvSpPr txBox="1"/>
            <p:nvPr/>
          </p:nvSpPr>
          <p:spPr>
            <a:xfrm>
              <a:off x="5589981" y="4012294"/>
              <a:ext cx="1735608" cy="892552"/>
            </a:xfrm>
            <a:prstGeom prst="rect">
              <a:avLst/>
            </a:prstGeom>
            <a:noFill/>
          </p:spPr>
          <p:txBody>
            <a:bodyPr wrap="square" rtlCol="0">
              <a:spAutoFit/>
            </a:bodyPr>
            <a:lstStyle/>
            <a:p>
              <a:r>
                <a:rPr lang="en-US"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Download your data to your computer in a .csv, .xlsx etc.</a:t>
              </a:r>
              <a:endParaRPr lang="en-GB"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5" name="Triangle 84">
              <a:extLst>
                <a:ext uri="{FF2B5EF4-FFF2-40B4-BE49-F238E27FC236}">
                  <a16:creationId xmlns:a16="http://schemas.microsoft.com/office/drawing/2014/main" id="{732E87B1-D4E7-0145-8CEC-A0B70C82E321}"/>
                </a:ext>
              </a:extLst>
            </p:cNvPr>
            <p:cNvSpPr/>
            <p:nvPr/>
          </p:nvSpPr>
          <p:spPr>
            <a:xfrm rot="20707767">
              <a:off x="5711112" y="3467422"/>
              <a:ext cx="344692" cy="57690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4" name="Group 93">
            <a:extLst>
              <a:ext uri="{FF2B5EF4-FFF2-40B4-BE49-F238E27FC236}">
                <a16:creationId xmlns:a16="http://schemas.microsoft.com/office/drawing/2014/main" id="{B8366335-E404-174F-A588-37EF5B49DB31}"/>
              </a:ext>
            </a:extLst>
          </p:cNvPr>
          <p:cNvGrpSpPr/>
          <p:nvPr/>
        </p:nvGrpSpPr>
        <p:grpSpPr>
          <a:xfrm>
            <a:off x="9264519" y="1569276"/>
            <a:ext cx="1750334" cy="1574584"/>
            <a:chOff x="7508746" y="3920763"/>
            <a:chExt cx="1750334" cy="1574584"/>
          </a:xfrm>
        </p:grpSpPr>
        <p:sp>
          <p:nvSpPr>
            <p:cNvPr id="80" name="Rounded Rectangle 79">
              <a:extLst>
                <a:ext uri="{FF2B5EF4-FFF2-40B4-BE49-F238E27FC236}">
                  <a16:creationId xmlns:a16="http://schemas.microsoft.com/office/drawing/2014/main" id="{03E20E6B-A60F-CF4F-BFDC-3F29FB560A66}"/>
                </a:ext>
              </a:extLst>
            </p:cNvPr>
            <p:cNvSpPr/>
            <p:nvPr/>
          </p:nvSpPr>
          <p:spPr>
            <a:xfrm>
              <a:off x="7508746" y="3920763"/>
              <a:ext cx="1662546" cy="1079887"/>
            </a:xfrm>
            <a:prstGeom prst="roundRect">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19" name="TextBox 18">
              <a:extLst>
                <a:ext uri="{FF2B5EF4-FFF2-40B4-BE49-F238E27FC236}">
                  <a16:creationId xmlns:a16="http://schemas.microsoft.com/office/drawing/2014/main" id="{560CBD00-2FCB-144E-8CDC-786E18AB8271}"/>
                </a:ext>
              </a:extLst>
            </p:cNvPr>
            <p:cNvSpPr txBox="1"/>
            <p:nvPr/>
          </p:nvSpPr>
          <p:spPr>
            <a:xfrm>
              <a:off x="7612562" y="4021388"/>
              <a:ext cx="1646518" cy="892552"/>
            </a:xfrm>
            <a:prstGeom prst="rect">
              <a:avLst/>
            </a:prstGeom>
            <a:noFill/>
          </p:spPr>
          <p:txBody>
            <a:bodyPr wrap="square" rtlCol="0">
              <a:spAutoFit/>
            </a:bodyPr>
            <a:lstStyle/>
            <a:p>
              <a:r>
                <a:rPr lang="en-US"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Download the form to a mobile device for data collection</a:t>
              </a:r>
              <a:endParaRPr lang="en-GB"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6" name="Triangle 85">
              <a:extLst>
                <a:ext uri="{FF2B5EF4-FFF2-40B4-BE49-F238E27FC236}">
                  <a16:creationId xmlns:a16="http://schemas.microsoft.com/office/drawing/2014/main" id="{27726AED-DD42-D54A-9E82-2A3CD985974B}"/>
                </a:ext>
              </a:extLst>
            </p:cNvPr>
            <p:cNvSpPr/>
            <p:nvPr/>
          </p:nvSpPr>
          <p:spPr>
            <a:xfrm rot="12060999" flipH="1">
              <a:off x="7820380" y="4918447"/>
              <a:ext cx="344692" cy="576900"/>
            </a:xfrm>
            <a:prstGeom prst="triangle">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sp>
        <p:nvSpPr>
          <p:cNvPr id="8" name="Freeform 7">
            <a:extLst>
              <a:ext uri="{FF2B5EF4-FFF2-40B4-BE49-F238E27FC236}">
                <a16:creationId xmlns:a16="http://schemas.microsoft.com/office/drawing/2014/main" id="{9354C702-133E-C24E-80D9-7EA6E11BB20A}"/>
              </a:ext>
            </a:extLst>
          </p:cNvPr>
          <p:cNvSpPr/>
          <p:nvPr/>
        </p:nvSpPr>
        <p:spPr>
          <a:xfrm>
            <a:off x="312516" y="1516284"/>
            <a:ext cx="7164730" cy="4849792"/>
          </a:xfrm>
          <a:custGeom>
            <a:avLst/>
            <a:gdLst>
              <a:gd name="connsiteX0" fmla="*/ 1169043 w 7164730"/>
              <a:gd name="connsiteY0" fmla="*/ 11574 h 4849792"/>
              <a:gd name="connsiteX1" fmla="*/ 5787342 w 7164730"/>
              <a:gd name="connsiteY1" fmla="*/ 0 h 4849792"/>
              <a:gd name="connsiteX2" fmla="*/ 5926238 w 7164730"/>
              <a:gd name="connsiteY2" fmla="*/ 2013994 h 4849792"/>
              <a:gd name="connsiteX3" fmla="*/ 7141580 w 7164730"/>
              <a:gd name="connsiteY3" fmla="*/ 2280212 h 4849792"/>
              <a:gd name="connsiteX4" fmla="*/ 7164730 w 7164730"/>
              <a:gd name="connsiteY4" fmla="*/ 4317357 h 4849792"/>
              <a:gd name="connsiteX5" fmla="*/ 0 w 7164730"/>
              <a:gd name="connsiteY5" fmla="*/ 4849792 h 4849792"/>
              <a:gd name="connsiteX6" fmla="*/ 625033 w 7164730"/>
              <a:gd name="connsiteY6" fmla="*/ 0 h 4849792"/>
              <a:gd name="connsiteX7" fmla="*/ 1169043 w 7164730"/>
              <a:gd name="connsiteY7" fmla="*/ 11574 h 484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4730" h="4849792">
                <a:moveTo>
                  <a:pt x="1169043" y="11574"/>
                </a:moveTo>
                <a:lnTo>
                  <a:pt x="5787342" y="0"/>
                </a:lnTo>
                <a:lnTo>
                  <a:pt x="5926238" y="2013994"/>
                </a:lnTo>
                <a:lnTo>
                  <a:pt x="7141580" y="2280212"/>
                </a:lnTo>
                <a:lnTo>
                  <a:pt x="7164730" y="4317357"/>
                </a:lnTo>
                <a:lnTo>
                  <a:pt x="0" y="4849792"/>
                </a:lnTo>
                <a:lnTo>
                  <a:pt x="625033" y="0"/>
                </a:lnTo>
                <a:lnTo>
                  <a:pt x="1169043" y="11574"/>
                </a:lnTo>
                <a:close/>
              </a:path>
            </a:pathLst>
          </a:cu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D8959633-14A4-3C47-9FE9-9C020B432073}"/>
              </a:ext>
            </a:extLst>
          </p:cNvPr>
          <p:cNvSpPr>
            <a:spLocks noGrp="1"/>
          </p:cNvSpPr>
          <p:nvPr>
            <p:ph type="title"/>
          </p:nvPr>
        </p:nvSpPr>
        <p:spPr/>
        <p:txBody>
          <a:bodyPr/>
          <a:lstStyle/>
          <a:p>
            <a:r>
              <a:rPr lang="en-GB" dirty="0"/>
              <a:t>ODK Process Steps</a:t>
            </a:r>
          </a:p>
        </p:txBody>
      </p:sp>
    </p:spTree>
    <p:extLst>
      <p:ext uri="{BB962C8B-B14F-4D97-AF65-F5344CB8AC3E}">
        <p14:creationId xmlns:p14="http://schemas.microsoft.com/office/powerpoint/2010/main" val="11465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06731D-5718-428E-A850-B2C1EDA9C917}"/>
              </a:ext>
            </a:extLst>
          </p:cNvPr>
          <p:cNvSpPr>
            <a:spLocks noGrp="1"/>
          </p:cNvSpPr>
          <p:nvPr>
            <p:ph sz="half" idx="2"/>
          </p:nvPr>
        </p:nvSpPr>
        <p:spPr>
          <a:xfrm>
            <a:off x="551671" y="1629562"/>
            <a:ext cx="5544329" cy="4556442"/>
          </a:xfrm>
        </p:spPr>
        <p:txBody>
          <a:bodyPr>
            <a:normAutofit/>
          </a:bodyPr>
          <a:lstStyle/>
          <a:p>
            <a:pPr marL="0" indent="0">
              <a:buNone/>
            </a:pPr>
            <a:r>
              <a:rPr lang="en-US" dirty="0"/>
              <a:t>ODK Collect is the best app for </a:t>
            </a:r>
            <a:r>
              <a:rPr lang="en-US" dirty="0">
                <a:latin typeface="Open Sans SemiBold" panose="020B0604020202020204" charset="0"/>
                <a:ea typeface="Open Sans SemiBold" panose="020B0604020202020204" charset="0"/>
                <a:cs typeface="Open Sans SemiBold" panose="020B0604020202020204" charset="0"/>
              </a:rPr>
              <a:t>collecting and uploading data</a:t>
            </a:r>
            <a:r>
              <a:rPr lang="en-US" dirty="0"/>
              <a:t> for your project</a:t>
            </a:r>
            <a:endParaRPr lang="en-GB" dirty="0"/>
          </a:p>
          <a:p>
            <a:pPr marL="0" indent="0">
              <a:buNone/>
            </a:pPr>
            <a:r>
              <a:rPr lang="en-GB" dirty="0"/>
              <a:t>It has been optimised for </a:t>
            </a:r>
            <a:r>
              <a:rPr lang="en-GB" dirty="0">
                <a:latin typeface="Open Sans SemiBold" panose="020B0604020202020204" charset="0"/>
                <a:ea typeface="Open Sans SemiBold" panose="020B0604020202020204" charset="0"/>
                <a:cs typeface="Open Sans SemiBold" panose="020B0604020202020204" charset="0"/>
              </a:rPr>
              <a:t>Android devices</a:t>
            </a:r>
          </a:p>
          <a:p>
            <a:pPr marL="0" indent="0">
              <a:buNone/>
            </a:pPr>
            <a:r>
              <a:rPr lang="en-GB" dirty="0"/>
              <a:t>It can be downloaded for Android phones/tablets through the Google Play store or can be manually installed onto your phone/tablet.</a:t>
            </a:r>
          </a:p>
          <a:p>
            <a:endParaRPr lang="en-GB" dirty="0"/>
          </a:p>
        </p:txBody>
      </p:sp>
      <p:sp>
        <p:nvSpPr>
          <p:cNvPr id="3" name="Title 2">
            <a:extLst>
              <a:ext uri="{FF2B5EF4-FFF2-40B4-BE49-F238E27FC236}">
                <a16:creationId xmlns:a16="http://schemas.microsoft.com/office/drawing/2014/main" id="{80DD1EAF-BDB2-4138-A004-251E716A6B74}"/>
              </a:ext>
            </a:extLst>
          </p:cNvPr>
          <p:cNvSpPr>
            <a:spLocks noGrp="1"/>
          </p:cNvSpPr>
          <p:nvPr>
            <p:ph type="title"/>
          </p:nvPr>
        </p:nvSpPr>
        <p:spPr/>
        <p:txBody>
          <a:bodyPr/>
          <a:lstStyle/>
          <a:p>
            <a:r>
              <a:rPr lang="en-US" dirty="0"/>
              <a:t>Downloading ODK Collect</a:t>
            </a:r>
            <a:endParaRPr lang="en-GB" dirty="0"/>
          </a:p>
        </p:txBody>
      </p:sp>
      <p:pic>
        <p:nvPicPr>
          <p:cNvPr id="4" name="Content Placeholder 4" descr="A screenshot of a cell phone&#10;&#10;Description automatically generated">
            <a:extLst>
              <a:ext uri="{FF2B5EF4-FFF2-40B4-BE49-F238E27FC236}">
                <a16:creationId xmlns:a16="http://schemas.microsoft.com/office/drawing/2014/main" id="{5CE5902D-64B9-4312-A1E3-B034C3BA6BD2}"/>
              </a:ext>
            </a:extLst>
          </p:cNvPr>
          <p:cNvPicPr>
            <a:picLocks noChangeAspect="1"/>
          </p:cNvPicPr>
          <p:nvPr/>
        </p:nvPicPr>
        <p:blipFill rotWithShape="1">
          <a:blip r:embed="rId3"/>
          <a:srcRect t="4968" r="401" b="3456"/>
          <a:stretch/>
        </p:blipFill>
        <p:spPr>
          <a:xfrm>
            <a:off x="6875051" y="1629562"/>
            <a:ext cx="2842386" cy="4613208"/>
          </a:xfrm>
          <a:prstGeom prst="rect">
            <a:avLst/>
          </a:prstGeom>
          <a:ln>
            <a:noFill/>
          </a:ln>
          <a:effectLst>
            <a:outerShdw blurRad="165100" dist="38100" dir="2700000" algn="tl" rotWithShape="0">
              <a:prstClr val="black">
                <a:alpha val="38000"/>
              </a:prstClr>
            </a:outerShdw>
          </a:effectLst>
        </p:spPr>
      </p:pic>
    </p:spTree>
    <p:extLst>
      <p:ext uri="{BB962C8B-B14F-4D97-AF65-F5344CB8AC3E}">
        <p14:creationId xmlns:p14="http://schemas.microsoft.com/office/powerpoint/2010/main" val="2275260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B56D57-4BF1-400B-A159-3C23D9D9DE51}"/>
              </a:ext>
            </a:extLst>
          </p:cNvPr>
          <p:cNvSpPr>
            <a:spLocks noGrp="1"/>
          </p:cNvSpPr>
          <p:nvPr>
            <p:ph type="title"/>
          </p:nvPr>
        </p:nvSpPr>
        <p:spPr/>
        <p:txBody>
          <a:bodyPr/>
          <a:lstStyle/>
          <a:p>
            <a:r>
              <a:rPr lang="en-US" dirty="0"/>
              <a:t>Configuring ODK Collect</a:t>
            </a:r>
            <a:endParaRPr lang="en-GB" dirty="0"/>
          </a:p>
        </p:txBody>
      </p:sp>
      <p:pic>
        <p:nvPicPr>
          <p:cNvPr id="4" name="Picture 3" descr="A close up of a logo&#10;&#10;Description automatically generated">
            <a:extLst>
              <a:ext uri="{FF2B5EF4-FFF2-40B4-BE49-F238E27FC236}">
                <a16:creationId xmlns:a16="http://schemas.microsoft.com/office/drawing/2014/main" id="{2544CDAC-AD8C-47A8-8A16-53D7E0602C9C}"/>
              </a:ext>
            </a:extLst>
          </p:cNvPr>
          <p:cNvPicPr>
            <a:picLocks noChangeAspect="1"/>
          </p:cNvPicPr>
          <p:nvPr/>
        </p:nvPicPr>
        <p:blipFill>
          <a:blip r:embed="rId3"/>
          <a:stretch>
            <a:fillRect/>
          </a:stretch>
        </p:blipFill>
        <p:spPr>
          <a:xfrm>
            <a:off x="822013" y="1678767"/>
            <a:ext cx="2367739" cy="1401315"/>
          </a:xfrm>
          <a:prstGeom prst="rect">
            <a:avLst/>
          </a:prstGeom>
          <a:ln>
            <a:noFill/>
          </a:ln>
          <a:effectLst>
            <a:outerShdw blurRad="165100" dist="38100" dir="2700000" algn="tl" rotWithShape="0">
              <a:prstClr val="black">
                <a:alpha val="38000"/>
              </a:prstClr>
            </a:outerShdw>
          </a:effectLst>
        </p:spPr>
      </p:pic>
      <p:pic>
        <p:nvPicPr>
          <p:cNvPr id="5" name="Picture 4" descr="A screenshot of a cell phone&#10;&#10;Description automatically generated">
            <a:extLst>
              <a:ext uri="{FF2B5EF4-FFF2-40B4-BE49-F238E27FC236}">
                <a16:creationId xmlns:a16="http://schemas.microsoft.com/office/drawing/2014/main" id="{8699C2BE-D668-445C-A8CB-0DFE230C41A3}"/>
              </a:ext>
            </a:extLst>
          </p:cNvPr>
          <p:cNvPicPr>
            <a:picLocks noChangeAspect="1"/>
          </p:cNvPicPr>
          <p:nvPr/>
        </p:nvPicPr>
        <p:blipFill rotWithShape="1">
          <a:blip r:embed="rId4"/>
          <a:srcRect b="5406"/>
          <a:stretch/>
        </p:blipFill>
        <p:spPr>
          <a:xfrm>
            <a:off x="4136121" y="1570485"/>
            <a:ext cx="2908427" cy="4715250"/>
          </a:xfrm>
          <a:prstGeom prst="rect">
            <a:avLst/>
          </a:prstGeom>
          <a:ln>
            <a:noFill/>
          </a:ln>
          <a:effectLst>
            <a:outerShdw blurRad="165100" dist="38100" dir="2700000" algn="tl" rotWithShape="0">
              <a:prstClr val="black">
                <a:alpha val="38000"/>
              </a:prstClr>
            </a:outerShdw>
          </a:effectLst>
        </p:spPr>
      </p:pic>
      <p:sp>
        <p:nvSpPr>
          <p:cNvPr id="6" name="Oval 5">
            <a:extLst>
              <a:ext uri="{FF2B5EF4-FFF2-40B4-BE49-F238E27FC236}">
                <a16:creationId xmlns:a16="http://schemas.microsoft.com/office/drawing/2014/main" id="{29FCF065-4806-4FB7-B9BD-EFC331A7BF7D}"/>
              </a:ext>
            </a:extLst>
          </p:cNvPr>
          <p:cNvSpPr/>
          <p:nvPr/>
        </p:nvSpPr>
        <p:spPr>
          <a:xfrm>
            <a:off x="6670056" y="1537326"/>
            <a:ext cx="420724" cy="447067"/>
          </a:xfrm>
          <a:prstGeom prst="ellipse">
            <a:avLst/>
          </a:prstGeom>
          <a:no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314CA21-7669-496F-B74C-7EADA7EC3E6A}"/>
              </a:ext>
            </a:extLst>
          </p:cNvPr>
          <p:cNvSpPr/>
          <p:nvPr/>
        </p:nvSpPr>
        <p:spPr>
          <a:xfrm>
            <a:off x="1840391" y="1567062"/>
            <a:ext cx="1480705" cy="1761259"/>
          </a:xfrm>
          <a:prstGeom prst="ellipse">
            <a:avLst/>
          </a:prstGeom>
          <a:no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bird, flower, tree&#10;&#10;Description automatically generated">
            <a:extLst>
              <a:ext uri="{FF2B5EF4-FFF2-40B4-BE49-F238E27FC236}">
                <a16:creationId xmlns:a16="http://schemas.microsoft.com/office/drawing/2014/main" id="{C08442E7-C2EC-4CE7-BBE2-5F212830BC4D}"/>
              </a:ext>
            </a:extLst>
          </p:cNvPr>
          <p:cNvPicPr>
            <a:picLocks noChangeAspect="1"/>
          </p:cNvPicPr>
          <p:nvPr/>
        </p:nvPicPr>
        <p:blipFill>
          <a:blip r:embed="rId5"/>
          <a:stretch>
            <a:fillRect/>
          </a:stretch>
        </p:blipFill>
        <p:spPr>
          <a:xfrm>
            <a:off x="8472072" y="2938190"/>
            <a:ext cx="2490494" cy="1821600"/>
          </a:xfrm>
          <a:prstGeom prst="rect">
            <a:avLst/>
          </a:prstGeom>
          <a:ln>
            <a:noFill/>
          </a:ln>
          <a:effectLst>
            <a:outerShdw blurRad="165100" dist="38100" dir="2700000" algn="tl" rotWithShape="0">
              <a:prstClr val="black">
                <a:alpha val="38000"/>
              </a:prstClr>
            </a:outerShdw>
          </a:effectLst>
        </p:spPr>
      </p:pic>
      <p:sp>
        <p:nvSpPr>
          <p:cNvPr id="9" name="TextBox 8">
            <a:extLst>
              <a:ext uri="{FF2B5EF4-FFF2-40B4-BE49-F238E27FC236}">
                <a16:creationId xmlns:a16="http://schemas.microsoft.com/office/drawing/2014/main" id="{FFF05EEB-9203-44FA-B529-E136AE77E944}"/>
              </a:ext>
            </a:extLst>
          </p:cNvPr>
          <p:cNvSpPr txBox="1"/>
          <p:nvPr/>
        </p:nvSpPr>
        <p:spPr>
          <a:xfrm>
            <a:off x="551670" y="3636628"/>
            <a:ext cx="2908427" cy="2667205"/>
          </a:xfrm>
          <a:prstGeom prst="rect">
            <a:avLst/>
          </a:prstGeom>
          <a:noFill/>
        </p:spPr>
        <p:txBody>
          <a:bodyPr wrap="square" rtlCol="0">
            <a:spAutoFit/>
          </a:bodyPr>
          <a:lstStyle/>
          <a:p>
            <a:pPr>
              <a:lnSpc>
                <a:spcPct val="110000"/>
              </a:lnSpc>
              <a:spcAft>
                <a:spcPts val="12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Once you have installed ODK Collect you will see an icon like the one above appear somewhere on your device. </a:t>
            </a:r>
          </a:p>
          <a:p>
            <a:pPr>
              <a:lnSpc>
                <a:spcPct val="110000"/>
              </a:lnSpc>
            </a:pPr>
            <a:r>
              <a:rPr lang="en-US" dirty="0">
                <a:latin typeface="Open Sans Light" panose="020B0306030504020204" pitchFamily="34" charset="0"/>
                <a:ea typeface="Open Sans Light" panose="020B0306030504020204" pitchFamily="34" charset="0"/>
                <a:cs typeface="Open Sans Light" panose="020B0306030504020204" pitchFamily="34" charset="0"/>
              </a:rPr>
              <a:t>The main menu of the app will appear like the image to the right.</a:t>
            </a:r>
          </a:p>
        </p:txBody>
      </p:sp>
      <p:sp>
        <p:nvSpPr>
          <p:cNvPr id="10" name="TextBox 9">
            <a:extLst>
              <a:ext uri="{FF2B5EF4-FFF2-40B4-BE49-F238E27FC236}">
                <a16:creationId xmlns:a16="http://schemas.microsoft.com/office/drawing/2014/main" id="{3BDD41AE-9FC0-4F79-80E6-94DDC56EF7E6}"/>
              </a:ext>
            </a:extLst>
          </p:cNvPr>
          <p:cNvSpPr txBox="1"/>
          <p:nvPr/>
        </p:nvSpPr>
        <p:spPr>
          <a:xfrm>
            <a:off x="7669893" y="1469861"/>
            <a:ext cx="4236834" cy="989823"/>
          </a:xfrm>
          <a:prstGeom prst="rect">
            <a:avLst/>
          </a:prstGeom>
          <a:noFill/>
        </p:spPr>
        <p:txBody>
          <a:bodyPr wrap="square" rtlCol="0">
            <a:spAutoFit/>
          </a:bodyPr>
          <a:lstStyle/>
          <a:p>
            <a:pPr>
              <a:lnSpc>
                <a:spcPct val="110000"/>
              </a:lnSpc>
            </a:pPr>
            <a:r>
              <a:rPr lang="en-US" dirty="0">
                <a:latin typeface="Open Sans Light" panose="020B0306030504020204" pitchFamily="34" charset="0"/>
                <a:ea typeface="Open Sans Light" panose="020B0306030504020204" pitchFamily="34" charset="0"/>
                <a:cs typeface="Open Sans Light" panose="020B0306030504020204" pitchFamily="34" charset="0"/>
              </a:rPr>
              <a:t>When you open the app for the first time, you will be shown a few prompts regarding settings and navigation.  </a:t>
            </a:r>
            <a:endParaRPr lang="en-GB"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459E105C-F7A4-4558-A072-10F4990A2041}"/>
              </a:ext>
            </a:extLst>
          </p:cNvPr>
          <p:cNvSpPr txBox="1"/>
          <p:nvPr/>
        </p:nvSpPr>
        <p:spPr>
          <a:xfrm>
            <a:off x="7345607" y="5053980"/>
            <a:ext cx="4743424" cy="989823"/>
          </a:xfrm>
          <a:prstGeom prst="rect">
            <a:avLst/>
          </a:prstGeom>
          <a:noFill/>
        </p:spPr>
        <p:txBody>
          <a:bodyPr wrap="square" rtlCol="0">
            <a:spAutoFit/>
          </a:bodyPr>
          <a:lstStyle/>
          <a:p>
            <a:pPr>
              <a:lnSpc>
                <a:spcPct val="110000"/>
              </a:lnSpc>
            </a:pPr>
            <a:r>
              <a:rPr lang="en-US" dirty="0">
                <a:latin typeface="Open Sans Light" panose="020B0306030504020204" pitchFamily="34" charset="0"/>
                <a:ea typeface="Open Sans Light" panose="020B0306030504020204" pitchFamily="34" charset="0"/>
                <a:cs typeface="Open Sans Light" panose="020B0306030504020204" pitchFamily="34" charset="0"/>
              </a:rPr>
              <a:t>By pressing on the 3 dots in the top right corner of the main menu, you will be shown a drop-down list of settings menus.</a:t>
            </a:r>
            <a:endParaRPr lang="en-GB"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4" name="Straight Connector 13">
            <a:extLst>
              <a:ext uri="{FF2B5EF4-FFF2-40B4-BE49-F238E27FC236}">
                <a16:creationId xmlns:a16="http://schemas.microsoft.com/office/drawing/2014/main" id="{F7357A1C-6E3A-D243-90FD-6738BB7A0137}"/>
              </a:ext>
            </a:extLst>
          </p:cNvPr>
          <p:cNvCxnSpPr>
            <a:cxnSpLocks/>
            <a:stCxn id="6" idx="6"/>
          </p:cNvCxnSpPr>
          <p:nvPr/>
        </p:nvCxnSpPr>
        <p:spPr>
          <a:xfrm flipV="1">
            <a:off x="7090780" y="1760859"/>
            <a:ext cx="240723" cy="1"/>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072246F-2173-EC47-B6D1-86559066DE70}"/>
              </a:ext>
            </a:extLst>
          </p:cNvPr>
          <p:cNvCxnSpPr>
            <a:cxnSpLocks/>
          </p:cNvCxnSpPr>
          <p:nvPr/>
        </p:nvCxnSpPr>
        <p:spPr>
          <a:xfrm>
            <a:off x="7331503" y="1760859"/>
            <a:ext cx="0" cy="2077045"/>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4A8B35-97F0-BC40-94EE-D7919151BBF6}"/>
              </a:ext>
            </a:extLst>
          </p:cNvPr>
          <p:cNvCxnSpPr>
            <a:cxnSpLocks/>
          </p:cNvCxnSpPr>
          <p:nvPr/>
        </p:nvCxnSpPr>
        <p:spPr>
          <a:xfrm>
            <a:off x="7331503" y="3837904"/>
            <a:ext cx="967545" cy="0"/>
          </a:xfrm>
          <a:prstGeom prst="line">
            <a:avLst/>
          </a:prstGeom>
          <a:ln w="28575">
            <a:solidFill>
              <a:schemeClr val="tx2"/>
            </a:solidFill>
            <a:prstDash val="sys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58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200"/>
                                        <p:tgtEl>
                                          <p:spTgt spid="14"/>
                                        </p:tgtEl>
                                      </p:cBhvr>
                                    </p:animEffect>
                                  </p:childTnLst>
                                </p:cTn>
                              </p:par>
                            </p:childTnLst>
                          </p:cTn>
                        </p:par>
                        <p:par>
                          <p:cTn id="30" fill="hold">
                            <p:stCondLst>
                              <p:cond delay="700"/>
                            </p:stCondLst>
                            <p:childTnLst>
                              <p:par>
                                <p:cTn id="31" presetID="22" presetClass="entr" presetSubtype="1"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400"/>
                                        <p:tgtEl>
                                          <p:spTgt spid="17"/>
                                        </p:tgtEl>
                                      </p:cBhvr>
                                    </p:animEffect>
                                  </p:childTnLst>
                                </p:cTn>
                              </p:par>
                            </p:childTnLst>
                          </p:cTn>
                        </p:par>
                        <p:par>
                          <p:cTn id="34" fill="hold">
                            <p:stCondLst>
                              <p:cond delay="110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300"/>
                                        <p:tgtEl>
                                          <p:spTgt spid="19"/>
                                        </p:tgtEl>
                                      </p:cBhvr>
                                    </p:animEffect>
                                  </p:childTnLst>
                                </p:cTn>
                              </p:par>
                            </p:childTnLst>
                          </p:cTn>
                        </p:par>
                        <p:par>
                          <p:cTn id="38" fill="hold">
                            <p:stCondLst>
                              <p:cond delay="1400"/>
                            </p:stCondLst>
                            <p:childTnLst>
                              <p:par>
                                <p:cTn id="39" presetID="1"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par>
                          <p:cTn id="41" fill="hold">
                            <p:stCondLst>
                              <p:cond delay="1400"/>
                            </p:stCondLst>
                            <p:childTnLst>
                              <p:par>
                                <p:cTn id="42" presetID="1"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33D74-57E2-4664-BADE-10764C695234}"/>
              </a:ext>
            </a:extLst>
          </p:cNvPr>
          <p:cNvSpPr>
            <a:spLocks noGrp="1"/>
          </p:cNvSpPr>
          <p:nvPr>
            <p:ph type="title"/>
          </p:nvPr>
        </p:nvSpPr>
        <p:spPr/>
        <p:txBody>
          <a:bodyPr/>
          <a:lstStyle/>
          <a:p>
            <a:r>
              <a:rPr lang="en-US" dirty="0"/>
              <a:t>Configuring ODK Collect</a:t>
            </a:r>
            <a:endParaRPr lang="en-GB" dirty="0"/>
          </a:p>
        </p:txBody>
      </p:sp>
      <p:pic>
        <p:nvPicPr>
          <p:cNvPr id="4" name="Picture 3" descr="A screenshot of a cell phone&#10;&#10;Description automatically generated">
            <a:extLst>
              <a:ext uri="{FF2B5EF4-FFF2-40B4-BE49-F238E27FC236}">
                <a16:creationId xmlns:a16="http://schemas.microsoft.com/office/drawing/2014/main" id="{402F3BDA-69E4-4113-823F-C00399ABEAE6}"/>
              </a:ext>
            </a:extLst>
          </p:cNvPr>
          <p:cNvPicPr>
            <a:picLocks noChangeAspect="1"/>
          </p:cNvPicPr>
          <p:nvPr/>
        </p:nvPicPr>
        <p:blipFill>
          <a:blip r:embed="rId3"/>
          <a:stretch>
            <a:fillRect/>
          </a:stretch>
        </p:blipFill>
        <p:spPr>
          <a:xfrm>
            <a:off x="599368" y="1732948"/>
            <a:ext cx="2536357" cy="4207079"/>
          </a:xfrm>
          <a:prstGeom prst="rect">
            <a:avLst/>
          </a:prstGeom>
          <a:ln>
            <a:noFill/>
          </a:ln>
          <a:effectLst>
            <a:outerShdw blurRad="165100" dist="38100" dir="2700000" algn="tl" rotWithShape="0">
              <a:prstClr val="black">
                <a:alpha val="38000"/>
              </a:prstClr>
            </a:outerShdw>
          </a:effectLst>
        </p:spPr>
      </p:pic>
      <p:sp>
        <p:nvSpPr>
          <p:cNvPr id="5" name="TextBox 4">
            <a:extLst>
              <a:ext uri="{FF2B5EF4-FFF2-40B4-BE49-F238E27FC236}">
                <a16:creationId xmlns:a16="http://schemas.microsoft.com/office/drawing/2014/main" id="{F7A06291-0F8C-4EC1-9455-76BB090534A9}"/>
              </a:ext>
            </a:extLst>
          </p:cNvPr>
          <p:cNvSpPr txBox="1"/>
          <p:nvPr/>
        </p:nvSpPr>
        <p:spPr>
          <a:xfrm>
            <a:off x="3451814" y="1732947"/>
            <a:ext cx="5006387" cy="4401205"/>
          </a:xfrm>
          <a:prstGeom prst="rect">
            <a:avLst/>
          </a:prstGeom>
          <a:noFill/>
        </p:spPr>
        <p:txBody>
          <a:bodyPr wrap="square" rtlCol="0">
            <a:spAutoFit/>
          </a:bodyPr>
          <a:lstStyle/>
          <a:p>
            <a:pPr>
              <a:spcAft>
                <a:spcPts val="1200"/>
              </a:spcAft>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If you go into the </a:t>
            </a:r>
            <a:r>
              <a:rPr lang="en-US" sz="1600" b="1" dirty="0">
                <a:latin typeface="Open Sans SemiBold" panose="020B0606030504020204" pitchFamily="34" charset="0"/>
                <a:ea typeface="Open Sans SemiBold" panose="020B0606030504020204" pitchFamily="34" charset="0"/>
                <a:cs typeface="Open Sans SemiBold" panose="020B0606030504020204" pitchFamily="34" charset="0"/>
              </a:rPr>
              <a:t>Admin Settings</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you will be presented with a number of additional menus for separate settings.</a:t>
            </a:r>
          </a:p>
          <a:p>
            <a:pPr marL="285750" indent="-285750">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General settings</a:t>
            </a:r>
          </a:p>
          <a:p>
            <a:pPr marL="285750" indent="-285750">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Main menu settings </a:t>
            </a:r>
          </a:p>
          <a:p>
            <a:pPr marL="285750" indent="-285750">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User settings</a:t>
            </a:r>
          </a:p>
          <a:p>
            <a:pPr marL="285750" indent="-285750">
              <a:spcAft>
                <a:spcPts val="1200"/>
              </a:spcAft>
              <a:buFont typeface="Arial" panose="020B0604020202020204" pitchFamily="34" charset="0"/>
              <a:buChar cha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Form entry settings</a:t>
            </a:r>
          </a:p>
          <a:p>
            <a:pPr>
              <a:spcAft>
                <a:spcPts val="1200"/>
              </a:spcAft>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The bottom 3 are primarily used for controlling which options/menus can be seen and used.</a:t>
            </a:r>
          </a:p>
          <a:p>
            <a:pPr>
              <a:spcAft>
                <a:spcPts val="1200"/>
              </a:spcAft>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This can be useful for when setting up accounts for users whose primary role is to collect data, controlling these settings essentially limits the permissions this kind of user would have. </a:t>
            </a:r>
          </a:p>
          <a:p>
            <a:pPr>
              <a:spcAft>
                <a:spcPts val="1200"/>
              </a:spcAft>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In </a:t>
            </a:r>
            <a:r>
              <a:rPr lang="en-US" sz="1600" b="1" dirty="0">
                <a:latin typeface="Open Sans SemiBold" panose="020B0606030504020204" pitchFamily="34" charset="0"/>
                <a:ea typeface="Open Sans SemiBold" panose="020B0606030504020204" pitchFamily="34" charset="0"/>
                <a:cs typeface="Open Sans SemiBold" panose="020B0606030504020204" pitchFamily="34" charset="0"/>
              </a:rPr>
              <a:t>Form Settings</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you can control whether the user can name the form, save it, change the language etc. </a:t>
            </a:r>
          </a:p>
        </p:txBody>
      </p:sp>
      <p:pic>
        <p:nvPicPr>
          <p:cNvPr id="6" name="Picture 5" descr="A screenshot of a cell phone&#10;&#10;Description automatically generated">
            <a:extLst>
              <a:ext uri="{FF2B5EF4-FFF2-40B4-BE49-F238E27FC236}">
                <a16:creationId xmlns:a16="http://schemas.microsoft.com/office/drawing/2014/main" id="{56BD11CE-D39E-4107-92F9-BABDC3A5EC94}"/>
              </a:ext>
            </a:extLst>
          </p:cNvPr>
          <p:cNvPicPr>
            <a:picLocks noChangeAspect="1"/>
          </p:cNvPicPr>
          <p:nvPr/>
        </p:nvPicPr>
        <p:blipFill>
          <a:blip r:embed="rId4"/>
          <a:stretch>
            <a:fillRect/>
          </a:stretch>
        </p:blipFill>
        <p:spPr>
          <a:xfrm>
            <a:off x="8779879" y="1732947"/>
            <a:ext cx="2934349" cy="3900401"/>
          </a:xfrm>
          <a:prstGeom prst="rect">
            <a:avLst/>
          </a:prstGeom>
          <a:ln>
            <a:noFill/>
          </a:ln>
          <a:effectLst>
            <a:outerShdw blurRad="165100" dist="38100" dir="2700000" algn="tl" rotWithShape="0">
              <a:prstClr val="black">
                <a:alpha val="38000"/>
              </a:prstClr>
            </a:outerShdw>
          </a:effectLst>
        </p:spPr>
      </p:pic>
    </p:spTree>
    <p:extLst>
      <p:ext uri="{BB962C8B-B14F-4D97-AF65-F5344CB8AC3E}">
        <p14:creationId xmlns:p14="http://schemas.microsoft.com/office/powerpoint/2010/main" val="417495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4E369C-4F7B-4F87-B4D8-5A9C4F165D7D}"/>
              </a:ext>
            </a:extLst>
          </p:cNvPr>
          <p:cNvSpPr>
            <a:spLocks noGrp="1"/>
          </p:cNvSpPr>
          <p:nvPr>
            <p:ph type="title"/>
          </p:nvPr>
        </p:nvSpPr>
        <p:spPr/>
        <p:txBody>
          <a:bodyPr/>
          <a:lstStyle/>
          <a:p>
            <a:r>
              <a:rPr lang="en-US" dirty="0"/>
              <a:t>Configuring ODK Collect</a:t>
            </a:r>
            <a:endParaRPr lang="en-GB" dirty="0"/>
          </a:p>
        </p:txBody>
      </p:sp>
      <p:pic>
        <p:nvPicPr>
          <p:cNvPr id="4" name="Picture 3" descr="A screenshot of a cell phone&#10;&#10;Description automatically generated">
            <a:extLst>
              <a:ext uri="{FF2B5EF4-FFF2-40B4-BE49-F238E27FC236}">
                <a16:creationId xmlns:a16="http://schemas.microsoft.com/office/drawing/2014/main" id="{51091942-4F52-4EA1-BC97-249798BC982A}"/>
              </a:ext>
            </a:extLst>
          </p:cNvPr>
          <p:cNvPicPr>
            <a:picLocks noChangeAspect="1"/>
          </p:cNvPicPr>
          <p:nvPr/>
        </p:nvPicPr>
        <p:blipFill>
          <a:blip r:embed="rId3"/>
          <a:stretch>
            <a:fillRect/>
          </a:stretch>
        </p:blipFill>
        <p:spPr>
          <a:xfrm>
            <a:off x="551670" y="1570598"/>
            <a:ext cx="2536357" cy="4207079"/>
          </a:xfrm>
          <a:prstGeom prst="rect">
            <a:avLst/>
          </a:prstGeom>
          <a:ln>
            <a:noFill/>
          </a:ln>
          <a:effectLst>
            <a:outerShdw blurRad="114300" dist="38100" dir="2700000" algn="tl" rotWithShape="0">
              <a:prstClr val="black">
                <a:alpha val="26000"/>
              </a:prstClr>
            </a:outerShdw>
          </a:effectLst>
        </p:spPr>
      </p:pic>
      <p:pic>
        <p:nvPicPr>
          <p:cNvPr id="5" name="Picture 4" descr="A screenshot of a cell phone&#10;&#10;Description automatically generated">
            <a:extLst>
              <a:ext uri="{FF2B5EF4-FFF2-40B4-BE49-F238E27FC236}">
                <a16:creationId xmlns:a16="http://schemas.microsoft.com/office/drawing/2014/main" id="{470FE7FB-71D3-4F35-BE8A-035952B1B608}"/>
              </a:ext>
            </a:extLst>
          </p:cNvPr>
          <p:cNvPicPr>
            <a:picLocks noChangeAspect="1"/>
          </p:cNvPicPr>
          <p:nvPr/>
        </p:nvPicPr>
        <p:blipFill>
          <a:blip r:embed="rId4"/>
          <a:stretch>
            <a:fillRect/>
          </a:stretch>
        </p:blipFill>
        <p:spPr>
          <a:xfrm>
            <a:off x="4121318" y="4010264"/>
            <a:ext cx="2395196" cy="2348677"/>
          </a:xfrm>
          <a:prstGeom prst="rect">
            <a:avLst/>
          </a:prstGeom>
          <a:ln>
            <a:noFill/>
          </a:ln>
          <a:effectLst>
            <a:outerShdw blurRad="114300" dist="38100" dir="2700000" algn="tl" rotWithShape="0">
              <a:prstClr val="black">
                <a:alpha val="26000"/>
              </a:prstClr>
            </a:outerShdw>
          </a:effectLst>
        </p:spPr>
      </p:pic>
      <p:sp>
        <p:nvSpPr>
          <p:cNvPr id="7" name="TextBox 6">
            <a:extLst>
              <a:ext uri="{FF2B5EF4-FFF2-40B4-BE49-F238E27FC236}">
                <a16:creationId xmlns:a16="http://schemas.microsoft.com/office/drawing/2014/main" id="{E4260B8D-8FAF-4A35-A795-F841585BD83D}"/>
              </a:ext>
            </a:extLst>
          </p:cNvPr>
          <p:cNvSpPr txBox="1"/>
          <p:nvPr/>
        </p:nvSpPr>
        <p:spPr>
          <a:xfrm>
            <a:off x="3458709" y="1464582"/>
            <a:ext cx="8287637" cy="2317558"/>
          </a:xfrm>
          <a:prstGeom prst="rect">
            <a:avLst/>
          </a:prstGeom>
          <a:noFill/>
        </p:spPr>
        <p:txBody>
          <a:bodyPr wrap="square" rtlCol="0">
            <a:spAutoFit/>
          </a:bodyPr>
          <a:lstStyle/>
          <a:p>
            <a:pPr>
              <a:lnSpc>
                <a:spcPct val="110000"/>
              </a:lnSpc>
              <a:spcAft>
                <a:spcPts val="1200"/>
              </a:spcAft>
            </a:pPr>
            <a:r>
              <a:rPr lang="en-US" sz="1500" dirty="0">
                <a:latin typeface="Open Sans Light" panose="020B0306030504020204" pitchFamily="34" charset="0"/>
                <a:ea typeface="Open Sans Light" panose="020B0306030504020204" pitchFamily="34" charset="0"/>
                <a:cs typeface="Open Sans Light" panose="020B0306030504020204" pitchFamily="34" charset="0"/>
              </a:rPr>
              <a:t>Back under the main </a:t>
            </a:r>
            <a:r>
              <a:rPr lang="en-US" sz="1500" b="1" dirty="0">
                <a:latin typeface="Open Sans SemiBold" panose="020B0606030504020204" pitchFamily="34" charset="0"/>
                <a:ea typeface="Open Sans SemiBold" panose="020B0606030504020204" pitchFamily="34" charset="0"/>
                <a:cs typeface="Open Sans SemiBold" panose="020B0606030504020204" pitchFamily="34" charset="0"/>
              </a:rPr>
              <a:t>Admin Settings </a:t>
            </a:r>
            <a:r>
              <a:rPr lang="en-US" sz="1500" dirty="0">
                <a:latin typeface="Open Sans Light" panose="020B0306030504020204" pitchFamily="34" charset="0"/>
                <a:ea typeface="Open Sans Light" panose="020B0306030504020204" pitchFamily="34" charset="0"/>
                <a:cs typeface="Open Sans Light" panose="020B0306030504020204" pitchFamily="34" charset="0"/>
              </a:rPr>
              <a:t>page, by going into </a:t>
            </a:r>
            <a:r>
              <a:rPr lang="en-US" sz="1500" b="1" dirty="0">
                <a:latin typeface="Open Sans SemiBold" panose="020B0606030504020204" pitchFamily="34" charset="0"/>
                <a:ea typeface="Open Sans SemiBold" panose="020B0606030504020204" pitchFamily="34" charset="0"/>
                <a:cs typeface="Open Sans SemiBold" panose="020B0606030504020204" pitchFamily="34" charset="0"/>
              </a:rPr>
              <a:t>General Settings </a:t>
            </a:r>
            <a:r>
              <a:rPr lang="en-US" sz="1500" dirty="0">
                <a:latin typeface="Open Sans Light" panose="020B0306030504020204" pitchFamily="34" charset="0"/>
                <a:ea typeface="Open Sans Light" panose="020B0306030504020204" pitchFamily="34" charset="0"/>
                <a:cs typeface="Open Sans Light" panose="020B0306030504020204" pitchFamily="34" charset="0"/>
              </a:rPr>
              <a:t>you will be able to set some key settings required for your data collection.</a:t>
            </a:r>
          </a:p>
          <a:p>
            <a:pPr>
              <a:lnSpc>
                <a:spcPct val="110000"/>
              </a:lnSpc>
              <a:spcAft>
                <a:spcPts val="1200"/>
              </a:spcAft>
            </a:pPr>
            <a:r>
              <a:rPr lang="en-US" sz="1500" dirty="0">
                <a:latin typeface="Open Sans Light" panose="020B0306030504020204" pitchFamily="34" charset="0"/>
                <a:ea typeface="Open Sans Light" panose="020B0306030504020204" pitchFamily="34" charset="0"/>
                <a:cs typeface="Open Sans Light" panose="020B0306030504020204" pitchFamily="34" charset="0"/>
              </a:rPr>
              <a:t>Firstly, it is important you set up which server you are using to download and upload resources. </a:t>
            </a:r>
          </a:p>
          <a:p>
            <a:pPr>
              <a:lnSpc>
                <a:spcPct val="110000"/>
              </a:lnSpc>
              <a:spcAft>
                <a:spcPts val="1200"/>
              </a:spcAft>
            </a:pPr>
            <a:r>
              <a:rPr lang="en-US" sz="1500" dirty="0">
                <a:latin typeface="Open Sans Light" panose="020B0306030504020204" pitchFamily="34" charset="0"/>
                <a:ea typeface="Open Sans Light" panose="020B0306030504020204" pitchFamily="34" charset="0"/>
                <a:cs typeface="Open Sans Light" panose="020B0306030504020204" pitchFamily="34" charset="0"/>
              </a:rPr>
              <a:t>This is done within </a:t>
            </a:r>
            <a:r>
              <a:rPr lang="en-US" sz="1500" b="1" dirty="0">
                <a:latin typeface="Open Sans SemiBold" panose="020B0606030504020204" pitchFamily="34" charset="0"/>
                <a:ea typeface="Open Sans SemiBold" panose="020B0606030504020204" pitchFamily="34" charset="0"/>
                <a:cs typeface="Open Sans SemiBold" panose="020B0606030504020204" pitchFamily="34" charset="0"/>
              </a:rPr>
              <a:t>Server Settings </a:t>
            </a:r>
            <a:r>
              <a:rPr lang="en-US" sz="1500" dirty="0">
                <a:latin typeface="Open Sans Light" panose="020B0306030504020204" pitchFamily="34" charset="0"/>
                <a:ea typeface="Open Sans Light" panose="020B0306030504020204" pitchFamily="34" charset="0"/>
                <a:cs typeface="Open Sans Light" panose="020B0306030504020204" pitchFamily="34" charset="0"/>
              </a:rPr>
              <a:t>by telling ODK the server URL (if you are using Kobo, this would be </a:t>
            </a:r>
            <a:r>
              <a:rPr lang="en-US" sz="1500" dirty="0">
                <a:solidFill>
                  <a:schemeClr val="accent1">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https://kc.kobotoolbox.org</a:t>
            </a:r>
            <a:r>
              <a:rPr lang="en-US" sz="1500" dirty="0">
                <a:latin typeface="Open Sans Light" panose="020B0306030504020204" pitchFamily="34" charset="0"/>
                <a:ea typeface="Open Sans Light" panose="020B0306030504020204" pitchFamily="34" charset="0"/>
                <a:cs typeface="Open Sans Light" panose="020B0306030504020204" pitchFamily="34" charset="0"/>
              </a:rPr>
              <a:t>), and then the username and password of the account you set up for your project and uploaded your form. </a:t>
            </a:r>
          </a:p>
          <a:p>
            <a:pPr>
              <a:lnSpc>
                <a:spcPct val="110000"/>
              </a:lnSpc>
              <a:spcAft>
                <a:spcPts val="1200"/>
              </a:spcAft>
            </a:pPr>
            <a:r>
              <a:rPr lang="en-GB" sz="1500" dirty="0">
                <a:latin typeface="Open Sans Light" panose="020B0306030504020204" pitchFamily="34" charset="0"/>
                <a:ea typeface="Open Sans Light" panose="020B0306030504020204" pitchFamily="34" charset="0"/>
                <a:cs typeface="Open Sans Light" panose="020B0306030504020204" pitchFamily="34" charset="0"/>
              </a:rPr>
              <a:t>Doing this will allow you to download your blank forms and upload your completed forms.</a:t>
            </a:r>
          </a:p>
        </p:txBody>
      </p:sp>
      <p:pic>
        <p:nvPicPr>
          <p:cNvPr id="9" name="Picture 8">
            <a:extLst>
              <a:ext uri="{FF2B5EF4-FFF2-40B4-BE49-F238E27FC236}">
                <a16:creationId xmlns:a16="http://schemas.microsoft.com/office/drawing/2014/main" id="{B6EFF7B1-0133-40CA-9213-42C49218CD5F}"/>
              </a:ext>
            </a:extLst>
          </p:cNvPr>
          <p:cNvPicPr>
            <a:picLocks noChangeAspect="1"/>
          </p:cNvPicPr>
          <p:nvPr/>
        </p:nvPicPr>
        <p:blipFill>
          <a:blip r:embed="rId5"/>
          <a:srcRect/>
          <a:stretch/>
        </p:blipFill>
        <p:spPr>
          <a:xfrm>
            <a:off x="7268573" y="4010264"/>
            <a:ext cx="2207134" cy="2348677"/>
          </a:xfrm>
          <a:prstGeom prst="rect">
            <a:avLst/>
          </a:prstGeom>
          <a:ln>
            <a:noFill/>
          </a:ln>
          <a:effectLst>
            <a:outerShdw blurRad="114300" dist="38100" dir="2700000" algn="tl" rotWithShape="0">
              <a:prstClr val="black">
                <a:alpha val="26000"/>
              </a:prstClr>
            </a:outerShdw>
          </a:effectLst>
        </p:spPr>
      </p:pic>
    </p:spTree>
    <p:extLst>
      <p:ext uri="{BB962C8B-B14F-4D97-AF65-F5344CB8AC3E}">
        <p14:creationId xmlns:p14="http://schemas.microsoft.com/office/powerpoint/2010/main" val="38983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DAF285-A35D-49C7-8EAF-86D8A2A03BAD}"/>
              </a:ext>
            </a:extLst>
          </p:cNvPr>
          <p:cNvSpPr>
            <a:spLocks noGrp="1"/>
          </p:cNvSpPr>
          <p:nvPr>
            <p:ph type="title"/>
          </p:nvPr>
        </p:nvSpPr>
        <p:spPr/>
        <p:txBody>
          <a:bodyPr>
            <a:normAutofit/>
          </a:bodyPr>
          <a:lstStyle/>
          <a:p>
            <a:r>
              <a:rPr lang="en-US" dirty="0"/>
              <a:t>Downloading a Form to ODK Collect</a:t>
            </a:r>
            <a:endParaRPr lang="en-GB" dirty="0"/>
          </a:p>
        </p:txBody>
      </p:sp>
      <p:pic>
        <p:nvPicPr>
          <p:cNvPr id="6" name="Graphic 5" descr="Download from cloud">
            <a:extLst>
              <a:ext uri="{FF2B5EF4-FFF2-40B4-BE49-F238E27FC236}">
                <a16:creationId xmlns:a16="http://schemas.microsoft.com/office/drawing/2014/main" id="{45CBCC51-213C-4D23-8649-5DD90C3462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670" y="2069423"/>
            <a:ext cx="3530367" cy="3530367"/>
          </a:xfrm>
          <a:prstGeom prst="rect">
            <a:avLst/>
          </a:prstGeom>
        </p:spPr>
      </p:pic>
      <p:pic>
        <p:nvPicPr>
          <p:cNvPr id="7" name="Graphic 6" descr="Smart Phone">
            <a:extLst>
              <a:ext uri="{FF2B5EF4-FFF2-40B4-BE49-F238E27FC236}">
                <a16:creationId xmlns:a16="http://schemas.microsoft.com/office/drawing/2014/main" id="{7C108762-8930-4C12-8399-1B5A7472C5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8050920" y="2069422"/>
            <a:ext cx="3530367" cy="3530367"/>
          </a:xfrm>
          <a:prstGeom prst="rect">
            <a:avLst/>
          </a:prstGeom>
        </p:spPr>
      </p:pic>
      <p:pic>
        <p:nvPicPr>
          <p:cNvPr id="8" name="Graphic 7" descr="Line arrow Straight">
            <a:extLst>
              <a:ext uri="{FF2B5EF4-FFF2-40B4-BE49-F238E27FC236}">
                <a16:creationId xmlns:a16="http://schemas.microsoft.com/office/drawing/2014/main" id="{B8BA0F64-2507-491B-85C8-04CA7A5BCD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520553" y="2872946"/>
            <a:ext cx="3530367" cy="2441642"/>
          </a:xfrm>
          <a:prstGeom prst="rect">
            <a:avLst/>
          </a:prstGeom>
        </p:spPr>
      </p:pic>
    </p:spTree>
    <p:extLst>
      <p:ext uri="{BB962C8B-B14F-4D97-AF65-F5344CB8AC3E}">
        <p14:creationId xmlns:p14="http://schemas.microsoft.com/office/powerpoint/2010/main" val="21622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73D7B2-5C35-443A-82AA-32EF89DCDF02}"/>
              </a:ext>
            </a:extLst>
          </p:cNvPr>
          <p:cNvSpPr>
            <a:spLocks noGrp="1"/>
          </p:cNvSpPr>
          <p:nvPr>
            <p:ph type="title"/>
          </p:nvPr>
        </p:nvSpPr>
        <p:spPr/>
        <p:txBody>
          <a:bodyPr/>
          <a:lstStyle/>
          <a:p>
            <a:r>
              <a:rPr lang="en-US" dirty="0"/>
              <a:t>Downloading a Form to ODK Collect</a:t>
            </a:r>
            <a:endParaRPr lang="en-GB" dirty="0"/>
          </a:p>
        </p:txBody>
      </p:sp>
      <p:pic>
        <p:nvPicPr>
          <p:cNvPr id="4" name="Picture 3" descr="A screenshot of a cell phone&#10;&#10;Description automatically generated">
            <a:extLst>
              <a:ext uri="{FF2B5EF4-FFF2-40B4-BE49-F238E27FC236}">
                <a16:creationId xmlns:a16="http://schemas.microsoft.com/office/drawing/2014/main" id="{2E182C52-DF42-4EF6-9393-AC2C25647BF4}"/>
              </a:ext>
            </a:extLst>
          </p:cNvPr>
          <p:cNvPicPr>
            <a:picLocks noChangeAspect="1"/>
          </p:cNvPicPr>
          <p:nvPr/>
        </p:nvPicPr>
        <p:blipFill>
          <a:blip r:embed="rId3"/>
          <a:stretch>
            <a:fillRect/>
          </a:stretch>
        </p:blipFill>
        <p:spPr>
          <a:xfrm>
            <a:off x="8297380" y="1528995"/>
            <a:ext cx="2908427" cy="4715250"/>
          </a:xfrm>
          <a:prstGeom prst="rect">
            <a:avLst/>
          </a:prstGeom>
          <a:ln>
            <a:noFill/>
          </a:ln>
          <a:effectLst>
            <a:outerShdw blurRad="114300" dist="38100" dir="2700000" algn="tl" rotWithShape="0">
              <a:prstClr val="black">
                <a:alpha val="26000"/>
              </a:prstClr>
            </a:outerShdw>
          </a:effectLst>
        </p:spPr>
      </p:pic>
      <p:pic>
        <p:nvPicPr>
          <p:cNvPr id="5" name="Picture 4" descr="A screenshot of a cell phone&#10;&#10;Description automatically generated">
            <a:extLst>
              <a:ext uri="{FF2B5EF4-FFF2-40B4-BE49-F238E27FC236}">
                <a16:creationId xmlns:a16="http://schemas.microsoft.com/office/drawing/2014/main" id="{52FD7B02-FDFD-4934-9656-7C2DA090748C}"/>
              </a:ext>
            </a:extLst>
          </p:cNvPr>
          <p:cNvPicPr>
            <a:picLocks noChangeAspect="1"/>
          </p:cNvPicPr>
          <p:nvPr/>
        </p:nvPicPr>
        <p:blipFill rotWithShape="1">
          <a:blip r:embed="rId4"/>
          <a:srcRect b="5406"/>
          <a:stretch/>
        </p:blipFill>
        <p:spPr>
          <a:xfrm>
            <a:off x="551669" y="1528995"/>
            <a:ext cx="2908427" cy="4715250"/>
          </a:xfrm>
          <a:prstGeom prst="rect">
            <a:avLst/>
          </a:prstGeom>
          <a:ln>
            <a:noFill/>
          </a:ln>
          <a:effectLst>
            <a:outerShdw blurRad="114300" dist="38100" dir="2700000" algn="tl" rotWithShape="0">
              <a:prstClr val="black">
                <a:alpha val="26000"/>
              </a:prstClr>
            </a:outerShdw>
          </a:effectLst>
        </p:spPr>
      </p:pic>
      <p:sp>
        <p:nvSpPr>
          <p:cNvPr id="6" name="Rounded Rectangle 5">
            <a:extLst>
              <a:ext uri="{FF2B5EF4-FFF2-40B4-BE49-F238E27FC236}">
                <a16:creationId xmlns:a16="http://schemas.microsoft.com/office/drawing/2014/main" id="{292A86DF-FD35-4728-83B7-86C41C7CCFC3}"/>
              </a:ext>
            </a:extLst>
          </p:cNvPr>
          <p:cNvSpPr/>
          <p:nvPr/>
        </p:nvSpPr>
        <p:spPr>
          <a:xfrm>
            <a:off x="551669" y="5049286"/>
            <a:ext cx="2908427" cy="591660"/>
          </a:xfrm>
          <a:prstGeom prst="roundRect">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799BC176-15EE-433F-800E-9DC7F21F0BDD}"/>
              </a:ext>
            </a:extLst>
          </p:cNvPr>
          <p:cNvSpPr/>
          <p:nvPr/>
        </p:nvSpPr>
        <p:spPr>
          <a:xfrm>
            <a:off x="10233946" y="5887330"/>
            <a:ext cx="985929" cy="349571"/>
          </a:xfrm>
          <a:prstGeom prst="roundRect">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Wireless">
            <a:extLst>
              <a:ext uri="{FF2B5EF4-FFF2-40B4-BE49-F238E27FC236}">
                <a16:creationId xmlns:a16="http://schemas.microsoft.com/office/drawing/2014/main" id="{E3137705-1C4C-479F-8C39-B97FEEA21B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1980" y="2623636"/>
            <a:ext cx="841809" cy="841809"/>
          </a:xfrm>
          <a:prstGeom prst="rect">
            <a:avLst/>
          </a:prstGeom>
          <a:effectLst/>
        </p:spPr>
      </p:pic>
      <p:pic>
        <p:nvPicPr>
          <p:cNvPr id="9" name="Graphic 8" descr="Wi Fi">
            <a:extLst>
              <a:ext uri="{FF2B5EF4-FFF2-40B4-BE49-F238E27FC236}">
                <a16:creationId xmlns:a16="http://schemas.microsoft.com/office/drawing/2014/main" id="{E7708AA8-64C0-4F3B-B665-5E12799383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33325" y="1653973"/>
            <a:ext cx="1079117" cy="1079117"/>
          </a:xfrm>
          <a:prstGeom prst="rect">
            <a:avLst/>
          </a:prstGeom>
          <a:effectLst/>
        </p:spPr>
      </p:pic>
      <p:sp>
        <p:nvSpPr>
          <p:cNvPr id="10" name="TextBox 9">
            <a:extLst>
              <a:ext uri="{FF2B5EF4-FFF2-40B4-BE49-F238E27FC236}">
                <a16:creationId xmlns:a16="http://schemas.microsoft.com/office/drawing/2014/main" id="{2AB60F9D-B2AB-41BE-9489-7970B65862C3}"/>
              </a:ext>
            </a:extLst>
          </p:cNvPr>
          <p:cNvSpPr txBox="1"/>
          <p:nvPr/>
        </p:nvSpPr>
        <p:spPr>
          <a:xfrm>
            <a:off x="3951980" y="1722486"/>
            <a:ext cx="4102512" cy="4039888"/>
          </a:xfrm>
          <a:prstGeom prst="rect">
            <a:avLst/>
          </a:prstGeom>
          <a:noFill/>
        </p:spPr>
        <p:txBody>
          <a:bodyPr wrap="square" rtlCol="0">
            <a:spAutoFit/>
          </a:bodyPr>
          <a:lstStyle/>
          <a:p>
            <a:pPr marL="1080000">
              <a:lnSpc>
                <a:spcPct val="110000"/>
              </a:lnSpc>
              <a:spcAft>
                <a:spcPts val="12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In order to download your blank forms, you will first need to make sure you have an </a:t>
            </a: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internet connection </a:t>
            </a:r>
            <a:r>
              <a:rPr lang="en-US" dirty="0">
                <a:latin typeface="Open Sans Light" panose="020B0306030504020204" pitchFamily="34" charset="0"/>
                <a:ea typeface="Open Sans Light" panose="020B0306030504020204" pitchFamily="34" charset="0"/>
                <a:cs typeface="Open Sans Light" panose="020B0306030504020204" pitchFamily="34" charset="0"/>
              </a:rPr>
              <a:t>through your mobile network or wi-fi. </a:t>
            </a:r>
          </a:p>
          <a:p>
            <a:pPr>
              <a:lnSpc>
                <a:spcPct val="110000"/>
              </a:lnSpc>
              <a:spcAft>
                <a:spcPts val="12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Click on </a:t>
            </a: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“Get Blank Form”</a:t>
            </a:r>
            <a:r>
              <a:rPr lang="en-US" dirty="0">
                <a:latin typeface="Open Sans Light" panose="020B0306030504020204" pitchFamily="34" charset="0"/>
                <a:ea typeface="Open Sans Light" panose="020B0306030504020204" pitchFamily="34" charset="0"/>
                <a:cs typeface="Open Sans Light" panose="020B0306030504020204" pitchFamily="34" charset="0"/>
              </a:rPr>
              <a:t> on the main page</a:t>
            </a:r>
          </a:p>
          <a:p>
            <a:pPr>
              <a:lnSpc>
                <a:spcPct val="110000"/>
              </a:lnSpc>
              <a:spcAft>
                <a:spcPts val="12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Then check the boxes for whichever forms you wish to download and finally press </a:t>
            </a: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“Get Selected” </a:t>
            </a:r>
            <a:r>
              <a:rPr lang="en-US" dirty="0">
                <a:latin typeface="Open Sans Light" panose="020B0306030504020204" pitchFamily="34" charset="0"/>
                <a:ea typeface="Open Sans Light" panose="020B0306030504020204" pitchFamily="34" charset="0"/>
                <a:cs typeface="Open Sans Light" panose="020B0306030504020204" pitchFamily="34" charset="0"/>
              </a:rPr>
              <a:t>at the bottom of the screen. </a:t>
            </a:r>
            <a:endParaRPr lang="en-GB"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9264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grpId="0" nodeType="afterEffect">
                                  <p:stCondLst>
                                    <p:cond delay="2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updatedtheme">
  <a:themeElements>
    <a:clrScheme name="Custom 1">
      <a:dk1>
        <a:srgbClr val="000000"/>
      </a:dk1>
      <a:lt1>
        <a:srgbClr val="FFFFFF"/>
      </a:lt1>
      <a:dk2>
        <a:srgbClr val="D32229"/>
      </a:dk2>
      <a:lt2>
        <a:srgbClr val="B4DCFA"/>
      </a:lt2>
      <a:accent1>
        <a:srgbClr val="D32229"/>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tats4SD">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theme" id="{6201010B-5358-A244-A448-0769BD74CF89}" vid="{94A1379F-BC3E-0C4F-9A25-6510C601A8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06DAE9941C6E48A9C55BDA8A72BDE7" ma:contentTypeVersion="7" ma:contentTypeDescription="Create a new document." ma:contentTypeScope="" ma:versionID="9b21557e877d51d9dc6baf46f65dd29b">
  <xsd:schema xmlns:xsd="http://www.w3.org/2001/XMLSchema" xmlns:xs="http://www.w3.org/2001/XMLSchema" xmlns:p="http://schemas.microsoft.com/office/2006/metadata/properties" xmlns:ns3="e05110a1-bbe0-47e3-9ae9-9fd788bcb355" targetNamespace="http://schemas.microsoft.com/office/2006/metadata/properties" ma:root="true" ma:fieldsID="4fa46b662fbc73e82b0d4dda846f7d25" ns3:_="">
    <xsd:import namespace="e05110a1-bbe0-47e3-9ae9-9fd788bcb35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110a1-bbe0-47e3-9ae9-9fd788bcb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796212-BE6B-4B69-87D6-C8561A1474AD}">
  <ds:schemaRefs>
    <ds:schemaRef ds:uri="http://schemas.microsoft.com/sharepoint/v3/contenttype/forms"/>
  </ds:schemaRefs>
</ds:datastoreItem>
</file>

<file path=customXml/itemProps2.xml><?xml version="1.0" encoding="utf-8"?>
<ds:datastoreItem xmlns:ds="http://schemas.openxmlformats.org/officeDocument/2006/customXml" ds:itemID="{EAE5D286-5BBB-4C8A-87AC-0AD85B0A7F0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01C223F-4618-40FD-8764-5919792C2D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110a1-bbe0-47e3-9ae9-9fd788bcb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updatedtheme</Template>
  <TotalTime>90</TotalTime>
  <Words>3382</Words>
  <Application>Microsoft Macintosh PowerPoint</Application>
  <PresentationFormat>Widescreen</PresentationFormat>
  <Paragraphs>172</Paragraphs>
  <Slides>20</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Open Sans</vt:lpstr>
      <vt:lpstr>Open Sans SemiBold</vt:lpstr>
      <vt:lpstr>Calibri</vt:lpstr>
      <vt:lpstr>Open Sans Light</vt:lpstr>
      <vt:lpstr>Arial</vt:lpstr>
      <vt:lpstr>updatedtheme</vt:lpstr>
      <vt:lpstr>PowerPoint Presentation</vt:lpstr>
      <vt:lpstr>Contents</vt:lpstr>
      <vt:lpstr>ODK Process Steps</vt:lpstr>
      <vt:lpstr>Downloading ODK Collect</vt:lpstr>
      <vt:lpstr>Configuring ODK Collect</vt:lpstr>
      <vt:lpstr>Configuring ODK Collect</vt:lpstr>
      <vt:lpstr>Configuring ODK Collect</vt:lpstr>
      <vt:lpstr>Downloading a Form to ODK Collect</vt:lpstr>
      <vt:lpstr>Downloading a Form to ODK Collect</vt:lpstr>
      <vt:lpstr>Collecting Data</vt:lpstr>
      <vt:lpstr>Collecting Data</vt:lpstr>
      <vt:lpstr>Collecting Data</vt:lpstr>
      <vt:lpstr>Collecting Data</vt:lpstr>
      <vt:lpstr>Collecting Data</vt:lpstr>
      <vt:lpstr>Saving and Editing Forms</vt:lpstr>
      <vt:lpstr>Saving  and editing Forms</vt:lpstr>
      <vt:lpstr>Uploading Saved Forms to the Server</vt:lpstr>
      <vt:lpstr>Uploading Saved Forms to the Server</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Stats4SD theme</dc:title>
  <dc:creator>Emily Nevitt</dc:creator>
  <cp:lastModifiedBy>Emily Nevitt</cp:lastModifiedBy>
  <cp:revision>77</cp:revision>
  <dcterms:created xsi:type="dcterms:W3CDTF">2019-10-18T11:07:06Z</dcterms:created>
  <dcterms:modified xsi:type="dcterms:W3CDTF">2020-06-24T10:47:37Z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0x0101000506DAE9941C6E48A9C55BDA8A72BDE7</vt:lpwstr>
  </property>
</Properties>
</file>