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9" r:id="rId1"/>
  </p:sldMasterIdLst>
  <p:notesMasterIdLst>
    <p:notesMasterId r:id="rId19"/>
  </p:notesMasterIdLst>
  <p:handoutMasterIdLst>
    <p:handoutMasterId r:id="rId20"/>
  </p:handoutMasterIdLst>
  <p:sldIdLst>
    <p:sldId id="257" r:id="rId2"/>
    <p:sldId id="256" r:id="rId3"/>
    <p:sldId id="285" r:id="rId4"/>
    <p:sldId id="265" r:id="rId5"/>
    <p:sldId id="308" r:id="rId6"/>
    <p:sldId id="309" r:id="rId7"/>
    <p:sldId id="310" r:id="rId8"/>
    <p:sldId id="274" r:id="rId9"/>
    <p:sldId id="311" r:id="rId10"/>
    <p:sldId id="275" r:id="rId11"/>
    <p:sldId id="287" r:id="rId12"/>
    <p:sldId id="284" r:id="rId13"/>
    <p:sldId id="286" r:id="rId14"/>
    <p:sldId id="276" r:id="rId15"/>
    <p:sldId id="283" r:id="rId16"/>
    <p:sldId id="282" r:id="rId17"/>
    <p:sldId id="312" r:id="rId18"/>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Open Sans" panose="020B0606030504020204" pitchFamily="34" charset="0"/>
      <p:regular r:id="rId25"/>
      <p:bold r:id="rId26"/>
      <p:italic r:id="rId27"/>
      <p:boldItalic r:id="rId28"/>
    </p:embeddedFont>
    <p:embeddedFont>
      <p:font typeface="Open Sans bold" panose="020B0606030504020204" pitchFamily="34" charset="0"/>
      <p:regular r:id="rId29"/>
      <p:bold r:id="rId30"/>
      <p:italic r:id="rId31"/>
      <p:boldItalic r:id="rId32"/>
    </p:embeddedFont>
    <p:embeddedFont>
      <p:font typeface="Open Sans Light" panose="020B0306030504020204" pitchFamily="34" charset="0"/>
      <p:regular r:id="rId33"/>
      <p:italic r:id="rId34"/>
    </p:embeddedFont>
    <p:embeddedFont>
      <p:font typeface="Open Sans SemiBold" panose="020B060603050402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6B6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78652" autoAdjust="0"/>
  </p:normalViewPr>
  <p:slideViewPr>
    <p:cSldViewPr snapToGrid="0">
      <p:cViewPr>
        <p:scale>
          <a:sx n="60" d="100"/>
          <a:sy n="60" d="100"/>
        </p:scale>
        <p:origin x="1280" y="952"/>
      </p:cViewPr>
      <p:guideLst/>
    </p:cSldViewPr>
  </p:slideViewPr>
  <p:notesTextViewPr>
    <p:cViewPr>
      <p:scale>
        <a:sx n="110" d="100"/>
        <a:sy n="110" d="100"/>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presProps" Target="presProp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F213D-1509-6D47-B1DB-D26CE81DD7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730056E-73A5-6B4A-B0E0-C898D57838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08451-48ED-D841-996E-06015D7DB518}" type="datetimeFigureOut">
              <a:rPr lang="en-GB" smtClean="0"/>
              <a:t>24/06/2020</a:t>
            </a:fld>
            <a:endParaRPr lang="en-GB"/>
          </a:p>
        </p:txBody>
      </p:sp>
      <p:sp>
        <p:nvSpPr>
          <p:cNvPr id="4" name="Footer Placeholder 3">
            <a:extLst>
              <a:ext uri="{FF2B5EF4-FFF2-40B4-BE49-F238E27FC236}">
                <a16:creationId xmlns:a16="http://schemas.microsoft.com/office/drawing/2014/main" id="{1F24AB4D-CE4A-F84B-8C01-415E50AFAA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6C851FB-94E0-ED4D-8DAA-6D0EF7910A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6A115A-4830-BE47-80D1-4A5D65FAC8E1}" type="slidenum">
              <a:rPr lang="en-GB" smtClean="0"/>
              <a:t>‹#›</a:t>
            </a:fld>
            <a:endParaRPr lang="en-GB"/>
          </a:p>
        </p:txBody>
      </p:sp>
    </p:spTree>
    <p:extLst>
      <p:ext uri="{BB962C8B-B14F-4D97-AF65-F5344CB8AC3E}">
        <p14:creationId xmlns:p14="http://schemas.microsoft.com/office/powerpoint/2010/main" val="2605755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72226-545C-4D24-A4A0-03EBB7577A0B}" type="datetimeFigureOut">
              <a:rPr lang="en-GB" smtClean="0"/>
              <a:t>24/06/2020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74EFA-D7E1-4E91-BD25-709EE45F4045}" type="slidenum">
              <a:rPr lang="en-GB" smtClean="0"/>
              <a:t>‹#›</a:t>
            </a:fld>
            <a:endParaRPr lang="en-GB"/>
          </a:p>
        </p:txBody>
      </p:sp>
    </p:spTree>
    <p:extLst>
      <p:ext uri="{BB962C8B-B14F-4D97-AF65-F5344CB8AC3E}">
        <p14:creationId xmlns:p14="http://schemas.microsoft.com/office/powerpoint/2010/main" val="85170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Welcome to part 4 of this series of introductory video presentations on “An Introduction to Open Data Kit (ODK)”, a learning resource compiled for Statistics for Sustainable Development for researchers, students or anyone else who may be interested in learning the fundamentals of ODK and mobile data collection. </a:t>
            </a:r>
          </a:p>
          <a:p>
            <a:endParaRPr lang="en-GB" dirty="0"/>
          </a:p>
          <a:p>
            <a:r>
              <a:rPr lang="en-GB" dirty="0"/>
              <a:t>This section shall focus entirely on understanding the structure and logic behind making XLSforms in Excel for use in your project.  Exploring the coding of constraints and skip patterns as well as how to group and repeat questions. I will also finish off with a few key tips and reminders for you to follow when you start making your own forms. The examples shown in this video will all be part of an example survey form partnered with this presentation which you will be able to download and explore. You may also use said form as part of a practice project to help familiarise yourself with ODK, Kobo and mobile data collection. It is also the form which is attached the example project associated with this resource.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06D16E-FEA1-478D-A3EE-AB453AAF21B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3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 to grouping questions, you can repeat questions. You may wish to repeat questions a given number of times. You can do this by nesting the questions between lines saying “begin repeat” and “end repeat”, very much like you do with other question grouping.</a:t>
            </a:r>
          </a:p>
          <a:p>
            <a:endParaRPr lang="en-GB" dirty="0"/>
          </a:p>
          <a:p>
            <a:r>
              <a:rPr lang="en-GB" dirty="0"/>
              <a:t>There are multiple ways you can set how many times you want questions to repeat. You could have it fixed say 3 times, by typing 3 into the “</a:t>
            </a:r>
            <a:r>
              <a:rPr lang="en-GB" dirty="0" err="1"/>
              <a:t>repeat_count</a:t>
            </a:r>
            <a:r>
              <a:rPr lang="en-GB" dirty="0"/>
              <a:t>” column. This is the most simple way to conduct a repeat but it is rare you will know beforehand how many times you want a section to repeat as more often than not you will want the questions to repeat depending on an answer to an integer question. For instance you may wish to ask a set of questions about every member of a household there fore you can set the “</a:t>
            </a:r>
            <a:r>
              <a:rPr lang="en-GB" dirty="0" err="1"/>
              <a:t>repeat_count</a:t>
            </a:r>
            <a:r>
              <a:rPr lang="en-GB" dirty="0"/>
              <a:t>” to match whatever the answer was to the question, “Besides yourself, how many people live in your household?”. This is done by typing the name of the variable in the column instead. </a:t>
            </a:r>
          </a:p>
          <a:p>
            <a:endParaRPr lang="en-GB" dirty="0"/>
          </a:p>
          <a:p>
            <a:r>
              <a:rPr lang="en-GB" dirty="0"/>
              <a:t>In the example below, we are asking which continent is the respondent travelling to for each of their trips over the next 12 months. The first 2 calculates included in this repeat group help us to dynamically input the trip number into the question label. In other words, when answering this group on a mobile device, it will show “trip number 1”, “trip number 2” etc. for however many trips the respondent stated they were going to take over the next 12 months. </a:t>
            </a:r>
          </a:p>
        </p:txBody>
      </p:sp>
      <p:sp>
        <p:nvSpPr>
          <p:cNvPr id="4" name="Slide Number Placeholder 3"/>
          <p:cNvSpPr>
            <a:spLocks noGrp="1"/>
          </p:cNvSpPr>
          <p:nvPr>
            <p:ph type="sldNum" sz="quarter" idx="5"/>
          </p:nvPr>
        </p:nvSpPr>
        <p:spPr/>
        <p:txBody>
          <a:bodyPr/>
          <a:lstStyle/>
          <a:p>
            <a:fld id="{9306D16E-FEA1-478D-A3EE-AB453AAF21BD}" type="slidenum">
              <a:rPr lang="en-GB" smtClean="0"/>
              <a:t>12</a:t>
            </a:fld>
            <a:endParaRPr lang="en-GB"/>
          </a:p>
        </p:txBody>
      </p:sp>
    </p:spTree>
    <p:extLst>
      <p:ext uri="{BB962C8B-B14F-4D97-AF65-F5344CB8AC3E}">
        <p14:creationId xmlns:p14="http://schemas.microsoft.com/office/powerpoint/2010/main" val="2572520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 to grouping questions, you can repeat questions. You may wish to repeat questions a given number of times. You can do this by nesting the questions between lines saying “begin repeat” and “end repeat”, very much like you do with other question grouping.</a:t>
            </a:r>
          </a:p>
          <a:p>
            <a:endParaRPr lang="en-GB" dirty="0"/>
          </a:p>
          <a:p>
            <a:r>
              <a:rPr lang="en-GB" dirty="0"/>
              <a:t>There are multiple ways you can set how many times you want questions to repeat. You could have it fixed say 3 times, by typing 3 into the “</a:t>
            </a:r>
            <a:r>
              <a:rPr lang="en-GB" dirty="0" err="1"/>
              <a:t>repeat_count</a:t>
            </a:r>
            <a:r>
              <a:rPr lang="en-GB" dirty="0"/>
              <a:t>” column. This is the most simple way to conduct a repeat but it is rare you will know beforehand how many times you want a section to repeat as more often than not you will want the questions to repeat depending on an answer to an integer question. For instance you may wish to ask a set of questions about every member of a household there fore you can set the “</a:t>
            </a:r>
            <a:r>
              <a:rPr lang="en-GB" dirty="0" err="1"/>
              <a:t>repeat_count</a:t>
            </a:r>
            <a:r>
              <a:rPr lang="en-GB" dirty="0"/>
              <a:t>” to match whatever the answer was to the question, “Besides yourself, how many people live in your household?”. This is done by typing the name of the variable in the column instead. </a:t>
            </a:r>
          </a:p>
          <a:p>
            <a:endParaRPr lang="en-GB" dirty="0"/>
          </a:p>
          <a:p>
            <a:r>
              <a:rPr lang="en-GB" dirty="0"/>
              <a:t>In the example below, we are asking which continent is the respondent travelling to for each of their trips over the next 12 months. The first 2 calculates included in this repeat group help us to dynamically input the trip number into the question label. In other words, when answering this group on a mobile device, it will show “trip number 1”, “trip number 2” etc. for however many trips the respondent stated they were going to take over the next 12 months. </a:t>
            </a:r>
          </a:p>
        </p:txBody>
      </p:sp>
      <p:sp>
        <p:nvSpPr>
          <p:cNvPr id="4" name="Slide Number Placeholder 3"/>
          <p:cNvSpPr>
            <a:spLocks noGrp="1"/>
          </p:cNvSpPr>
          <p:nvPr>
            <p:ph type="sldNum" sz="quarter" idx="5"/>
          </p:nvPr>
        </p:nvSpPr>
        <p:spPr/>
        <p:txBody>
          <a:bodyPr/>
          <a:lstStyle/>
          <a:p>
            <a:fld id="{9306D16E-FEA1-478D-A3EE-AB453AAF21BD}" type="slidenum">
              <a:rPr lang="en-GB" smtClean="0"/>
              <a:t>13</a:t>
            </a:fld>
            <a:endParaRPr lang="en-GB"/>
          </a:p>
        </p:txBody>
      </p:sp>
    </p:spTree>
    <p:extLst>
      <p:ext uri="{BB962C8B-B14F-4D97-AF65-F5344CB8AC3E}">
        <p14:creationId xmlns:p14="http://schemas.microsoft.com/office/powerpoint/2010/main" val="366187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am going to leave the basics of XLSforms there, though there are plenty more question types and more complicated things you can achieve with a more detailed understanding of form logic. For instance, I did not go over how you can even include some basic html formatting into labels and hints so that you can make things bold, italic, change colour, text size etc.  And only briefly touched upon the many things you can do with the appearance column. This resource was meant as a general introduction and there are more resources linked at the end of the presentation for you to explore and learn from at your own leisure. </a:t>
            </a:r>
          </a:p>
          <a:p>
            <a:endParaRPr lang="en-GB" dirty="0"/>
          </a:p>
          <a:p>
            <a:r>
              <a:rPr lang="en-GB" dirty="0"/>
              <a:t>I am going to end this video presentation with a suggestions for best practices and some key reminders to remember when you begin creating your own XLSform for mobile data collection. </a:t>
            </a:r>
          </a:p>
          <a:p>
            <a:endParaRPr lang="en-GB" dirty="0"/>
          </a:p>
          <a:p>
            <a:r>
              <a:rPr lang="en-GB" dirty="0"/>
              <a:t>Firstly, be sure to make good use of the constraint column as this will be a great aid in helping you to ensure data quality and validity as you design your project. Therefore reducing the number of issues you will have when it comes to cleaning and analysing your data. </a:t>
            </a:r>
          </a:p>
          <a:p>
            <a:endParaRPr lang="en-GB" dirty="0"/>
          </a:p>
          <a:p>
            <a:r>
              <a:rPr lang="en-GB" dirty="0"/>
              <a:t>In the “required” column you can type in “yes” to make sure that a question must be answered in order to proceed, while it is best not become reliant on this as there may be genuine answers for which you were not prepared for and therefore the respondent literally cannot answer the question. However, you can use this to help protect against missing data, especially if as part of your answer choices you include possible missing codes for why a question does not have a certain answer.  Therefore you could also incorporate missing data codes directly into your survey.</a:t>
            </a:r>
          </a:p>
          <a:p>
            <a:endParaRPr lang="en-GB" dirty="0"/>
          </a:p>
          <a:p>
            <a:r>
              <a:rPr lang="en-GB" dirty="0"/>
              <a:t>Limiting the use of text fields is always a good tip for improving the quality of your survey whether digital or not. Select questions are much better for data consistency and analysis, if you really want to include the option for writing in your own response you can include “ </a:t>
            </a:r>
            <a:r>
              <a:rPr lang="en-GB" dirty="0" err="1"/>
              <a:t>or_other</a:t>
            </a:r>
            <a:r>
              <a:rPr lang="en-GB" dirty="0"/>
              <a:t>” after the list name which means that an other- please specify option will be included in your question. Though this will create another </a:t>
            </a:r>
            <a:r>
              <a:rPr lang="en-GB" dirty="0" err="1"/>
              <a:t>or_other</a:t>
            </a:r>
            <a:r>
              <a:rPr lang="en-GB" dirty="0"/>
              <a:t> column in your final data which could also be cumbersome to analyse. </a:t>
            </a:r>
          </a:p>
          <a:p>
            <a:endParaRPr lang="en-GB" dirty="0"/>
          </a:p>
          <a:p>
            <a:r>
              <a:rPr lang="en-GB" dirty="0"/>
              <a:t>Make sure your hints and labels are easy and clear to understand, remember that we are still aiming to streamline the process of mobile data collection as much as possible. </a:t>
            </a:r>
          </a:p>
          <a:p>
            <a:endParaRPr lang="en-GB" dirty="0"/>
          </a:p>
          <a:p>
            <a:r>
              <a:rPr lang="en-GB" dirty="0"/>
              <a:t>Remember you can always use the appearance column to alter in certain ways </a:t>
            </a:r>
            <a:r>
              <a:rPr lang="en-GB" dirty="0" err="1"/>
              <a:t>hwo</a:t>
            </a:r>
            <a:r>
              <a:rPr lang="en-GB" dirty="0"/>
              <a:t> questions will appear such as making answer choices appear in a grid or a drop-down list. Or making all questions within a group appear on the same page </a:t>
            </a:r>
          </a:p>
          <a:p>
            <a:endParaRPr lang="en-GB" dirty="0"/>
          </a:p>
        </p:txBody>
      </p:sp>
      <p:sp>
        <p:nvSpPr>
          <p:cNvPr id="4" name="Slide Number Placeholder 3"/>
          <p:cNvSpPr>
            <a:spLocks noGrp="1"/>
          </p:cNvSpPr>
          <p:nvPr>
            <p:ph type="sldNum" sz="quarter" idx="5"/>
          </p:nvPr>
        </p:nvSpPr>
        <p:spPr/>
        <p:txBody>
          <a:bodyPr/>
          <a:lstStyle/>
          <a:p>
            <a:fld id="{9306D16E-FEA1-478D-A3EE-AB453AAF21BD}" type="slidenum">
              <a:rPr lang="en-GB" smtClean="0"/>
              <a:t>14</a:t>
            </a:fld>
            <a:endParaRPr lang="en-GB"/>
          </a:p>
        </p:txBody>
      </p:sp>
    </p:spTree>
    <p:extLst>
      <p:ext uri="{BB962C8B-B14F-4D97-AF65-F5344CB8AC3E}">
        <p14:creationId xmlns:p14="http://schemas.microsoft.com/office/powerpoint/2010/main" val="3041813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big reminder is that when you want to refer to the value of a variable in a constraint, calculation, relevancy or even a label or hint, always use the format ${name}. Also when you are using them in labels or hints remember that while you would translate text in these columns when using multiple languages, the variable name within the brackets will remain in the language that it was originally written. In other words, regardless of language you will always write the text which is contained within the name column of the survey sheet. </a:t>
            </a:r>
          </a:p>
          <a:p>
            <a:endParaRPr lang="en-GB" dirty="0"/>
          </a:p>
          <a:p>
            <a:r>
              <a:rPr lang="en-GB" dirty="0"/>
              <a:t>Additionally, when you are referring to a variable in the same line as when you are creating it, use a period to represent this value. This would be used in the constraint column, rather than using the ${name} format you would use a full stop, for instance .&gt;100 will say the answer must be more than 100. This is the only case where you do not use the standard variable name referencing I have discussed. </a:t>
            </a:r>
          </a:p>
          <a:p>
            <a:endParaRPr lang="en-GB" dirty="0"/>
          </a:p>
          <a:p>
            <a:r>
              <a:rPr lang="en-GB" dirty="0"/>
              <a:t>Remember that you cannot include any spaces in your “name” column.</a:t>
            </a:r>
          </a:p>
          <a:p>
            <a:endParaRPr lang="en-GB" dirty="0"/>
          </a:p>
          <a:p>
            <a:r>
              <a:rPr lang="en-GB" dirty="0"/>
              <a:t>And finally a general tip to help you more easily keep track of the flow and structure of your form as you are writing it, is to colour code your begin and end group/repeats so you can easily see where each begins and ends. Especially as your form will only work if every group which has been opened has been subsequently closed. </a:t>
            </a:r>
          </a:p>
        </p:txBody>
      </p:sp>
      <p:sp>
        <p:nvSpPr>
          <p:cNvPr id="4" name="Slide Number Placeholder 3"/>
          <p:cNvSpPr>
            <a:spLocks noGrp="1"/>
          </p:cNvSpPr>
          <p:nvPr>
            <p:ph type="sldNum" sz="quarter" idx="5"/>
          </p:nvPr>
        </p:nvSpPr>
        <p:spPr/>
        <p:txBody>
          <a:bodyPr/>
          <a:lstStyle/>
          <a:p>
            <a:fld id="{9306D16E-FEA1-478D-A3EE-AB453AAF21BD}" type="slidenum">
              <a:rPr lang="en-GB" smtClean="0"/>
              <a:t>15</a:t>
            </a:fld>
            <a:endParaRPr lang="en-GB"/>
          </a:p>
        </p:txBody>
      </p:sp>
    </p:spTree>
    <p:extLst>
      <p:ext uri="{BB962C8B-B14F-4D97-AF65-F5344CB8AC3E}">
        <p14:creationId xmlns:p14="http://schemas.microsoft.com/office/powerpoint/2010/main" val="3776794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have attached a few extra resources with some extra guidelines, tips and example XLSforms in these links here including a blog by my colleague Dave Mills who wrote up 6 easy steps for improving your ODK form. Thank you for listening, in the final part of these presentations I will explore how to upload your form to the sever, how to configure ODK collect on your device, how to collect data and how to monitor and download data from the server. </a:t>
            </a:r>
          </a:p>
        </p:txBody>
      </p:sp>
      <p:sp>
        <p:nvSpPr>
          <p:cNvPr id="4" name="Slide Number Placeholder 3"/>
          <p:cNvSpPr>
            <a:spLocks noGrp="1"/>
          </p:cNvSpPr>
          <p:nvPr>
            <p:ph type="sldNum" sz="quarter" idx="5"/>
          </p:nvPr>
        </p:nvSpPr>
        <p:spPr/>
        <p:txBody>
          <a:bodyPr/>
          <a:lstStyle/>
          <a:p>
            <a:fld id="{9306D16E-FEA1-478D-A3EE-AB453AAF21BD}" type="slidenum">
              <a:rPr lang="en-GB" smtClean="0"/>
              <a:t>16</a:t>
            </a:fld>
            <a:endParaRPr lang="en-GB"/>
          </a:p>
        </p:txBody>
      </p:sp>
    </p:spTree>
    <p:extLst>
      <p:ext uri="{BB962C8B-B14F-4D97-AF65-F5344CB8AC3E}">
        <p14:creationId xmlns:p14="http://schemas.microsoft.com/office/powerpoint/2010/main" val="550791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past question types now to some more complicated, but useful, form logic. Firstly let’s start with adding constraints to your form. These are an easy way to make sure that the data you collect is as valid as possible. For instance, you may ask a respondent for their age and therefore set a constraint that the inputted value should not be above 120 as this is a highly unlikely value and may be outside your target audience if you only intend to interview people of certain age groups. Essentially, they limit what constitutes an acceptable answer. </a:t>
            </a:r>
          </a:p>
          <a:p>
            <a:endParaRPr lang="en-GB" dirty="0"/>
          </a:p>
          <a:p>
            <a:r>
              <a:rPr lang="en-GB" dirty="0"/>
              <a:t>The formulae for a constraint is written into the “constraint” column of your survey sheet. In the example below the respondents are shown a list of 5 activities and then sequentially asked what their first, second and third most important activities are for enjoying their average holiday. However, in order to avid duplication we have made sure that it is not possible for the answer to 11.b to be the same as 11.a and that 11.c cannot be the same as 11.b and 11.a. </a:t>
            </a:r>
          </a:p>
          <a:p>
            <a:endParaRPr lang="en-GB" dirty="0"/>
          </a:p>
          <a:p>
            <a:r>
              <a:rPr lang="en-GB" dirty="0"/>
              <a:t>Not shown in the picture is that you can also add text to the </a:t>
            </a:r>
            <a:r>
              <a:rPr lang="en-GB" dirty="0" err="1"/>
              <a:t>constraint_message</a:t>
            </a:r>
            <a:r>
              <a:rPr lang="en-GB" dirty="0"/>
              <a:t> column which will appear when the constraint is broken so that you can explain to the enumerator why a certain answer is not allowed. </a:t>
            </a:r>
          </a:p>
          <a:p>
            <a:endParaRPr lang="en-GB" dirty="0"/>
          </a:p>
          <a:p>
            <a:r>
              <a:rPr lang="en-GB" dirty="0"/>
              <a:t>Remember that we use ${} around variable names when referring to them in our coding of the form. The ODK aggregator will not understand the constraint if this styling is not used. As in many statistical and coding software, we use != when we mean “not equal to”</a:t>
            </a:r>
          </a:p>
        </p:txBody>
      </p:sp>
      <p:sp>
        <p:nvSpPr>
          <p:cNvPr id="4" name="Slide Number Placeholder 3"/>
          <p:cNvSpPr>
            <a:spLocks noGrp="1"/>
          </p:cNvSpPr>
          <p:nvPr>
            <p:ph type="sldNum" sz="quarter" idx="5"/>
          </p:nvPr>
        </p:nvSpPr>
        <p:spPr/>
        <p:txBody>
          <a:bodyPr/>
          <a:lstStyle/>
          <a:p>
            <a:fld id="{9306D16E-FEA1-478D-A3EE-AB453AAF21BD}" type="slidenum">
              <a:rPr lang="en-GB" smtClean="0"/>
              <a:t>4</a:t>
            </a:fld>
            <a:endParaRPr lang="en-GB"/>
          </a:p>
        </p:txBody>
      </p:sp>
    </p:spTree>
    <p:extLst>
      <p:ext uri="{BB962C8B-B14F-4D97-AF65-F5344CB8AC3E}">
        <p14:creationId xmlns:p14="http://schemas.microsoft.com/office/powerpoint/2010/main" val="1010717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past question types now to some more complicated, but useful, form logic. Firstly let’s start with adding constraints to your form. These are an easy way to make sure that the data you collect is as valid as possible. For instance, you may ask a respondent for their age and therefore set a constraint that the inputted value should not be above 120 as this is a highly unlikely value and may be outside your target audience if you only intend to interview people of certain age groups. Essentially, they limit what constitutes an acceptable answer. </a:t>
            </a:r>
          </a:p>
          <a:p>
            <a:endParaRPr lang="en-GB" dirty="0"/>
          </a:p>
          <a:p>
            <a:r>
              <a:rPr lang="en-GB" dirty="0"/>
              <a:t>The formulae for a constraint is written into the “constraint” column of your survey sheet. In the example below the respondents are shown a list of 5 activities and then sequentially asked what their first, second and third most important activities are for enjoying their average holiday. However, in order to avid duplication we have made sure that it is not possible for the answer to 11.b to be the same as 11.a and that 11.c cannot be the same as 11.b and 11.a. </a:t>
            </a:r>
          </a:p>
          <a:p>
            <a:endParaRPr lang="en-GB" dirty="0"/>
          </a:p>
          <a:p>
            <a:r>
              <a:rPr lang="en-GB" dirty="0"/>
              <a:t>Not shown in the picture is that you can also add text to the </a:t>
            </a:r>
            <a:r>
              <a:rPr lang="en-GB" dirty="0" err="1"/>
              <a:t>constraint_message</a:t>
            </a:r>
            <a:r>
              <a:rPr lang="en-GB" dirty="0"/>
              <a:t> column which will appear when the constraint is broken so that you can explain to the enumerator why a certain answer is not allowed. </a:t>
            </a:r>
          </a:p>
          <a:p>
            <a:endParaRPr lang="en-GB" dirty="0"/>
          </a:p>
          <a:p>
            <a:r>
              <a:rPr lang="en-GB" dirty="0"/>
              <a:t>Remember that we use ${} around variable names when referring to them in our coding of the form. The ODK aggregator will not understand the constraint if this styling is not used. As in many statistical and coding software, we use != when we mean “not equal to”</a:t>
            </a:r>
          </a:p>
        </p:txBody>
      </p:sp>
      <p:sp>
        <p:nvSpPr>
          <p:cNvPr id="4" name="Slide Number Placeholder 3"/>
          <p:cNvSpPr>
            <a:spLocks noGrp="1"/>
          </p:cNvSpPr>
          <p:nvPr>
            <p:ph type="sldNum" sz="quarter" idx="5"/>
          </p:nvPr>
        </p:nvSpPr>
        <p:spPr/>
        <p:txBody>
          <a:bodyPr/>
          <a:lstStyle/>
          <a:p>
            <a:fld id="{9306D16E-FEA1-478D-A3EE-AB453AAF21BD}" type="slidenum">
              <a:rPr lang="en-GB" smtClean="0"/>
              <a:t>5</a:t>
            </a:fld>
            <a:endParaRPr lang="en-GB"/>
          </a:p>
        </p:txBody>
      </p:sp>
    </p:spTree>
    <p:extLst>
      <p:ext uri="{BB962C8B-B14F-4D97-AF65-F5344CB8AC3E}">
        <p14:creationId xmlns:p14="http://schemas.microsoft.com/office/powerpoint/2010/main" val="4023229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past question types now to some more complicated, but useful, form logic. Firstly let’s start with adding constraints to your form. These are an easy way to make sure that the data you collect is as valid as possible. For instance, you may ask a respondent for their age and therefore set a constraint that the inputted value should not be above 120 as this is a highly unlikely value and may be outside your target audience if you only intend to interview people of certain age groups. Essentially, they limit what constitutes an acceptable answer. </a:t>
            </a:r>
          </a:p>
          <a:p>
            <a:endParaRPr lang="en-GB" dirty="0"/>
          </a:p>
          <a:p>
            <a:r>
              <a:rPr lang="en-GB" dirty="0"/>
              <a:t>The formulae for a constraint is written into the “constraint” column of your survey sheet. In the example below the respondents are shown a list of 5 activities and then sequentially asked what their first, second and third most important activities are for enjoying their average holiday. However, in order to avid duplication we have made sure that it is not possible for the answer to 11.b to be the same as 11.a and that 11.c cannot be the same as 11.b and 11.a. </a:t>
            </a:r>
          </a:p>
          <a:p>
            <a:endParaRPr lang="en-GB" dirty="0"/>
          </a:p>
          <a:p>
            <a:r>
              <a:rPr lang="en-GB" dirty="0"/>
              <a:t>Not shown in the picture is that you can also add text to the </a:t>
            </a:r>
            <a:r>
              <a:rPr lang="en-GB" dirty="0" err="1"/>
              <a:t>constraint_message</a:t>
            </a:r>
            <a:r>
              <a:rPr lang="en-GB" dirty="0"/>
              <a:t> column which will appear when the constraint is broken so that you can explain to the enumerator why a certain answer is not allowed. </a:t>
            </a:r>
          </a:p>
          <a:p>
            <a:endParaRPr lang="en-GB" dirty="0"/>
          </a:p>
          <a:p>
            <a:r>
              <a:rPr lang="en-GB" dirty="0"/>
              <a:t>Remember that we use ${} around variable names when referring to them in our coding of the form. The ODK aggregator will not understand the constraint if this styling is not used. As in many statistical and coding software, we use != when we mean “not equal to”</a:t>
            </a:r>
          </a:p>
        </p:txBody>
      </p:sp>
      <p:sp>
        <p:nvSpPr>
          <p:cNvPr id="4" name="Slide Number Placeholder 3"/>
          <p:cNvSpPr>
            <a:spLocks noGrp="1"/>
          </p:cNvSpPr>
          <p:nvPr>
            <p:ph type="sldNum" sz="quarter" idx="5"/>
          </p:nvPr>
        </p:nvSpPr>
        <p:spPr/>
        <p:txBody>
          <a:bodyPr/>
          <a:lstStyle/>
          <a:p>
            <a:fld id="{9306D16E-FEA1-478D-A3EE-AB453AAF21BD}" type="slidenum">
              <a:rPr lang="en-GB" smtClean="0"/>
              <a:t>6</a:t>
            </a:fld>
            <a:endParaRPr lang="en-GB"/>
          </a:p>
        </p:txBody>
      </p:sp>
    </p:spTree>
    <p:extLst>
      <p:ext uri="{BB962C8B-B14F-4D97-AF65-F5344CB8AC3E}">
        <p14:creationId xmlns:p14="http://schemas.microsoft.com/office/powerpoint/2010/main" val="2391417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past question types now to some more complicated, but useful, form logic. Firstly let’s start with adding constraints to your form. These are an easy way to make sure that the data you collect is as valid as possible. For instance, you may ask a respondent for their age and therefore set a constraint that the inputted value should not be above 120 as this is a highly unlikely value and may be outside your target audience if you only intend to interview people of certain age groups. Essentially, they limit what constitutes an acceptable answer. </a:t>
            </a:r>
          </a:p>
          <a:p>
            <a:endParaRPr lang="en-GB" dirty="0"/>
          </a:p>
          <a:p>
            <a:r>
              <a:rPr lang="en-GB" dirty="0"/>
              <a:t>The formulae for a constraint is written into the “constraint” column of your survey sheet. In the example below the respondents are shown a list of 5 activities and then sequentially asked what their first, second and third most important activities are for enjoying their average holiday. However, in order to avid duplication we have made sure that it is not possible for the answer to 11.b to be the same as 11.a and that 11.c cannot be the same as 11.b and 11.a. </a:t>
            </a:r>
          </a:p>
          <a:p>
            <a:endParaRPr lang="en-GB" dirty="0"/>
          </a:p>
          <a:p>
            <a:r>
              <a:rPr lang="en-GB" dirty="0"/>
              <a:t>Not shown in the picture is that you can also add text to the </a:t>
            </a:r>
            <a:r>
              <a:rPr lang="en-GB" dirty="0" err="1"/>
              <a:t>constraint_message</a:t>
            </a:r>
            <a:r>
              <a:rPr lang="en-GB" dirty="0"/>
              <a:t> column which will appear when the constraint is broken so that you can explain to the enumerator why a certain answer is not allowed. </a:t>
            </a:r>
          </a:p>
          <a:p>
            <a:endParaRPr lang="en-GB" dirty="0"/>
          </a:p>
          <a:p>
            <a:r>
              <a:rPr lang="en-GB" dirty="0"/>
              <a:t>Remember that we use ${} around variable names when referring to them in our coding of the form. The ODK aggregator will not understand the constraint if this styling is not used. As in many statistical and coding software, we use != when we mean “not equal to”</a:t>
            </a:r>
          </a:p>
        </p:txBody>
      </p:sp>
      <p:sp>
        <p:nvSpPr>
          <p:cNvPr id="4" name="Slide Number Placeholder 3"/>
          <p:cNvSpPr>
            <a:spLocks noGrp="1"/>
          </p:cNvSpPr>
          <p:nvPr>
            <p:ph type="sldNum" sz="quarter" idx="5"/>
          </p:nvPr>
        </p:nvSpPr>
        <p:spPr/>
        <p:txBody>
          <a:bodyPr/>
          <a:lstStyle/>
          <a:p>
            <a:fld id="{9306D16E-FEA1-478D-A3EE-AB453AAF21BD}" type="slidenum">
              <a:rPr lang="en-GB" smtClean="0"/>
              <a:t>7</a:t>
            </a:fld>
            <a:endParaRPr lang="en-GB"/>
          </a:p>
        </p:txBody>
      </p:sp>
    </p:spTree>
    <p:extLst>
      <p:ext uri="{BB962C8B-B14F-4D97-AF65-F5344CB8AC3E}">
        <p14:creationId xmlns:p14="http://schemas.microsoft.com/office/powerpoint/2010/main" val="1124522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Relevancies are another important part of form logic you will need to understand. They are basically a handy way of including traditional skip patterns automatically into your form. With a paper form skip patterns would be done manually and therefore easily open to human error. With the “relevant” column you can code in skip patterns which will occur automatically based on answers to other questions. </a:t>
            </a:r>
          </a:p>
          <a:p>
            <a:endParaRPr lang="en-GB" dirty="0"/>
          </a:p>
          <a:p>
            <a:r>
              <a:rPr lang="en-GB" dirty="0"/>
              <a:t>In the example below, we ask which of a list of 10 countries has the respondent been to. But naturally we would only want this question to appear to respondents who have definitely been abroad, other wise we know the answer is going to be none. Therefore, by writing ${</a:t>
            </a:r>
            <a:r>
              <a:rPr lang="en-GB" dirty="0" err="1"/>
              <a:t>ever.abroad</a:t>
            </a:r>
            <a:r>
              <a:rPr lang="en-GB" dirty="0"/>
              <a:t>}=“yes” we have coded it so that this question will only appear if they answer yes to the question “Have you ever travelled abroad?”.  Therefore we avoid asking the question to someone for whom the question would not be relevant. In this picture you can also see an example of the constraint messages I mentioned on the previous slide, as if someone reports having more than 366 international trips in a year then a message will appear saying “Number of international trips exceeds number of days in calendar year”</a:t>
            </a:r>
          </a:p>
          <a:p>
            <a:endParaRPr lang="en-GB" dirty="0"/>
          </a:p>
          <a:p>
            <a:endParaRPr lang="en-GB" dirty="0"/>
          </a:p>
        </p:txBody>
      </p:sp>
      <p:sp>
        <p:nvSpPr>
          <p:cNvPr id="4" name="Slide Number Placeholder 3"/>
          <p:cNvSpPr>
            <a:spLocks noGrp="1"/>
          </p:cNvSpPr>
          <p:nvPr>
            <p:ph type="sldNum" sz="quarter" idx="5"/>
          </p:nvPr>
        </p:nvSpPr>
        <p:spPr/>
        <p:txBody>
          <a:bodyPr/>
          <a:lstStyle/>
          <a:p>
            <a:fld id="{9306D16E-FEA1-478D-A3EE-AB453AAF21BD}" type="slidenum">
              <a:rPr lang="en-GB" smtClean="0"/>
              <a:t>8</a:t>
            </a:fld>
            <a:endParaRPr lang="en-GB"/>
          </a:p>
        </p:txBody>
      </p:sp>
    </p:spTree>
    <p:extLst>
      <p:ext uri="{BB962C8B-B14F-4D97-AF65-F5344CB8AC3E}">
        <p14:creationId xmlns:p14="http://schemas.microsoft.com/office/powerpoint/2010/main" val="3265594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Relevancies are another important part of form logic you will need to understand. They are basically a handy way of including traditional skip patterns automatically into your form. With a paper form skip patterns would be done manually and therefore easily open to human error. With the “relevant” column you can code in skip patterns which will occur automatically based on answers to other questions. </a:t>
            </a:r>
          </a:p>
          <a:p>
            <a:endParaRPr lang="en-GB" dirty="0"/>
          </a:p>
          <a:p>
            <a:r>
              <a:rPr lang="en-GB" dirty="0"/>
              <a:t>In the example below, we ask which of a list of 10 countries has the respondent been to. But naturally we would only want this question to appear to respondents who have definitely been abroad, other wise we know the answer is going to be none. Therefore, by writing ${</a:t>
            </a:r>
            <a:r>
              <a:rPr lang="en-GB" dirty="0" err="1"/>
              <a:t>ever.abroad</a:t>
            </a:r>
            <a:r>
              <a:rPr lang="en-GB" dirty="0"/>
              <a:t>}=“yes” we have coded it so that this question will only appear if they answer yes to the question “Have you ever travelled abroad?”.  Therefore we avoid asking the question to someone for whom the question would not be relevant. In this picture you can also see an example of the constraint messages I mentioned on the previous slide, as if someone reports having more than 366 international trips in a year then a message will appear saying “Number of international trips exceeds number of days in calendar year”</a:t>
            </a:r>
          </a:p>
          <a:p>
            <a:endParaRPr lang="en-GB" dirty="0"/>
          </a:p>
          <a:p>
            <a:endParaRPr lang="en-GB" dirty="0"/>
          </a:p>
        </p:txBody>
      </p:sp>
      <p:sp>
        <p:nvSpPr>
          <p:cNvPr id="4" name="Slide Number Placeholder 3"/>
          <p:cNvSpPr>
            <a:spLocks noGrp="1"/>
          </p:cNvSpPr>
          <p:nvPr>
            <p:ph type="sldNum" sz="quarter" idx="5"/>
          </p:nvPr>
        </p:nvSpPr>
        <p:spPr/>
        <p:txBody>
          <a:bodyPr/>
          <a:lstStyle/>
          <a:p>
            <a:fld id="{9306D16E-FEA1-478D-A3EE-AB453AAF21BD}" type="slidenum">
              <a:rPr lang="en-GB" smtClean="0"/>
              <a:t>9</a:t>
            </a:fld>
            <a:endParaRPr lang="en-GB"/>
          </a:p>
        </p:txBody>
      </p:sp>
    </p:spTree>
    <p:extLst>
      <p:ext uri="{BB962C8B-B14F-4D97-AF65-F5344CB8AC3E}">
        <p14:creationId xmlns:p14="http://schemas.microsoft.com/office/powerpoint/2010/main" val="342713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useful piece of logic to remember is the usefulness of being able to group questions together. This can be useful for many reasons, including ; grouping similar questions together as part of questionnaire modules – a pretty standard structuring format for any questionnaire. Also you can use them to benefit the overall appearance of your survey. For instance, you may wish to have a note explaining the purpose of a question which is read aloud to the respondent, a question and a note afterwards which only appears when certain answers are inputted. You can therefore group these all together and use the appearance column to make them all appear on the same page together, as I will show you in this slide. Or you can use them when many questions are skipped at once, or whole modules are only relevant to certain respondents; grouping of this type will ensure the entire group is skipped. </a:t>
            </a:r>
          </a:p>
          <a:p>
            <a:endParaRPr lang="en-GB" dirty="0"/>
          </a:p>
          <a:p>
            <a:r>
              <a:rPr lang="en-GB" dirty="0"/>
              <a:t>You start a group with a row which will include “begin group” in the type column. You do not have to include anything in the name or label column, but it is advised that you do so you can keep better track of how your form is structured and will aid in navigating your form on mobile devices. You will end the group by including a line saying “end group” after the last question in the grouping. It is possible for you to nest groups within other groups and there is not a limit on doing this, however it is best no to do this too many times so you can avoid a messy and complicated form structure. </a:t>
            </a:r>
          </a:p>
          <a:p>
            <a:endParaRPr lang="en-GB" dirty="0"/>
          </a:p>
          <a:p>
            <a:r>
              <a:rPr lang="en-GB" dirty="0"/>
              <a:t>In this example we have moved around some of the previously discussed questions shown on the previous slide, grouping two questions together. Specifically the question concerning which countries you have visited and how many trips one took in the previous two months. As both had the same relevancy of only being asked when the respondents has said they have previously been abroad, we have moved this relevancy code to the line with the “begin group”. Therefore, the whole group will now only appear when the condition is met.  Additionally in the “begin group” line I have written “field-list”. What this does is tell ODK that every question within this grouping should appear on the same page on mobile devices. </a:t>
            </a:r>
          </a:p>
        </p:txBody>
      </p:sp>
      <p:sp>
        <p:nvSpPr>
          <p:cNvPr id="4" name="Slide Number Placeholder 3"/>
          <p:cNvSpPr>
            <a:spLocks noGrp="1"/>
          </p:cNvSpPr>
          <p:nvPr>
            <p:ph type="sldNum" sz="quarter" idx="5"/>
          </p:nvPr>
        </p:nvSpPr>
        <p:spPr/>
        <p:txBody>
          <a:bodyPr/>
          <a:lstStyle/>
          <a:p>
            <a:fld id="{9306D16E-FEA1-478D-A3EE-AB453AAF21BD}" type="slidenum">
              <a:rPr lang="en-GB" smtClean="0"/>
              <a:t>10</a:t>
            </a:fld>
            <a:endParaRPr lang="en-GB"/>
          </a:p>
        </p:txBody>
      </p:sp>
    </p:spTree>
    <p:extLst>
      <p:ext uri="{BB962C8B-B14F-4D97-AF65-F5344CB8AC3E}">
        <p14:creationId xmlns:p14="http://schemas.microsoft.com/office/powerpoint/2010/main" val="442700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useful piece of logic to remember is the usefulness of being able to group questions together. This can be useful for many reasons, including ; grouping similar questions together as part of questionnaire modules – a pretty standard structuring format for any questionnaire. Also you can use them to benefit the overall appearance of your survey. For instance, you may wish to have a note explaining the purpose of a question which is read aloud to the respondent, a question and a note afterwards which only appears when certain answers are inputted. You can therefore group these all together and use the appearance column to make them all appear on the same page together, as I will show you in this slide. Or you can use them when many questions are skipped at once, or whole modules are only relevant to certain respondents; grouping of this type will ensure the entire group is skipped. </a:t>
            </a:r>
          </a:p>
          <a:p>
            <a:endParaRPr lang="en-GB" dirty="0"/>
          </a:p>
          <a:p>
            <a:r>
              <a:rPr lang="en-GB" dirty="0"/>
              <a:t>You start a group with a row which will include “begin group” in the type column. You do not have to include anything in the name or label column, but it is advised that you do so you can keep better track of how your form is structured and will aid in navigating your form on mobile devices. You will end the group by including a line saying “end group” after the last question in the grouping. It is possible for you to nest groups within other groups and there is not a limit on doing this, however it is best no to do this too many times so you can avoid a messy and complicated form structure. </a:t>
            </a:r>
          </a:p>
          <a:p>
            <a:endParaRPr lang="en-GB" dirty="0"/>
          </a:p>
          <a:p>
            <a:r>
              <a:rPr lang="en-GB" dirty="0"/>
              <a:t>In this example we have moved around some of the previously discussed questions shown on the previous slide, grouping two questions together. Specifically the question concerning which countries you have visited and how many trips one took in the previous two months. As both had the same relevancy of only being asked when the respondents has said they have previously been abroad, we have moved this relevancy code to the line with the “begin group”. Therefore, the whole group will now only appear when the condition is met.  Additionally in the “begin group” line I have written “field-list”. What this does is tell ODK that every question within this grouping should appear on the same page on mobile devices. </a:t>
            </a:r>
          </a:p>
        </p:txBody>
      </p:sp>
      <p:sp>
        <p:nvSpPr>
          <p:cNvPr id="4" name="Slide Number Placeholder 3"/>
          <p:cNvSpPr>
            <a:spLocks noGrp="1"/>
          </p:cNvSpPr>
          <p:nvPr>
            <p:ph type="sldNum" sz="quarter" idx="5"/>
          </p:nvPr>
        </p:nvSpPr>
        <p:spPr/>
        <p:txBody>
          <a:bodyPr/>
          <a:lstStyle/>
          <a:p>
            <a:fld id="{9306D16E-FEA1-478D-A3EE-AB453AAF21BD}" type="slidenum">
              <a:rPr lang="en-GB" smtClean="0"/>
              <a:t>11</a:t>
            </a:fld>
            <a:endParaRPr lang="en-GB"/>
          </a:p>
        </p:txBody>
      </p:sp>
    </p:spTree>
    <p:extLst>
      <p:ext uri="{BB962C8B-B14F-4D97-AF65-F5344CB8AC3E}">
        <p14:creationId xmlns:p14="http://schemas.microsoft.com/office/powerpoint/2010/main" val="406076708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stats4sd.org/resources" TargetMode="External"/><Relationship Id="rId5" Type="http://schemas.openxmlformats.org/officeDocument/2006/relationships/hyperlink" Target="https://creativecommons.org/licenses/by-sa/4.0/legalcode" TargetMode="Externa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0" name="Rectangle 9">
            <a:extLst>
              <a:ext uri="{FF2B5EF4-FFF2-40B4-BE49-F238E27FC236}">
                <a16:creationId xmlns:a16="http://schemas.microsoft.com/office/drawing/2014/main" id="{B4A98632-6E9B-724A-BE33-B8B085B90770}"/>
              </a:ext>
            </a:extLst>
          </p:cNvPr>
          <p:cNvSpPr/>
          <p:nvPr/>
        </p:nvSpPr>
        <p:spPr>
          <a:xfrm>
            <a:off x="3525332" y="-1"/>
            <a:ext cx="8666668"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1807B2B-D8AF-CC43-9621-80DA46E64D20}"/>
              </a:ext>
            </a:extLst>
          </p:cNvPr>
          <p:cNvSpPr txBox="1"/>
          <p:nvPr/>
        </p:nvSpPr>
        <p:spPr>
          <a:xfrm>
            <a:off x="3919528" y="6340134"/>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2" name="Straight Connector 21">
            <a:extLst>
              <a:ext uri="{FF2B5EF4-FFF2-40B4-BE49-F238E27FC236}">
                <a16:creationId xmlns:a16="http://schemas.microsoft.com/office/drawing/2014/main" id="{EA7BF755-AB1A-BE42-8293-A5716BD29FE5}"/>
              </a:ext>
            </a:extLst>
          </p:cNvPr>
          <p:cNvCxnSpPr>
            <a:cxnSpLocks/>
          </p:cNvCxnSpPr>
          <p:nvPr/>
        </p:nvCxnSpPr>
        <p:spPr>
          <a:xfrm flipH="1">
            <a:off x="4176661" y="3988353"/>
            <a:ext cx="145669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B61BEF0D-F0BB-DE4B-95CE-6DB70DBA9567}" type="datetimeFigureOut">
              <a:rPr lang="en-US" smtClean="0"/>
              <a:pPr/>
              <a:t>6/24/20</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4077855" y="1668339"/>
            <a:ext cx="7662983" cy="2141463"/>
          </a:xfrm>
          <a:ln>
            <a:noFill/>
          </a:ln>
        </p:spPr>
        <p:txBody>
          <a:bodyPr anchor="b" anchorCtr="0">
            <a:normAutofit/>
          </a:bodyPr>
          <a:lstStyle>
            <a:lvl1pPr>
              <a:defRPr lang="en-US" sz="6600" dirty="0">
                <a:solidFill>
                  <a:schemeClr val="tx1"/>
                </a:solidFill>
              </a:defRPr>
            </a:lvl1pPr>
          </a:lstStyle>
          <a:p>
            <a:pPr marL="0" lvl="0"/>
            <a:r>
              <a:rPr lang="en-GB"/>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4062357" y="4504573"/>
            <a:ext cx="7662983" cy="1242769"/>
          </a:xfrm>
        </p:spPr>
        <p:txBody>
          <a:bodyPr>
            <a:noAutofit/>
          </a:bodyPr>
          <a:lstStyle>
            <a:lvl1pPr marL="0" indent="0" algn="l">
              <a:buNone/>
              <a:defRPr sz="3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2" name="TextBox 11">
            <a:extLst>
              <a:ext uri="{FF2B5EF4-FFF2-40B4-BE49-F238E27FC236}">
                <a16:creationId xmlns:a16="http://schemas.microsoft.com/office/drawing/2014/main" id="{439A3A6A-B393-F740-B50C-F44BCF98E0DE}"/>
              </a:ext>
            </a:extLst>
          </p:cNvPr>
          <p:cNvSpPr txBox="1"/>
          <p:nvPr/>
        </p:nvSpPr>
        <p:spPr>
          <a:xfrm>
            <a:off x="8905462" y="5879267"/>
            <a:ext cx="2994731" cy="861774"/>
          </a:xfrm>
          <a:prstGeom prst="rect">
            <a:avLst/>
          </a:prstGeom>
          <a:noFill/>
        </p:spPr>
        <p:txBody>
          <a:bodyPr wrap="none" rtlCol="0">
            <a:spAutoFit/>
          </a:bodyPr>
          <a:lstStyle/>
          <a:p>
            <a:r>
              <a:rPr lang="en-GB" sz="5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577645190"/>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EDE9A2-F659-734E-80DD-3E9217476162}"/>
              </a:ext>
            </a:extLst>
          </p:cNvPr>
          <p:cNvSpPr/>
          <p:nvPr/>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E7B1DC-6323-2C4F-9C96-B852C977B893}"/>
              </a:ext>
            </a:extLst>
          </p:cNvPr>
          <p:cNvSpPr>
            <a:spLocks noGrp="1"/>
          </p:cNvSpPr>
          <p:nvPr>
            <p:ph idx="1"/>
          </p:nvPr>
        </p:nvSpPr>
        <p:spPr>
          <a:xfrm>
            <a:off x="4882896" y="440827"/>
            <a:ext cx="6528816" cy="5654241"/>
          </a:xfrm>
        </p:spPr>
        <p:txBody>
          <a:bodyPr lIns="90000" anchor="ctr"/>
          <a:lstStyle>
            <a:lvl1pPr>
              <a:lnSpc>
                <a:spcPct val="110000"/>
              </a:lnSpc>
              <a:spcBef>
                <a:spcPts val="0"/>
              </a:spcBef>
              <a:buSzPct val="120000"/>
              <a:defRPr sz="2200" b="0" i="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10000"/>
              </a:lnSpc>
              <a:spcBef>
                <a:spcPts val="0"/>
              </a:spcBef>
              <a:defRPr sz="2000"/>
            </a:lvl2pPr>
            <a:lvl3pPr>
              <a:lnSpc>
                <a:spcPct val="110000"/>
              </a:lnSpc>
              <a:spcBef>
                <a:spcPts val="0"/>
              </a:spcBef>
              <a:defRPr sz="2000"/>
            </a:lvl3pPr>
            <a:lvl4pPr>
              <a:lnSpc>
                <a:spcPct val="110000"/>
              </a:lnSpc>
              <a:spcBef>
                <a:spcPts val="0"/>
              </a:spcBef>
              <a:defRPr sz="2000"/>
            </a:lvl4pPr>
            <a:lvl5pPr>
              <a:lnSpc>
                <a:spcPct val="110000"/>
              </a:lnSpc>
              <a:spcBef>
                <a:spcPts val="0"/>
              </a:spcBef>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FC860B29-20B8-5F40-90F6-9F7CD8ADB1E4}"/>
              </a:ext>
            </a:extLst>
          </p:cNvPr>
          <p:cNvSpPr>
            <a:spLocks noGrp="1"/>
          </p:cNvSpPr>
          <p:nvPr>
            <p:ph type="dt" sz="half" idx="10"/>
          </p:nvPr>
        </p:nvSpPr>
        <p:spPr>
          <a:xfrm>
            <a:off x="4882896" y="6105480"/>
            <a:ext cx="2061601" cy="375537"/>
          </a:xfrm>
        </p:spPr>
        <p:txBody>
          <a:bodyPr/>
          <a:lstStyle/>
          <a:p>
            <a:fld id="{B61BEF0D-F0BB-DE4B-95CE-6DB70DBA9567}" type="datetimeFigureOut">
              <a:rPr lang="en-US" smtClean="0"/>
              <a:pPr/>
              <a:t>6/24/20</a:t>
            </a:fld>
            <a:endParaRPr lang="en-US" dirty="0"/>
          </a:p>
        </p:txBody>
      </p:sp>
      <p:sp>
        <p:nvSpPr>
          <p:cNvPr id="5" name="Footer Placeholder 4">
            <a:extLst>
              <a:ext uri="{FF2B5EF4-FFF2-40B4-BE49-F238E27FC236}">
                <a16:creationId xmlns:a16="http://schemas.microsoft.com/office/drawing/2014/main" id="{29E98B9E-187C-0641-86A2-374CB6246200}"/>
              </a:ext>
            </a:extLst>
          </p:cNvPr>
          <p:cNvSpPr>
            <a:spLocks noGrp="1"/>
          </p:cNvSpPr>
          <p:nvPr>
            <p:ph type="ftr" sz="quarter" idx="11"/>
          </p:nvPr>
        </p:nvSpPr>
        <p:spPr>
          <a:xfrm>
            <a:off x="6944497" y="6105480"/>
            <a:ext cx="3993668" cy="365125"/>
          </a:xfrm>
        </p:spPr>
        <p:txBody>
          <a:bodyPr/>
          <a:lstStyle/>
          <a:p>
            <a:endParaRPr lang="en-US" dirty="0"/>
          </a:p>
        </p:txBody>
      </p:sp>
      <p:sp>
        <p:nvSpPr>
          <p:cNvPr id="6" name="Slide Number Placeholder 5">
            <a:extLst>
              <a:ext uri="{FF2B5EF4-FFF2-40B4-BE49-F238E27FC236}">
                <a16:creationId xmlns:a16="http://schemas.microsoft.com/office/drawing/2014/main" id="{05FEDD09-6B66-974C-8395-7A9D9B58C4FB}"/>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a:t>
            </a:fld>
            <a:endParaRPr lang="en-US" dirty="0"/>
          </a:p>
        </p:txBody>
      </p:sp>
      <p:sp>
        <p:nvSpPr>
          <p:cNvPr id="12" name="Rectangle 11">
            <a:extLst>
              <a:ext uri="{FF2B5EF4-FFF2-40B4-BE49-F238E27FC236}">
                <a16:creationId xmlns:a16="http://schemas.microsoft.com/office/drawing/2014/main" id="{C0F6A9EA-C2A7-7643-BEFA-B69BDBBB7604}"/>
              </a:ext>
            </a:extLst>
          </p:cNvPr>
          <p:cNvSpPr/>
          <p:nvPr/>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A3F56-6D27-1E48-8A26-B8A29496C759}"/>
              </a:ext>
            </a:extLst>
          </p:cNvPr>
          <p:cNvSpPr>
            <a:spLocks noGrp="1"/>
          </p:cNvSpPr>
          <p:nvPr>
            <p:ph type="title"/>
          </p:nvPr>
        </p:nvSpPr>
        <p:spPr>
          <a:xfrm>
            <a:off x="465447" y="440827"/>
            <a:ext cx="3310128" cy="5287670"/>
          </a:xfrm>
        </p:spPr>
        <p:txBody>
          <a:bodyPr lIns="90000" tIns="46800" anchor="ctr" anchorCtr="0">
            <a:normAutofit/>
          </a:bodyPr>
          <a:lstStyle>
            <a:lvl1pPr algn="r">
              <a:defRPr sz="5400">
                <a:solidFill>
                  <a:schemeClr val="tx1"/>
                </a:solidFill>
              </a:defRPr>
            </a:lvl1pPr>
          </a:lstStyle>
          <a:p>
            <a:r>
              <a:rPr lang="en-GB"/>
              <a:t>Click to edit Master title style</a:t>
            </a:r>
            <a:endParaRPr lang="en-US" dirty="0"/>
          </a:p>
        </p:txBody>
      </p:sp>
      <p:sp>
        <p:nvSpPr>
          <p:cNvPr id="10" name="TextBox 9">
            <a:extLst>
              <a:ext uri="{FF2B5EF4-FFF2-40B4-BE49-F238E27FC236}">
                <a16:creationId xmlns:a16="http://schemas.microsoft.com/office/drawing/2014/main" id="{E1A3F653-E211-1C45-A995-3D180CB794BC}"/>
              </a:ext>
            </a:extLst>
          </p:cNvPr>
          <p:cNvSpPr txBox="1"/>
          <p:nvPr/>
        </p:nvSpPr>
        <p:spPr>
          <a:xfrm>
            <a:off x="1748674" y="5981462"/>
            <a:ext cx="1983235" cy="584775"/>
          </a:xfrm>
          <a:prstGeom prst="rect">
            <a:avLst/>
          </a:prstGeom>
          <a:noFill/>
        </p:spPr>
        <p:txBody>
          <a:bodyPr wrap="none" rtlCol="0">
            <a:spAutoFit/>
          </a:bodyPr>
          <a:lstStyle/>
          <a:p>
            <a:r>
              <a:rPr lang="en-GB" sz="32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919630368"/>
      </p:ext>
    </p:extLst>
  </p:cSld>
  <p:clrMapOvr>
    <a:masterClrMapping/>
  </p:clrMapOvr>
  <p:extLst>
    <p:ext uri="{DCECCB84-F9BA-43D5-87BE-67443E8EF086}">
      <p15:sldGuideLst xmlns:p15="http://schemas.microsoft.com/office/powerpoint/2012/main">
        <p15:guide id="1" orient="horz" pos="2160">
          <p15:clr>
            <a:srgbClr val="FBAE40"/>
          </p15:clr>
        </p15:guide>
        <p15:guide id="2" pos="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Wide/Pictur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1" y="1521074"/>
            <a:ext cx="11355064" cy="4556442"/>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B61BEF0D-F0BB-DE4B-95CE-6DB70DBA9567}" type="datetimeFigureOut">
              <a:rPr lang="en-US" smtClean="0"/>
              <a:pPr/>
              <a:t>6/24/20</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GB"/>
              <a:t>Click to edit Master title style</a:t>
            </a:r>
            <a:endParaRPr lang="en-US" dirty="0"/>
          </a:p>
        </p:txBody>
      </p:sp>
      <p:sp>
        <p:nvSpPr>
          <p:cNvPr id="10" name="TextBox 9">
            <a:extLst>
              <a:ext uri="{FF2B5EF4-FFF2-40B4-BE49-F238E27FC236}">
                <a16:creationId xmlns:a16="http://schemas.microsoft.com/office/drawing/2014/main" id="{41A9B371-A78D-B049-84B1-69D64DF350E2}"/>
              </a:ext>
            </a:extLst>
          </p:cNvPr>
          <p:cNvSpPr txBox="1"/>
          <p:nvPr/>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799535526"/>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D2129A-3B3A-FE4C-AFFD-694D392C3074}"/>
              </a:ext>
            </a:extLst>
          </p:cNvPr>
          <p:cNvSpPr>
            <a:spLocks noGrp="1"/>
          </p:cNvSpPr>
          <p:nvPr>
            <p:ph type="body" idx="1"/>
          </p:nvPr>
        </p:nvSpPr>
        <p:spPr>
          <a:xfrm>
            <a:off x="877705" y="2264229"/>
            <a:ext cx="5223600" cy="591317"/>
          </a:xfrm>
          <a:noFill/>
        </p:spPr>
        <p:txBody>
          <a:bodyPr vert="horz" wrap="square" lIns="91440" tIns="45720" rIns="91440" bIns="45720" rtlCol="0">
            <a:normAutofit/>
          </a:bodyPr>
          <a:lstStyle>
            <a:lvl1pPr marL="0" indent="0">
              <a:buNone/>
              <a:defRPr lang="en-US" sz="2800" b="1" dirty="0" smtClean="0">
                <a:solidFill>
                  <a:srgbClr val="D32329"/>
                </a:solidFill>
              </a:defRPr>
            </a:lvl1pPr>
          </a:lstStyle>
          <a:p>
            <a:pPr marL="0" lvl="0"/>
            <a:r>
              <a:rPr lang="en-GB"/>
              <a:t>Click to edit Master text styles</a:t>
            </a:r>
          </a:p>
        </p:txBody>
      </p:sp>
      <p:sp>
        <p:nvSpPr>
          <p:cNvPr id="4" name="Content Placeholder 3">
            <a:extLst>
              <a:ext uri="{FF2B5EF4-FFF2-40B4-BE49-F238E27FC236}">
                <a16:creationId xmlns:a16="http://schemas.microsoft.com/office/drawing/2014/main" id="{847E7F47-F37E-7447-8708-3E3FDECC4857}"/>
              </a:ext>
            </a:extLst>
          </p:cNvPr>
          <p:cNvSpPr>
            <a:spLocks noGrp="1"/>
          </p:cNvSpPr>
          <p:nvPr>
            <p:ph sz="half" idx="2"/>
          </p:nvPr>
        </p:nvSpPr>
        <p:spPr>
          <a:xfrm>
            <a:off x="877705" y="2873828"/>
            <a:ext cx="5223600" cy="29609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D4E3FD72-990D-2A40-860C-90573385CCDD}"/>
              </a:ext>
            </a:extLst>
          </p:cNvPr>
          <p:cNvSpPr>
            <a:spLocks noGrp="1"/>
          </p:cNvSpPr>
          <p:nvPr>
            <p:ph type="body" sz="quarter" idx="3"/>
          </p:nvPr>
        </p:nvSpPr>
        <p:spPr>
          <a:xfrm>
            <a:off x="6531505" y="2264229"/>
            <a:ext cx="5223600" cy="591318"/>
          </a:xfrm>
          <a:noFill/>
        </p:spPr>
        <p:txBody>
          <a:bodyPr vert="horz" wrap="square" lIns="91440" tIns="45720" rIns="91440" bIns="45720" rtlCol="0">
            <a:normAutofit/>
          </a:bodyPr>
          <a:lstStyle>
            <a:lvl1pPr marL="0" indent="0">
              <a:buNone/>
              <a:defRPr lang="en-US" sz="2800" b="1" dirty="0" smtClean="0">
                <a:solidFill>
                  <a:srgbClr val="D32329"/>
                </a:solidFill>
              </a:defRPr>
            </a:lvl1pPr>
          </a:lstStyle>
          <a:p>
            <a:pPr marL="0" lvl="0"/>
            <a:r>
              <a:rPr lang="en-GB"/>
              <a:t>Click to edit Master text styles</a:t>
            </a:r>
          </a:p>
        </p:txBody>
      </p:sp>
      <p:sp>
        <p:nvSpPr>
          <p:cNvPr id="6" name="Content Placeholder 5">
            <a:extLst>
              <a:ext uri="{FF2B5EF4-FFF2-40B4-BE49-F238E27FC236}">
                <a16:creationId xmlns:a16="http://schemas.microsoft.com/office/drawing/2014/main" id="{8873A8EF-B118-5942-8CED-8115E0D3F734}"/>
              </a:ext>
            </a:extLst>
          </p:cNvPr>
          <p:cNvSpPr>
            <a:spLocks noGrp="1"/>
          </p:cNvSpPr>
          <p:nvPr>
            <p:ph sz="quarter" idx="4"/>
          </p:nvPr>
        </p:nvSpPr>
        <p:spPr>
          <a:xfrm>
            <a:off x="6531505" y="2873828"/>
            <a:ext cx="5223600" cy="2960915"/>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D73E3D4D-343B-BE45-881E-635EDC02A295}"/>
              </a:ext>
            </a:extLst>
          </p:cNvPr>
          <p:cNvSpPr>
            <a:spLocks noGrp="1"/>
          </p:cNvSpPr>
          <p:nvPr>
            <p:ph type="dt" sz="half" idx="10"/>
          </p:nvPr>
        </p:nvSpPr>
        <p:spPr/>
        <p:txBody>
          <a:bodyPr/>
          <a:lstStyle/>
          <a:p>
            <a:fld id="{B61BEF0D-F0BB-DE4B-95CE-6DB70DBA9567}" type="datetimeFigureOut">
              <a:rPr lang="en-US" smtClean="0"/>
              <a:pPr/>
              <a:t>6/24/20</a:t>
            </a:fld>
            <a:endParaRPr lang="en-US" dirty="0"/>
          </a:p>
        </p:txBody>
      </p:sp>
      <p:sp>
        <p:nvSpPr>
          <p:cNvPr id="8" name="Footer Placeholder 7">
            <a:extLst>
              <a:ext uri="{FF2B5EF4-FFF2-40B4-BE49-F238E27FC236}">
                <a16:creationId xmlns:a16="http://schemas.microsoft.com/office/drawing/2014/main" id="{ED4FABD7-6A2D-E94E-BC43-4F7BEFC28F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6CD0B8C-38A3-194D-8560-8F4078826734}"/>
              </a:ext>
            </a:extLst>
          </p:cNvPr>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0" name="Straight Connector 9">
            <a:extLst>
              <a:ext uri="{FF2B5EF4-FFF2-40B4-BE49-F238E27FC236}">
                <a16:creationId xmlns:a16="http://schemas.microsoft.com/office/drawing/2014/main" id="{DE29EB46-9C18-4649-A73C-F93D99B11751}"/>
              </a:ext>
            </a:extLst>
          </p:cNvPr>
          <p:cNvCxnSpPr>
            <a:cxnSpLocks/>
          </p:cNvCxnSpPr>
          <p:nvPr/>
        </p:nvCxnSpPr>
        <p:spPr>
          <a:xfrm>
            <a:off x="977548" y="2010387"/>
            <a:ext cx="686965" cy="0"/>
          </a:xfrm>
          <a:prstGeom prst="line">
            <a:avLst/>
          </a:prstGeom>
          <a:ln w="158750">
            <a:solidFill>
              <a:srgbClr val="D3232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947634-EA8B-9247-8B06-9D703F186AF7}"/>
              </a:ext>
            </a:extLst>
          </p:cNvPr>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909030841"/>
      </p:ext>
    </p:extLst>
  </p:cSld>
  <p:clrMapOvr>
    <a:masterClrMapping/>
  </p:clrMapOvr>
  <p:extLst>
    <p:ext uri="{DCECCB84-F9BA-43D5-87BE-67443E8EF086}">
      <p15:sldGuideLst xmlns:p15="http://schemas.microsoft.com/office/powerpoint/2012/main">
        <p15:guide id="1" orient="horz" pos="2160">
          <p15:clr>
            <a:srgbClr val="FBAE40"/>
          </p15:clr>
        </p15:guide>
        <p15:guide id="2" pos="32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D7538-5F79-6244-8BAE-06CD970E45AE}"/>
              </a:ext>
            </a:extLst>
          </p:cNvPr>
          <p:cNvSpPr>
            <a:spLocks noGrp="1"/>
          </p:cNvSpPr>
          <p:nvPr>
            <p:ph type="dt" sz="half" idx="10"/>
          </p:nvPr>
        </p:nvSpPr>
        <p:spPr/>
        <p:txBody>
          <a:bodyPr/>
          <a:lstStyle/>
          <a:p>
            <a:fld id="{B61BEF0D-F0BB-DE4B-95CE-6DB70DBA9567}" type="datetimeFigureOut">
              <a:rPr lang="en-US" smtClean="0"/>
              <a:pPr/>
              <a:t>6/24/20</a:t>
            </a:fld>
            <a:endParaRPr lang="en-US" dirty="0"/>
          </a:p>
        </p:txBody>
      </p:sp>
      <p:sp>
        <p:nvSpPr>
          <p:cNvPr id="3" name="Footer Placeholder 2">
            <a:extLst>
              <a:ext uri="{FF2B5EF4-FFF2-40B4-BE49-F238E27FC236}">
                <a16:creationId xmlns:a16="http://schemas.microsoft.com/office/drawing/2014/main" id="{3CEB099F-84DD-7741-A646-247138C6ED6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4FB99-1B8A-2B4E-A2D8-95910992C24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917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t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D9F98486-DCCD-FF44-8EF3-D2182B79B1CF}"/>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10D0ED8-F780-E94A-80A3-42700BC94782}"/>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1" name="Straight Connector 20">
            <a:extLst>
              <a:ext uri="{FF2B5EF4-FFF2-40B4-BE49-F238E27FC236}">
                <a16:creationId xmlns:a16="http://schemas.microsoft.com/office/drawing/2014/main" id="{216B3B19-201F-7348-A518-8545BF991447}"/>
              </a:ext>
            </a:extLst>
          </p:cNvPr>
          <p:cNvCxnSpPr>
            <a:cxnSpLocks/>
          </p:cNvCxnSpPr>
          <p:nvPr/>
        </p:nvCxnSpPr>
        <p:spPr>
          <a:xfrm>
            <a:off x="1436317" y="1562475"/>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B61BEF0D-F0BB-DE4B-95CE-6DB70DBA9567}" type="datetimeFigureOut">
              <a:rPr lang="en-US" smtClean="0"/>
              <a:pPr/>
              <a:t>6/24/20</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1966363" y="1231184"/>
            <a:ext cx="7334800" cy="2141463"/>
          </a:xfrm>
          <a:ln>
            <a:noFill/>
          </a:ln>
        </p:spPr>
        <p:txBody>
          <a:bodyPr anchor="b" anchorCtr="0">
            <a:normAutofit/>
          </a:bodyPr>
          <a:lstStyle>
            <a:lvl1pPr>
              <a:defRPr lang="en-US" sz="6600" dirty="0">
                <a:solidFill>
                  <a:schemeClr val="bg1"/>
                </a:solidFill>
              </a:defRPr>
            </a:lvl1pPr>
          </a:lstStyle>
          <a:p>
            <a:pPr marL="0" lvl="0"/>
            <a:r>
              <a:rPr lang="en-GB"/>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1945343" y="3589573"/>
            <a:ext cx="7355820" cy="569067"/>
          </a:xfrm>
        </p:spPr>
        <p:txBody>
          <a:bodyPr>
            <a:noAutofit/>
          </a:bodyPr>
          <a:lstStyle>
            <a:lvl1pPr marL="0" indent="0" algn="l">
              <a:buNone/>
              <a:defRPr sz="3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 name="TextBox 1">
            <a:extLst>
              <a:ext uri="{FF2B5EF4-FFF2-40B4-BE49-F238E27FC236}">
                <a16:creationId xmlns:a16="http://schemas.microsoft.com/office/drawing/2014/main" id="{5E14F858-49D4-8F43-93BC-FA6185F47212}"/>
              </a:ext>
            </a:extLst>
          </p:cNvPr>
          <p:cNvSpPr txBox="1"/>
          <p:nvPr/>
        </p:nvSpPr>
        <p:spPr>
          <a:xfrm>
            <a:off x="1302211" y="6028906"/>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207008037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569B09-30A1-BF42-9AC9-A41617EC0C41}"/>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55000"/>
                    </a14:imgEffect>
                    <a14:imgEffect>
                      <a14:brightnessContrast bright="-12000"/>
                    </a14:imgEffect>
                  </a14:imgLayer>
                </a14:imgProps>
              </a:ext>
            </a:extLst>
          </a:blip>
          <a:srcRect b="24970"/>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2AE17C0-B662-534D-9D8E-374BDD40D1EC}"/>
              </a:ext>
            </a:extLst>
          </p:cNvPr>
          <p:cNvSpPr/>
          <p:nvPr userDrawn="1"/>
        </p:nvSpPr>
        <p:spPr>
          <a:xfrm>
            <a:off x="2783632" y="0"/>
            <a:ext cx="9408367" cy="685799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C4B97AD-2F3B-2F4D-A48D-EE4E881BDBBE}"/>
              </a:ext>
            </a:extLst>
          </p:cNvPr>
          <p:cNvPicPr>
            <a:picLocks noChangeAspect="1"/>
          </p:cNvPicPr>
          <p:nvPr userDrawn="1"/>
        </p:nvPicPr>
        <p:blipFill>
          <a:blip r:embed="rId4"/>
          <a:stretch>
            <a:fillRect/>
          </a:stretch>
        </p:blipFill>
        <p:spPr>
          <a:xfrm>
            <a:off x="10196918" y="395710"/>
            <a:ext cx="1652614" cy="290003"/>
          </a:xfrm>
          <a:prstGeom prst="rect">
            <a:avLst/>
          </a:prstGeom>
        </p:spPr>
      </p:pic>
      <p:sp>
        <p:nvSpPr>
          <p:cNvPr id="9" name="TextBox 8">
            <a:extLst>
              <a:ext uri="{FF2B5EF4-FFF2-40B4-BE49-F238E27FC236}">
                <a16:creationId xmlns:a16="http://schemas.microsoft.com/office/drawing/2014/main" id="{93974A12-DDA2-FB49-95AB-04F917955AC5}"/>
              </a:ext>
            </a:extLst>
          </p:cNvPr>
          <p:cNvSpPr txBox="1"/>
          <p:nvPr userDrawn="1"/>
        </p:nvSpPr>
        <p:spPr>
          <a:xfrm>
            <a:off x="3363266" y="6309320"/>
            <a:ext cx="8071187" cy="276999"/>
          </a:xfrm>
          <a:prstGeom prst="rect">
            <a:avLst/>
          </a:prstGeom>
          <a:noFill/>
        </p:spPr>
        <p:txBody>
          <a:bodyPr wrap="square" rtlCol="0">
            <a:spAutoFit/>
          </a:bodyPr>
          <a:lstStyle/>
          <a:p>
            <a:pPr>
              <a:spcBef>
                <a:spcPts val="0"/>
              </a:spcBef>
              <a:spcAft>
                <a:spcPts val="400"/>
              </a:spcAft>
            </a:pPr>
            <a:r>
              <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©2020 Statistics for Sustainable Development  </a:t>
            </a:r>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AE884C96-75E8-0548-97E2-2B256A366938}"/>
              </a:ext>
            </a:extLst>
          </p:cNvPr>
          <p:cNvSpPr txBox="1"/>
          <p:nvPr userDrawn="1"/>
        </p:nvSpPr>
        <p:spPr>
          <a:xfrm>
            <a:off x="4598964" y="4689803"/>
            <a:ext cx="6835490" cy="948593"/>
          </a:xfrm>
          <a:prstGeom prst="rect">
            <a:avLst/>
          </a:prstGeom>
          <a:noFill/>
        </p:spPr>
        <p:txBody>
          <a:bodyPr wrap="square" rtlCol="0">
            <a:spAutoFit/>
          </a:bodyPr>
          <a:lstStyle/>
          <a:p>
            <a:pPr>
              <a:lnSpc>
                <a:spcPct val="110000"/>
              </a:lnSpc>
              <a:spcAft>
                <a:spcPts val="2700"/>
              </a:spcAft>
            </a:pPr>
            <a:r>
              <a:rPr lang="en-GB" sz="2600" dirty="0">
                <a:latin typeface="Open Sans Light" panose="020B0306030504020204" pitchFamily="34" charset="0"/>
                <a:ea typeface="Open Sans Light" panose="020B0306030504020204" pitchFamily="34" charset="0"/>
                <a:cs typeface="Open Sans Light" panose="020B0306030504020204" pitchFamily="34" charset="0"/>
              </a:rPr>
              <a:t>Find more guides and materials at </a:t>
            </a:r>
            <a:r>
              <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hlinkClick r:id="rId6">
                  <a:extLst>
                    <a:ext uri="{A12FA001-AC4F-418D-AE19-62706E023703}">
                      <ahyp:hlinkClr xmlns:ahyp="http://schemas.microsoft.com/office/drawing/2018/hyperlinkcolor" val="tx"/>
                    </a:ext>
                  </a:extLst>
                </a:hlinkClick>
              </a:rPr>
              <a:t>stats4sd.org/resources</a:t>
            </a:r>
            <a:endPar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2" name="Picture 11" descr="A picture containing black, night&#10;&#10;Description automatically generated">
            <a:extLst>
              <a:ext uri="{FF2B5EF4-FFF2-40B4-BE49-F238E27FC236}">
                <a16:creationId xmlns:a16="http://schemas.microsoft.com/office/drawing/2014/main" id="{0EEC8CFF-BCA2-8A47-AA27-84C4B0528C9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63266" y="4720792"/>
            <a:ext cx="952467" cy="952467"/>
          </a:xfrm>
          <a:prstGeom prst="rect">
            <a:avLst/>
          </a:prstGeom>
        </p:spPr>
      </p:pic>
      <p:sp>
        <p:nvSpPr>
          <p:cNvPr id="19" name="Text Placeholder 18">
            <a:extLst>
              <a:ext uri="{FF2B5EF4-FFF2-40B4-BE49-F238E27FC236}">
                <a16:creationId xmlns:a16="http://schemas.microsoft.com/office/drawing/2014/main" id="{3CC3B39E-BD63-504B-BD1C-16C881EACE9A}"/>
              </a:ext>
            </a:extLst>
          </p:cNvPr>
          <p:cNvSpPr>
            <a:spLocks noGrp="1"/>
          </p:cNvSpPr>
          <p:nvPr>
            <p:ph type="body" sz="quarter" idx="10"/>
          </p:nvPr>
        </p:nvSpPr>
        <p:spPr>
          <a:xfrm>
            <a:off x="3452219" y="1100558"/>
            <a:ext cx="7866062" cy="1444738"/>
          </a:xfrm>
        </p:spPr>
        <p:txBody>
          <a:bodyPr/>
          <a:lstStyle>
            <a:lvl1pPr marL="0" indent="0">
              <a:lnSpc>
                <a:spcPct val="100000"/>
              </a:lnSpc>
              <a:buNone/>
              <a:defRPr lang="en-GB" sz="4400" b="1"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nSpc>
                <a:spcPct val="100000"/>
              </a:lnSpc>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lvl="0"/>
            <a:r>
              <a:rPr lang="en-GB"/>
              <a:t>Click to edit Master text styles</a:t>
            </a:r>
          </a:p>
        </p:txBody>
      </p:sp>
      <p:sp>
        <p:nvSpPr>
          <p:cNvPr id="20" name="Text Placeholder 18">
            <a:extLst>
              <a:ext uri="{FF2B5EF4-FFF2-40B4-BE49-F238E27FC236}">
                <a16:creationId xmlns:a16="http://schemas.microsoft.com/office/drawing/2014/main" id="{48BC4465-C68A-844B-ABA9-61E2C12A3C72}"/>
              </a:ext>
            </a:extLst>
          </p:cNvPr>
          <p:cNvSpPr>
            <a:spLocks noGrp="1"/>
          </p:cNvSpPr>
          <p:nvPr>
            <p:ph type="body" sz="quarter" idx="11"/>
          </p:nvPr>
        </p:nvSpPr>
        <p:spPr>
          <a:xfrm>
            <a:off x="3452219" y="2688186"/>
            <a:ext cx="7866062" cy="1512456"/>
          </a:xfrm>
        </p:spPr>
        <p:txBody>
          <a:bodyPr>
            <a:noAutofit/>
          </a:bodyPr>
          <a:lstStyle>
            <a:lvl1pPr marL="0" indent="0">
              <a:spcAft>
                <a:spcPts val="800"/>
              </a:spcAft>
              <a:buNone/>
              <a:defRPr lang="en-GB" sz="26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marL="0" lvl="0" indent="0" algn="l" defTabSz="914400" rtl="0" eaLnBrk="1" latinLnBrk="0" hangingPunct="1">
              <a:lnSpc>
                <a:spcPct val="110000"/>
              </a:lnSpc>
              <a:spcBef>
                <a:spcPts val="0"/>
              </a:spcBef>
              <a:spcAft>
                <a:spcPts val="1200"/>
              </a:spcAft>
              <a:buFont typeface="Arial" panose="020B0604020202020204" pitchFamily="34" charset="0"/>
              <a:buNone/>
            </a:pPr>
            <a:r>
              <a:rPr lang="en-GB"/>
              <a:t>Click to edit Master text styles</a:t>
            </a:r>
          </a:p>
        </p:txBody>
      </p:sp>
      <p:pic>
        <p:nvPicPr>
          <p:cNvPr id="11" name="Picture 4" descr="Home">
            <a:extLst>
              <a:ext uri="{FF2B5EF4-FFF2-40B4-BE49-F238E27FC236}">
                <a16:creationId xmlns:a16="http://schemas.microsoft.com/office/drawing/2014/main" id="{98EA9386-A69C-3642-96FA-3C8AC7C53F1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03046" y="260648"/>
            <a:ext cx="1496458" cy="56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404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0" y="1588651"/>
            <a:ext cx="5508000" cy="4556442"/>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0D5D3077-2284-3141-B9D6-65BB1E204A59}" type="datetimeFigureOut">
              <a:rPr lang="en-GB" smtClean="0"/>
              <a:t>24/06/2020</a:t>
            </a:fld>
            <a:endParaRPr lang="en-GB"/>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GB"/>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ACCC9F28-8D5F-4343-AD4A-F665CFF71D97}" type="slidenum">
              <a:rPr lang="en-GB" smtClean="0"/>
              <a:t>‹#›</a:t>
            </a:fld>
            <a:endParaRPr lang="en-GB"/>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GB"/>
              <a:t>Click to edit Master title style</a:t>
            </a:r>
            <a:endParaRPr lang="en-US" dirty="0"/>
          </a:p>
        </p:txBody>
      </p:sp>
      <p:sp>
        <p:nvSpPr>
          <p:cNvPr id="10" name="Content Placeholder 3">
            <a:extLst>
              <a:ext uri="{FF2B5EF4-FFF2-40B4-BE49-F238E27FC236}">
                <a16:creationId xmlns:a16="http://schemas.microsoft.com/office/drawing/2014/main" id="{44901950-5B56-9B4B-9196-414187BDEB97}"/>
              </a:ext>
            </a:extLst>
          </p:cNvPr>
          <p:cNvSpPr>
            <a:spLocks noGrp="1"/>
          </p:cNvSpPr>
          <p:nvPr>
            <p:ph sz="half" idx="13"/>
          </p:nvPr>
        </p:nvSpPr>
        <p:spPr>
          <a:xfrm>
            <a:off x="6371835" y="1588651"/>
            <a:ext cx="5508000" cy="4556442"/>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TextBox 11">
            <a:extLst>
              <a:ext uri="{FF2B5EF4-FFF2-40B4-BE49-F238E27FC236}">
                <a16:creationId xmlns:a16="http://schemas.microsoft.com/office/drawing/2014/main" id="{B72842E2-371D-1F4B-9B94-400F9A7D55C1}"/>
              </a:ext>
            </a:extLst>
          </p:cNvPr>
          <p:cNvSpPr txBox="1"/>
          <p:nvPr/>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1298163533"/>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09B01-23F5-F346-B24D-7AA19B8B5E0D}"/>
              </a:ext>
            </a:extLst>
          </p:cNvPr>
          <p:cNvSpPr>
            <a:spLocks noGrp="1"/>
          </p:cNvSpPr>
          <p:nvPr>
            <p:ph type="title"/>
          </p:nvPr>
        </p:nvSpPr>
        <p:spPr>
          <a:xfrm>
            <a:off x="838198" y="540912"/>
            <a:ext cx="10916907" cy="1105325"/>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81EEE05F-F78F-0D48-8887-C53654C39AFB}"/>
              </a:ext>
            </a:extLst>
          </p:cNvPr>
          <p:cNvSpPr>
            <a:spLocks noGrp="1"/>
          </p:cNvSpPr>
          <p:nvPr>
            <p:ph type="body" idx="1"/>
          </p:nvPr>
        </p:nvSpPr>
        <p:spPr>
          <a:xfrm>
            <a:off x="838200" y="1825625"/>
            <a:ext cx="10916906" cy="398140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A073C7B4-2B6E-B649-A283-23AE6B7A4258}"/>
              </a:ext>
            </a:extLst>
          </p:cNvPr>
          <p:cNvSpPr>
            <a:spLocks noGrp="1"/>
          </p:cNvSpPr>
          <p:nvPr>
            <p:ph type="dt" sz="half" idx="2"/>
          </p:nvPr>
        </p:nvSpPr>
        <p:spPr>
          <a:xfrm>
            <a:off x="436894" y="6077516"/>
            <a:ext cx="23193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6/24/20</a:t>
            </a:fld>
            <a:endParaRPr lang="en-US" dirty="0"/>
          </a:p>
        </p:txBody>
      </p:sp>
      <p:sp>
        <p:nvSpPr>
          <p:cNvPr id="5" name="Footer Placeholder 4">
            <a:extLst>
              <a:ext uri="{FF2B5EF4-FFF2-40B4-BE49-F238E27FC236}">
                <a16:creationId xmlns:a16="http://schemas.microsoft.com/office/drawing/2014/main" id="{0D972EB5-F374-6B40-BF2A-1423618BFB9A}"/>
              </a:ext>
            </a:extLst>
          </p:cNvPr>
          <p:cNvSpPr>
            <a:spLocks noGrp="1"/>
          </p:cNvSpPr>
          <p:nvPr>
            <p:ph type="ftr" sz="quarter" idx="3"/>
          </p:nvPr>
        </p:nvSpPr>
        <p:spPr>
          <a:xfrm>
            <a:off x="2819834" y="6077516"/>
            <a:ext cx="347900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54B805-EFE3-3E45-9C7F-69BAA91A2695}"/>
              </a:ext>
            </a:extLst>
          </p:cNvPr>
          <p:cNvSpPr>
            <a:spLocks noGrp="1"/>
          </p:cNvSpPr>
          <p:nvPr>
            <p:ph type="sldNum" sz="quarter" idx="4"/>
          </p:nvPr>
        </p:nvSpPr>
        <p:spPr>
          <a:xfrm>
            <a:off x="6342137" y="6077516"/>
            <a:ext cx="23193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778164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txStyles>
    <p:titleStyle>
      <a:lvl1pPr algn="l" defTabSz="914400" rtl="0" eaLnBrk="1" latinLnBrk="0" hangingPunct="1">
        <a:lnSpc>
          <a:spcPct val="90000"/>
        </a:lnSpc>
        <a:spcBef>
          <a:spcPct val="0"/>
        </a:spcBef>
        <a:buNone/>
        <a:defRPr sz="6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tats4sd.org/blog/4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xlsform.org/en/" TargetMode="External"/><Relationship Id="rId4" Type="http://schemas.openxmlformats.org/officeDocument/2006/relationships/hyperlink" Target="https://stats4sd.org/resources/296"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stats4sd.org/resources/500" TargetMode="External"/><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05BB-42E3-49B7-8D0B-04818527334F}"/>
              </a:ext>
            </a:extLst>
          </p:cNvPr>
          <p:cNvSpPr>
            <a:spLocks noGrp="1"/>
          </p:cNvSpPr>
          <p:nvPr>
            <p:ph type="title"/>
          </p:nvPr>
        </p:nvSpPr>
        <p:spPr/>
        <p:txBody>
          <a:bodyPr>
            <a:normAutofit/>
          </a:bodyPr>
          <a:lstStyle/>
          <a:p>
            <a:r>
              <a:rPr lang="en-GB" dirty="0"/>
              <a:t>Introduction to ODK</a:t>
            </a:r>
          </a:p>
        </p:txBody>
      </p:sp>
      <p:sp>
        <p:nvSpPr>
          <p:cNvPr id="3" name="Subtitle 2">
            <a:extLst>
              <a:ext uri="{FF2B5EF4-FFF2-40B4-BE49-F238E27FC236}">
                <a16:creationId xmlns:a16="http://schemas.microsoft.com/office/drawing/2014/main" id="{565E9795-4723-2F4E-991A-EDEEA0A1E8A4}"/>
              </a:ext>
            </a:extLst>
          </p:cNvPr>
          <p:cNvSpPr>
            <a:spLocks noGrp="1"/>
          </p:cNvSpPr>
          <p:nvPr>
            <p:ph type="subTitle" idx="1"/>
          </p:nvPr>
        </p:nvSpPr>
        <p:spPr/>
        <p:txBody>
          <a:bodyPr/>
          <a:lstStyle/>
          <a:p>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Part 4: </a:t>
            </a:r>
            <a:r>
              <a:rPr lang="en-GB" dirty="0" err="1"/>
              <a:t>XLSforms</a:t>
            </a:r>
            <a:r>
              <a:rPr lang="en-GB" dirty="0"/>
              <a:t> – Form Logic</a:t>
            </a:r>
            <a:endParaRPr lang="en-US" dirty="0"/>
          </a:p>
        </p:txBody>
      </p:sp>
    </p:spTree>
    <p:extLst>
      <p:ext uri="{BB962C8B-B14F-4D97-AF65-F5344CB8AC3E}">
        <p14:creationId xmlns:p14="http://schemas.microsoft.com/office/powerpoint/2010/main" val="2481405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72DE8F-F487-644C-9F99-F2EDF7C5E989}"/>
              </a:ext>
            </a:extLst>
          </p:cNvPr>
          <p:cNvSpPr>
            <a:spLocks noGrp="1"/>
          </p:cNvSpPr>
          <p:nvPr>
            <p:ph idx="1"/>
          </p:nvPr>
        </p:nvSpPr>
        <p:spPr/>
        <p:txBody>
          <a:bodyPr>
            <a:normAutofit/>
          </a:bodyPr>
          <a:lstStyle/>
          <a:p>
            <a:pPr>
              <a:lnSpc>
                <a:spcPct val="130000"/>
              </a:lnSpc>
              <a:spcAft>
                <a:spcPts val="900"/>
              </a:spcAft>
            </a:pPr>
            <a:r>
              <a:rPr lang="en-GB" dirty="0"/>
              <a:t>You can also group questions together</a:t>
            </a:r>
          </a:p>
          <a:p>
            <a:pPr>
              <a:lnSpc>
                <a:spcPct val="130000"/>
              </a:lnSpc>
              <a:spcAft>
                <a:spcPts val="900"/>
              </a:spcAft>
            </a:pPr>
            <a:r>
              <a:rPr lang="en-GB" dirty="0"/>
              <a:t>This could be useful for a number of reasons including: grouping similar questions together (i.e. question modules),  overall appearance or skip patterns.  </a:t>
            </a:r>
          </a:p>
          <a:p>
            <a:pPr>
              <a:lnSpc>
                <a:spcPct val="130000"/>
              </a:lnSpc>
              <a:spcAft>
                <a:spcPts val="900"/>
              </a:spcAft>
            </a:pPr>
            <a:r>
              <a:rPr lang="en-GB" dirty="0"/>
              <a:t>You start a group with </a:t>
            </a:r>
            <a:r>
              <a:rPr lang="en-GB" dirty="0">
                <a:latin typeface="+mj-lt"/>
              </a:rPr>
              <a:t>“begin group” </a:t>
            </a:r>
            <a:r>
              <a:rPr lang="en-GB" dirty="0"/>
              <a:t>in the type column (you do not have to include anything in the name or label column though it could be useful to do so). </a:t>
            </a:r>
          </a:p>
          <a:p>
            <a:pPr>
              <a:lnSpc>
                <a:spcPct val="130000"/>
              </a:lnSpc>
              <a:spcAft>
                <a:spcPts val="900"/>
              </a:spcAft>
            </a:pPr>
            <a:r>
              <a:rPr lang="en-GB" dirty="0"/>
              <a:t>You close the group by typing </a:t>
            </a:r>
            <a:r>
              <a:rPr lang="en-GB" dirty="0">
                <a:latin typeface="+mj-lt"/>
              </a:rPr>
              <a:t>“end group” </a:t>
            </a:r>
            <a:r>
              <a:rPr lang="en-GB" dirty="0"/>
              <a:t>into the same column.</a:t>
            </a:r>
          </a:p>
        </p:txBody>
      </p:sp>
      <p:sp>
        <p:nvSpPr>
          <p:cNvPr id="2" name="Title 1">
            <a:extLst>
              <a:ext uri="{FF2B5EF4-FFF2-40B4-BE49-F238E27FC236}">
                <a16:creationId xmlns:a16="http://schemas.microsoft.com/office/drawing/2014/main" id="{90EED1E0-E652-4A95-8A29-0C03B687D7B7}"/>
              </a:ext>
            </a:extLst>
          </p:cNvPr>
          <p:cNvSpPr>
            <a:spLocks noGrp="1"/>
          </p:cNvSpPr>
          <p:nvPr>
            <p:ph type="title"/>
          </p:nvPr>
        </p:nvSpPr>
        <p:spPr>
          <a:xfrm>
            <a:off x="239152" y="440827"/>
            <a:ext cx="3536424" cy="5287670"/>
          </a:xfrm>
        </p:spPr>
        <p:txBody>
          <a:bodyPr>
            <a:normAutofit/>
          </a:bodyPr>
          <a:lstStyle/>
          <a:p>
            <a:r>
              <a:rPr lang="en-US" sz="5200" dirty="0"/>
              <a:t>Grouping questions</a:t>
            </a:r>
            <a:endParaRPr lang="en-GB" sz="5200" dirty="0"/>
          </a:p>
        </p:txBody>
      </p:sp>
    </p:spTree>
    <p:extLst>
      <p:ext uri="{BB962C8B-B14F-4D97-AF65-F5344CB8AC3E}">
        <p14:creationId xmlns:p14="http://schemas.microsoft.com/office/powerpoint/2010/main" val="929207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72DE8F-F487-644C-9F99-F2EDF7C5E989}"/>
              </a:ext>
            </a:extLst>
          </p:cNvPr>
          <p:cNvSpPr>
            <a:spLocks noGrp="1"/>
          </p:cNvSpPr>
          <p:nvPr>
            <p:ph sz="half" idx="2"/>
          </p:nvPr>
        </p:nvSpPr>
        <p:spPr>
          <a:xfrm>
            <a:off x="551671" y="1521074"/>
            <a:ext cx="11289809" cy="2075566"/>
          </a:xfrm>
        </p:spPr>
        <p:txBody>
          <a:bodyPr>
            <a:normAutofit/>
          </a:bodyPr>
          <a:lstStyle/>
          <a:p>
            <a:pPr>
              <a:lnSpc>
                <a:spcPct val="130000"/>
              </a:lnSpc>
              <a:spcAft>
                <a:spcPts val="900"/>
              </a:spcAft>
            </a:pPr>
            <a:r>
              <a:rPr lang="en-GB" sz="1650" dirty="0"/>
              <a:t>In the example, we have moved around some of the questions shown on the previous slides, grouping two questions together. </a:t>
            </a:r>
          </a:p>
          <a:p>
            <a:pPr>
              <a:lnSpc>
                <a:spcPct val="130000"/>
              </a:lnSpc>
              <a:spcAft>
                <a:spcPts val="900"/>
              </a:spcAft>
            </a:pPr>
            <a:r>
              <a:rPr lang="en-GB" sz="1650" dirty="0"/>
              <a:t>We have also moved the relevancy to the “begin group” line. The whole group will only appear if the condition is met.</a:t>
            </a:r>
          </a:p>
          <a:p>
            <a:pPr>
              <a:lnSpc>
                <a:spcPct val="130000"/>
              </a:lnSpc>
              <a:spcAft>
                <a:spcPts val="900"/>
              </a:spcAft>
            </a:pPr>
            <a:r>
              <a:rPr lang="en-GB" sz="1650" dirty="0"/>
              <a:t>The “field-list” text in the “appearance” column means that all questions in the group will appear on the same page.</a:t>
            </a:r>
          </a:p>
        </p:txBody>
      </p:sp>
      <p:sp>
        <p:nvSpPr>
          <p:cNvPr id="2" name="Title 1">
            <a:extLst>
              <a:ext uri="{FF2B5EF4-FFF2-40B4-BE49-F238E27FC236}">
                <a16:creationId xmlns:a16="http://schemas.microsoft.com/office/drawing/2014/main" id="{90EED1E0-E652-4A95-8A29-0C03B687D7B7}"/>
              </a:ext>
            </a:extLst>
          </p:cNvPr>
          <p:cNvSpPr>
            <a:spLocks noGrp="1"/>
          </p:cNvSpPr>
          <p:nvPr>
            <p:ph type="title"/>
          </p:nvPr>
        </p:nvSpPr>
        <p:spPr/>
        <p:txBody>
          <a:bodyPr/>
          <a:lstStyle/>
          <a:p>
            <a:r>
              <a:rPr lang="en-US" dirty="0"/>
              <a:t>Grouping questions</a:t>
            </a:r>
            <a:endParaRPr lang="en-GB" dirty="0"/>
          </a:p>
        </p:txBody>
      </p:sp>
      <p:pic>
        <p:nvPicPr>
          <p:cNvPr id="10" name="Picture 9">
            <a:extLst>
              <a:ext uri="{FF2B5EF4-FFF2-40B4-BE49-F238E27FC236}">
                <a16:creationId xmlns:a16="http://schemas.microsoft.com/office/drawing/2014/main" id="{A637AD7B-E1CB-4572-A84D-95D188BE98BE}"/>
              </a:ext>
            </a:extLst>
          </p:cNvPr>
          <p:cNvPicPr>
            <a:picLocks noChangeAspect="1"/>
          </p:cNvPicPr>
          <p:nvPr/>
        </p:nvPicPr>
        <p:blipFill rotWithShape="1">
          <a:blip r:embed="rId3">
            <a:extLst>
              <a:ext uri="{28A0092B-C50C-407E-A947-70E740481C1C}">
                <a14:useLocalDpi xmlns:a14="http://schemas.microsoft.com/office/drawing/2010/main" val="0"/>
              </a:ext>
            </a:extLst>
          </a:blip>
          <a:srcRect l="214" t="1230" b="1083"/>
          <a:stretch/>
        </p:blipFill>
        <p:spPr>
          <a:xfrm>
            <a:off x="634314" y="3596640"/>
            <a:ext cx="11006015" cy="1968844"/>
          </a:xfrm>
          <a:prstGeom prst="rect">
            <a:avLst/>
          </a:prstGeom>
          <a:ln w="101600">
            <a:solidFill>
              <a:schemeClr val="bg1"/>
            </a:solidFill>
          </a:ln>
          <a:effectLst>
            <a:outerShdw blurRad="139700" dist="38100" dir="2700000" algn="tl" rotWithShape="0">
              <a:prstClr val="black">
                <a:alpha val="30000"/>
              </a:prstClr>
            </a:outerShdw>
          </a:effectLst>
        </p:spPr>
      </p:pic>
      <p:sp>
        <p:nvSpPr>
          <p:cNvPr id="5" name="Rounded Rectangle 4">
            <a:extLst>
              <a:ext uri="{FF2B5EF4-FFF2-40B4-BE49-F238E27FC236}">
                <a16:creationId xmlns:a16="http://schemas.microsoft.com/office/drawing/2014/main" id="{E33CD76D-B14D-D245-A1A6-0F5920CA7D73}"/>
              </a:ext>
            </a:extLst>
          </p:cNvPr>
          <p:cNvSpPr/>
          <p:nvPr/>
        </p:nvSpPr>
        <p:spPr>
          <a:xfrm>
            <a:off x="5311587" y="4101353"/>
            <a:ext cx="1250577" cy="228600"/>
          </a:xfrm>
          <a:prstGeom prst="roundRect">
            <a:avLst>
              <a:gd name="adj" fmla="val 3907"/>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a:extLst>
              <a:ext uri="{FF2B5EF4-FFF2-40B4-BE49-F238E27FC236}">
                <a16:creationId xmlns:a16="http://schemas.microsoft.com/office/drawing/2014/main" id="{FBEB29DB-1122-AD41-9DB7-26A0F67B8EF3}"/>
              </a:ext>
            </a:extLst>
          </p:cNvPr>
          <p:cNvSpPr/>
          <p:nvPr/>
        </p:nvSpPr>
        <p:spPr>
          <a:xfrm>
            <a:off x="10919012" y="4101353"/>
            <a:ext cx="712693" cy="228600"/>
          </a:xfrm>
          <a:prstGeom prst="roundRect">
            <a:avLst>
              <a:gd name="adj" fmla="val 3907"/>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3901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5" grpId="1"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33A974-2A15-2848-9869-52B31F982760}"/>
              </a:ext>
            </a:extLst>
          </p:cNvPr>
          <p:cNvSpPr>
            <a:spLocks noGrp="1"/>
          </p:cNvSpPr>
          <p:nvPr>
            <p:ph idx="1"/>
          </p:nvPr>
        </p:nvSpPr>
        <p:spPr/>
        <p:txBody>
          <a:bodyPr>
            <a:normAutofit fontScale="85000" lnSpcReduction="10000"/>
          </a:bodyPr>
          <a:lstStyle/>
          <a:p>
            <a:pPr>
              <a:lnSpc>
                <a:spcPct val="130000"/>
              </a:lnSpc>
              <a:spcAft>
                <a:spcPts val="1000"/>
              </a:spcAft>
            </a:pPr>
            <a:r>
              <a:rPr lang="en-GB" sz="2400" dirty="0"/>
              <a:t>As part of your survey, you may wish to repeat a question/group of questions a certain number of times. You can do this by nesting questions between a “begin repeat” and an “end repeat”</a:t>
            </a:r>
          </a:p>
          <a:p>
            <a:pPr>
              <a:lnSpc>
                <a:spcPct val="130000"/>
              </a:lnSpc>
              <a:spcAft>
                <a:spcPts val="1000"/>
              </a:spcAft>
            </a:pPr>
            <a:r>
              <a:rPr lang="en-GB" sz="2400" dirty="0"/>
              <a:t>There are multiple ways to set how many times these repeat. </a:t>
            </a:r>
          </a:p>
          <a:p>
            <a:pPr lvl="1">
              <a:lnSpc>
                <a:spcPct val="130000"/>
              </a:lnSpc>
              <a:spcAft>
                <a:spcPts val="1000"/>
              </a:spcAft>
            </a:pPr>
            <a:r>
              <a:rPr lang="en-GB" dirty="0"/>
              <a:t>You could have it fixed, say 3 times by typing 3 into the “</a:t>
            </a:r>
            <a:r>
              <a:rPr lang="en-GB" dirty="0" err="1"/>
              <a:t>repeat_count</a:t>
            </a:r>
            <a:r>
              <a:rPr lang="en-GB" dirty="0"/>
              <a:t>” column.  </a:t>
            </a:r>
          </a:p>
          <a:p>
            <a:pPr lvl="1">
              <a:lnSpc>
                <a:spcPct val="130000"/>
              </a:lnSpc>
              <a:spcAft>
                <a:spcPts val="1000"/>
              </a:spcAft>
            </a:pPr>
            <a:r>
              <a:rPr lang="en-GB" dirty="0"/>
              <a:t>Alternatively, you could set it dynamically to the value of another variable e.g. for every member of a household</a:t>
            </a:r>
          </a:p>
          <a:p>
            <a:pPr lvl="2">
              <a:lnSpc>
                <a:spcPct val="130000"/>
              </a:lnSpc>
              <a:spcAft>
                <a:spcPts val="1000"/>
              </a:spcAft>
            </a:pPr>
            <a:r>
              <a:rPr lang="en-GB" dirty="0"/>
              <a:t>This is done by typing the name of the variable in the column instead (e.g. </a:t>
            </a:r>
            <a:r>
              <a:rPr lang="en-GB"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a:t>
            </a:r>
            <a:r>
              <a:rPr lang="en-GB" b="1" dirty="0" err="1">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planned.holidays</a:t>
            </a:r>
            <a:r>
              <a:rPr lang="en-GB"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en-GB" dirty="0"/>
              <a:t>– number of planned holidays in next 12 months).</a:t>
            </a:r>
          </a:p>
        </p:txBody>
      </p:sp>
      <p:sp>
        <p:nvSpPr>
          <p:cNvPr id="2" name="Title 1">
            <a:extLst>
              <a:ext uri="{FF2B5EF4-FFF2-40B4-BE49-F238E27FC236}">
                <a16:creationId xmlns:a16="http://schemas.microsoft.com/office/drawing/2014/main" id="{889DB5AA-8541-47A0-921F-7A11C065E2A7}"/>
              </a:ext>
            </a:extLst>
          </p:cNvPr>
          <p:cNvSpPr>
            <a:spLocks noGrp="1"/>
          </p:cNvSpPr>
          <p:nvPr>
            <p:ph type="title"/>
          </p:nvPr>
        </p:nvSpPr>
        <p:spPr>
          <a:xfrm>
            <a:off x="228600" y="440827"/>
            <a:ext cx="3621620" cy="5287670"/>
          </a:xfrm>
        </p:spPr>
        <p:txBody>
          <a:bodyPr>
            <a:normAutofit/>
          </a:bodyPr>
          <a:lstStyle/>
          <a:p>
            <a:r>
              <a:rPr lang="en-GB" sz="5200" dirty="0"/>
              <a:t>Repeating Questions</a:t>
            </a:r>
          </a:p>
        </p:txBody>
      </p:sp>
    </p:spTree>
    <p:extLst>
      <p:ext uri="{BB962C8B-B14F-4D97-AF65-F5344CB8AC3E}">
        <p14:creationId xmlns:p14="http://schemas.microsoft.com/office/powerpoint/2010/main" val="170745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4"/>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33A974-2A15-2848-9869-52B31F982760}"/>
              </a:ext>
            </a:extLst>
          </p:cNvPr>
          <p:cNvSpPr>
            <a:spLocks noGrp="1"/>
          </p:cNvSpPr>
          <p:nvPr>
            <p:ph sz="half" idx="2"/>
          </p:nvPr>
        </p:nvSpPr>
        <p:spPr>
          <a:xfrm>
            <a:off x="551670" y="1573306"/>
            <a:ext cx="11355064" cy="2433918"/>
          </a:xfrm>
        </p:spPr>
        <p:txBody>
          <a:bodyPr>
            <a:normAutofit/>
          </a:bodyPr>
          <a:lstStyle/>
          <a:p>
            <a:pPr>
              <a:lnSpc>
                <a:spcPct val="120000"/>
              </a:lnSpc>
              <a:spcAft>
                <a:spcPts val="1000"/>
              </a:spcAft>
            </a:pPr>
            <a:r>
              <a:rPr lang="en-GB" sz="1800" dirty="0"/>
              <a:t>In the example below, we are asking which continent the respondent is travelling to for each of their trips over the next 12 months.  </a:t>
            </a:r>
          </a:p>
          <a:p>
            <a:pPr>
              <a:lnSpc>
                <a:spcPct val="120000"/>
              </a:lnSpc>
              <a:spcAft>
                <a:spcPts val="1000"/>
              </a:spcAft>
            </a:pPr>
            <a:r>
              <a:rPr lang="en-GB" sz="1800" dirty="0"/>
              <a:t>The first calculate helps us dynamically input the trip number into the question label; i.e. on the device, it will show “trip number 1”,  “trip number 2” etc.  </a:t>
            </a:r>
          </a:p>
          <a:p>
            <a:pPr>
              <a:lnSpc>
                <a:spcPct val="120000"/>
              </a:lnSpc>
              <a:spcAft>
                <a:spcPts val="1000"/>
              </a:spcAft>
            </a:pPr>
            <a:r>
              <a:rPr lang="en-GB" sz="1800" dirty="0"/>
              <a:t>This repeat group will repeat based on how many times the respondent has said they plan to travel over the next 12 months, using the </a:t>
            </a:r>
            <a:r>
              <a:rPr lang="en-GB" sz="1800" b="1" dirty="0" err="1">
                <a:latin typeface="Open Sans SemiBold" panose="020B0606030504020204" pitchFamily="34" charset="0"/>
                <a:ea typeface="Open Sans SemiBold" panose="020B0606030504020204" pitchFamily="34" charset="0"/>
                <a:cs typeface="Open Sans SemiBold" panose="020B0606030504020204" pitchFamily="34" charset="0"/>
              </a:rPr>
              <a:t>planned.holidays</a:t>
            </a:r>
            <a:r>
              <a:rPr lang="en-GB" sz="1800" dirty="0"/>
              <a:t> variable.</a:t>
            </a:r>
          </a:p>
        </p:txBody>
      </p:sp>
      <p:sp>
        <p:nvSpPr>
          <p:cNvPr id="2" name="Title 1">
            <a:extLst>
              <a:ext uri="{FF2B5EF4-FFF2-40B4-BE49-F238E27FC236}">
                <a16:creationId xmlns:a16="http://schemas.microsoft.com/office/drawing/2014/main" id="{889DB5AA-8541-47A0-921F-7A11C065E2A7}"/>
              </a:ext>
            </a:extLst>
          </p:cNvPr>
          <p:cNvSpPr>
            <a:spLocks noGrp="1"/>
          </p:cNvSpPr>
          <p:nvPr>
            <p:ph type="title"/>
          </p:nvPr>
        </p:nvSpPr>
        <p:spPr/>
        <p:txBody>
          <a:bodyPr/>
          <a:lstStyle/>
          <a:p>
            <a:r>
              <a:rPr lang="en-GB" dirty="0"/>
              <a:t>Repeating Questions</a:t>
            </a:r>
          </a:p>
        </p:txBody>
      </p:sp>
      <p:pic>
        <p:nvPicPr>
          <p:cNvPr id="5" name="Picture 4">
            <a:extLst>
              <a:ext uri="{FF2B5EF4-FFF2-40B4-BE49-F238E27FC236}">
                <a16:creationId xmlns:a16="http://schemas.microsoft.com/office/drawing/2014/main" id="{EDC52AD6-F0A3-49D6-88D4-05B6C7A623D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2570" y="4339975"/>
            <a:ext cx="11239374" cy="1186766"/>
          </a:xfrm>
          <a:prstGeom prst="rect">
            <a:avLst/>
          </a:prstGeom>
          <a:ln w="101600">
            <a:solidFill>
              <a:schemeClr val="bg1"/>
            </a:solidFill>
          </a:ln>
          <a:effectLst>
            <a:outerShdw blurRad="139700" dist="38100" dir="2700000" algn="tl" rotWithShape="0">
              <a:prstClr val="black">
                <a:alpha val="30000"/>
              </a:prstClr>
            </a:outerShdw>
          </a:effectLst>
        </p:spPr>
      </p:pic>
      <p:sp>
        <p:nvSpPr>
          <p:cNvPr id="6" name="Rounded Rectangle 5">
            <a:extLst>
              <a:ext uri="{FF2B5EF4-FFF2-40B4-BE49-F238E27FC236}">
                <a16:creationId xmlns:a16="http://schemas.microsoft.com/office/drawing/2014/main" id="{49EC605B-C3BE-9D40-8BA2-702F4978F3E2}"/>
              </a:ext>
            </a:extLst>
          </p:cNvPr>
          <p:cNvSpPr/>
          <p:nvPr/>
        </p:nvSpPr>
        <p:spPr>
          <a:xfrm>
            <a:off x="551670" y="4725724"/>
            <a:ext cx="10246318" cy="195900"/>
          </a:xfrm>
          <a:prstGeom prst="roundRect">
            <a:avLst>
              <a:gd name="adj" fmla="val 3907"/>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118D7857-D588-3A47-B26E-368A56167327}"/>
              </a:ext>
            </a:extLst>
          </p:cNvPr>
          <p:cNvSpPr/>
          <p:nvPr/>
        </p:nvSpPr>
        <p:spPr>
          <a:xfrm>
            <a:off x="10703859" y="4564359"/>
            <a:ext cx="1129551" cy="195900"/>
          </a:xfrm>
          <a:prstGeom prst="roundRect">
            <a:avLst>
              <a:gd name="adj" fmla="val 3907"/>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269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6" grpId="1"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F7CE-A005-41B1-92D2-DF0B3B39C466}"/>
              </a:ext>
            </a:extLst>
          </p:cNvPr>
          <p:cNvSpPr>
            <a:spLocks noGrp="1"/>
          </p:cNvSpPr>
          <p:nvPr>
            <p:ph type="title"/>
          </p:nvPr>
        </p:nvSpPr>
        <p:spPr>
          <a:xfrm>
            <a:off x="243840" y="440827"/>
            <a:ext cx="3531735" cy="5287670"/>
          </a:xfrm>
        </p:spPr>
        <p:txBody>
          <a:bodyPr>
            <a:normAutofit/>
          </a:bodyPr>
          <a:lstStyle/>
          <a:p>
            <a:r>
              <a:rPr lang="en-US" sz="4800" dirty="0"/>
              <a:t>Best Practices and Key Reminders</a:t>
            </a:r>
            <a:endParaRPr lang="en-GB" sz="4800" dirty="0"/>
          </a:p>
        </p:txBody>
      </p:sp>
      <p:sp>
        <p:nvSpPr>
          <p:cNvPr id="4" name="Content Placeholder 2">
            <a:extLst>
              <a:ext uri="{FF2B5EF4-FFF2-40B4-BE49-F238E27FC236}">
                <a16:creationId xmlns:a16="http://schemas.microsoft.com/office/drawing/2014/main" id="{82045969-07CA-E74E-9ACF-F83715408A60}"/>
              </a:ext>
            </a:extLst>
          </p:cNvPr>
          <p:cNvSpPr txBox="1">
            <a:spLocks/>
          </p:cNvSpPr>
          <p:nvPr/>
        </p:nvSpPr>
        <p:spPr>
          <a:xfrm>
            <a:off x="4882895" y="501787"/>
            <a:ext cx="6614339" cy="5654241"/>
          </a:xfrm>
          <a:prstGeom prst="rect">
            <a:avLst/>
          </a:prstGeom>
        </p:spPr>
        <p:txBody>
          <a:bodyPr vert="horz" lIns="90000" tIns="45720" rIns="91440" bIns="45720" rtlCol="0" anchor="ctr">
            <a:noAutofit/>
          </a:bodyPr>
          <a:lstStyle>
            <a:lvl1pPr marL="228600" indent="-228600" algn="l" defTabSz="914400" rtl="0" eaLnBrk="1" latinLnBrk="0" hangingPunct="1">
              <a:lnSpc>
                <a:spcPct val="110000"/>
              </a:lnSpc>
              <a:spcBef>
                <a:spcPts val="0"/>
              </a:spcBef>
              <a:spcAft>
                <a:spcPts val="1500"/>
              </a:spcAft>
              <a:buSzPct val="120000"/>
              <a:buFont typeface="Arial" panose="020B0604020202020204" pitchFamily="34" charset="0"/>
              <a:buChar char="•"/>
              <a:defRPr lang="en-US" sz="22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15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15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15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15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GB" sz="2000" dirty="0"/>
              <a:t>Make good use of the constraint column; this will aid greatly in ensuring data quality and validity.</a:t>
            </a:r>
          </a:p>
          <a:p>
            <a:pPr>
              <a:spcAft>
                <a:spcPts val="1200"/>
              </a:spcAft>
            </a:pPr>
            <a:r>
              <a:rPr lang="en-GB" sz="2000" dirty="0"/>
              <a:t>In the “required” column, you can type in “yes”, this means the question must be answered in order to proceed. This protects against missing data and you can add alternative codes/options for a non-response.</a:t>
            </a:r>
          </a:p>
          <a:p>
            <a:pPr>
              <a:spcAft>
                <a:spcPts val="1200"/>
              </a:spcAft>
            </a:pPr>
            <a:r>
              <a:rPr lang="en-GB" sz="2000" dirty="0"/>
              <a:t>Limit the use of text fields; select questions are much better for data consistency and analysis. </a:t>
            </a:r>
          </a:p>
          <a:p>
            <a:pPr>
              <a:spcAft>
                <a:spcPts val="1200"/>
              </a:spcAft>
            </a:pPr>
            <a:r>
              <a:rPr lang="en-GB" sz="2000" dirty="0"/>
              <a:t>Make sure your hints and labels are clear and easy to understand .</a:t>
            </a:r>
          </a:p>
          <a:p>
            <a:pPr>
              <a:spcAft>
                <a:spcPts val="1200"/>
              </a:spcAft>
            </a:pPr>
            <a:r>
              <a:rPr lang="en-GB" sz="2000" dirty="0"/>
              <a:t>You can also use the appearance column to alter how questions appear. E.g. field-list will group a bunch of questions onto a single page rather than separating them. </a:t>
            </a:r>
          </a:p>
        </p:txBody>
      </p:sp>
    </p:spTree>
    <p:extLst>
      <p:ext uri="{BB962C8B-B14F-4D97-AF65-F5344CB8AC3E}">
        <p14:creationId xmlns:p14="http://schemas.microsoft.com/office/powerpoint/2010/main" val="409692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F7CE-A005-41B1-92D2-DF0B3B39C466}"/>
              </a:ext>
            </a:extLst>
          </p:cNvPr>
          <p:cNvSpPr>
            <a:spLocks noGrp="1"/>
          </p:cNvSpPr>
          <p:nvPr>
            <p:ph type="title"/>
          </p:nvPr>
        </p:nvSpPr>
        <p:spPr>
          <a:xfrm>
            <a:off x="316992" y="440827"/>
            <a:ext cx="3458583" cy="5287670"/>
          </a:xfrm>
        </p:spPr>
        <p:txBody>
          <a:bodyPr vert="horz" lIns="90000" tIns="46800" rIns="91440" bIns="45720" rtlCol="0" anchor="ctr" anchorCtr="0">
            <a:normAutofit/>
          </a:bodyPr>
          <a:lstStyle/>
          <a:p>
            <a:r>
              <a:rPr lang="en-US" sz="4800" dirty="0"/>
              <a:t>Best Practices and Key Reminders</a:t>
            </a:r>
            <a:endParaRPr lang="en-GB" sz="4800" dirty="0"/>
          </a:p>
        </p:txBody>
      </p:sp>
      <p:sp>
        <p:nvSpPr>
          <p:cNvPr id="4" name="Content Placeholder 2">
            <a:extLst>
              <a:ext uri="{FF2B5EF4-FFF2-40B4-BE49-F238E27FC236}">
                <a16:creationId xmlns:a16="http://schemas.microsoft.com/office/drawing/2014/main" id="{749124B3-A200-1743-B496-805FB50F1F0A}"/>
              </a:ext>
            </a:extLst>
          </p:cNvPr>
          <p:cNvSpPr txBox="1">
            <a:spLocks/>
          </p:cNvSpPr>
          <p:nvPr/>
        </p:nvSpPr>
        <p:spPr>
          <a:xfrm>
            <a:off x="4882896" y="501787"/>
            <a:ext cx="6358128" cy="5654241"/>
          </a:xfrm>
          <a:prstGeom prst="rect">
            <a:avLst/>
          </a:prstGeom>
        </p:spPr>
        <p:txBody>
          <a:bodyPr vert="horz" lIns="90000" tIns="45720" rIns="91440" bIns="45720" rtlCol="0" anchor="ctr">
            <a:noAutofit/>
          </a:bodyPr>
          <a:lstStyle>
            <a:lvl1pPr marL="228600" indent="-228600" algn="l" defTabSz="914400" rtl="0" eaLnBrk="1" latinLnBrk="0" hangingPunct="1">
              <a:lnSpc>
                <a:spcPct val="110000"/>
              </a:lnSpc>
              <a:spcBef>
                <a:spcPts val="0"/>
              </a:spcBef>
              <a:spcAft>
                <a:spcPts val="1500"/>
              </a:spcAft>
              <a:buSzPct val="120000"/>
              <a:buFont typeface="Arial" panose="020B0604020202020204" pitchFamily="34" charset="0"/>
              <a:buChar char="•"/>
              <a:defRPr lang="en-US" sz="22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15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15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15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15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latin typeface="Open Sans SemiBold" panose="020B0606030504020204" pitchFamily="34" charset="0"/>
                <a:ea typeface="Open Sans SemiBold" panose="020B0606030504020204" pitchFamily="34" charset="0"/>
                <a:cs typeface="Open Sans SemiBold" panose="020B0606030504020204" pitchFamily="34" charset="0"/>
              </a:rPr>
              <a:t>REMEMBER: </a:t>
            </a:r>
            <a:r>
              <a:rPr lang="en-GB" sz="2000" dirty="0"/>
              <a:t>when referring to a variable in a constraint, calculation or relevancy, use the format </a:t>
            </a:r>
            <a:r>
              <a:rPr lang="en-GB" sz="20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${name}</a:t>
            </a:r>
            <a:r>
              <a:rPr lang="en-GB" sz="2000" dirty="0"/>
              <a:t>. </a:t>
            </a:r>
          </a:p>
          <a:p>
            <a:r>
              <a:rPr lang="en-GB" sz="2000" dirty="0"/>
              <a:t>Ensure the name you are using is the one in the </a:t>
            </a:r>
            <a:r>
              <a:rPr lang="en-GB" sz="2000" b="1" dirty="0">
                <a:latin typeface="Open Sans SemiBold" panose="020B0606030504020204" pitchFamily="34" charset="0"/>
                <a:ea typeface="Open Sans SemiBold" panose="020B0606030504020204" pitchFamily="34" charset="0"/>
                <a:cs typeface="Open Sans SemiBold" panose="020B0606030504020204" pitchFamily="34" charset="0"/>
              </a:rPr>
              <a:t>name column;</a:t>
            </a:r>
            <a:r>
              <a:rPr lang="en-GB" sz="2000" dirty="0"/>
              <a:t> if your survey is being translated </a:t>
            </a:r>
            <a:r>
              <a:rPr lang="en-GB" sz="2000" b="1" dirty="0">
                <a:latin typeface="Open Sans SemiBold" panose="020B0606030504020204" pitchFamily="34" charset="0"/>
                <a:ea typeface="Open Sans SemiBold" panose="020B0606030504020204" pitchFamily="34" charset="0"/>
                <a:cs typeface="Open Sans SemiBold" panose="020B0606030504020204" pitchFamily="34" charset="0"/>
              </a:rPr>
              <a:t>do NOT translate </a:t>
            </a:r>
            <a:r>
              <a:rPr lang="en-GB" sz="2000" dirty="0"/>
              <a:t>the variable name in instances such as these. </a:t>
            </a:r>
          </a:p>
          <a:p>
            <a:r>
              <a:rPr lang="en-GB" sz="2000" dirty="0"/>
              <a:t>Use a </a:t>
            </a:r>
            <a:r>
              <a:rPr lang="en-GB" sz="20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en-GB" sz="2000" dirty="0"/>
              <a:t>instead of </a:t>
            </a:r>
            <a:r>
              <a:rPr lang="en-GB" sz="20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${name} </a:t>
            </a:r>
            <a:r>
              <a:rPr lang="en-GB" sz="2000" dirty="0"/>
              <a:t>when referring to a variable in its own constraint column (e.g.</a:t>
            </a:r>
            <a:r>
              <a:rPr lang="en-GB" sz="2000" dirty="0">
                <a:solidFill>
                  <a:schemeClr val="bg2">
                    <a:lumMod val="25000"/>
                  </a:schemeClr>
                </a:solidFill>
              </a:rPr>
              <a:t> </a:t>
            </a:r>
            <a:r>
              <a:rPr lang="en-GB" sz="20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.&gt;100</a:t>
            </a:r>
            <a:r>
              <a:rPr lang="en-GB" sz="2000" dirty="0">
                <a:solidFill>
                  <a:schemeClr val="bg2">
                    <a:lumMod val="25000"/>
                  </a:schemeClr>
                </a:solidFill>
              </a:rPr>
              <a:t>).</a:t>
            </a:r>
          </a:p>
          <a:p>
            <a:r>
              <a:rPr lang="en-GB" sz="2000" b="1" dirty="0">
                <a:latin typeface="Open Sans SemiBold" panose="020B0606030504020204" pitchFamily="34" charset="0"/>
                <a:ea typeface="Open Sans SemiBold" panose="020B0606030504020204" pitchFamily="34" charset="0"/>
                <a:cs typeface="Open Sans SemiBold" panose="020B0606030504020204" pitchFamily="34" charset="0"/>
              </a:rPr>
              <a:t>REMEMBER: </a:t>
            </a:r>
            <a:r>
              <a:rPr lang="en-GB" sz="2000" dirty="0"/>
              <a:t>you cannot include any spaces in your “name” column</a:t>
            </a:r>
          </a:p>
          <a:p>
            <a:r>
              <a:rPr lang="en-GB" sz="2000" dirty="0"/>
              <a:t>Colour your begin group and end group rows to easily keep track of your structure</a:t>
            </a:r>
          </a:p>
        </p:txBody>
      </p:sp>
    </p:spTree>
    <p:extLst>
      <p:ext uri="{BB962C8B-B14F-4D97-AF65-F5344CB8AC3E}">
        <p14:creationId xmlns:p14="http://schemas.microsoft.com/office/powerpoint/2010/main" val="126156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A43B95-9906-4826-BCC7-457C14B0B7C9}"/>
              </a:ext>
            </a:extLst>
          </p:cNvPr>
          <p:cNvSpPr>
            <a:spLocks noGrp="1"/>
          </p:cNvSpPr>
          <p:nvPr>
            <p:ph idx="1"/>
          </p:nvPr>
        </p:nvSpPr>
        <p:spPr>
          <a:xfrm>
            <a:off x="4779264" y="574940"/>
            <a:ext cx="6831543" cy="5409734"/>
          </a:xfrm>
        </p:spPr>
        <p:txBody>
          <a:bodyPr>
            <a:normAutofit/>
          </a:bodyPr>
          <a:lstStyle/>
          <a:p>
            <a:pPr>
              <a:spcBef>
                <a:spcPts val="1200"/>
              </a:spcBef>
              <a:spcAft>
                <a:spcPts val="0"/>
              </a:spcAft>
            </a:pP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Improve your ODK forms in 6 easy steps: </a:t>
            </a:r>
            <a:r>
              <a:rPr lang="en-GB" dirty="0"/>
              <a:t>Blog by Dave Mills, Stats4SD</a:t>
            </a:r>
          </a:p>
          <a:p>
            <a:pPr lvl="1">
              <a:spcBef>
                <a:spcPts val="600"/>
              </a:spcBef>
              <a:spcAft>
                <a:spcPts val="0"/>
              </a:spcAft>
            </a:pPr>
            <a:r>
              <a:rPr lang="en-GB" dirty="0">
                <a:solidFill>
                  <a:schemeClr val="accent1"/>
                </a:solidFill>
                <a:hlinkClick r:id="rId3">
                  <a:extLst>
                    <a:ext uri="{A12FA001-AC4F-418D-AE19-62706E023703}">
                      <ahyp:hlinkClr xmlns:ahyp="http://schemas.microsoft.com/office/drawing/2018/hyperlinkcolor" val="tx"/>
                    </a:ext>
                  </a:extLst>
                </a:hlinkClick>
              </a:rPr>
              <a:t>https://stats4sd.org/blog/44</a:t>
            </a:r>
            <a:r>
              <a:rPr lang="en-GB" dirty="0">
                <a:solidFill>
                  <a:schemeClr val="accent1"/>
                </a:solidFill>
              </a:rPr>
              <a:t> </a:t>
            </a:r>
          </a:p>
          <a:p>
            <a:pPr>
              <a:spcBef>
                <a:spcPts val="1200"/>
              </a:spcBef>
              <a:spcAft>
                <a:spcPts val="0"/>
              </a:spcAft>
            </a:pP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Example XLSforms</a:t>
            </a:r>
          </a:p>
          <a:p>
            <a:pPr lvl="1">
              <a:spcBef>
                <a:spcPts val="600"/>
              </a:spcBef>
              <a:spcAft>
                <a:spcPts val="0"/>
              </a:spcAft>
            </a:pPr>
            <a:r>
              <a:rPr lang="en-GB" dirty="0">
                <a:solidFill>
                  <a:schemeClr val="accent1"/>
                </a:solidFill>
                <a:hlinkClick r:id="rId4">
                  <a:extLst>
                    <a:ext uri="{A12FA001-AC4F-418D-AE19-62706E023703}">
                      <ahyp:hlinkClr xmlns:ahyp="http://schemas.microsoft.com/office/drawing/2018/hyperlinkcolor" val="tx"/>
                    </a:ext>
                  </a:extLst>
                </a:hlinkClick>
              </a:rPr>
              <a:t>https://stats4sd.org/resources/296</a:t>
            </a:r>
            <a:endParaRPr lang="en-GB" dirty="0">
              <a:solidFill>
                <a:schemeClr val="accent1"/>
              </a:solidFill>
            </a:endParaRPr>
          </a:p>
          <a:p>
            <a:pPr>
              <a:spcBef>
                <a:spcPts val="1200"/>
              </a:spcBef>
              <a:spcAft>
                <a:spcPts val="0"/>
              </a:spcAft>
            </a:pP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XLSform template</a:t>
            </a:r>
          </a:p>
          <a:p>
            <a:pPr lvl="1">
              <a:spcBef>
                <a:spcPts val="600"/>
              </a:spcBef>
              <a:spcAft>
                <a:spcPts val="0"/>
              </a:spcAft>
            </a:pPr>
            <a:r>
              <a:rPr lang="en-GB" u="sng" dirty="0">
                <a:solidFill>
                  <a:schemeClr val="accent1"/>
                </a:solidFill>
              </a:rPr>
              <a:t>https://stats4sd.org/resources/297</a:t>
            </a:r>
          </a:p>
          <a:p>
            <a:pPr>
              <a:spcBef>
                <a:spcPts val="1200"/>
              </a:spcBef>
              <a:spcAft>
                <a:spcPts val="0"/>
              </a:spcAft>
            </a:pP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Extra guidance</a:t>
            </a:r>
          </a:p>
          <a:p>
            <a:pPr lvl="1">
              <a:spcBef>
                <a:spcPts val="600"/>
              </a:spcBef>
              <a:spcAft>
                <a:spcPts val="0"/>
              </a:spcAft>
            </a:pPr>
            <a:r>
              <a:rPr lang="en-GB" dirty="0">
                <a:solidFill>
                  <a:schemeClr val="accent1"/>
                </a:solidFill>
                <a:hlinkClick r:id="rId5">
                  <a:extLst>
                    <a:ext uri="{A12FA001-AC4F-418D-AE19-62706E023703}">
                      <ahyp:hlinkClr xmlns:ahyp="http://schemas.microsoft.com/office/drawing/2018/hyperlinkcolor" val="tx"/>
                    </a:ext>
                  </a:extLst>
                </a:hlinkClick>
              </a:rPr>
              <a:t>http://xlsform.org/en/</a:t>
            </a:r>
            <a:endParaRPr lang="en-GB" dirty="0">
              <a:solidFill>
                <a:schemeClr val="accent1"/>
              </a:solidFill>
            </a:endParaRPr>
          </a:p>
        </p:txBody>
      </p:sp>
      <p:sp>
        <p:nvSpPr>
          <p:cNvPr id="2" name="Title 1">
            <a:extLst>
              <a:ext uri="{FF2B5EF4-FFF2-40B4-BE49-F238E27FC236}">
                <a16:creationId xmlns:a16="http://schemas.microsoft.com/office/drawing/2014/main" id="{B4FD4A6E-AD62-4ED2-9067-F7311F79DDFA}"/>
              </a:ext>
            </a:extLst>
          </p:cNvPr>
          <p:cNvSpPr>
            <a:spLocks noGrp="1"/>
          </p:cNvSpPr>
          <p:nvPr>
            <p:ph type="title"/>
          </p:nvPr>
        </p:nvSpPr>
        <p:spPr/>
        <p:txBody>
          <a:bodyPr>
            <a:normAutofit/>
          </a:bodyPr>
          <a:lstStyle/>
          <a:p>
            <a:r>
              <a:rPr lang="en-GB" sz="4800" dirty="0"/>
              <a:t>Other Resources</a:t>
            </a:r>
          </a:p>
        </p:txBody>
      </p:sp>
    </p:spTree>
    <p:extLst>
      <p:ext uri="{BB962C8B-B14F-4D97-AF65-F5344CB8AC3E}">
        <p14:creationId xmlns:p14="http://schemas.microsoft.com/office/powerpoint/2010/main" val="1075478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AAADC98-361E-D348-9854-08FD463970F7}"/>
              </a:ext>
            </a:extLst>
          </p:cNvPr>
          <p:cNvSpPr>
            <a:spLocks noGrp="1"/>
          </p:cNvSpPr>
          <p:nvPr>
            <p:ph type="body" sz="quarter" idx="10"/>
          </p:nvPr>
        </p:nvSpPr>
        <p:spPr/>
        <p:txBody>
          <a:bodyPr/>
          <a:lstStyle/>
          <a:p>
            <a:r>
              <a:rPr lang="en-GB" dirty="0"/>
              <a:t>From the webinar series:</a:t>
            </a:r>
            <a:br>
              <a:rPr lang="en-GB" dirty="0"/>
            </a:br>
            <a:r>
              <a:rPr lang="en-GB" dirty="0"/>
              <a:t>Introduction to ODK</a:t>
            </a:r>
          </a:p>
        </p:txBody>
      </p:sp>
      <p:sp>
        <p:nvSpPr>
          <p:cNvPr id="7" name="Text Placeholder 6">
            <a:extLst>
              <a:ext uri="{FF2B5EF4-FFF2-40B4-BE49-F238E27FC236}">
                <a16:creationId xmlns:a16="http://schemas.microsoft.com/office/drawing/2014/main" id="{D01D29D9-EAB0-2549-988E-62281C3880AB}"/>
              </a:ext>
            </a:extLst>
          </p:cNvPr>
          <p:cNvSpPr>
            <a:spLocks noGrp="1"/>
          </p:cNvSpPr>
          <p:nvPr>
            <p:ph type="body" sz="quarter" idx="11"/>
          </p:nvPr>
        </p:nvSpPr>
        <p:spPr/>
        <p:txBody>
          <a:bodyPr/>
          <a:lstStyle/>
          <a:p>
            <a:r>
              <a:rPr lang="en-GB" dirty="0"/>
              <a:t>Created and presented by </a:t>
            </a: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Alex Thomson</a:t>
            </a:r>
          </a:p>
          <a:p>
            <a:r>
              <a:rPr lang="en-GB" dirty="0"/>
              <a:t>CCRP – Research Methods Support project</a:t>
            </a:r>
          </a:p>
          <a:p>
            <a:r>
              <a:rPr lang="en-GB" dirty="0"/>
              <a:t>May 2020</a:t>
            </a:r>
          </a:p>
        </p:txBody>
      </p:sp>
    </p:spTree>
    <p:extLst>
      <p:ext uri="{BB962C8B-B14F-4D97-AF65-F5344CB8AC3E}">
        <p14:creationId xmlns:p14="http://schemas.microsoft.com/office/powerpoint/2010/main" val="403721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omputer&#10;&#10;Description automatically generated">
            <a:extLst>
              <a:ext uri="{FF2B5EF4-FFF2-40B4-BE49-F238E27FC236}">
                <a16:creationId xmlns:a16="http://schemas.microsoft.com/office/drawing/2014/main" id="{9D1FE893-C2AD-E74F-9665-6D93A59545EB}"/>
              </a:ext>
            </a:extLst>
          </p:cNvPr>
          <p:cNvPicPr>
            <a:picLocks noGrp="1" noChangeAspect="1"/>
          </p:cNvPicPr>
          <p:nvPr>
            <p:ph sz="half" idx="2"/>
          </p:nvPr>
        </p:nvPicPr>
        <p:blipFill rotWithShape="1">
          <a:blip r:embed="rId2"/>
          <a:srcRect l="522" r="423"/>
          <a:stretch/>
        </p:blipFill>
        <p:spPr>
          <a:xfrm>
            <a:off x="675776" y="2254744"/>
            <a:ext cx="5455011" cy="3224812"/>
          </a:xfrm>
          <a:prstGeom prst="rect">
            <a:avLst/>
          </a:prstGeom>
          <a:ln>
            <a:noFill/>
          </a:ln>
          <a:effectLst>
            <a:outerShdw blurRad="190500" algn="tl" rotWithShape="0">
              <a:srgbClr val="000000">
                <a:alpha val="70000"/>
              </a:srgbClr>
            </a:outerShdw>
          </a:effectLst>
        </p:spPr>
      </p:pic>
      <p:sp>
        <p:nvSpPr>
          <p:cNvPr id="4" name="Title 3">
            <a:extLst>
              <a:ext uri="{FF2B5EF4-FFF2-40B4-BE49-F238E27FC236}">
                <a16:creationId xmlns:a16="http://schemas.microsoft.com/office/drawing/2014/main" id="{7B83F0C0-F952-F14C-8373-0E1BF1D1893E}"/>
              </a:ext>
            </a:extLst>
          </p:cNvPr>
          <p:cNvSpPr>
            <a:spLocks noGrp="1"/>
          </p:cNvSpPr>
          <p:nvPr>
            <p:ph type="title"/>
          </p:nvPr>
        </p:nvSpPr>
        <p:spPr/>
        <p:txBody>
          <a:bodyPr/>
          <a:lstStyle/>
          <a:p>
            <a:r>
              <a:rPr lang="en-GB" dirty="0"/>
              <a:t>Example </a:t>
            </a:r>
            <a:r>
              <a:rPr lang="en-GB" dirty="0" err="1"/>
              <a:t>XLSForm</a:t>
            </a:r>
            <a:endParaRPr lang="en-GB" dirty="0"/>
          </a:p>
        </p:txBody>
      </p:sp>
      <p:sp>
        <p:nvSpPr>
          <p:cNvPr id="8" name="Content Placeholder 7">
            <a:extLst>
              <a:ext uri="{FF2B5EF4-FFF2-40B4-BE49-F238E27FC236}">
                <a16:creationId xmlns:a16="http://schemas.microsoft.com/office/drawing/2014/main" id="{2BC1344E-04A3-084D-B2AB-3A13F51771EB}"/>
              </a:ext>
            </a:extLst>
          </p:cNvPr>
          <p:cNvSpPr>
            <a:spLocks noGrp="1"/>
          </p:cNvSpPr>
          <p:nvPr>
            <p:ph sz="half" idx="13"/>
          </p:nvPr>
        </p:nvSpPr>
        <p:spPr>
          <a:xfrm>
            <a:off x="6716392" y="1588929"/>
            <a:ext cx="5051539" cy="4556442"/>
          </a:xfrm>
        </p:spPr>
        <p:txBody>
          <a:bodyPr anchor="ctr"/>
          <a:lstStyle/>
          <a:p>
            <a:pPr marL="0" indent="0">
              <a:buNone/>
            </a:pPr>
            <a:r>
              <a:rPr lang="en-GB" dirty="0"/>
              <a:t>The example </a:t>
            </a:r>
            <a:r>
              <a:rPr lang="en-GB" dirty="0" err="1"/>
              <a:t>XLSForm</a:t>
            </a:r>
            <a:r>
              <a:rPr lang="en-GB" dirty="0"/>
              <a:t> used for demonstrations in this webinar series is available for download at:</a:t>
            </a:r>
          </a:p>
          <a:p>
            <a:pPr marL="0" indent="0">
              <a:buNone/>
            </a:pPr>
            <a:r>
              <a:rPr lang="en-GB" b="1" u="sng"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hlinkClick r:id="rId3">
                  <a:extLst>
                    <a:ext uri="{A12FA001-AC4F-418D-AE19-62706E023703}">
                      <ahyp:hlinkClr xmlns:ahyp="http://schemas.microsoft.com/office/drawing/2018/hyperlinkcolor" val="tx"/>
                    </a:ext>
                  </a:extLst>
                </a:hlinkClick>
              </a:rPr>
              <a:t>https://stats4sd.org/resources/500</a:t>
            </a:r>
            <a:endParaRPr lang="en-GB" b="1" u="sng"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0" indent="0">
              <a:buNone/>
            </a:pPr>
            <a:r>
              <a:rPr lang="en-GB" dirty="0"/>
              <a:t>You can use it to explore and practice or follow along with these videos. </a:t>
            </a:r>
          </a:p>
        </p:txBody>
      </p:sp>
    </p:spTree>
    <p:extLst>
      <p:ext uri="{BB962C8B-B14F-4D97-AF65-F5344CB8AC3E}">
        <p14:creationId xmlns:p14="http://schemas.microsoft.com/office/powerpoint/2010/main" val="797239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43DA28-5B04-44C8-A7F4-4342D47845B2}"/>
              </a:ext>
            </a:extLst>
          </p:cNvPr>
          <p:cNvSpPr>
            <a:spLocks noGrp="1"/>
          </p:cNvSpPr>
          <p:nvPr>
            <p:ph idx="1"/>
          </p:nvPr>
        </p:nvSpPr>
        <p:spPr/>
        <p:txBody>
          <a:bodyPr/>
          <a:lstStyle/>
          <a:p>
            <a:r>
              <a:rPr lang="en-US" dirty="0"/>
              <a:t>Constraints</a:t>
            </a:r>
            <a:endParaRPr lang="en-GB" dirty="0"/>
          </a:p>
          <a:p>
            <a:r>
              <a:rPr lang="en-GB" dirty="0"/>
              <a:t>Relevancies and Skip Patterns</a:t>
            </a:r>
          </a:p>
          <a:p>
            <a:r>
              <a:rPr lang="en-GB" dirty="0"/>
              <a:t>Grouping questions</a:t>
            </a:r>
          </a:p>
          <a:p>
            <a:r>
              <a:rPr lang="en-GB" dirty="0"/>
              <a:t>Repeating questions</a:t>
            </a:r>
          </a:p>
          <a:p>
            <a:r>
              <a:rPr lang="en-GB" dirty="0"/>
              <a:t>Best practices</a:t>
            </a:r>
          </a:p>
          <a:p>
            <a:r>
              <a:rPr lang="en-GB" dirty="0"/>
              <a:t>External Links</a:t>
            </a:r>
          </a:p>
        </p:txBody>
      </p:sp>
      <p:sp>
        <p:nvSpPr>
          <p:cNvPr id="2" name="Title 1">
            <a:extLst>
              <a:ext uri="{FF2B5EF4-FFF2-40B4-BE49-F238E27FC236}">
                <a16:creationId xmlns:a16="http://schemas.microsoft.com/office/drawing/2014/main" id="{ED27FF65-E836-4F5D-9E10-F69259FD4024}"/>
              </a:ext>
            </a:extLst>
          </p:cNvPr>
          <p:cNvSpPr>
            <a:spLocks noGrp="1"/>
          </p:cNvSpPr>
          <p:nvPr>
            <p:ph type="title"/>
          </p:nvPr>
        </p:nvSpPr>
        <p:spPr/>
        <p:txBody>
          <a:bodyPr/>
          <a:lstStyle/>
          <a:p>
            <a:r>
              <a:rPr lang="en-US" dirty="0"/>
              <a:t>Contents</a:t>
            </a:r>
            <a:endParaRPr lang="en-GB" dirty="0"/>
          </a:p>
        </p:txBody>
      </p:sp>
    </p:spTree>
    <p:extLst>
      <p:ext uri="{BB962C8B-B14F-4D97-AF65-F5344CB8AC3E}">
        <p14:creationId xmlns:p14="http://schemas.microsoft.com/office/powerpoint/2010/main" val="178183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E966C53-3ED1-EB46-9A9B-17E9B378AF6C}"/>
              </a:ext>
            </a:extLst>
          </p:cNvPr>
          <p:cNvSpPr>
            <a:spLocks noGrp="1"/>
          </p:cNvSpPr>
          <p:nvPr>
            <p:ph sz="half" idx="2"/>
          </p:nvPr>
        </p:nvSpPr>
        <p:spPr>
          <a:xfrm>
            <a:off x="551671" y="1521075"/>
            <a:ext cx="11164841" cy="2343789"/>
          </a:xfrm>
        </p:spPr>
        <p:txBody>
          <a:bodyPr>
            <a:normAutofit fontScale="62500" lnSpcReduction="20000"/>
          </a:bodyPr>
          <a:lstStyle/>
          <a:p>
            <a:pPr>
              <a:lnSpc>
                <a:spcPct val="130000"/>
              </a:lnSpc>
              <a:spcAft>
                <a:spcPts val="800"/>
              </a:spcAft>
            </a:pPr>
            <a:r>
              <a:rPr lang="en-GB" sz="2400" dirty="0"/>
              <a:t>Constraints are an easy way to make sure the data you collect is </a:t>
            </a:r>
            <a:r>
              <a:rPr lang="en-GB" sz="2400" b="1" dirty="0">
                <a:latin typeface="Open Sans SemiBold" panose="020B0606030504020204" pitchFamily="34" charset="0"/>
                <a:ea typeface="Open Sans SemiBold" panose="020B0606030504020204" pitchFamily="34" charset="0"/>
                <a:cs typeface="Open Sans SemiBold" panose="020B0606030504020204" pitchFamily="34" charset="0"/>
              </a:rPr>
              <a:t>valid</a:t>
            </a:r>
            <a:r>
              <a:rPr lang="en-GB" sz="2400" dirty="0"/>
              <a:t>. E.g. age should not be above 120.  </a:t>
            </a:r>
          </a:p>
          <a:p>
            <a:pPr>
              <a:lnSpc>
                <a:spcPct val="130000"/>
              </a:lnSpc>
              <a:spcAft>
                <a:spcPts val="800"/>
              </a:spcAft>
            </a:pPr>
            <a:r>
              <a:rPr lang="en-GB" sz="2400" dirty="0"/>
              <a:t>Constraints are written into the “constraint” column of the survey sheet. </a:t>
            </a:r>
          </a:p>
          <a:p>
            <a:pPr>
              <a:lnSpc>
                <a:spcPct val="130000"/>
              </a:lnSpc>
              <a:spcAft>
                <a:spcPts val="800"/>
              </a:spcAft>
            </a:pPr>
            <a:r>
              <a:rPr lang="en-GB" sz="2400" dirty="0"/>
              <a:t>In the example below, respondents are shown a list of 5 activities and asked what their 1</a:t>
            </a:r>
            <a:r>
              <a:rPr lang="en-GB" sz="2400" baseline="30000" dirty="0"/>
              <a:t>st</a:t>
            </a:r>
            <a:r>
              <a:rPr lang="en-GB" sz="2400" dirty="0"/>
              <a:t>, 2</a:t>
            </a:r>
            <a:r>
              <a:rPr lang="en-GB" sz="2400" baseline="30000" dirty="0"/>
              <a:t>nd</a:t>
            </a:r>
            <a:r>
              <a:rPr lang="en-GB" sz="2400" dirty="0"/>
              <a:t> and 3</a:t>
            </a:r>
            <a:r>
              <a:rPr lang="en-GB" sz="2400" baseline="30000" dirty="0"/>
              <a:t>rd</a:t>
            </a:r>
            <a:r>
              <a:rPr lang="en-GB" sz="2400" dirty="0"/>
              <a:t> most important activities are to a holiday. However, we have set constraints to ensure no answer is selected multiple times.  </a:t>
            </a:r>
          </a:p>
          <a:p>
            <a:pPr>
              <a:lnSpc>
                <a:spcPct val="130000"/>
              </a:lnSpc>
              <a:spcAft>
                <a:spcPts val="800"/>
              </a:spcAft>
            </a:pPr>
            <a:r>
              <a:rPr lang="en-GB" sz="2400" dirty="0"/>
              <a:t>You can also include messages in the “</a:t>
            </a:r>
            <a:r>
              <a:rPr lang="en-GB" sz="2400" dirty="0" err="1"/>
              <a:t>constraint_message</a:t>
            </a:r>
            <a:r>
              <a:rPr lang="en-GB" sz="2400" dirty="0"/>
              <a:t>:[language]” column explaining why a certain answer is not allowed. </a:t>
            </a:r>
          </a:p>
          <a:p>
            <a:pPr>
              <a:lnSpc>
                <a:spcPct val="130000"/>
              </a:lnSpc>
              <a:spcAft>
                <a:spcPts val="800"/>
              </a:spcAft>
            </a:pPr>
            <a:r>
              <a:rPr lang="en-GB" sz="24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.!=${holiday.activity.1} </a:t>
            </a:r>
            <a:r>
              <a:rPr lang="en-GB" sz="2400" dirty="0"/>
              <a:t>This means that .(holiday.activity.2) cannot be equal to holiday.activity.1</a:t>
            </a:r>
          </a:p>
        </p:txBody>
      </p:sp>
      <p:sp>
        <p:nvSpPr>
          <p:cNvPr id="2" name="Title 1">
            <a:extLst>
              <a:ext uri="{FF2B5EF4-FFF2-40B4-BE49-F238E27FC236}">
                <a16:creationId xmlns:a16="http://schemas.microsoft.com/office/drawing/2014/main" id="{8AC92C48-9E43-40B4-A98F-08A71C4FC7FA}"/>
              </a:ext>
            </a:extLst>
          </p:cNvPr>
          <p:cNvSpPr>
            <a:spLocks noGrp="1"/>
          </p:cNvSpPr>
          <p:nvPr>
            <p:ph type="title"/>
          </p:nvPr>
        </p:nvSpPr>
        <p:spPr/>
        <p:txBody>
          <a:bodyPr/>
          <a:lstStyle/>
          <a:p>
            <a:r>
              <a:rPr lang="en-US" dirty="0"/>
              <a:t>Constraints</a:t>
            </a:r>
            <a:endParaRPr lang="en-GB" dirty="0"/>
          </a:p>
        </p:txBody>
      </p:sp>
      <p:pic>
        <p:nvPicPr>
          <p:cNvPr id="8" name="Picture 7">
            <a:extLst>
              <a:ext uri="{FF2B5EF4-FFF2-40B4-BE49-F238E27FC236}">
                <a16:creationId xmlns:a16="http://schemas.microsoft.com/office/drawing/2014/main" id="{F3B69F62-5100-45DB-99C7-CCC7A0336B1B}"/>
              </a:ext>
            </a:extLst>
          </p:cNvPr>
          <p:cNvPicPr>
            <a:picLocks noChangeAspect="1"/>
          </p:cNvPicPr>
          <p:nvPr/>
        </p:nvPicPr>
        <p:blipFill rotWithShape="1">
          <a:blip r:embed="rId3"/>
          <a:srcRect l="770" r="-1"/>
          <a:stretch/>
        </p:blipFill>
        <p:spPr>
          <a:xfrm>
            <a:off x="2368425" y="3953188"/>
            <a:ext cx="7455149" cy="2069584"/>
          </a:xfrm>
          <a:prstGeom prst="rect">
            <a:avLst/>
          </a:prstGeom>
          <a:ln w="101600">
            <a:solidFill>
              <a:schemeClr val="bg1"/>
            </a:solidFill>
          </a:ln>
          <a:effectLst>
            <a:outerShdw blurRad="139700" dist="38100" dir="2700000" algn="tl" rotWithShape="0">
              <a:prstClr val="black">
                <a:alpha val="30000"/>
              </a:prstClr>
            </a:outerShdw>
          </a:effectLst>
        </p:spPr>
      </p:pic>
      <p:sp>
        <p:nvSpPr>
          <p:cNvPr id="5" name="Rounded Rectangle 4">
            <a:extLst>
              <a:ext uri="{FF2B5EF4-FFF2-40B4-BE49-F238E27FC236}">
                <a16:creationId xmlns:a16="http://schemas.microsoft.com/office/drawing/2014/main" id="{E141D526-8A20-E846-972B-580D46C9B48C}"/>
              </a:ext>
            </a:extLst>
          </p:cNvPr>
          <p:cNvSpPr/>
          <p:nvPr/>
        </p:nvSpPr>
        <p:spPr>
          <a:xfrm>
            <a:off x="8564450" y="3953188"/>
            <a:ext cx="1259123" cy="2069584"/>
          </a:xfrm>
          <a:prstGeom prst="roundRect">
            <a:avLst>
              <a:gd name="adj" fmla="val 3907"/>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480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100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E966C53-3ED1-EB46-9A9B-17E9B378AF6C}"/>
              </a:ext>
            </a:extLst>
          </p:cNvPr>
          <p:cNvSpPr>
            <a:spLocks noGrp="1"/>
          </p:cNvSpPr>
          <p:nvPr>
            <p:ph sz="half" idx="2"/>
          </p:nvPr>
        </p:nvSpPr>
        <p:spPr>
          <a:xfrm>
            <a:off x="3850945" y="1940586"/>
            <a:ext cx="4490110" cy="681212"/>
          </a:xfrm>
        </p:spPr>
        <p:txBody>
          <a:bodyPr>
            <a:noAutofit/>
          </a:bodyPr>
          <a:lstStyle/>
          <a:p>
            <a:pPr marL="0" indent="0" algn="ctr">
              <a:lnSpc>
                <a:spcPct val="130000"/>
              </a:lnSpc>
              <a:spcAft>
                <a:spcPts val="800"/>
              </a:spcAft>
              <a:buNone/>
            </a:pPr>
            <a:r>
              <a:rPr lang="en-GB" sz="2800" b="1" spc="31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a:t>
            </a:r>
            <a:r>
              <a:rPr lang="en-GB" sz="2800" b="1" spc="11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a:t>
            </a:r>
            <a:r>
              <a:rPr lang="en-GB" sz="2800" b="1" spc="5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holiday.activity.1}</a:t>
            </a:r>
            <a:endParaRPr lang="en-GB" sz="2400" spc="50" dirty="0">
              <a:solidFill>
                <a:schemeClr val="tx1"/>
              </a:solidFill>
            </a:endParaRPr>
          </a:p>
        </p:txBody>
      </p:sp>
      <p:sp>
        <p:nvSpPr>
          <p:cNvPr id="2" name="Title 1">
            <a:extLst>
              <a:ext uri="{FF2B5EF4-FFF2-40B4-BE49-F238E27FC236}">
                <a16:creationId xmlns:a16="http://schemas.microsoft.com/office/drawing/2014/main" id="{8AC92C48-9E43-40B4-A98F-08A71C4FC7FA}"/>
              </a:ext>
            </a:extLst>
          </p:cNvPr>
          <p:cNvSpPr>
            <a:spLocks noGrp="1"/>
          </p:cNvSpPr>
          <p:nvPr>
            <p:ph type="title"/>
          </p:nvPr>
        </p:nvSpPr>
        <p:spPr/>
        <p:txBody>
          <a:bodyPr/>
          <a:lstStyle/>
          <a:p>
            <a:r>
              <a:rPr lang="en-US" dirty="0"/>
              <a:t>Constraints</a:t>
            </a:r>
            <a:endParaRPr lang="en-GB" dirty="0"/>
          </a:p>
        </p:txBody>
      </p:sp>
      <p:pic>
        <p:nvPicPr>
          <p:cNvPr id="8" name="Picture 7">
            <a:extLst>
              <a:ext uri="{FF2B5EF4-FFF2-40B4-BE49-F238E27FC236}">
                <a16:creationId xmlns:a16="http://schemas.microsoft.com/office/drawing/2014/main" id="{F3B69F62-5100-45DB-99C7-CCC7A0336B1B}"/>
              </a:ext>
            </a:extLst>
          </p:cNvPr>
          <p:cNvPicPr>
            <a:picLocks noChangeAspect="1"/>
          </p:cNvPicPr>
          <p:nvPr/>
        </p:nvPicPr>
        <p:blipFill rotWithShape="1">
          <a:blip r:embed="rId3"/>
          <a:srcRect l="770" r="-1"/>
          <a:stretch/>
        </p:blipFill>
        <p:spPr>
          <a:xfrm>
            <a:off x="2368425" y="3953188"/>
            <a:ext cx="7455149" cy="2069584"/>
          </a:xfrm>
          <a:prstGeom prst="rect">
            <a:avLst/>
          </a:prstGeom>
          <a:ln w="101600">
            <a:solidFill>
              <a:schemeClr val="bg1"/>
            </a:solidFill>
          </a:ln>
          <a:effectLst>
            <a:outerShdw blurRad="139700" dist="38100" dir="2700000" algn="tl" rotWithShape="0">
              <a:prstClr val="black">
                <a:alpha val="30000"/>
              </a:prstClr>
            </a:outerShdw>
          </a:effectLst>
        </p:spPr>
      </p:pic>
      <p:sp>
        <p:nvSpPr>
          <p:cNvPr id="5" name="Rounded Rectangle 4">
            <a:extLst>
              <a:ext uri="{FF2B5EF4-FFF2-40B4-BE49-F238E27FC236}">
                <a16:creationId xmlns:a16="http://schemas.microsoft.com/office/drawing/2014/main" id="{E141D526-8A20-E846-972B-580D46C9B48C}"/>
              </a:ext>
            </a:extLst>
          </p:cNvPr>
          <p:cNvSpPr/>
          <p:nvPr/>
        </p:nvSpPr>
        <p:spPr>
          <a:xfrm>
            <a:off x="8564450" y="5151548"/>
            <a:ext cx="1259123" cy="463641"/>
          </a:xfrm>
          <a:prstGeom prst="roundRect">
            <a:avLst>
              <a:gd name="adj" fmla="val 3907"/>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7D702451-85A3-0041-BC4F-91E491025D8C}"/>
              </a:ext>
            </a:extLst>
          </p:cNvPr>
          <p:cNvCxnSpPr>
            <a:cxnSpLocks/>
          </p:cNvCxnSpPr>
          <p:nvPr/>
        </p:nvCxnSpPr>
        <p:spPr>
          <a:xfrm flipH="1">
            <a:off x="8185355" y="2281192"/>
            <a:ext cx="1141208"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EE39C6-9DC5-B64F-A3C7-2A3C18DA41A2}"/>
              </a:ext>
            </a:extLst>
          </p:cNvPr>
          <p:cNvCxnSpPr>
            <a:cxnSpLocks/>
          </p:cNvCxnSpPr>
          <p:nvPr/>
        </p:nvCxnSpPr>
        <p:spPr>
          <a:xfrm>
            <a:off x="9326562" y="2281192"/>
            <a:ext cx="0" cy="285041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8F5CA5E-C8D7-AB47-8225-57AB3BB952B3}"/>
              </a:ext>
            </a:extLst>
          </p:cNvPr>
          <p:cNvCxnSpPr>
            <a:cxnSpLocks/>
          </p:cNvCxnSpPr>
          <p:nvPr/>
        </p:nvCxnSpPr>
        <p:spPr>
          <a:xfrm>
            <a:off x="6546115" y="2539758"/>
            <a:ext cx="0" cy="373983"/>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A6B60A1B-05A6-5442-9F02-6ECF7238D8CA}"/>
              </a:ext>
            </a:extLst>
          </p:cNvPr>
          <p:cNvSpPr txBox="1">
            <a:spLocks/>
          </p:cNvSpPr>
          <p:nvPr/>
        </p:nvSpPr>
        <p:spPr>
          <a:xfrm>
            <a:off x="4775500" y="2891599"/>
            <a:ext cx="3930846" cy="681212"/>
          </a:xfrm>
          <a:prstGeom prst="rect">
            <a:avLst/>
          </a:prstGeom>
        </p:spPr>
        <p:txBody>
          <a:bodyPr vert="horz" lIns="90000" tIns="45720" rIns="91440" bIns="45720" rtlCol="0">
            <a:normAutofit/>
          </a:bodyPr>
          <a:lst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Aft>
                <a:spcPts val="800"/>
              </a:spcAft>
              <a:buNone/>
            </a:pPr>
            <a:r>
              <a:rPr lang="en-GB" sz="1400" dirty="0">
                <a:solidFill>
                  <a:schemeClr val="accent4">
                    <a:lumMod val="75000"/>
                  </a:schemeClr>
                </a:solidFill>
                <a:latin typeface="+mn-lt"/>
              </a:rPr>
              <a:t>Name of the variable we are referring to</a:t>
            </a:r>
          </a:p>
        </p:txBody>
      </p:sp>
      <p:sp>
        <p:nvSpPr>
          <p:cNvPr id="13" name="Rounded Rectangle 12">
            <a:extLst>
              <a:ext uri="{FF2B5EF4-FFF2-40B4-BE49-F238E27FC236}">
                <a16:creationId xmlns:a16="http://schemas.microsoft.com/office/drawing/2014/main" id="{0E05F32D-D22A-0446-BEDF-DB2442871867}"/>
              </a:ext>
            </a:extLst>
          </p:cNvPr>
          <p:cNvSpPr/>
          <p:nvPr/>
        </p:nvSpPr>
        <p:spPr>
          <a:xfrm>
            <a:off x="3322749" y="4649273"/>
            <a:ext cx="1043187" cy="482331"/>
          </a:xfrm>
          <a:prstGeom prst="roundRect">
            <a:avLst>
              <a:gd name="adj" fmla="val 3907"/>
            </a:avLst>
          </a:prstGeom>
          <a:solidFill>
            <a:schemeClr val="accent4">
              <a:alpha val="9000"/>
            </a:schemeClr>
          </a:solid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D85443D1-7CB2-C94B-8514-C479567D34E5}"/>
              </a:ext>
            </a:extLst>
          </p:cNvPr>
          <p:cNvSpPr/>
          <p:nvPr/>
        </p:nvSpPr>
        <p:spPr>
          <a:xfrm>
            <a:off x="4252400" y="2035503"/>
            <a:ext cx="324000" cy="491377"/>
          </a:xfrm>
          <a:prstGeom prst="roundRect">
            <a:avLst>
              <a:gd name="adj" fmla="val 3907"/>
            </a:avLst>
          </a:prstGeom>
          <a:solidFill>
            <a:schemeClr val="accent4">
              <a:alpha val="9000"/>
            </a:schemeClr>
          </a:solid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A79F4968-ABF7-9049-B111-2A41553D1AB6}"/>
              </a:ext>
            </a:extLst>
          </p:cNvPr>
          <p:cNvCxnSpPr>
            <a:cxnSpLocks/>
          </p:cNvCxnSpPr>
          <p:nvPr/>
        </p:nvCxnSpPr>
        <p:spPr>
          <a:xfrm>
            <a:off x="4431075" y="1790309"/>
            <a:ext cx="0" cy="245194"/>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E6A82A-BF62-8A4C-8ACC-5836CC152ADC}"/>
              </a:ext>
            </a:extLst>
          </p:cNvPr>
          <p:cNvCxnSpPr>
            <a:cxnSpLocks/>
          </p:cNvCxnSpPr>
          <p:nvPr/>
        </p:nvCxnSpPr>
        <p:spPr>
          <a:xfrm flipH="1">
            <a:off x="3027098" y="2282658"/>
            <a:ext cx="1059955"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Content Placeholder 3">
            <a:extLst>
              <a:ext uri="{FF2B5EF4-FFF2-40B4-BE49-F238E27FC236}">
                <a16:creationId xmlns:a16="http://schemas.microsoft.com/office/drawing/2014/main" id="{B1D5D315-7FD3-3841-AAA1-8FA956B7D004}"/>
              </a:ext>
            </a:extLst>
          </p:cNvPr>
          <p:cNvSpPr txBox="1">
            <a:spLocks/>
          </p:cNvSpPr>
          <p:nvPr/>
        </p:nvSpPr>
        <p:spPr>
          <a:xfrm>
            <a:off x="3302827" y="1446082"/>
            <a:ext cx="2250040" cy="681212"/>
          </a:xfrm>
          <a:prstGeom prst="rect">
            <a:avLst/>
          </a:prstGeom>
        </p:spPr>
        <p:txBody>
          <a:bodyPr vert="horz" lIns="90000" tIns="45720" rIns="91440" bIns="45720" rtlCol="0">
            <a:normAutofit/>
          </a:bodyPr>
          <a:lst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Aft>
                <a:spcPts val="800"/>
              </a:spcAft>
              <a:buNone/>
            </a:pPr>
            <a:r>
              <a:rPr lang="en-GB" sz="1400" dirty="0">
                <a:solidFill>
                  <a:schemeClr val="accent4">
                    <a:lumMod val="75000"/>
                  </a:schemeClr>
                </a:solidFill>
                <a:latin typeface="+mn-lt"/>
              </a:rPr>
              <a:t>Operator: not equal to</a:t>
            </a:r>
          </a:p>
        </p:txBody>
      </p:sp>
      <p:sp>
        <p:nvSpPr>
          <p:cNvPr id="10" name="Rounded Rectangle 9">
            <a:extLst>
              <a:ext uri="{FF2B5EF4-FFF2-40B4-BE49-F238E27FC236}">
                <a16:creationId xmlns:a16="http://schemas.microsoft.com/office/drawing/2014/main" id="{569A5E54-7F1C-7646-BAAD-E0E059C0CAFE}"/>
              </a:ext>
            </a:extLst>
          </p:cNvPr>
          <p:cNvSpPr/>
          <p:nvPr/>
        </p:nvSpPr>
        <p:spPr>
          <a:xfrm>
            <a:off x="4946834" y="2035503"/>
            <a:ext cx="2988000" cy="491377"/>
          </a:xfrm>
          <a:prstGeom prst="roundRect">
            <a:avLst>
              <a:gd name="adj" fmla="val 3907"/>
            </a:avLst>
          </a:prstGeom>
          <a:solidFill>
            <a:schemeClr val="accent4">
              <a:alpha val="9000"/>
            </a:schemeClr>
          </a:solid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a:extLst>
              <a:ext uri="{FF2B5EF4-FFF2-40B4-BE49-F238E27FC236}">
                <a16:creationId xmlns:a16="http://schemas.microsoft.com/office/drawing/2014/main" id="{9EDF4D61-5B68-1F4A-925C-CA36093BC480}"/>
              </a:ext>
            </a:extLst>
          </p:cNvPr>
          <p:cNvSpPr/>
          <p:nvPr/>
        </p:nvSpPr>
        <p:spPr>
          <a:xfrm>
            <a:off x="4087052" y="2035503"/>
            <a:ext cx="134192" cy="491377"/>
          </a:xfrm>
          <a:prstGeom prst="roundRect">
            <a:avLst>
              <a:gd name="adj" fmla="val 3907"/>
            </a:avLst>
          </a:prstGeom>
          <a:solidFill>
            <a:schemeClr val="accent4">
              <a:alpha val="9000"/>
            </a:schemeClr>
          </a:solid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ontent Placeholder 3">
            <a:extLst>
              <a:ext uri="{FF2B5EF4-FFF2-40B4-BE49-F238E27FC236}">
                <a16:creationId xmlns:a16="http://schemas.microsoft.com/office/drawing/2014/main" id="{B805B8BA-F13B-9448-A7C9-FB021A533D8C}"/>
              </a:ext>
            </a:extLst>
          </p:cNvPr>
          <p:cNvSpPr txBox="1">
            <a:spLocks/>
          </p:cNvSpPr>
          <p:nvPr/>
        </p:nvSpPr>
        <p:spPr>
          <a:xfrm>
            <a:off x="723561" y="1786688"/>
            <a:ext cx="2250040" cy="1209311"/>
          </a:xfrm>
          <a:prstGeom prst="rect">
            <a:avLst/>
          </a:prstGeom>
        </p:spPr>
        <p:txBody>
          <a:bodyPr vert="horz" lIns="90000" tIns="45720" rIns="91440" bIns="45720" rtlCol="0">
            <a:normAutofit/>
          </a:bodyPr>
          <a:lst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Aft>
                <a:spcPts val="800"/>
              </a:spcAft>
              <a:buNone/>
            </a:pPr>
            <a:r>
              <a:rPr lang="en-GB" sz="1400" dirty="0">
                <a:solidFill>
                  <a:schemeClr val="accent4">
                    <a:lumMod val="75000"/>
                  </a:schemeClr>
                </a:solidFill>
                <a:latin typeface="+mn-lt"/>
              </a:rPr>
              <a:t>Refers to the variable being created in the current row (in this case, </a:t>
            </a:r>
            <a:r>
              <a:rPr lang="en-GB" sz="1400" b="1" dirty="0">
                <a:solidFill>
                  <a:schemeClr val="accent4">
                    <a:lumMod val="75000"/>
                  </a:schemeClr>
                </a:solidFill>
                <a:latin typeface="+mn-lt"/>
              </a:rPr>
              <a:t>holiday.activity.2</a:t>
            </a:r>
            <a:r>
              <a:rPr lang="en-GB" sz="1400" dirty="0">
                <a:solidFill>
                  <a:schemeClr val="accent4">
                    <a:lumMod val="75000"/>
                  </a:schemeClr>
                </a:solidFill>
                <a:latin typeface="+mn-lt"/>
              </a:rPr>
              <a:t>)</a:t>
            </a:r>
          </a:p>
        </p:txBody>
      </p:sp>
    </p:spTree>
    <p:extLst>
      <p:ext uri="{BB962C8B-B14F-4D97-AF65-F5344CB8AC3E}">
        <p14:creationId xmlns:p14="http://schemas.microsoft.com/office/powerpoint/2010/main" val="155544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300"/>
                                        <p:tgtEl>
                                          <p:spTgt spid="9"/>
                                        </p:tgtEl>
                                      </p:cBhvr>
                                    </p:animEffect>
                                  </p:childTnLst>
                                </p:cTn>
                              </p:par>
                            </p:childTnLst>
                          </p:cTn>
                        </p:par>
                        <p:par>
                          <p:cTn id="12" fill="hold">
                            <p:stCondLst>
                              <p:cond delay="800"/>
                            </p:stCondLst>
                            <p:childTnLst>
                              <p:par>
                                <p:cTn id="13" presetID="2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500"/>
                                  </p:stCondLst>
                                  <p:childTnLst>
                                    <p:set>
                                      <p:cBhvr>
                                        <p:cTn id="1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300"/>
                                        <p:tgtEl>
                                          <p:spTgt spid="11"/>
                                        </p:tgtEl>
                                      </p:cBhvr>
                                    </p:animEffect>
                                  </p:childTnLst>
                                </p:cTn>
                              </p:par>
                            </p:childTnLst>
                          </p:cTn>
                        </p:par>
                        <p:par>
                          <p:cTn id="29" fill="hold">
                            <p:stCondLst>
                              <p:cond delay="800"/>
                            </p:stCondLst>
                            <p:childTnLst>
                              <p:par>
                                <p:cTn id="30" presetID="1" presetClass="entr" presetSubtype="0" fill="hold" grpId="0" nodeType="after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300"/>
                                        <p:tgtEl>
                                          <p:spTgt spid="15"/>
                                        </p:tgtEl>
                                      </p:cBhvr>
                                    </p:animEffect>
                                  </p:childTnLst>
                                </p:cTn>
                              </p:par>
                            </p:childTnLst>
                          </p:cTn>
                        </p:par>
                        <p:par>
                          <p:cTn id="44" fill="hold">
                            <p:stCondLst>
                              <p:cond delay="800"/>
                            </p:stCondLst>
                            <p:childTnLst>
                              <p:par>
                                <p:cTn id="45" presetID="1" presetClass="entr" presetSubtype="0" fill="hold" grpId="0" nodeType="after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par>
                          <p:cTn id="52" fill="hold">
                            <p:stCondLst>
                              <p:cond delay="500"/>
                            </p:stCondLst>
                            <p:childTnLst>
                              <p:par>
                                <p:cTn id="53" presetID="22" presetClass="entr" presetSubtype="2"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right)">
                                      <p:cBhvr>
                                        <p:cTn id="55" dur="500"/>
                                        <p:tgtEl>
                                          <p:spTgt spid="17"/>
                                        </p:tgtEl>
                                      </p:cBhvr>
                                    </p:animEffect>
                                  </p:childTnLst>
                                </p:cTn>
                              </p:par>
                            </p:childTnLst>
                          </p:cTn>
                        </p:par>
                        <p:par>
                          <p:cTn id="56" fill="hold">
                            <p:stCondLst>
                              <p:cond delay="1000"/>
                            </p:stCondLst>
                            <p:childTnLst>
                              <p:par>
                                <p:cTn id="57" presetID="1" presetClass="entr" presetSubtype="0" fill="hold" grpId="0" nodeType="afterEffect">
                                  <p:stCondLst>
                                    <p:cond delay="0"/>
                                  </p:stCondLst>
                                  <p:childTnLst>
                                    <p:set>
                                      <p:cBhvr>
                                        <p:cTn id="5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P spid="5" grpId="0" animBg="1"/>
      <p:bldP spid="12" grpId="0" uiExpand="1" build="p"/>
      <p:bldP spid="13" grpId="0" animBg="1"/>
      <p:bldP spid="14" grpId="0" animBg="1"/>
      <p:bldP spid="19" grpId="0" uiExpand="1" build="p"/>
      <p:bldP spid="10" grpId="0" animBg="1"/>
      <p:bldP spid="21" grpId="0" animBg="1"/>
      <p:bldP spid="2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E966C53-3ED1-EB46-9A9B-17E9B378AF6C}"/>
              </a:ext>
            </a:extLst>
          </p:cNvPr>
          <p:cNvSpPr>
            <a:spLocks noGrp="1"/>
          </p:cNvSpPr>
          <p:nvPr>
            <p:ph sz="half" idx="2"/>
          </p:nvPr>
        </p:nvSpPr>
        <p:spPr>
          <a:xfrm>
            <a:off x="3850945" y="1940586"/>
            <a:ext cx="4490110" cy="681212"/>
          </a:xfrm>
        </p:spPr>
        <p:txBody>
          <a:bodyPr>
            <a:noAutofit/>
          </a:bodyPr>
          <a:lstStyle/>
          <a:p>
            <a:pPr marL="0" indent="0" algn="ctr">
              <a:lnSpc>
                <a:spcPct val="130000"/>
              </a:lnSpc>
              <a:spcAft>
                <a:spcPts val="800"/>
              </a:spcAft>
              <a:buNone/>
            </a:pPr>
            <a:r>
              <a:rPr lang="en-GB" sz="2800" b="1" spc="31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a:t>
            </a:r>
            <a:r>
              <a:rPr lang="en-GB" sz="2800" b="1" spc="11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a:t>
            </a:r>
            <a:r>
              <a:rPr lang="en-GB" sz="2800" b="1" spc="5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holiday.activity.1}</a:t>
            </a:r>
            <a:endParaRPr lang="en-GB" sz="2400" spc="50" dirty="0">
              <a:solidFill>
                <a:schemeClr val="tx1"/>
              </a:solidFill>
            </a:endParaRPr>
          </a:p>
        </p:txBody>
      </p:sp>
      <p:sp>
        <p:nvSpPr>
          <p:cNvPr id="2" name="Title 1">
            <a:extLst>
              <a:ext uri="{FF2B5EF4-FFF2-40B4-BE49-F238E27FC236}">
                <a16:creationId xmlns:a16="http://schemas.microsoft.com/office/drawing/2014/main" id="{8AC92C48-9E43-40B4-A98F-08A71C4FC7FA}"/>
              </a:ext>
            </a:extLst>
          </p:cNvPr>
          <p:cNvSpPr>
            <a:spLocks noGrp="1"/>
          </p:cNvSpPr>
          <p:nvPr>
            <p:ph type="title"/>
          </p:nvPr>
        </p:nvSpPr>
        <p:spPr/>
        <p:txBody>
          <a:bodyPr/>
          <a:lstStyle/>
          <a:p>
            <a:r>
              <a:rPr lang="en-US" dirty="0"/>
              <a:t>Constraints</a:t>
            </a:r>
            <a:endParaRPr lang="en-GB" dirty="0"/>
          </a:p>
        </p:txBody>
      </p:sp>
      <p:pic>
        <p:nvPicPr>
          <p:cNvPr id="8" name="Picture 7">
            <a:extLst>
              <a:ext uri="{FF2B5EF4-FFF2-40B4-BE49-F238E27FC236}">
                <a16:creationId xmlns:a16="http://schemas.microsoft.com/office/drawing/2014/main" id="{F3B69F62-5100-45DB-99C7-CCC7A0336B1B}"/>
              </a:ext>
            </a:extLst>
          </p:cNvPr>
          <p:cNvPicPr>
            <a:picLocks noChangeAspect="1"/>
          </p:cNvPicPr>
          <p:nvPr/>
        </p:nvPicPr>
        <p:blipFill rotWithShape="1">
          <a:blip r:embed="rId3"/>
          <a:srcRect l="770" r="-1"/>
          <a:stretch/>
        </p:blipFill>
        <p:spPr>
          <a:xfrm>
            <a:off x="2368425" y="3953188"/>
            <a:ext cx="7455149" cy="2069584"/>
          </a:xfrm>
          <a:prstGeom prst="rect">
            <a:avLst/>
          </a:prstGeom>
          <a:ln w="101600">
            <a:solidFill>
              <a:schemeClr val="bg1"/>
            </a:solidFill>
          </a:ln>
          <a:effectLst>
            <a:outerShdw blurRad="139700" dist="38100" dir="2700000" algn="tl" rotWithShape="0">
              <a:prstClr val="black">
                <a:alpha val="30000"/>
              </a:prstClr>
            </a:outerShdw>
          </a:effectLst>
        </p:spPr>
      </p:pic>
      <p:sp>
        <p:nvSpPr>
          <p:cNvPr id="6" name="Content Placeholder 3">
            <a:extLst>
              <a:ext uri="{FF2B5EF4-FFF2-40B4-BE49-F238E27FC236}">
                <a16:creationId xmlns:a16="http://schemas.microsoft.com/office/drawing/2014/main" id="{A46FF1F0-8A67-8C4D-B8CB-FB0A2FEEF5F7}"/>
              </a:ext>
            </a:extLst>
          </p:cNvPr>
          <p:cNvSpPr txBox="1">
            <a:spLocks/>
          </p:cNvSpPr>
          <p:nvPr/>
        </p:nvSpPr>
        <p:spPr>
          <a:xfrm>
            <a:off x="2766167" y="3325926"/>
            <a:ext cx="6659663" cy="2548094"/>
          </a:xfrm>
          <a:prstGeom prst="rect">
            <a:avLst/>
          </a:prstGeom>
        </p:spPr>
        <p:txBody>
          <a:bodyPr vert="horz" lIns="90000" tIns="45720" rIns="91440" bIns="45720" rtlCol="0">
            <a:normAutofit/>
          </a:bodyPr>
          <a:lst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Aft>
                <a:spcPts val="800"/>
              </a:spcAft>
              <a:buNone/>
            </a:pPr>
            <a:r>
              <a:rPr lang="en-GB" sz="1600" dirty="0"/>
              <a:t>This means that .holiday.activity.2 cannot be equal to holiday.activity.1</a:t>
            </a:r>
          </a:p>
        </p:txBody>
      </p:sp>
      <p:sp>
        <p:nvSpPr>
          <p:cNvPr id="13" name="Rounded Rectangle 12">
            <a:extLst>
              <a:ext uri="{FF2B5EF4-FFF2-40B4-BE49-F238E27FC236}">
                <a16:creationId xmlns:a16="http://schemas.microsoft.com/office/drawing/2014/main" id="{0E05F32D-D22A-0446-BEDF-DB2442871867}"/>
              </a:ext>
            </a:extLst>
          </p:cNvPr>
          <p:cNvSpPr/>
          <p:nvPr/>
        </p:nvSpPr>
        <p:spPr>
          <a:xfrm>
            <a:off x="3322749" y="4649273"/>
            <a:ext cx="1043187" cy="482331"/>
          </a:xfrm>
          <a:prstGeom prst="roundRect">
            <a:avLst>
              <a:gd name="adj" fmla="val 3907"/>
            </a:avLst>
          </a:prstGeom>
          <a:solidFill>
            <a:schemeClr val="accent4">
              <a:alpha val="9000"/>
            </a:schemeClr>
          </a:solid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D85443D1-7CB2-C94B-8514-C479567D34E5}"/>
              </a:ext>
            </a:extLst>
          </p:cNvPr>
          <p:cNvSpPr/>
          <p:nvPr/>
        </p:nvSpPr>
        <p:spPr>
          <a:xfrm>
            <a:off x="4252400" y="2035503"/>
            <a:ext cx="324000" cy="491377"/>
          </a:xfrm>
          <a:prstGeom prst="roundRect">
            <a:avLst>
              <a:gd name="adj" fmla="val 3907"/>
            </a:avLst>
          </a:prstGeom>
          <a:solidFill>
            <a:schemeClr val="accent4">
              <a:alpha val="9000"/>
            </a:schemeClr>
          </a:solid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a:extLst>
              <a:ext uri="{FF2B5EF4-FFF2-40B4-BE49-F238E27FC236}">
                <a16:creationId xmlns:a16="http://schemas.microsoft.com/office/drawing/2014/main" id="{569A5E54-7F1C-7646-BAAD-E0E059C0CAFE}"/>
              </a:ext>
            </a:extLst>
          </p:cNvPr>
          <p:cNvSpPr/>
          <p:nvPr/>
        </p:nvSpPr>
        <p:spPr>
          <a:xfrm>
            <a:off x="4946834" y="2035503"/>
            <a:ext cx="2988000" cy="491377"/>
          </a:xfrm>
          <a:prstGeom prst="roundRect">
            <a:avLst>
              <a:gd name="adj" fmla="val 3907"/>
            </a:avLst>
          </a:prstGeom>
          <a:solidFill>
            <a:schemeClr val="accent4">
              <a:alpha val="9000"/>
            </a:schemeClr>
          </a:solid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a:extLst>
              <a:ext uri="{FF2B5EF4-FFF2-40B4-BE49-F238E27FC236}">
                <a16:creationId xmlns:a16="http://schemas.microsoft.com/office/drawing/2014/main" id="{9EDF4D61-5B68-1F4A-925C-CA36093BC480}"/>
              </a:ext>
            </a:extLst>
          </p:cNvPr>
          <p:cNvSpPr/>
          <p:nvPr/>
        </p:nvSpPr>
        <p:spPr>
          <a:xfrm>
            <a:off x="4087052" y="2035503"/>
            <a:ext cx="134192" cy="491377"/>
          </a:xfrm>
          <a:prstGeom prst="roundRect">
            <a:avLst>
              <a:gd name="adj" fmla="val 3907"/>
            </a:avLst>
          </a:prstGeom>
          <a:solidFill>
            <a:schemeClr val="accent4">
              <a:alpha val="9000"/>
            </a:schemeClr>
          </a:solid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2EB66E2D-89BB-0841-BC8F-51292B5E8410}"/>
              </a:ext>
            </a:extLst>
          </p:cNvPr>
          <p:cNvCxnSpPr>
            <a:cxnSpLocks/>
          </p:cNvCxnSpPr>
          <p:nvPr/>
        </p:nvCxnSpPr>
        <p:spPr>
          <a:xfrm>
            <a:off x="4130767" y="2526880"/>
            <a:ext cx="0" cy="50800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AFC3217-EC2D-A548-B1DE-6D240F644509}"/>
              </a:ext>
            </a:extLst>
          </p:cNvPr>
          <p:cNvCxnSpPr>
            <a:cxnSpLocks/>
          </p:cNvCxnSpPr>
          <p:nvPr/>
        </p:nvCxnSpPr>
        <p:spPr>
          <a:xfrm>
            <a:off x="4130767" y="3034880"/>
            <a:ext cx="103632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7C2835-FB0B-7140-95C1-4582308CA4DE}"/>
              </a:ext>
            </a:extLst>
          </p:cNvPr>
          <p:cNvCxnSpPr>
            <a:cxnSpLocks/>
          </p:cNvCxnSpPr>
          <p:nvPr/>
        </p:nvCxnSpPr>
        <p:spPr>
          <a:xfrm>
            <a:off x="5167087" y="3034880"/>
            <a:ext cx="0" cy="39412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578C44E-329A-1946-B39C-76AB6365F4C0}"/>
              </a:ext>
            </a:extLst>
          </p:cNvPr>
          <p:cNvCxnSpPr>
            <a:cxnSpLocks/>
          </p:cNvCxnSpPr>
          <p:nvPr/>
        </p:nvCxnSpPr>
        <p:spPr>
          <a:xfrm>
            <a:off x="4423375" y="2526880"/>
            <a:ext cx="0" cy="242824"/>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7E60FE-CB90-5C4D-8037-E52D50128DAD}"/>
              </a:ext>
            </a:extLst>
          </p:cNvPr>
          <p:cNvCxnSpPr>
            <a:cxnSpLocks/>
          </p:cNvCxnSpPr>
          <p:nvPr/>
        </p:nvCxnSpPr>
        <p:spPr>
          <a:xfrm>
            <a:off x="4423375" y="2769704"/>
            <a:ext cx="2033016"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B0D5CD-AE75-6140-A643-60B871B75F6B}"/>
              </a:ext>
            </a:extLst>
          </p:cNvPr>
          <p:cNvCxnSpPr>
            <a:cxnSpLocks/>
          </p:cNvCxnSpPr>
          <p:nvPr/>
        </p:nvCxnSpPr>
        <p:spPr>
          <a:xfrm>
            <a:off x="6456391" y="2769704"/>
            <a:ext cx="0" cy="659296"/>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F16CEE3-48B2-E44E-BD5C-4D4A84992110}"/>
              </a:ext>
            </a:extLst>
          </p:cNvPr>
          <p:cNvCxnSpPr>
            <a:cxnSpLocks/>
          </p:cNvCxnSpPr>
          <p:nvPr/>
        </p:nvCxnSpPr>
        <p:spPr>
          <a:xfrm>
            <a:off x="6965407" y="2517736"/>
            <a:ext cx="0" cy="50800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CB99C5-44CB-B44B-BACB-822D69D17364}"/>
              </a:ext>
            </a:extLst>
          </p:cNvPr>
          <p:cNvCxnSpPr>
            <a:cxnSpLocks/>
          </p:cNvCxnSpPr>
          <p:nvPr/>
        </p:nvCxnSpPr>
        <p:spPr>
          <a:xfrm>
            <a:off x="6965407" y="3025736"/>
            <a:ext cx="103632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935D4FF-5416-C246-BA79-FD4222C3744A}"/>
              </a:ext>
            </a:extLst>
          </p:cNvPr>
          <p:cNvCxnSpPr>
            <a:cxnSpLocks/>
          </p:cNvCxnSpPr>
          <p:nvPr/>
        </p:nvCxnSpPr>
        <p:spPr>
          <a:xfrm>
            <a:off x="8001727" y="3025736"/>
            <a:ext cx="0" cy="403264"/>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63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
                                        <p:tgtEl>
                                          <p:spTgt spid="20"/>
                                        </p:tgtEl>
                                      </p:cBhvr>
                                    </p:animEffect>
                                  </p:childTnLst>
                                </p:cTn>
                              </p:par>
                            </p:childTnLst>
                          </p:cTn>
                        </p:par>
                        <p:par>
                          <p:cTn id="8" fill="hold">
                            <p:stCondLst>
                              <p:cond delay="3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300"/>
                                        <p:tgtEl>
                                          <p:spTgt spid="22"/>
                                        </p:tgtEl>
                                      </p:cBhvr>
                                    </p:animEffect>
                                  </p:childTnLst>
                                </p:cTn>
                              </p:par>
                            </p:childTnLst>
                          </p:cTn>
                        </p:par>
                        <p:par>
                          <p:cTn id="12" fill="hold">
                            <p:stCondLst>
                              <p:cond delay="600"/>
                            </p:stCondLst>
                            <p:childTnLst>
                              <p:par>
                                <p:cTn id="13" presetID="22" presetClass="entr" presetSubtype="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2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100"/>
                                        <p:tgtEl>
                                          <p:spTgt spid="35"/>
                                        </p:tgtEl>
                                      </p:cBhvr>
                                    </p:animEffect>
                                  </p:childTnLst>
                                </p:cTn>
                              </p:par>
                            </p:childTnLst>
                          </p:cTn>
                        </p:par>
                        <p:par>
                          <p:cTn id="21" fill="hold">
                            <p:stCondLst>
                              <p:cond delay="100"/>
                            </p:stCondLst>
                            <p:childTnLst>
                              <p:par>
                                <p:cTn id="22" presetID="22" presetClass="entr" presetSubtype="8"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500"/>
                                        <p:tgtEl>
                                          <p:spTgt spid="36"/>
                                        </p:tgtEl>
                                      </p:cBhvr>
                                    </p:animEffect>
                                  </p:childTnLst>
                                </p:cTn>
                              </p:par>
                            </p:childTnLst>
                          </p:cTn>
                        </p:par>
                        <p:par>
                          <p:cTn id="25" fill="hold">
                            <p:stCondLst>
                              <p:cond delay="600"/>
                            </p:stCondLst>
                            <p:childTnLst>
                              <p:par>
                                <p:cTn id="26" presetID="22" presetClass="entr" presetSubtype="1"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up)">
                                      <p:cBhvr>
                                        <p:cTn id="28" dur="3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up)">
                                      <p:cBhvr>
                                        <p:cTn id="33" dur="300"/>
                                        <p:tgtEl>
                                          <p:spTgt spid="42"/>
                                        </p:tgtEl>
                                      </p:cBhvr>
                                    </p:animEffect>
                                  </p:childTnLst>
                                </p:cTn>
                              </p:par>
                            </p:childTnLst>
                          </p:cTn>
                        </p:par>
                        <p:par>
                          <p:cTn id="34" fill="hold">
                            <p:stCondLst>
                              <p:cond delay="300"/>
                            </p:stCondLst>
                            <p:childTnLst>
                              <p:par>
                                <p:cTn id="35" presetID="22" presetClass="entr" presetSubtype="8"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300"/>
                                        <p:tgtEl>
                                          <p:spTgt spid="43"/>
                                        </p:tgtEl>
                                      </p:cBhvr>
                                    </p:animEffect>
                                  </p:childTnLst>
                                </p:cTn>
                              </p:par>
                            </p:childTnLst>
                          </p:cTn>
                        </p:par>
                        <p:par>
                          <p:cTn id="38" fill="hold">
                            <p:stCondLst>
                              <p:cond delay="600"/>
                            </p:stCondLst>
                            <p:childTnLst>
                              <p:par>
                                <p:cTn id="39" presetID="22" presetClass="entr" presetSubtype="1"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up)">
                                      <p:cBhvr>
                                        <p:cTn id="41" dur="2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E966C53-3ED1-EB46-9A9B-17E9B378AF6C}"/>
              </a:ext>
            </a:extLst>
          </p:cNvPr>
          <p:cNvSpPr>
            <a:spLocks noGrp="1"/>
          </p:cNvSpPr>
          <p:nvPr>
            <p:ph sz="half" idx="2"/>
          </p:nvPr>
        </p:nvSpPr>
        <p:spPr>
          <a:xfrm>
            <a:off x="3850945" y="1940586"/>
            <a:ext cx="4490110" cy="681212"/>
          </a:xfrm>
        </p:spPr>
        <p:txBody>
          <a:bodyPr>
            <a:noAutofit/>
          </a:bodyPr>
          <a:lstStyle/>
          <a:p>
            <a:pPr marL="0" indent="0" algn="ctr">
              <a:lnSpc>
                <a:spcPct val="130000"/>
              </a:lnSpc>
              <a:spcAft>
                <a:spcPts val="800"/>
              </a:spcAft>
              <a:buNone/>
            </a:pPr>
            <a:r>
              <a:rPr lang="en-GB" sz="2800" b="1" spc="31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a:t>
            </a:r>
            <a:r>
              <a:rPr lang="en-GB" sz="2800" b="1" spc="11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a:t>
            </a:r>
            <a:r>
              <a:rPr lang="en-GB" sz="2800" b="1" spc="5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holiday.activity.1}</a:t>
            </a:r>
            <a:endParaRPr lang="en-GB" sz="2400" spc="50" dirty="0">
              <a:solidFill>
                <a:schemeClr val="tx1"/>
              </a:solidFill>
            </a:endParaRPr>
          </a:p>
        </p:txBody>
      </p:sp>
      <p:sp>
        <p:nvSpPr>
          <p:cNvPr id="2" name="Title 1">
            <a:extLst>
              <a:ext uri="{FF2B5EF4-FFF2-40B4-BE49-F238E27FC236}">
                <a16:creationId xmlns:a16="http://schemas.microsoft.com/office/drawing/2014/main" id="{8AC92C48-9E43-40B4-A98F-08A71C4FC7FA}"/>
              </a:ext>
            </a:extLst>
          </p:cNvPr>
          <p:cNvSpPr>
            <a:spLocks noGrp="1"/>
          </p:cNvSpPr>
          <p:nvPr>
            <p:ph type="title"/>
          </p:nvPr>
        </p:nvSpPr>
        <p:spPr/>
        <p:txBody>
          <a:bodyPr/>
          <a:lstStyle/>
          <a:p>
            <a:r>
              <a:rPr lang="en-US" dirty="0"/>
              <a:t>Constraints</a:t>
            </a:r>
            <a:endParaRPr lang="en-GB" dirty="0"/>
          </a:p>
        </p:txBody>
      </p:sp>
      <p:pic>
        <p:nvPicPr>
          <p:cNvPr id="8" name="Picture 7">
            <a:extLst>
              <a:ext uri="{FF2B5EF4-FFF2-40B4-BE49-F238E27FC236}">
                <a16:creationId xmlns:a16="http://schemas.microsoft.com/office/drawing/2014/main" id="{F3B69F62-5100-45DB-99C7-CCC7A0336B1B}"/>
              </a:ext>
            </a:extLst>
          </p:cNvPr>
          <p:cNvPicPr>
            <a:picLocks noChangeAspect="1"/>
          </p:cNvPicPr>
          <p:nvPr/>
        </p:nvPicPr>
        <p:blipFill rotWithShape="1">
          <a:blip r:embed="rId3"/>
          <a:srcRect l="770" r="-1"/>
          <a:stretch/>
        </p:blipFill>
        <p:spPr>
          <a:xfrm>
            <a:off x="2368425" y="3953188"/>
            <a:ext cx="7455149" cy="2069584"/>
          </a:xfrm>
          <a:prstGeom prst="rect">
            <a:avLst/>
          </a:prstGeom>
          <a:ln w="101600">
            <a:solidFill>
              <a:schemeClr val="bg1"/>
            </a:solidFill>
          </a:ln>
          <a:effectLst>
            <a:outerShdw blurRad="139700" dist="38100" dir="2700000" algn="tl" rotWithShape="0">
              <a:prstClr val="black">
                <a:alpha val="30000"/>
              </a:prstClr>
            </a:outerShdw>
          </a:effectLst>
        </p:spPr>
      </p:pic>
      <p:sp>
        <p:nvSpPr>
          <p:cNvPr id="6" name="Content Placeholder 3">
            <a:extLst>
              <a:ext uri="{FF2B5EF4-FFF2-40B4-BE49-F238E27FC236}">
                <a16:creationId xmlns:a16="http://schemas.microsoft.com/office/drawing/2014/main" id="{A46FF1F0-8A67-8C4D-B8CB-FB0A2FEEF5F7}"/>
              </a:ext>
            </a:extLst>
          </p:cNvPr>
          <p:cNvSpPr txBox="1">
            <a:spLocks/>
          </p:cNvSpPr>
          <p:nvPr/>
        </p:nvSpPr>
        <p:spPr>
          <a:xfrm>
            <a:off x="2766167" y="3325926"/>
            <a:ext cx="6659663" cy="2548094"/>
          </a:xfrm>
          <a:prstGeom prst="rect">
            <a:avLst/>
          </a:prstGeom>
        </p:spPr>
        <p:txBody>
          <a:bodyPr vert="horz" lIns="90000" tIns="45720" rIns="91440" bIns="45720" rtlCol="0">
            <a:normAutofit/>
          </a:bodyPr>
          <a:lst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Aft>
                <a:spcPts val="800"/>
              </a:spcAft>
              <a:buNone/>
            </a:pPr>
            <a:r>
              <a:rPr lang="en-GB" sz="1600" dirty="0"/>
              <a:t>This means that .holiday.activity.2 cannot be equal to holiday.activity.1</a:t>
            </a:r>
          </a:p>
        </p:txBody>
      </p:sp>
      <p:sp>
        <p:nvSpPr>
          <p:cNvPr id="13" name="Rounded Rectangle 12">
            <a:extLst>
              <a:ext uri="{FF2B5EF4-FFF2-40B4-BE49-F238E27FC236}">
                <a16:creationId xmlns:a16="http://schemas.microsoft.com/office/drawing/2014/main" id="{0E05F32D-D22A-0446-BEDF-DB2442871867}"/>
              </a:ext>
            </a:extLst>
          </p:cNvPr>
          <p:cNvSpPr/>
          <p:nvPr/>
        </p:nvSpPr>
        <p:spPr>
          <a:xfrm>
            <a:off x="3322749" y="4649273"/>
            <a:ext cx="1043187" cy="482331"/>
          </a:xfrm>
          <a:prstGeom prst="roundRect">
            <a:avLst>
              <a:gd name="adj" fmla="val 3907"/>
            </a:avLst>
          </a:prstGeom>
          <a:solidFill>
            <a:schemeClr val="accent4">
              <a:alpha val="9000"/>
            </a:schemeClr>
          </a:solid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a:extLst>
              <a:ext uri="{FF2B5EF4-FFF2-40B4-BE49-F238E27FC236}">
                <a16:creationId xmlns:a16="http://schemas.microsoft.com/office/drawing/2014/main" id="{EE3FAEEB-8F80-4849-B2C3-6BC9164D7DC9}"/>
              </a:ext>
            </a:extLst>
          </p:cNvPr>
          <p:cNvSpPr/>
          <p:nvPr/>
        </p:nvSpPr>
        <p:spPr>
          <a:xfrm>
            <a:off x="4567255" y="2049370"/>
            <a:ext cx="385745" cy="503329"/>
          </a:xfrm>
          <a:prstGeom prst="roundRect">
            <a:avLst>
              <a:gd name="adj" fmla="val 3907"/>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A818D246-7009-C54A-B0BD-36B4D8175C8A}"/>
              </a:ext>
            </a:extLst>
          </p:cNvPr>
          <p:cNvCxnSpPr>
            <a:cxnSpLocks/>
          </p:cNvCxnSpPr>
          <p:nvPr/>
        </p:nvCxnSpPr>
        <p:spPr>
          <a:xfrm flipV="1">
            <a:off x="4699205" y="2552700"/>
            <a:ext cx="0" cy="333375"/>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222F24-1E2E-904B-B36B-D8E0C7555F98}"/>
              </a:ext>
            </a:extLst>
          </p:cNvPr>
          <p:cNvCxnSpPr>
            <a:cxnSpLocks/>
          </p:cNvCxnSpPr>
          <p:nvPr/>
        </p:nvCxnSpPr>
        <p:spPr>
          <a:xfrm>
            <a:off x="4699205" y="2886075"/>
            <a:ext cx="3371850"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DF96F83B-28FA-AF42-8DC3-CC3368B53BAE}"/>
              </a:ext>
            </a:extLst>
          </p:cNvPr>
          <p:cNvSpPr/>
          <p:nvPr/>
        </p:nvSpPr>
        <p:spPr>
          <a:xfrm>
            <a:off x="7891480" y="2049370"/>
            <a:ext cx="385745" cy="503329"/>
          </a:xfrm>
          <a:prstGeom prst="roundRect">
            <a:avLst>
              <a:gd name="adj" fmla="val 3907"/>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8F55A6DF-C59B-EA44-AA6B-5E20BA633E9A}"/>
              </a:ext>
            </a:extLst>
          </p:cNvPr>
          <p:cNvCxnSpPr>
            <a:cxnSpLocks/>
          </p:cNvCxnSpPr>
          <p:nvPr/>
        </p:nvCxnSpPr>
        <p:spPr>
          <a:xfrm flipV="1">
            <a:off x="8071055" y="2552699"/>
            <a:ext cx="0" cy="33337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917F4D1-08E5-4544-8678-14DE14CA18FD}"/>
              </a:ext>
            </a:extLst>
          </p:cNvPr>
          <p:cNvCxnSpPr>
            <a:cxnSpLocks/>
          </p:cNvCxnSpPr>
          <p:nvPr/>
        </p:nvCxnSpPr>
        <p:spPr>
          <a:xfrm>
            <a:off x="8061530" y="2886075"/>
            <a:ext cx="786635"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32" name="Content Placeholder 3">
            <a:extLst>
              <a:ext uri="{FF2B5EF4-FFF2-40B4-BE49-F238E27FC236}">
                <a16:creationId xmlns:a16="http://schemas.microsoft.com/office/drawing/2014/main" id="{94875413-F454-7C4B-8CF6-8897E577FF7B}"/>
              </a:ext>
            </a:extLst>
          </p:cNvPr>
          <p:cNvSpPr txBox="1">
            <a:spLocks/>
          </p:cNvSpPr>
          <p:nvPr/>
        </p:nvSpPr>
        <p:spPr>
          <a:xfrm>
            <a:off x="8919316" y="2692114"/>
            <a:ext cx="2764309" cy="681212"/>
          </a:xfrm>
          <a:prstGeom prst="rect">
            <a:avLst/>
          </a:prstGeom>
        </p:spPr>
        <p:txBody>
          <a:bodyPr vert="horz" lIns="90000" tIns="45720" rIns="91440" bIns="45720" rtlCol="0">
            <a:normAutofit/>
          </a:bodyPr>
          <a:lst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Aft>
                <a:spcPts val="800"/>
              </a:spcAft>
              <a:buNone/>
            </a:pPr>
            <a:r>
              <a:rPr lang="en-GB" sz="1400" dirty="0">
                <a:solidFill>
                  <a:schemeClr val="accent1"/>
                </a:solidFill>
                <a:latin typeface="+mn-lt"/>
              </a:rPr>
              <a:t>Used around variable names</a:t>
            </a:r>
          </a:p>
        </p:txBody>
      </p:sp>
    </p:spTree>
    <p:extLst>
      <p:ext uri="{BB962C8B-B14F-4D97-AF65-F5344CB8AC3E}">
        <p14:creationId xmlns:p14="http://schemas.microsoft.com/office/powerpoint/2010/main" val="229165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100"/>
                                        <p:tgtEl>
                                          <p:spTgt spid="23"/>
                                        </p:tgtEl>
                                      </p:cBhvr>
                                    </p:animEffect>
                                  </p:childTnLst>
                                </p:cTn>
                              </p:par>
                            </p:childTnLst>
                          </p:cTn>
                        </p:par>
                        <p:par>
                          <p:cTn id="15" fill="hold">
                            <p:stCondLst>
                              <p:cond delay="600"/>
                            </p:stCondLst>
                            <p:childTnLst>
                              <p:par>
                                <p:cTn id="16" presetID="22" presetClass="entr" presetSubtype="8"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1" fill="hold" nodeType="withEffect">
                                  <p:stCondLst>
                                    <p:cond delay="40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100"/>
                                        <p:tgtEl>
                                          <p:spTgt spid="27"/>
                                        </p:tgtEl>
                                      </p:cBhvr>
                                    </p:animEffect>
                                  </p:childTnLst>
                                </p:cTn>
                              </p:par>
                            </p:childTnLst>
                          </p:cTn>
                        </p:par>
                        <p:par>
                          <p:cTn id="22" fill="hold">
                            <p:stCondLst>
                              <p:cond delay="1100"/>
                            </p:stCondLst>
                            <p:childTnLst>
                              <p:par>
                                <p:cTn id="23" presetID="22" presetClass="entr" presetSubtype="8"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300"/>
                                        <p:tgtEl>
                                          <p:spTgt spid="29"/>
                                        </p:tgtEl>
                                      </p:cBhvr>
                                    </p:animEffect>
                                  </p:childTnLst>
                                </p:cTn>
                              </p:par>
                            </p:childTnLst>
                          </p:cTn>
                        </p:par>
                        <p:par>
                          <p:cTn id="26" fill="hold">
                            <p:stCondLst>
                              <p:cond delay="1400"/>
                            </p:stCondLst>
                            <p:childTnLst>
                              <p:par>
                                <p:cTn id="27" presetID="1" presetClass="entr" presetSubtype="0" fill="hold" grpId="0" nodeType="after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animBg="1"/>
      <p:bldP spid="3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2467F6A7-C2C3-4BFE-B4F9-B07EDBEE1546}"/>
              </a:ext>
            </a:extLst>
          </p:cNvPr>
          <p:cNvPicPr>
            <a:picLocks noGrp="1" noChangeAspect="1"/>
          </p:cNvPicPr>
          <p:nvPr>
            <p:ph sz="half" idx="2"/>
          </p:nvPr>
        </p:nvPicPr>
        <p:blipFill>
          <a:blip r:embed="rId3"/>
          <a:stretch>
            <a:fillRect/>
          </a:stretch>
        </p:blipFill>
        <p:spPr>
          <a:xfrm>
            <a:off x="1430917" y="3412067"/>
            <a:ext cx="9330166" cy="2631585"/>
          </a:xfrm>
          <a:prstGeom prst="rect">
            <a:avLst/>
          </a:prstGeom>
          <a:ln w="101600">
            <a:solidFill>
              <a:schemeClr val="bg1"/>
            </a:solidFill>
          </a:ln>
          <a:effectLst>
            <a:outerShdw blurRad="139700" dist="38100" dir="2700000" algn="tl" rotWithShape="0">
              <a:prstClr val="black">
                <a:alpha val="30000"/>
              </a:prstClr>
            </a:outerShdw>
          </a:effectLst>
        </p:spPr>
      </p:pic>
      <p:sp>
        <p:nvSpPr>
          <p:cNvPr id="2" name="Title 1">
            <a:extLst>
              <a:ext uri="{FF2B5EF4-FFF2-40B4-BE49-F238E27FC236}">
                <a16:creationId xmlns:a16="http://schemas.microsoft.com/office/drawing/2014/main" id="{8AC92C48-9E43-40B4-A98F-08A71C4FC7FA}"/>
              </a:ext>
            </a:extLst>
          </p:cNvPr>
          <p:cNvSpPr>
            <a:spLocks noGrp="1"/>
          </p:cNvSpPr>
          <p:nvPr>
            <p:ph type="title"/>
          </p:nvPr>
        </p:nvSpPr>
        <p:spPr/>
        <p:txBody>
          <a:bodyPr/>
          <a:lstStyle/>
          <a:p>
            <a:r>
              <a:rPr lang="en-US" dirty="0"/>
              <a:t>Relevancies and skip patterns</a:t>
            </a:r>
            <a:endParaRPr lang="en-GB" dirty="0"/>
          </a:p>
        </p:txBody>
      </p:sp>
      <p:sp>
        <p:nvSpPr>
          <p:cNvPr id="4" name="TextBox 3">
            <a:extLst>
              <a:ext uri="{FF2B5EF4-FFF2-40B4-BE49-F238E27FC236}">
                <a16:creationId xmlns:a16="http://schemas.microsoft.com/office/drawing/2014/main" id="{72BED721-9AD5-4C80-8D9B-975E8C8AF01B}"/>
              </a:ext>
            </a:extLst>
          </p:cNvPr>
          <p:cNvSpPr txBox="1"/>
          <p:nvPr/>
        </p:nvSpPr>
        <p:spPr>
          <a:xfrm>
            <a:off x="555124" y="1510736"/>
            <a:ext cx="11146546" cy="1696392"/>
          </a:xfrm>
          <a:prstGeom prst="rect">
            <a:avLst/>
          </a:prstGeom>
          <a:noFill/>
        </p:spPr>
        <p:txBody>
          <a:bodyPr wrap="square" rtlCol="0">
            <a:noAutofit/>
          </a:bodyPr>
          <a:lstStyle/>
          <a:p>
            <a:pPr marL="285750" indent="-285750">
              <a:lnSpc>
                <a:spcPct val="110000"/>
              </a:lnSpc>
              <a:spcAft>
                <a:spcPts val="600"/>
              </a:spcAft>
              <a:buFont typeface="Arial" panose="020B0604020202020204" pitchFamily="34" charset="0"/>
              <a:buChar char="•"/>
            </a:pPr>
            <a:r>
              <a:rPr lang="en-GB" sz="1700" dirty="0">
                <a:latin typeface="Open Sans Light" panose="020B0306030504020204" pitchFamily="34" charset="0"/>
                <a:ea typeface="Open Sans Light" panose="020B0306030504020204" pitchFamily="34" charset="0"/>
                <a:cs typeface="Open Sans Light" panose="020B0306030504020204" pitchFamily="34" charset="0"/>
              </a:rPr>
              <a:t>Relevancies are basically a handy way of including traditional skip patterns automatically into your form. </a:t>
            </a:r>
          </a:p>
          <a:p>
            <a:pPr marL="285750" indent="-285750">
              <a:lnSpc>
                <a:spcPct val="110000"/>
              </a:lnSpc>
              <a:spcAft>
                <a:spcPts val="600"/>
              </a:spcAft>
              <a:buFont typeface="Arial" panose="020B0604020202020204" pitchFamily="34" charset="0"/>
              <a:buChar char="•"/>
            </a:pPr>
            <a:r>
              <a:rPr lang="en-GB" sz="1700" dirty="0">
                <a:latin typeface="Open Sans Light" panose="020B0306030504020204" pitchFamily="34" charset="0"/>
                <a:ea typeface="Open Sans Light" panose="020B0306030504020204" pitchFamily="34" charset="0"/>
                <a:cs typeface="Open Sans Light" panose="020B0306030504020204" pitchFamily="34" charset="0"/>
              </a:rPr>
              <a:t>With the “relevant” column you can code in automatic skipping of questions based on answers to other questions.</a:t>
            </a:r>
          </a:p>
          <a:p>
            <a:pPr marL="285750" indent="-285750">
              <a:lnSpc>
                <a:spcPct val="110000"/>
              </a:lnSpc>
              <a:spcAft>
                <a:spcPts val="600"/>
              </a:spcAft>
              <a:buFont typeface="Arial" panose="020B0604020202020204" pitchFamily="34" charset="0"/>
              <a:buChar char="•"/>
            </a:pPr>
            <a:r>
              <a:rPr lang="en-GB" sz="1700" dirty="0">
                <a:latin typeface="Open Sans Light" panose="020B0306030504020204" pitchFamily="34" charset="0"/>
                <a:ea typeface="Open Sans Light" panose="020B0306030504020204" pitchFamily="34" charset="0"/>
                <a:cs typeface="Open Sans Light" panose="020B0306030504020204" pitchFamily="34" charset="0"/>
              </a:rPr>
              <a:t>In the example below, we ask which of a list of 10 countries has the respondent been to. But this question only appears if they answered “yes” to the previous question – “Have you ever travelled abroad?”</a:t>
            </a:r>
          </a:p>
        </p:txBody>
      </p:sp>
    </p:spTree>
    <p:extLst>
      <p:ext uri="{BB962C8B-B14F-4D97-AF65-F5344CB8AC3E}">
        <p14:creationId xmlns:p14="http://schemas.microsoft.com/office/powerpoint/2010/main" val="246145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nodePh="1">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2467F6A7-C2C3-4BFE-B4F9-B07EDBEE1546}"/>
              </a:ext>
            </a:extLst>
          </p:cNvPr>
          <p:cNvPicPr>
            <a:picLocks noGrp="1" noChangeAspect="1"/>
          </p:cNvPicPr>
          <p:nvPr>
            <p:ph sz="half" idx="2"/>
          </p:nvPr>
        </p:nvPicPr>
        <p:blipFill>
          <a:blip r:embed="rId3"/>
          <a:stretch>
            <a:fillRect/>
          </a:stretch>
        </p:blipFill>
        <p:spPr>
          <a:xfrm>
            <a:off x="1430917" y="3412067"/>
            <a:ext cx="9330166" cy="2631585"/>
          </a:xfrm>
          <a:prstGeom prst="rect">
            <a:avLst/>
          </a:prstGeom>
          <a:ln w="101600">
            <a:solidFill>
              <a:schemeClr val="bg1"/>
            </a:solidFill>
          </a:ln>
          <a:effectLst>
            <a:outerShdw blurRad="139700" dist="38100" dir="2700000" algn="tl" rotWithShape="0">
              <a:prstClr val="black">
                <a:alpha val="30000"/>
              </a:prstClr>
            </a:outerShdw>
          </a:effectLst>
        </p:spPr>
      </p:pic>
      <p:sp>
        <p:nvSpPr>
          <p:cNvPr id="2" name="Title 1">
            <a:extLst>
              <a:ext uri="{FF2B5EF4-FFF2-40B4-BE49-F238E27FC236}">
                <a16:creationId xmlns:a16="http://schemas.microsoft.com/office/drawing/2014/main" id="{8AC92C48-9E43-40B4-A98F-08A71C4FC7FA}"/>
              </a:ext>
            </a:extLst>
          </p:cNvPr>
          <p:cNvSpPr>
            <a:spLocks noGrp="1"/>
          </p:cNvSpPr>
          <p:nvPr>
            <p:ph type="title"/>
          </p:nvPr>
        </p:nvSpPr>
        <p:spPr/>
        <p:txBody>
          <a:bodyPr/>
          <a:lstStyle/>
          <a:p>
            <a:r>
              <a:rPr lang="en-US" dirty="0"/>
              <a:t>Relevancies and skip patterns</a:t>
            </a:r>
            <a:endParaRPr lang="en-GB" dirty="0"/>
          </a:p>
        </p:txBody>
      </p:sp>
      <p:sp>
        <p:nvSpPr>
          <p:cNvPr id="6" name="Content Placeholder 3">
            <a:extLst>
              <a:ext uri="{FF2B5EF4-FFF2-40B4-BE49-F238E27FC236}">
                <a16:creationId xmlns:a16="http://schemas.microsoft.com/office/drawing/2014/main" id="{7EC8C400-D7A3-EB4F-BB63-EF62628D7DE9}"/>
              </a:ext>
            </a:extLst>
          </p:cNvPr>
          <p:cNvSpPr txBox="1">
            <a:spLocks/>
          </p:cNvSpPr>
          <p:nvPr/>
        </p:nvSpPr>
        <p:spPr>
          <a:xfrm>
            <a:off x="3850945" y="1940586"/>
            <a:ext cx="4490110" cy="681212"/>
          </a:xfrm>
          <a:prstGeom prst="rect">
            <a:avLst/>
          </a:prstGeom>
        </p:spPr>
        <p:txBody>
          <a:bodyPr vert="horz" lIns="90000" tIns="45720" rIns="91440" bIns="45720" rtlCol="0">
            <a:noAutofit/>
          </a:bodyPr>
          <a:lst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Aft>
                <a:spcPts val="800"/>
              </a:spcAft>
              <a:buFont typeface="Arial" panose="020B0604020202020204" pitchFamily="34" charset="0"/>
              <a:buNone/>
            </a:pPr>
            <a:r>
              <a:rPr lang="en-GB" sz="2800" b="1" spc="11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a:t>
            </a:r>
            <a:r>
              <a:rPr lang="en-GB" sz="2800" b="1" spc="50" dirty="0" err="1">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ever.abroad</a:t>
            </a:r>
            <a:r>
              <a:rPr lang="en-GB" sz="2800" b="1" spc="30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a:t>
            </a:r>
            <a:r>
              <a:rPr lang="en-GB" sz="2800" b="1" spc="5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“yes”</a:t>
            </a:r>
            <a:endParaRPr lang="en-GB" sz="2400" spc="50" dirty="0">
              <a:solidFill>
                <a:schemeClr val="tx1"/>
              </a:solidFill>
            </a:endParaRPr>
          </a:p>
        </p:txBody>
      </p:sp>
      <p:cxnSp>
        <p:nvCxnSpPr>
          <p:cNvPr id="7" name="Straight Connector 6">
            <a:extLst>
              <a:ext uri="{FF2B5EF4-FFF2-40B4-BE49-F238E27FC236}">
                <a16:creationId xmlns:a16="http://schemas.microsoft.com/office/drawing/2014/main" id="{7A8B0AD2-DCB2-8F42-AD30-51001D2BE187}"/>
              </a:ext>
            </a:extLst>
          </p:cNvPr>
          <p:cNvCxnSpPr>
            <a:cxnSpLocks/>
          </p:cNvCxnSpPr>
          <p:nvPr/>
        </p:nvCxnSpPr>
        <p:spPr>
          <a:xfrm>
            <a:off x="6983437" y="1701441"/>
            <a:ext cx="0" cy="340606"/>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5F1FE514-7226-1A4B-9628-EEAEDFE98FC6}"/>
              </a:ext>
            </a:extLst>
          </p:cNvPr>
          <p:cNvSpPr/>
          <p:nvPr/>
        </p:nvSpPr>
        <p:spPr>
          <a:xfrm>
            <a:off x="7128752" y="2042023"/>
            <a:ext cx="982937" cy="491377"/>
          </a:xfrm>
          <a:prstGeom prst="roundRect">
            <a:avLst>
              <a:gd name="adj" fmla="val 3907"/>
            </a:avLst>
          </a:prstGeom>
          <a:solidFill>
            <a:schemeClr val="accent4">
              <a:alpha val="9000"/>
            </a:schemeClr>
          </a:solid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0CA36A33-E336-FA46-B4B1-FBC41C5BAA72}"/>
              </a:ext>
            </a:extLst>
          </p:cNvPr>
          <p:cNvCxnSpPr>
            <a:cxnSpLocks/>
          </p:cNvCxnSpPr>
          <p:nvPr/>
        </p:nvCxnSpPr>
        <p:spPr>
          <a:xfrm flipH="1">
            <a:off x="8107556" y="2290926"/>
            <a:ext cx="466998"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82D9D7-92E1-0D4C-9726-4CA9887E38B3}"/>
              </a:ext>
            </a:extLst>
          </p:cNvPr>
          <p:cNvCxnSpPr>
            <a:cxnSpLocks/>
          </p:cNvCxnSpPr>
          <p:nvPr/>
        </p:nvCxnSpPr>
        <p:spPr>
          <a:xfrm flipH="1">
            <a:off x="2852253" y="2291807"/>
            <a:ext cx="1273574"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763FCC33-13B7-D94E-9B42-ED70DFEC4661}"/>
              </a:ext>
            </a:extLst>
          </p:cNvPr>
          <p:cNvSpPr txBox="1">
            <a:spLocks/>
          </p:cNvSpPr>
          <p:nvPr/>
        </p:nvSpPr>
        <p:spPr>
          <a:xfrm>
            <a:off x="6562862" y="1360835"/>
            <a:ext cx="2250040" cy="681212"/>
          </a:xfrm>
          <a:prstGeom prst="rect">
            <a:avLst/>
          </a:prstGeom>
        </p:spPr>
        <p:txBody>
          <a:bodyPr vert="horz" lIns="90000" tIns="45720" rIns="91440" bIns="45720" rtlCol="0">
            <a:normAutofit/>
          </a:bodyPr>
          <a:lst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Aft>
                <a:spcPts val="800"/>
              </a:spcAft>
              <a:buNone/>
            </a:pPr>
            <a:r>
              <a:rPr lang="en-GB" sz="1400" dirty="0">
                <a:solidFill>
                  <a:schemeClr val="accent4">
                    <a:lumMod val="75000"/>
                  </a:schemeClr>
                </a:solidFill>
                <a:latin typeface="+mn-lt"/>
              </a:rPr>
              <a:t>Operator: equal to</a:t>
            </a:r>
          </a:p>
        </p:txBody>
      </p:sp>
      <p:sp>
        <p:nvSpPr>
          <p:cNvPr id="12" name="Rounded Rectangle 11">
            <a:extLst>
              <a:ext uri="{FF2B5EF4-FFF2-40B4-BE49-F238E27FC236}">
                <a16:creationId xmlns:a16="http://schemas.microsoft.com/office/drawing/2014/main" id="{12967486-428A-0446-9C19-96367BCD1D48}"/>
              </a:ext>
            </a:extLst>
          </p:cNvPr>
          <p:cNvSpPr/>
          <p:nvPr/>
        </p:nvSpPr>
        <p:spPr>
          <a:xfrm>
            <a:off x="4125826" y="2042048"/>
            <a:ext cx="2712296" cy="491377"/>
          </a:xfrm>
          <a:prstGeom prst="roundRect">
            <a:avLst>
              <a:gd name="adj" fmla="val 3907"/>
            </a:avLst>
          </a:prstGeom>
          <a:solidFill>
            <a:schemeClr val="accent4">
              <a:alpha val="9000"/>
            </a:schemeClr>
          </a:solid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a:extLst>
              <a:ext uri="{FF2B5EF4-FFF2-40B4-BE49-F238E27FC236}">
                <a16:creationId xmlns:a16="http://schemas.microsoft.com/office/drawing/2014/main" id="{39D9FA97-3D47-A14D-B24B-CB4913C851DF}"/>
              </a:ext>
            </a:extLst>
          </p:cNvPr>
          <p:cNvSpPr/>
          <p:nvPr/>
        </p:nvSpPr>
        <p:spPr>
          <a:xfrm>
            <a:off x="6868800" y="2042047"/>
            <a:ext cx="229093" cy="491377"/>
          </a:xfrm>
          <a:prstGeom prst="roundRect">
            <a:avLst>
              <a:gd name="adj" fmla="val 3907"/>
            </a:avLst>
          </a:prstGeom>
          <a:solidFill>
            <a:schemeClr val="accent4">
              <a:alpha val="9000"/>
            </a:schemeClr>
          </a:solid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3">
            <a:extLst>
              <a:ext uri="{FF2B5EF4-FFF2-40B4-BE49-F238E27FC236}">
                <a16:creationId xmlns:a16="http://schemas.microsoft.com/office/drawing/2014/main" id="{4C6C1BE4-782F-9D49-9E7A-E7252C366CF1}"/>
              </a:ext>
            </a:extLst>
          </p:cNvPr>
          <p:cNvSpPr txBox="1">
            <a:spLocks/>
          </p:cNvSpPr>
          <p:nvPr/>
        </p:nvSpPr>
        <p:spPr>
          <a:xfrm>
            <a:off x="551670" y="1606442"/>
            <a:ext cx="3119295" cy="559379"/>
          </a:xfrm>
          <a:prstGeom prst="rect">
            <a:avLst/>
          </a:prstGeom>
        </p:spPr>
        <p:txBody>
          <a:bodyPr vert="horz" lIns="90000" tIns="45720" rIns="91440" bIns="45720" rtlCol="0">
            <a:normAutofit/>
          </a:bodyPr>
          <a:lst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Aft>
                <a:spcPts val="800"/>
              </a:spcAft>
              <a:buNone/>
            </a:pPr>
            <a:r>
              <a:rPr lang="en-GB" sz="1400" dirty="0">
                <a:solidFill>
                  <a:schemeClr val="accent4">
                    <a:lumMod val="75000"/>
                  </a:schemeClr>
                </a:solidFill>
                <a:latin typeface="+mn-lt"/>
              </a:rPr>
              <a:t>Refers to the variable </a:t>
            </a:r>
            <a:r>
              <a:rPr lang="en-GB" sz="1400" b="1" dirty="0" err="1">
                <a:solidFill>
                  <a:schemeClr val="accent4">
                    <a:lumMod val="75000"/>
                  </a:schemeClr>
                </a:solidFill>
                <a:latin typeface="+mn-lt"/>
              </a:rPr>
              <a:t>ever.abroad</a:t>
            </a:r>
            <a:endParaRPr lang="en-GB" sz="1400" dirty="0">
              <a:solidFill>
                <a:schemeClr val="accent4">
                  <a:lumMod val="75000"/>
                </a:schemeClr>
              </a:solidFill>
              <a:latin typeface="+mn-lt"/>
            </a:endParaRPr>
          </a:p>
        </p:txBody>
      </p:sp>
      <p:cxnSp>
        <p:nvCxnSpPr>
          <p:cNvPr id="15" name="Straight Connector 14">
            <a:extLst>
              <a:ext uri="{FF2B5EF4-FFF2-40B4-BE49-F238E27FC236}">
                <a16:creationId xmlns:a16="http://schemas.microsoft.com/office/drawing/2014/main" id="{1EED4E39-9D8D-BC47-B923-943DF4D0A535}"/>
              </a:ext>
            </a:extLst>
          </p:cNvPr>
          <p:cNvCxnSpPr>
            <a:cxnSpLocks/>
          </p:cNvCxnSpPr>
          <p:nvPr/>
        </p:nvCxnSpPr>
        <p:spPr>
          <a:xfrm>
            <a:off x="2852253" y="1940586"/>
            <a:ext cx="0" cy="351221"/>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 name="Content Placeholder 3">
            <a:extLst>
              <a:ext uri="{FF2B5EF4-FFF2-40B4-BE49-F238E27FC236}">
                <a16:creationId xmlns:a16="http://schemas.microsoft.com/office/drawing/2014/main" id="{24072044-61BB-4F4C-A93A-FB235277CF8A}"/>
              </a:ext>
            </a:extLst>
          </p:cNvPr>
          <p:cNvSpPr txBox="1">
            <a:spLocks/>
          </p:cNvSpPr>
          <p:nvPr/>
        </p:nvSpPr>
        <p:spPr>
          <a:xfrm>
            <a:off x="8666686" y="1983656"/>
            <a:ext cx="2250040" cy="681212"/>
          </a:xfrm>
          <a:prstGeom prst="rect">
            <a:avLst/>
          </a:prstGeom>
        </p:spPr>
        <p:txBody>
          <a:bodyPr vert="horz" lIns="90000" tIns="45720" rIns="91440" bIns="45720" rtlCol="0">
            <a:normAutofit fontScale="92500"/>
          </a:bodyPr>
          <a:lst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Aft>
                <a:spcPts val="800"/>
              </a:spcAft>
              <a:buNone/>
            </a:pPr>
            <a:r>
              <a:rPr lang="en-GB" sz="1400" dirty="0">
                <a:solidFill>
                  <a:schemeClr val="accent4">
                    <a:lumMod val="75000"/>
                  </a:schemeClr>
                </a:solidFill>
                <a:latin typeface="+mn-lt"/>
              </a:rPr>
              <a:t>The answer must be </a:t>
            </a:r>
            <a:r>
              <a:rPr lang="en-GB" sz="1400" b="1" dirty="0">
                <a:solidFill>
                  <a:schemeClr val="accent4">
                    <a:lumMod val="75000"/>
                  </a:schemeClr>
                </a:solidFill>
                <a:latin typeface="+mn-lt"/>
              </a:rPr>
              <a:t>yes</a:t>
            </a:r>
            <a:r>
              <a:rPr lang="en-GB" sz="1400" dirty="0">
                <a:solidFill>
                  <a:schemeClr val="accent4">
                    <a:lumMod val="75000"/>
                  </a:schemeClr>
                </a:solidFill>
                <a:latin typeface="+mn-lt"/>
              </a:rPr>
              <a:t> for this question to appear</a:t>
            </a:r>
          </a:p>
        </p:txBody>
      </p:sp>
      <p:sp>
        <p:nvSpPr>
          <p:cNvPr id="23" name="Rounded Rectangle 22">
            <a:extLst>
              <a:ext uri="{FF2B5EF4-FFF2-40B4-BE49-F238E27FC236}">
                <a16:creationId xmlns:a16="http://schemas.microsoft.com/office/drawing/2014/main" id="{50C47A1F-EABC-FD43-9969-D5DDAC1F7E57}"/>
              </a:ext>
            </a:extLst>
          </p:cNvPr>
          <p:cNvSpPr/>
          <p:nvPr/>
        </p:nvSpPr>
        <p:spPr>
          <a:xfrm>
            <a:off x="9660834" y="4306957"/>
            <a:ext cx="1140005" cy="927651"/>
          </a:xfrm>
          <a:prstGeom prst="roundRect">
            <a:avLst>
              <a:gd name="adj" fmla="val 3907"/>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225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500"/>
                            </p:stCondLst>
                            <p:childTnLst>
                              <p:par>
                                <p:cTn id="13" presetID="2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200"/>
                                        <p:tgtEl>
                                          <p:spTgt spid="15"/>
                                        </p:tgtEl>
                                      </p:cBhvr>
                                    </p:animEffect>
                                  </p:childTnLst>
                                </p:cTn>
                              </p:par>
                            </p:childTnLst>
                          </p:cTn>
                        </p:par>
                        <p:par>
                          <p:cTn id="20" fill="hold">
                            <p:stCondLst>
                              <p:cond delay="1200"/>
                            </p:stCondLst>
                            <p:childTnLst>
                              <p:par>
                                <p:cTn id="21" presetID="1" presetClass="entr" presetSubtype="0" fill="hold" grpId="0" nodeType="after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200"/>
                                        <p:tgtEl>
                                          <p:spTgt spid="7"/>
                                        </p:tgtEl>
                                      </p:cBhvr>
                                    </p:animEffect>
                                  </p:childTnLst>
                                </p:cTn>
                              </p:par>
                            </p:childTnLst>
                          </p:cTn>
                        </p:par>
                        <p:par>
                          <p:cTn id="32" fill="hold">
                            <p:stCondLst>
                              <p:cond delay="700"/>
                            </p:stCondLst>
                            <p:childTnLst>
                              <p:par>
                                <p:cTn id="33" presetID="1" presetClass="entr" presetSubtype="0"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200"/>
                                        <p:tgtEl>
                                          <p:spTgt spid="9"/>
                                        </p:tgtEl>
                                      </p:cBhvr>
                                    </p:animEffect>
                                  </p:childTnLst>
                                </p:cTn>
                              </p:par>
                            </p:childTnLst>
                          </p:cTn>
                        </p:par>
                        <p:par>
                          <p:cTn id="44" fill="hold">
                            <p:stCondLst>
                              <p:cond delay="700"/>
                            </p:stCondLst>
                            <p:childTnLst>
                              <p:par>
                                <p:cTn id="45" presetID="1" presetClass="entr" presetSubtype="0" fill="hold" grpId="0" nodeType="after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P spid="8" grpId="0" animBg="1"/>
      <p:bldP spid="11" grpId="0" uiExpand="1" build="p"/>
      <p:bldP spid="12" grpId="0" animBg="1"/>
      <p:bldP spid="13" grpId="0" animBg="1"/>
      <p:bldP spid="14" grpId="0" uiExpand="1" build="p"/>
      <p:bldP spid="22" grpId="0" uiExpand="1" build="p"/>
      <p:bldP spid="23" grpId="0" animBg="1"/>
    </p:bldLst>
  </p:timing>
</p:sld>
</file>

<file path=ppt/theme/theme1.xml><?xml version="1.0" encoding="utf-8"?>
<a:theme xmlns:a="http://schemas.openxmlformats.org/drawingml/2006/main" name="updatedtheme">
  <a:themeElements>
    <a:clrScheme name="Custom 1">
      <a:dk1>
        <a:srgbClr val="000000"/>
      </a:dk1>
      <a:lt1>
        <a:srgbClr val="FFFFFF"/>
      </a:lt1>
      <a:dk2>
        <a:srgbClr val="D32229"/>
      </a:dk2>
      <a:lt2>
        <a:srgbClr val="B4DCFA"/>
      </a:lt2>
      <a:accent1>
        <a:srgbClr val="D32229"/>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tats4SD">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theme" id="{6201010B-5358-A244-A448-0769BD74CF89}" vid="{94A1379F-BC3E-0C4F-9A25-6510C601A8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updatedtheme</Template>
  <TotalTime>269</TotalTime>
  <Words>5285</Words>
  <Application>Microsoft Macintosh PowerPoint</Application>
  <PresentationFormat>Widescreen</PresentationFormat>
  <Paragraphs>176</Paragraphs>
  <Slides>17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Open Sans</vt:lpstr>
      <vt:lpstr>Open Sans Light</vt:lpstr>
      <vt:lpstr>Calibri</vt:lpstr>
      <vt:lpstr>Open Sans bold</vt:lpstr>
      <vt:lpstr>Open Sans SemiBold</vt:lpstr>
      <vt:lpstr>Arial</vt:lpstr>
      <vt:lpstr>updatedtheme</vt:lpstr>
      <vt:lpstr>Introduction to ODK</vt:lpstr>
      <vt:lpstr>Example XLSForm</vt:lpstr>
      <vt:lpstr>Contents</vt:lpstr>
      <vt:lpstr>Constraints</vt:lpstr>
      <vt:lpstr>Constraints</vt:lpstr>
      <vt:lpstr>Constraints</vt:lpstr>
      <vt:lpstr>Constraints</vt:lpstr>
      <vt:lpstr>Relevancies and skip patterns</vt:lpstr>
      <vt:lpstr>Relevancies and skip patterns</vt:lpstr>
      <vt:lpstr>Grouping questions</vt:lpstr>
      <vt:lpstr>Grouping questions</vt:lpstr>
      <vt:lpstr>Repeating Questions</vt:lpstr>
      <vt:lpstr>Repeating Questions</vt:lpstr>
      <vt:lpstr>Best Practices and Key Reminders</vt:lpstr>
      <vt:lpstr>Best Practices and Key Reminders</vt:lpstr>
      <vt:lpstr>Other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ODK  XLSforms</dc:title>
  <dc:creator>Alex Thomson</dc:creator>
  <cp:lastModifiedBy>Emily Nevitt</cp:lastModifiedBy>
  <cp:revision>26</cp:revision>
  <dcterms:created xsi:type="dcterms:W3CDTF">2020-03-16T18:13:11Z</dcterms:created>
  <dcterms:modified xsi:type="dcterms:W3CDTF">2020-06-24T10:16:47Z</dcterms:modified>
</cp:coreProperties>
</file>