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16"/>
  </p:notesMasterIdLst>
  <p:sldIdLst>
    <p:sldId id="309" r:id="rId5"/>
    <p:sldId id="256" r:id="rId6"/>
    <p:sldId id="281" r:id="rId7"/>
    <p:sldId id="257" r:id="rId8"/>
    <p:sldId id="258" r:id="rId9"/>
    <p:sldId id="260" r:id="rId10"/>
    <p:sldId id="266" r:id="rId11"/>
    <p:sldId id="261" r:id="rId12"/>
    <p:sldId id="262" r:id="rId13"/>
    <p:sldId id="283" r:id="rId14"/>
    <p:sldId id="308"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
      <p:font typeface="Open Sans Light" panose="020B0306030504020204" pitchFamily="34" charset="0"/>
      <p:regular r:id="rId25"/>
      <p:italic r:id="rId26"/>
    </p:embeddedFont>
    <p:embeddedFont>
      <p:font typeface="Open Sans SemiBold" panose="020B0606030504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Thomson" initials="AT" lastIdx="1" clrIdx="0">
    <p:extLst>
      <p:ext uri="{19B8F6BF-5375-455C-9EA6-DF929625EA0E}">
        <p15:presenceInfo xmlns:p15="http://schemas.microsoft.com/office/powerpoint/2012/main" userId="S::alex.thomson@stats4sd.org::ce2ffb74-3369-4694-b7bb-e6889d97f8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22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FBEC7B-8095-4EA2-862F-167B939791B3}" v="7" dt="2020-01-27T17:23:43.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7755" autoAdjust="0"/>
  </p:normalViewPr>
  <p:slideViewPr>
    <p:cSldViewPr snapToGrid="0">
      <p:cViewPr varScale="1">
        <p:scale>
          <a:sx n="98" d="100"/>
          <a:sy n="98" d="100"/>
        </p:scale>
        <p:origin x="13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518B2-87E1-4509-893E-B4797525B76C}" type="datetimeFigureOut">
              <a:rPr lang="en-GB" smtClean="0"/>
              <a:t>24/06/2020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06D16E-FEA1-478D-A3EE-AB453AAF21BD}" type="slidenum">
              <a:rPr lang="en-GB" smtClean="0"/>
              <a:t>‹#›</a:t>
            </a:fld>
            <a:endParaRPr lang="en-GB"/>
          </a:p>
        </p:txBody>
      </p:sp>
    </p:spTree>
    <p:extLst>
      <p:ext uri="{BB962C8B-B14F-4D97-AF65-F5344CB8AC3E}">
        <p14:creationId xmlns:p14="http://schemas.microsoft.com/office/powerpoint/2010/main" val="3772213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Welcome to part 2 of this series of introductory video presentations on “An Introduction to Open Data Kit (ODK)”, a learning resource compiled for Statistics for Sustainable Development for researchers, students or anyone else who may be interested in learning the fundamentals of ODK and mobile data collection.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presentation shall introduce the concept of </a:t>
            </a:r>
            <a:r>
              <a:rPr lang="en-GB" sz="1200" kern="1200" dirty="0" err="1">
                <a:solidFill>
                  <a:schemeClr val="tx1"/>
                </a:solidFill>
                <a:effectLst/>
                <a:latin typeface="+mn-lt"/>
                <a:ea typeface="+mn-ea"/>
                <a:cs typeface="+mn-cs"/>
              </a:rPr>
              <a:t>XLSforms</a:t>
            </a:r>
            <a:r>
              <a:rPr lang="en-GB" sz="1200" kern="1200" dirty="0">
                <a:solidFill>
                  <a:schemeClr val="tx1"/>
                </a:solidFill>
                <a:effectLst/>
                <a:latin typeface="+mn-lt"/>
                <a:ea typeface="+mn-ea"/>
                <a:cs typeface="+mn-cs"/>
              </a:rPr>
              <a:t> and cover the basics of their content and structure. The examples shown in this video will all be part of an example survey form partnered with this presentation which you will be able to download and explore. You may also use this  form as part of a practice project to help familiarise yourself with ODK and mobile data collection. </a:t>
            </a:r>
            <a:r>
              <a:rPr lang="en-GB" sz="1200" kern="1200">
                <a:solidFill>
                  <a:schemeClr val="tx1"/>
                </a:solidFill>
                <a:effectLst/>
                <a:latin typeface="+mn-lt"/>
                <a:ea typeface="+mn-ea"/>
                <a:cs typeface="+mn-cs"/>
              </a:rPr>
              <a:t>It is also the form which is attached the example project associated with this resource.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31ADE1B-B6E5-443A-B345-19EF7C676039}" type="slidenum">
              <a:rPr lang="en-GB" smtClean="0"/>
              <a:t>1</a:t>
            </a:fld>
            <a:endParaRPr lang="en-GB"/>
          </a:p>
        </p:txBody>
      </p:sp>
    </p:spTree>
    <p:extLst>
      <p:ext uri="{BB962C8B-B14F-4D97-AF65-F5344CB8AC3E}">
        <p14:creationId xmlns:p14="http://schemas.microsoft.com/office/powerpoint/2010/main" val="278235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diving into what can sometimes be a complex topic it is best to first explain what exactly an </a:t>
            </a:r>
            <a:r>
              <a:rPr lang="en-GB" dirty="0" err="1"/>
              <a:t>Xlsform</a:t>
            </a:r>
            <a:r>
              <a:rPr lang="en-GB" dirty="0"/>
              <a:t> is. </a:t>
            </a:r>
          </a:p>
          <a:p>
            <a:endParaRPr lang="en-GB" dirty="0"/>
          </a:p>
          <a:p>
            <a:r>
              <a:rPr lang="en-GB" dirty="0" err="1"/>
              <a:t>Xlsforms</a:t>
            </a:r>
            <a:r>
              <a:rPr lang="en-GB" dirty="0"/>
              <a:t> are the first big step in helping to transition form paper to digital surveys are essential to developing one’s sills in ODK.</a:t>
            </a:r>
          </a:p>
          <a:p>
            <a:r>
              <a:rPr lang="en-GB" dirty="0"/>
              <a:t>It is essentially a standard form structure designed to simplify the creation of digital forms in Microsoft Excel. They provide a practical standard which is simple to get started with, especially given they are created using a simple and accessible tool in the form of Excel. </a:t>
            </a:r>
          </a:p>
          <a:p>
            <a:endParaRPr lang="en-GB" dirty="0"/>
          </a:p>
          <a:p>
            <a:r>
              <a:rPr lang="en-GB" dirty="0"/>
              <a:t>The more you are able to learn about the standard structure and syntax, the easier it will become to create more and more complex forms for your project. The big steppingstone will be familiarising yourself to the fundamentals of </a:t>
            </a:r>
            <a:r>
              <a:rPr lang="en-GB" dirty="0" err="1"/>
              <a:t>xslforms</a:t>
            </a:r>
            <a:r>
              <a:rPr lang="en-GB" dirty="0"/>
              <a:t> in order to build a foundation from which you can develop your skills.</a:t>
            </a:r>
          </a:p>
          <a:p>
            <a:endParaRPr lang="en-GB" dirty="0"/>
          </a:p>
          <a:p>
            <a:r>
              <a:rPr lang="en-GB" dirty="0" err="1"/>
              <a:t>Xlsforms</a:t>
            </a:r>
            <a:r>
              <a:rPr lang="en-GB" dirty="0"/>
              <a:t> can be uploaded online when you create a project in Kobo/Ona etc for the purposes of data collection, these servers will automatically convert these into another format which is compatible with other sites and data collection apps on mobile devices. This will only work so long as your form fits with the standard structure and does not contain mistakes. There is a site linked at the end of this video to which you can upload your from to check that it is at least syntactically correct. </a:t>
            </a:r>
          </a:p>
        </p:txBody>
      </p:sp>
      <p:sp>
        <p:nvSpPr>
          <p:cNvPr id="4" name="Slide Number Placeholder 3"/>
          <p:cNvSpPr>
            <a:spLocks noGrp="1"/>
          </p:cNvSpPr>
          <p:nvPr>
            <p:ph type="sldNum" sz="quarter" idx="5"/>
          </p:nvPr>
        </p:nvSpPr>
        <p:spPr/>
        <p:txBody>
          <a:bodyPr/>
          <a:lstStyle/>
          <a:p>
            <a:fld id="{9306D16E-FEA1-478D-A3EE-AB453AAF21BD}" type="slidenum">
              <a:rPr lang="en-GB" smtClean="0"/>
              <a:t>4</a:t>
            </a:fld>
            <a:endParaRPr lang="en-GB"/>
          </a:p>
        </p:txBody>
      </p:sp>
    </p:spTree>
    <p:extLst>
      <p:ext uri="{BB962C8B-B14F-4D97-AF65-F5344CB8AC3E}">
        <p14:creationId xmlns:p14="http://schemas.microsoft.com/office/powerpoint/2010/main" val="257955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the contents and structure of and </a:t>
            </a:r>
            <a:r>
              <a:rPr lang="en-GB" dirty="0" err="1"/>
              <a:t>xlsform</a:t>
            </a:r>
            <a:r>
              <a:rPr lang="en-GB" dirty="0"/>
              <a:t>.</a:t>
            </a:r>
          </a:p>
          <a:p>
            <a:endParaRPr lang="en-GB" dirty="0"/>
          </a:p>
          <a:p>
            <a:r>
              <a:rPr lang="en-GB" dirty="0"/>
              <a:t>As alluded to, there are certain structural requirements any XLSform must meet in order to function.  Firstly there are two sheets that your Excel workbook must contain.</a:t>
            </a:r>
          </a:p>
          <a:p>
            <a:pPr marL="171450" indent="-171450">
              <a:buFont typeface="Arial" panose="020B0604020202020204" pitchFamily="34" charset="0"/>
              <a:buChar char="•"/>
            </a:pPr>
            <a:r>
              <a:rPr lang="en-GB" dirty="0"/>
              <a:t>The survey sheet which will contain the majority of your forms content, this essentially where you build up the flow and contents of your questionnaire. It will show all your questions, how they appear, all your groupings and any constraints or skip patterns.</a:t>
            </a:r>
          </a:p>
          <a:p>
            <a:pPr marL="171450" indent="-171450">
              <a:buFont typeface="Arial" panose="020B0604020202020204" pitchFamily="34" charset="0"/>
              <a:buChar char="•"/>
            </a:pPr>
            <a:r>
              <a:rPr lang="en-GB" dirty="0"/>
              <a:t>The choices sheet meanwhile will list all your answer choices for any multiple-choice questions in your form.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These two sheets are absolutely mandatory and must be included otherwise your form will simply not work.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There is also a third optional sheet, which while not required, it would be good practice to familiarise yourself with how this sheet works and to include it onto any form you construct. This sheet will add additional specifications such as default languages, form names, version id, form ids and even encryption options. </a:t>
            </a:r>
          </a:p>
        </p:txBody>
      </p:sp>
      <p:sp>
        <p:nvSpPr>
          <p:cNvPr id="4" name="Slide Number Placeholder 3"/>
          <p:cNvSpPr>
            <a:spLocks noGrp="1"/>
          </p:cNvSpPr>
          <p:nvPr>
            <p:ph type="sldNum" sz="quarter" idx="5"/>
          </p:nvPr>
        </p:nvSpPr>
        <p:spPr/>
        <p:txBody>
          <a:bodyPr/>
          <a:lstStyle/>
          <a:p>
            <a:fld id="{9306D16E-FEA1-478D-A3EE-AB453AAF21BD}" type="slidenum">
              <a:rPr lang="en-GB" smtClean="0"/>
              <a:t>5</a:t>
            </a:fld>
            <a:endParaRPr lang="en-GB"/>
          </a:p>
        </p:txBody>
      </p:sp>
    </p:spTree>
    <p:extLst>
      <p:ext uri="{BB962C8B-B14F-4D97-AF65-F5344CB8AC3E}">
        <p14:creationId xmlns:p14="http://schemas.microsoft.com/office/powerpoint/2010/main" val="191116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let’s begin with the Survey Sheet. As mentioned, this is where the bulk of the form is constructed and will contain most of the forms content. The picture shown here is how a basic 7 question form could look in Excel.</a:t>
            </a:r>
          </a:p>
          <a:p>
            <a:r>
              <a:rPr lang="en-GB" dirty="0"/>
              <a:t>This sheet will contain the full list of questions including any additional notes to the data collector and will have information about how they appear.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306D16E-FEA1-478D-A3EE-AB453AAF21BD}" type="slidenum">
              <a:rPr lang="en-GB" smtClean="0"/>
              <a:t>6</a:t>
            </a:fld>
            <a:endParaRPr lang="en-GB"/>
          </a:p>
        </p:txBody>
      </p:sp>
    </p:spTree>
    <p:extLst>
      <p:ext uri="{BB962C8B-B14F-4D97-AF65-F5344CB8AC3E}">
        <p14:creationId xmlns:p14="http://schemas.microsoft.com/office/powerpoint/2010/main" val="402857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columns your survey sheet can contain, the first 3 of which in this table are mandatory and therefore must be included. The relevancy of the rest depend on what additional requirements your questionnaire has, how you wish to structure it and any customisation options you wish to employ. </a:t>
            </a:r>
          </a:p>
          <a:p>
            <a:endParaRPr lang="en-GB" dirty="0"/>
          </a:p>
          <a:p>
            <a:r>
              <a:rPr lang="en-GB" dirty="0"/>
              <a:t>Type- this column classifies what type of question/input this row is, it could be a select one, integer, date entry, a calculation etc. We will come back to the different types of questions shortly.</a:t>
            </a:r>
          </a:p>
          <a:p>
            <a:endParaRPr lang="en-GB" dirty="0"/>
          </a:p>
          <a:p>
            <a:r>
              <a:rPr lang="en-GB" dirty="0"/>
              <a:t>Name – This contains the name which you are giving to your input, this cannot contain spaces or special characters. It is best advised to stick with numbers, letters, periods and underscores. </a:t>
            </a:r>
          </a:p>
          <a:p>
            <a:endParaRPr lang="en-GB" dirty="0"/>
          </a:p>
          <a:p>
            <a:r>
              <a:rPr lang="en-GB" dirty="0"/>
              <a:t>Label::[Language]: this is the main text will appear on the screen for the question/note. It is worth noting that you should be naming the language in this column e.g. Label::</a:t>
            </a:r>
            <a:r>
              <a:rPr lang="en-GB" dirty="0" err="1"/>
              <a:t>Englsh</a:t>
            </a:r>
            <a:r>
              <a:rPr lang="en-GB" dirty="0"/>
              <a:t>, Label::Spanish. You will need to write the text you are wanting to appear in the correct language as translations are not done automatically at any point in the ODK system. They have to be done manually. You can have multiple languages in your form, in which case you will need a column for each individual language you want to use. </a:t>
            </a:r>
          </a:p>
          <a:p>
            <a:endParaRPr lang="en-GB" dirty="0"/>
          </a:p>
          <a:p>
            <a:r>
              <a:rPr lang="en-GB" dirty="0"/>
              <a:t>Hint::[Language}: this will contain any subtext you wish to go along with questions.  They can be used for any purpose technically, though they are most commonly used for providing instructions to data collectors such as “Do not read the options aloud, allow the respondent to think of an answer and attempt to match it to one of the options shown if possible)</a:t>
            </a:r>
          </a:p>
          <a:p>
            <a:endParaRPr lang="en-GB" dirty="0"/>
          </a:p>
          <a:p>
            <a:r>
              <a:rPr lang="en-GB" dirty="0"/>
              <a:t>Required- A simple column of yes or no telling the form whether or not this question must be answered, a blank cell is assumed to be a no as default. </a:t>
            </a:r>
          </a:p>
          <a:p>
            <a:endParaRPr lang="en-GB" dirty="0"/>
          </a:p>
          <a:p>
            <a:r>
              <a:rPr lang="en-GB" dirty="0"/>
              <a:t>Relevant: You can use this column to code in ay skip patterns by telling the form under what circumstances should this question appear, such as not allowing a question about how many children under 18 someone in their 90s has. </a:t>
            </a:r>
          </a:p>
          <a:p>
            <a:endParaRPr lang="en-GB" dirty="0"/>
          </a:p>
          <a:p>
            <a:r>
              <a:rPr lang="en-GB" dirty="0"/>
              <a:t>Constraint: You can use this column to set what constitutes an acceptable answer for any given question such as not allowing a negative number when asking for a distance.</a:t>
            </a:r>
          </a:p>
          <a:p>
            <a:endParaRPr lang="en-GB" dirty="0"/>
          </a:p>
          <a:p>
            <a:r>
              <a:rPr lang="en-GB" dirty="0" err="1"/>
              <a:t>Constraint_message</a:t>
            </a:r>
            <a:r>
              <a:rPr lang="en-GB" dirty="0"/>
              <a:t>::[language]: working similarity to hints and labels in terms of languages, this column contains a message that would appear whenever an inputted answer violates the terms of the constraint you have set. </a:t>
            </a:r>
          </a:p>
          <a:p>
            <a:endParaRPr lang="en-GB" dirty="0"/>
          </a:p>
          <a:p>
            <a:r>
              <a:rPr lang="en-GB" dirty="0"/>
              <a:t>Calculation: One of the types of inputs you can create is a calculate, which is an internal calculation which does not appear on a users screen. This column is where you write the formula for this calculation, such as adding two other variable together in order to get a total. </a:t>
            </a:r>
          </a:p>
          <a:p>
            <a:endParaRPr lang="en-GB" dirty="0"/>
          </a:p>
          <a:p>
            <a:r>
              <a:rPr lang="en-GB" dirty="0"/>
              <a:t>Finally, the appearance column,  this where you can set how questions/groups of questions will appear on a mobile device. Such as minimal on a </a:t>
            </a:r>
            <a:r>
              <a:rPr lang="en-GB" dirty="0" err="1"/>
              <a:t>select_one</a:t>
            </a:r>
            <a:r>
              <a:rPr lang="en-GB" dirty="0"/>
              <a:t> which will show the answer choices as a drop-down list.</a:t>
            </a:r>
          </a:p>
          <a:p>
            <a:endParaRPr lang="en-GB" dirty="0"/>
          </a:p>
        </p:txBody>
      </p:sp>
      <p:sp>
        <p:nvSpPr>
          <p:cNvPr id="4" name="Slide Number Placeholder 3"/>
          <p:cNvSpPr>
            <a:spLocks noGrp="1"/>
          </p:cNvSpPr>
          <p:nvPr>
            <p:ph type="sldNum" sz="quarter" idx="5"/>
          </p:nvPr>
        </p:nvSpPr>
        <p:spPr/>
        <p:txBody>
          <a:bodyPr/>
          <a:lstStyle/>
          <a:p>
            <a:fld id="{9306D16E-FEA1-478D-A3EE-AB453AAF21BD}" type="slidenum">
              <a:rPr lang="en-GB" smtClean="0"/>
              <a:t>7</a:t>
            </a:fld>
            <a:endParaRPr lang="en-GB"/>
          </a:p>
        </p:txBody>
      </p:sp>
    </p:spTree>
    <p:extLst>
      <p:ext uri="{BB962C8B-B14F-4D97-AF65-F5344CB8AC3E}">
        <p14:creationId xmlns:p14="http://schemas.microsoft.com/office/powerpoint/2010/main" val="166508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Choices sheet is where you define your answer choices for any multiple choice questions. </a:t>
            </a:r>
          </a:p>
          <a:p>
            <a:endParaRPr lang="en-GB" dirty="0"/>
          </a:p>
          <a:p>
            <a:r>
              <a:rPr lang="en-GB" dirty="0"/>
              <a:t>As with the Survey sheet, it will contain 3 mandatory columns, </a:t>
            </a:r>
            <a:r>
              <a:rPr lang="en-GB" dirty="0" err="1"/>
              <a:t>list_name</a:t>
            </a:r>
            <a:r>
              <a:rPr lang="en-GB" dirty="0"/>
              <a:t> – this is the name you use for this particular list of answer choices and will correspond with the one used on the survey sheet with the question. For example if you have a question asking for gender, you may have a list of options called gender, in which case on the survey sheet your “type” column would read </a:t>
            </a:r>
            <a:r>
              <a:rPr lang="en-GB" dirty="0" err="1"/>
              <a:t>select_one</a:t>
            </a:r>
            <a:r>
              <a:rPr lang="en-GB" dirty="0"/>
              <a:t> gender.</a:t>
            </a:r>
          </a:p>
          <a:p>
            <a:endParaRPr lang="en-GB" dirty="0"/>
          </a:p>
          <a:p>
            <a:r>
              <a:rPr lang="en-GB" dirty="0"/>
              <a:t>The name column, is the basic unique variable name that you give for each specific answer choice. Like with the “name” column on the survey sheet, this cannot contain any spaces. </a:t>
            </a:r>
          </a:p>
          <a:p>
            <a:endParaRPr lang="en-GB" dirty="0"/>
          </a:p>
          <a:p>
            <a:r>
              <a:rPr lang="en-GB" dirty="0"/>
              <a:t>The label::[language] columns will work the same way they do on the survey sheet in that this is the text which will appear on screen when you are collecting data and you will need a separate column for each language you are collecting data in. </a:t>
            </a:r>
          </a:p>
          <a:p>
            <a:endParaRPr lang="en-GB" dirty="0"/>
          </a:p>
          <a:p>
            <a:r>
              <a:rPr lang="en-GB" dirty="0"/>
              <a:t>Each row represents and answer choice and those with the same list name are considered to be part of a set of choices, they can be reused for more than one question, so you do not have to create separate lists for each question. If they require the same answer choices, then it only needs to be made once.</a:t>
            </a:r>
          </a:p>
        </p:txBody>
      </p:sp>
      <p:sp>
        <p:nvSpPr>
          <p:cNvPr id="4" name="Slide Number Placeholder 3"/>
          <p:cNvSpPr>
            <a:spLocks noGrp="1"/>
          </p:cNvSpPr>
          <p:nvPr>
            <p:ph type="sldNum" sz="quarter" idx="5"/>
          </p:nvPr>
        </p:nvSpPr>
        <p:spPr/>
        <p:txBody>
          <a:bodyPr/>
          <a:lstStyle/>
          <a:p>
            <a:fld id="{9306D16E-FEA1-478D-A3EE-AB453AAF21BD}" type="slidenum">
              <a:rPr lang="en-GB" smtClean="0"/>
              <a:t>8</a:t>
            </a:fld>
            <a:endParaRPr lang="en-GB"/>
          </a:p>
        </p:txBody>
      </p:sp>
    </p:spTree>
    <p:extLst>
      <p:ext uri="{BB962C8B-B14F-4D97-AF65-F5344CB8AC3E}">
        <p14:creationId xmlns:p14="http://schemas.microsoft.com/office/powerpoint/2010/main" val="418399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the settings sheet, which though optional would be good practice to utilise. This will contain some of the general settings about your form such as its title, id, version, a submission </a:t>
            </a:r>
            <a:r>
              <a:rPr lang="en-GB" dirty="0" err="1"/>
              <a:t>url</a:t>
            </a:r>
            <a:r>
              <a:rPr lang="en-GB" dirty="0"/>
              <a:t> etc. if some of these are left blank or the sheet is missing entirely then some of the information is puled directly from the excel file itself. </a:t>
            </a:r>
          </a:p>
          <a:p>
            <a:endParaRPr lang="en-GB" dirty="0"/>
          </a:p>
          <a:p>
            <a:r>
              <a:rPr lang="en-GB" dirty="0"/>
              <a:t>If you are carrying out your survey in multiple languages then you can also use this tab to set which one would appear as the default, but of course you can only pick from the languages which are used in the survey and choices sheets as it is not auto-translated. </a:t>
            </a:r>
          </a:p>
        </p:txBody>
      </p:sp>
      <p:sp>
        <p:nvSpPr>
          <p:cNvPr id="4" name="Slide Number Placeholder 3"/>
          <p:cNvSpPr>
            <a:spLocks noGrp="1"/>
          </p:cNvSpPr>
          <p:nvPr>
            <p:ph type="sldNum" sz="quarter" idx="5"/>
          </p:nvPr>
        </p:nvSpPr>
        <p:spPr/>
        <p:txBody>
          <a:bodyPr/>
          <a:lstStyle/>
          <a:p>
            <a:fld id="{9306D16E-FEA1-478D-A3EE-AB453AAF21BD}" type="slidenum">
              <a:rPr lang="en-GB" smtClean="0"/>
              <a:t>9</a:t>
            </a:fld>
            <a:endParaRPr lang="en-GB"/>
          </a:p>
        </p:txBody>
      </p:sp>
    </p:spTree>
    <p:extLst>
      <p:ext uri="{BB962C8B-B14F-4D97-AF65-F5344CB8AC3E}">
        <p14:creationId xmlns:p14="http://schemas.microsoft.com/office/powerpoint/2010/main" val="754919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06D16E-FEA1-478D-A3EE-AB453AAF21BD}" type="slidenum">
              <a:rPr lang="en-GB" smtClean="0"/>
              <a:t>11</a:t>
            </a:fld>
            <a:endParaRPr lang="en-GB"/>
          </a:p>
        </p:txBody>
      </p:sp>
    </p:spTree>
    <p:extLst>
      <p:ext uri="{BB962C8B-B14F-4D97-AF65-F5344CB8AC3E}">
        <p14:creationId xmlns:p14="http://schemas.microsoft.com/office/powerpoint/2010/main" val="40313094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stats4sd.org/resources" TargetMode="External"/><Relationship Id="rId5" Type="http://schemas.openxmlformats.org/officeDocument/2006/relationships/hyperlink" Target="https://creativecommons.org/licenses/by-sa/4.0/legalcode" TargetMode="Externa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2" name="TextBox 11">
            <a:extLst>
              <a:ext uri="{FF2B5EF4-FFF2-40B4-BE49-F238E27FC236}">
                <a16:creationId xmlns:a16="http://schemas.microsoft.com/office/drawing/2014/main" id="{439A3A6A-B393-F740-B50C-F44BCF98E0DE}"/>
              </a:ext>
            </a:extLst>
          </p:cNvPr>
          <p:cNvSpPr txBox="1"/>
          <p:nvPr userDrawn="1"/>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18842975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a:t>Click to edit Master title style</a:t>
            </a:r>
            <a:endParaRPr lang="en-US" dirty="0"/>
          </a:p>
        </p:txBody>
      </p:sp>
      <p:sp>
        <p:nvSpPr>
          <p:cNvPr id="10" name="TextBox 9">
            <a:extLst>
              <a:ext uri="{FF2B5EF4-FFF2-40B4-BE49-F238E27FC236}">
                <a16:creationId xmlns:a16="http://schemas.microsoft.com/office/drawing/2014/main" id="{E1A3F653-E211-1C45-A995-3D180CB794BC}"/>
              </a:ext>
            </a:extLst>
          </p:cNvPr>
          <p:cNvSpPr txBox="1"/>
          <p:nvPr userDrawn="1"/>
        </p:nvSpPr>
        <p:spPr>
          <a:xfrm>
            <a:off x="17486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952011857"/>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TextBox 9">
            <a:extLst>
              <a:ext uri="{FF2B5EF4-FFF2-40B4-BE49-F238E27FC236}">
                <a16:creationId xmlns:a16="http://schemas.microsoft.com/office/drawing/2014/main" id="{41A9B371-A78D-B049-84B1-69D64DF350E2}"/>
              </a:ext>
            </a:extLst>
          </p:cNvPr>
          <p:cNvSpPr txBox="1"/>
          <p:nvPr userDrawn="1"/>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721439432"/>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129A-3B3A-FE4C-AFFD-694D392C3074}"/>
              </a:ext>
            </a:extLst>
          </p:cNvPr>
          <p:cNvSpPr>
            <a:spLocks noGrp="1"/>
          </p:cNvSpPr>
          <p:nvPr>
            <p:ph type="body" idx="1"/>
          </p:nvPr>
        </p:nvSpPr>
        <p:spPr>
          <a:xfrm>
            <a:off x="877705" y="2264229"/>
            <a:ext cx="5223600" cy="591317"/>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4" name="Content Placeholder 3">
            <a:extLst>
              <a:ext uri="{FF2B5EF4-FFF2-40B4-BE49-F238E27FC236}">
                <a16:creationId xmlns:a16="http://schemas.microsoft.com/office/drawing/2014/main" id="{847E7F47-F37E-7447-8708-3E3FDECC4857}"/>
              </a:ext>
            </a:extLst>
          </p:cNvPr>
          <p:cNvSpPr>
            <a:spLocks noGrp="1"/>
          </p:cNvSpPr>
          <p:nvPr>
            <p:ph sz="half" idx="2"/>
          </p:nvPr>
        </p:nvSpPr>
        <p:spPr>
          <a:xfrm>
            <a:off x="877705" y="2873828"/>
            <a:ext cx="5223600" cy="29609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D4E3FD72-990D-2A40-860C-90573385CCDD}"/>
              </a:ext>
            </a:extLst>
          </p:cNvPr>
          <p:cNvSpPr>
            <a:spLocks noGrp="1"/>
          </p:cNvSpPr>
          <p:nvPr>
            <p:ph type="body" sz="quarter" idx="3"/>
          </p:nvPr>
        </p:nvSpPr>
        <p:spPr>
          <a:xfrm>
            <a:off x="6531505" y="2264229"/>
            <a:ext cx="5223600" cy="591318"/>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6" name="Content Placeholder 5">
            <a:extLst>
              <a:ext uri="{FF2B5EF4-FFF2-40B4-BE49-F238E27FC236}">
                <a16:creationId xmlns:a16="http://schemas.microsoft.com/office/drawing/2014/main" id="{8873A8EF-B118-5942-8CED-8115E0D3F734}"/>
              </a:ext>
            </a:extLst>
          </p:cNvPr>
          <p:cNvSpPr>
            <a:spLocks noGrp="1"/>
          </p:cNvSpPr>
          <p:nvPr>
            <p:ph sz="quarter" idx="4"/>
          </p:nvPr>
        </p:nvSpPr>
        <p:spPr>
          <a:xfrm>
            <a:off x="6531505" y="2873828"/>
            <a:ext cx="5223600" cy="2960915"/>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D73E3D4D-343B-BE45-881E-635EDC02A295}"/>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8" name="Footer Placeholder 7">
            <a:extLst>
              <a:ext uri="{FF2B5EF4-FFF2-40B4-BE49-F238E27FC236}">
                <a16:creationId xmlns:a16="http://schemas.microsoft.com/office/drawing/2014/main" id="{ED4FABD7-6A2D-E94E-BC43-4F7BEFC28F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CD0B8C-38A3-194D-8560-8F4078826734}"/>
              </a:ext>
            </a:extLst>
          </p:cNvPr>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0" name="Straight Connector 9">
            <a:extLst>
              <a:ext uri="{FF2B5EF4-FFF2-40B4-BE49-F238E27FC236}">
                <a16:creationId xmlns:a16="http://schemas.microsoft.com/office/drawing/2014/main" id="{DE29EB46-9C18-4649-A73C-F93D99B11751}"/>
              </a:ext>
            </a:extLst>
          </p:cNvPr>
          <p:cNvCxnSpPr>
            <a:cxnSpLocks/>
          </p:cNvCxnSpPr>
          <p:nvPr/>
        </p:nvCxnSpPr>
        <p:spPr>
          <a:xfrm>
            <a:off x="977548" y="2010387"/>
            <a:ext cx="686965" cy="0"/>
          </a:xfrm>
          <a:prstGeom prst="line">
            <a:avLst/>
          </a:prstGeom>
          <a:ln w="158750">
            <a:solidFill>
              <a:srgbClr val="D3232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947634-EA8B-9247-8B06-9D703F186AF7}"/>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7973650"/>
      </p:ext>
    </p:extLst>
  </p:cSld>
  <p:clrMapOvr>
    <a:masterClrMapping/>
  </p:clrMapOvr>
  <p:extLst>
    <p:ext uri="{DCECCB84-F9BA-43D5-87BE-67443E8EF086}">
      <p15:sldGuideLst xmlns:p15="http://schemas.microsoft.com/office/powerpoint/2012/main">
        <p15:guide id="1" orient="horz" pos="2160">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022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2475"/>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extBox 1">
            <a:extLst>
              <a:ext uri="{FF2B5EF4-FFF2-40B4-BE49-F238E27FC236}">
                <a16:creationId xmlns:a16="http://schemas.microsoft.com/office/drawing/2014/main" id="{5E14F858-49D4-8F43-93BC-FA6185F47212}"/>
              </a:ext>
            </a:extLst>
          </p:cNvPr>
          <p:cNvSpPr txBox="1"/>
          <p:nvPr userDrawn="1"/>
        </p:nvSpPr>
        <p:spPr>
          <a:xfrm>
            <a:off x="1302211" y="6028906"/>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56446762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C4B97AD-2F3B-2F4D-A48D-EE4E881BDBBE}"/>
              </a:ext>
            </a:extLst>
          </p:cNvPr>
          <p:cNvPicPr>
            <a:picLocks noChangeAspect="1"/>
          </p:cNvPicPr>
          <p:nvPr userDrawn="1"/>
        </p:nvPicPr>
        <p:blipFill>
          <a:blip r:embed="rId4"/>
          <a:stretch>
            <a:fillRect/>
          </a:stretch>
        </p:blipFill>
        <p:spPr>
          <a:xfrm>
            <a:off x="10196918" y="395710"/>
            <a:ext cx="1652614" cy="290003"/>
          </a:xfrm>
          <a:prstGeom prst="rect">
            <a:avLst/>
          </a:prstGeom>
        </p:spPr>
      </p:pic>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©2020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6">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GB"/>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GB"/>
              <a:t>Click to edit Master text styles</a:t>
            </a:r>
          </a:p>
        </p:txBody>
      </p:sp>
      <p:pic>
        <p:nvPicPr>
          <p:cNvPr id="11" name="Picture 4" descr="Home">
            <a:extLst>
              <a:ext uri="{FF2B5EF4-FFF2-40B4-BE49-F238E27FC236}">
                <a16:creationId xmlns:a16="http://schemas.microsoft.com/office/drawing/2014/main" id="{98EA9386-A69C-3642-96FA-3C8AC7C53F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03046" y="260648"/>
            <a:ext cx="1496458" cy="56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3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0D5D3077-2284-3141-B9D6-65BB1E204A59}" type="datetimeFigureOut">
              <a:rPr lang="en-GB" smtClean="0"/>
              <a:t>24/06/2020</a:t>
            </a:fld>
            <a:endParaRPr lang="en-GB"/>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GB"/>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ACCC9F28-8D5F-4343-AD4A-F665CFF71D97}" type="slidenum">
              <a:rPr lang="en-GB" smtClean="0"/>
              <a:t>‹#›</a:t>
            </a:fld>
            <a:endParaRPr lang="en-GB"/>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extBox 11">
            <a:extLst>
              <a:ext uri="{FF2B5EF4-FFF2-40B4-BE49-F238E27FC236}">
                <a16:creationId xmlns:a16="http://schemas.microsoft.com/office/drawing/2014/main" id="{B72842E2-371D-1F4B-9B94-400F9A7D55C1}"/>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183924509"/>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0516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creativecommons.org/licenses/by-sa/4.0/legalcode" TargetMode="External"/><Relationship Id="rId5" Type="http://schemas.openxmlformats.org/officeDocument/2006/relationships/image" Target="../media/image3.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stats4sd.org/resources/500"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53F38D-59D4-8C4A-93F3-291A9DF279E8}"/>
              </a:ext>
            </a:extLst>
          </p:cNvPr>
          <p:cNvPicPr>
            <a:picLocks noChangeAspect="1"/>
          </p:cNvPicPr>
          <p:nvPr/>
        </p:nvPicPr>
        <p:blipFill rotWithShape="1">
          <a:blip r:embed="rId3">
            <a:alphaModFix amt="97000"/>
            <a:extLst>
              <a:ext uri="{BEBA8EAE-BF5A-486C-A8C5-ECC9F3942E4B}">
                <a14:imgProps xmlns:a14="http://schemas.microsoft.com/office/drawing/2010/main">
                  <a14:imgLayer r:embed="rId4">
                    <a14:imgEffect>
                      <a14:sharpenSoften amount="-43000"/>
                    </a14:imgEffect>
                  </a14:imgLayer>
                </a14:imgProps>
              </a:ext>
            </a:extLst>
          </a:blip>
          <a:srcRect b="24970"/>
          <a:stretch/>
        </p:blipFill>
        <p:spPr>
          <a:xfrm>
            <a:off x="1" y="0"/>
            <a:ext cx="12192000" cy="6858000"/>
          </a:xfrm>
          <a:prstGeom prst="rect">
            <a:avLst/>
          </a:prstGeom>
        </p:spPr>
      </p:pic>
      <p:sp>
        <p:nvSpPr>
          <p:cNvPr id="3" name="Rectangle 2">
            <a:extLst>
              <a:ext uri="{FF2B5EF4-FFF2-40B4-BE49-F238E27FC236}">
                <a16:creationId xmlns:a16="http://schemas.microsoft.com/office/drawing/2014/main" id="{37AF7BF3-99E9-4F44-95E4-A82ADCC3CB4C}"/>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A240BE-481F-0540-A93D-231890318E2E}"/>
              </a:ext>
            </a:extLst>
          </p:cNvPr>
          <p:cNvPicPr>
            <a:picLocks noChangeAspect="1"/>
          </p:cNvPicPr>
          <p:nvPr/>
        </p:nvPicPr>
        <p:blipFill>
          <a:blip r:embed="rId5"/>
          <a:stretch>
            <a:fillRect/>
          </a:stretch>
        </p:blipFill>
        <p:spPr>
          <a:xfrm>
            <a:off x="1423438" y="6175704"/>
            <a:ext cx="2156670" cy="378455"/>
          </a:xfrm>
          <a:prstGeom prst="rect">
            <a:avLst/>
          </a:prstGeom>
        </p:spPr>
      </p:pic>
      <p:sp>
        <p:nvSpPr>
          <p:cNvPr id="4" name="TextBox 3">
            <a:extLst>
              <a:ext uri="{FF2B5EF4-FFF2-40B4-BE49-F238E27FC236}">
                <a16:creationId xmlns:a16="http://schemas.microsoft.com/office/drawing/2014/main" id="{B5A82CE2-F534-C240-BB87-CB82CFA053EC}"/>
              </a:ext>
            </a:extLst>
          </p:cNvPr>
          <p:cNvSpPr txBox="1"/>
          <p:nvPr/>
        </p:nvSpPr>
        <p:spPr>
          <a:xfrm>
            <a:off x="1945342" y="1261143"/>
            <a:ext cx="7348369" cy="2123658"/>
          </a:xfrm>
          <a:prstGeom prst="rect">
            <a:avLst/>
          </a:prstGeom>
          <a:noFill/>
        </p:spPr>
        <p:txBody>
          <a:bodyPr wrap="square" rtlCol="0" anchor="b">
            <a:spAutoFit/>
          </a:bodyPr>
          <a:lstStyle/>
          <a:p>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to ODK</a:t>
            </a:r>
          </a:p>
        </p:txBody>
      </p:sp>
      <p:sp>
        <p:nvSpPr>
          <p:cNvPr id="5" name="TextBox 4">
            <a:extLst>
              <a:ext uri="{FF2B5EF4-FFF2-40B4-BE49-F238E27FC236}">
                <a16:creationId xmlns:a16="http://schemas.microsoft.com/office/drawing/2014/main" id="{AFB0608B-9377-3849-89C8-8CA80A7D036B}"/>
              </a:ext>
            </a:extLst>
          </p:cNvPr>
          <p:cNvSpPr txBox="1"/>
          <p:nvPr/>
        </p:nvSpPr>
        <p:spPr>
          <a:xfrm>
            <a:off x="1966363" y="3577420"/>
            <a:ext cx="7348368" cy="584775"/>
          </a:xfrm>
          <a:prstGeom prst="rect">
            <a:avLst/>
          </a:prstGeom>
          <a:noFill/>
        </p:spPr>
        <p:txBody>
          <a:bodyPr wrap="square" rtlCol="0">
            <a:spAutoFit/>
          </a:bodyPr>
          <a:lstStyle/>
          <a:p>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 2: </a:t>
            </a:r>
            <a:r>
              <a:rPr lang="en-US" sz="32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XLSForms</a:t>
            </a: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 Form Structure</a:t>
            </a:r>
          </a:p>
        </p:txBody>
      </p:sp>
      <p:sp>
        <p:nvSpPr>
          <p:cNvPr id="9" name="TextBox 8">
            <a:extLst>
              <a:ext uri="{FF2B5EF4-FFF2-40B4-BE49-F238E27FC236}">
                <a16:creationId xmlns:a16="http://schemas.microsoft.com/office/drawing/2014/main" id="{866DE426-D2EB-3043-B1A6-95496C07DBD7}"/>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9" name="Straight Connector 28">
            <a:extLst>
              <a:ext uri="{FF2B5EF4-FFF2-40B4-BE49-F238E27FC236}">
                <a16:creationId xmlns:a16="http://schemas.microsoft.com/office/drawing/2014/main" id="{40AFB84A-FC69-A34C-A419-E0FAB0246C93}"/>
              </a:ext>
            </a:extLst>
          </p:cNvPr>
          <p:cNvCxnSpPr>
            <a:cxnSpLocks/>
          </p:cNvCxnSpPr>
          <p:nvPr/>
        </p:nvCxnSpPr>
        <p:spPr>
          <a:xfrm>
            <a:off x="1436317" y="149890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7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7A0AB0-54B6-4804-A27D-44C3D4BB7273}"/>
              </a:ext>
            </a:extLst>
          </p:cNvPr>
          <p:cNvSpPr>
            <a:spLocks noGrp="1"/>
          </p:cNvSpPr>
          <p:nvPr>
            <p:ph idx="1"/>
          </p:nvPr>
        </p:nvSpPr>
        <p:spPr/>
        <p:txBody>
          <a:bodyPr/>
          <a:lstStyle/>
          <a:p>
            <a:r>
              <a:rPr lang="en-GB" dirty="0"/>
              <a:t>An XLSform is a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standard form structure </a:t>
            </a:r>
            <a:r>
              <a:rPr lang="en-GB" dirty="0"/>
              <a:t>created to simplify the creation of digital forms in Excel</a:t>
            </a:r>
          </a:p>
          <a:p>
            <a:r>
              <a:rPr lang="en-GB" dirty="0"/>
              <a:t>The Survey sheet is used to create the majority of the structure and content of your digital form </a:t>
            </a:r>
            <a:r>
              <a:rPr lang="en-GB" b="1" dirty="0">
                <a:latin typeface="Open Sans SemiBold" panose="020B0604020202020204" charset="0"/>
                <a:ea typeface="Open Sans SemiBold" panose="020B0604020202020204" charset="0"/>
                <a:cs typeface="Open Sans SemiBold" panose="020B0604020202020204" charset="0"/>
              </a:rPr>
              <a:t>(mandatory)</a:t>
            </a:r>
          </a:p>
          <a:p>
            <a:r>
              <a:rPr lang="en-GB" dirty="0"/>
              <a:t>The choices sheet is used to fill in all your multiple-choice question options </a:t>
            </a:r>
            <a:r>
              <a:rPr lang="en-GB" dirty="0">
                <a:latin typeface="Open Sans SemiBold" panose="020B0604020202020204" charset="0"/>
                <a:ea typeface="Open Sans SemiBold" panose="020B0604020202020204" charset="0"/>
                <a:cs typeface="Open Sans SemiBold" panose="020B0604020202020204" charset="0"/>
              </a:rPr>
              <a:t>(mandatory)</a:t>
            </a:r>
          </a:p>
          <a:p>
            <a:r>
              <a:rPr lang="en-GB" dirty="0"/>
              <a:t>The settings sheet is used to define many of the settings about your form including the default language</a:t>
            </a:r>
          </a:p>
        </p:txBody>
      </p:sp>
      <p:sp>
        <p:nvSpPr>
          <p:cNvPr id="3" name="Title 2">
            <a:extLst>
              <a:ext uri="{FF2B5EF4-FFF2-40B4-BE49-F238E27FC236}">
                <a16:creationId xmlns:a16="http://schemas.microsoft.com/office/drawing/2014/main" id="{52E23B3F-BCB2-4FFB-A45A-33980722E241}"/>
              </a:ext>
            </a:extLst>
          </p:cNvPr>
          <p:cNvSpPr>
            <a:spLocks noGrp="1"/>
          </p:cNvSpPr>
          <p:nvPr>
            <p:ph type="title"/>
          </p:nvPr>
        </p:nvSpPr>
        <p:spPr>
          <a:xfrm>
            <a:off x="289932" y="440827"/>
            <a:ext cx="3485643" cy="5287670"/>
          </a:xfrm>
        </p:spPr>
        <p:txBody>
          <a:bodyPr/>
          <a:lstStyle/>
          <a:p>
            <a:r>
              <a:rPr lang="en-US" dirty="0"/>
              <a:t>Summary</a:t>
            </a:r>
            <a:endParaRPr lang="en-GB" dirty="0"/>
          </a:p>
        </p:txBody>
      </p:sp>
    </p:spTree>
    <p:extLst>
      <p:ext uri="{BB962C8B-B14F-4D97-AF65-F5344CB8AC3E}">
        <p14:creationId xmlns:p14="http://schemas.microsoft.com/office/powerpoint/2010/main" val="102588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lstStyle/>
          <a:p>
            <a:r>
              <a:rPr lang="en-GB" dirty="0"/>
              <a:t>From the webinar series:</a:t>
            </a:r>
            <a:br>
              <a:rPr lang="en-GB" dirty="0"/>
            </a:br>
            <a:r>
              <a:rPr lang="en-GB" dirty="0"/>
              <a:t>Introduction to ODK</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Alex Thomson</a:t>
            </a:r>
          </a:p>
          <a:p>
            <a:r>
              <a:rPr lang="en-GB" dirty="0"/>
              <a:t>CCRP – Research Methods Support project</a:t>
            </a:r>
          </a:p>
          <a:p>
            <a:r>
              <a:rPr lang="en-GB" dirty="0"/>
              <a:t>May 2020</a:t>
            </a:r>
          </a:p>
        </p:txBody>
      </p:sp>
    </p:spTree>
    <p:extLst>
      <p:ext uri="{BB962C8B-B14F-4D97-AF65-F5344CB8AC3E}">
        <p14:creationId xmlns:p14="http://schemas.microsoft.com/office/powerpoint/2010/main" val="223623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9D1FE893-C2AD-E74F-9665-6D93A59545EB}"/>
              </a:ext>
            </a:extLst>
          </p:cNvPr>
          <p:cNvPicPr>
            <a:picLocks noGrp="1" noChangeAspect="1"/>
          </p:cNvPicPr>
          <p:nvPr>
            <p:ph sz="half" idx="2"/>
          </p:nvPr>
        </p:nvPicPr>
        <p:blipFill rotWithShape="1">
          <a:blip r:embed="rId2"/>
          <a:srcRect l="522" r="423"/>
          <a:stretch/>
        </p:blipFill>
        <p:spPr>
          <a:xfrm>
            <a:off x="675776" y="2254744"/>
            <a:ext cx="5455011" cy="3224812"/>
          </a:xfrm>
          <a:prstGeom prst="rect">
            <a:avLst/>
          </a:prstGeom>
          <a:ln>
            <a:noFill/>
          </a:ln>
          <a:effectLst>
            <a:outerShdw blurRad="190500" algn="tl" rotWithShape="0">
              <a:srgbClr val="000000">
                <a:alpha val="70000"/>
              </a:srgbClr>
            </a:outerShdw>
          </a:effectLst>
        </p:spPr>
      </p:pic>
      <p:sp>
        <p:nvSpPr>
          <p:cNvPr id="4" name="Title 3">
            <a:extLst>
              <a:ext uri="{FF2B5EF4-FFF2-40B4-BE49-F238E27FC236}">
                <a16:creationId xmlns:a16="http://schemas.microsoft.com/office/drawing/2014/main" id="{7B83F0C0-F952-F14C-8373-0E1BF1D1893E}"/>
              </a:ext>
            </a:extLst>
          </p:cNvPr>
          <p:cNvSpPr>
            <a:spLocks noGrp="1"/>
          </p:cNvSpPr>
          <p:nvPr>
            <p:ph type="title"/>
          </p:nvPr>
        </p:nvSpPr>
        <p:spPr/>
        <p:txBody>
          <a:bodyPr/>
          <a:lstStyle/>
          <a:p>
            <a:r>
              <a:rPr lang="en-GB" dirty="0"/>
              <a:t>Example </a:t>
            </a:r>
            <a:r>
              <a:rPr lang="en-GB" dirty="0" err="1"/>
              <a:t>XLSForm</a:t>
            </a:r>
            <a:endParaRPr lang="en-GB" dirty="0"/>
          </a:p>
        </p:txBody>
      </p:sp>
      <p:sp>
        <p:nvSpPr>
          <p:cNvPr id="8" name="Content Placeholder 7">
            <a:extLst>
              <a:ext uri="{FF2B5EF4-FFF2-40B4-BE49-F238E27FC236}">
                <a16:creationId xmlns:a16="http://schemas.microsoft.com/office/drawing/2014/main" id="{2BC1344E-04A3-084D-B2AB-3A13F51771EB}"/>
              </a:ext>
            </a:extLst>
          </p:cNvPr>
          <p:cNvSpPr>
            <a:spLocks noGrp="1"/>
          </p:cNvSpPr>
          <p:nvPr>
            <p:ph sz="half" idx="13"/>
          </p:nvPr>
        </p:nvSpPr>
        <p:spPr>
          <a:xfrm>
            <a:off x="6716392" y="1588929"/>
            <a:ext cx="5051539" cy="4556442"/>
          </a:xfrm>
        </p:spPr>
        <p:txBody>
          <a:bodyPr anchor="ctr"/>
          <a:lstStyle/>
          <a:p>
            <a:pPr marL="0" indent="0">
              <a:buNone/>
            </a:pPr>
            <a:r>
              <a:rPr lang="en-GB" dirty="0"/>
              <a:t>The example </a:t>
            </a:r>
            <a:r>
              <a:rPr lang="en-GB" dirty="0" err="1"/>
              <a:t>XLSForm</a:t>
            </a:r>
            <a:r>
              <a:rPr lang="en-GB" dirty="0"/>
              <a:t> used for demonstrations in this webinar series is available for download at:</a:t>
            </a:r>
          </a:p>
          <a:p>
            <a:pPr marL="0" indent="0">
              <a:buNone/>
            </a:pPr>
            <a:r>
              <a:rPr lang="en-GB" b="1" u="sng"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3">
                  <a:extLst>
                    <a:ext uri="{A12FA001-AC4F-418D-AE19-62706E023703}">
                      <ahyp:hlinkClr xmlns:ahyp="http://schemas.microsoft.com/office/drawing/2018/hyperlinkcolor" val="tx"/>
                    </a:ext>
                  </a:extLst>
                </a:hlinkClick>
              </a:rPr>
              <a:t>https://stats4sd.org/resources/500</a:t>
            </a:r>
            <a:endParaRPr lang="en-GB" b="1" u="sng"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buNone/>
            </a:pPr>
            <a:r>
              <a:rPr lang="en-GB" dirty="0"/>
              <a:t>You can use it to explore and practice or follow along with these videos. </a:t>
            </a:r>
          </a:p>
        </p:txBody>
      </p:sp>
    </p:spTree>
    <p:extLst>
      <p:ext uri="{BB962C8B-B14F-4D97-AF65-F5344CB8AC3E}">
        <p14:creationId xmlns:p14="http://schemas.microsoft.com/office/powerpoint/2010/main" val="3876908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91C009-437E-4DF2-AA44-4C47BEB74821}"/>
              </a:ext>
            </a:extLst>
          </p:cNvPr>
          <p:cNvSpPr>
            <a:spLocks noGrp="1"/>
          </p:cNvSpPr>
          <p:nvPr>
            <p:ph idx="1"/>
          </p:nvPr>
        </p:nvSpPr>
        <p:spPr/>
        <p:txBody>
          <a:bodyPr/>
          <a:lstStyle/>
          <a:p>
            <a:r>
              <a:rPr lang="en-US" dirty="0"/>
              <a:t>What is an XLSform?</a:t>
            </a:r>
          </a:p>
          <a:p>
            <a:r>
              <a:rPr lang="en-US" dirty="0"/>
              <a:t>Contents &amp; Structure</a:t>
            </a:r>
          </a:p>
          <a:p>
            <a:pPr lvl="1">
              <a:spcAft>
                <a:spcPts val="900"/>
              </a:spcAft>
            </a:pPr>
            <a:r>
              <a:rPr lang="en-US" dirty="0"/>
              <a:t>Survey sheet</a:t>
            </a:r>
          </a:p>
          <a:p>
            <a:pPr lvl="1">
              <a:spcAft>
                <a:spcPts val="900"/>
              </a:spcAft>
            </a:pPr>
            <a:r>
              <a:rPr lang="en-US" dirty="0"/>
              <a:t>Choices Sheet</a:t>
            </a:r>
          </a:p>
          <a:p>
            <a:pPr lvl="1">
              <a:spcAft>
                <a:spcPts val="900"/>
              </a:spcAft>
            </a:pPr>
            <a:r>
              <a:rPr lang="en-US" dirty="0"/>
              <a:t>Settings Sheet</a:t>
            </a:r>
          </a:p>
        </p:txBody>
      </p:sp>
      <p:sp>
        <p:nvSpPr>
          <p:cNvPr id="2" name="Title 1">
            <a:extLst>
              <a:ext uri="{FF2B5EF4-FFF2-40B4-BE49-F238E27FC236}">
                <a16:creationId xmlns:a16="http://schemas.microsoft.com/office/drawing/2014/main" id="{DA36D368-4C72-40E1-B46B-074B4965BB53}"/>
              </a:ext>
            </a:extLst>
          </p:cNvPr>
          <p:cNvSpPr>
            <a:spLocks noGrp="1"/>
          </p:cNvSpPr>
          <p:nvPr>
            <p:ph type="title"/>
          </p:nvPr>
        </p:nvSpPr>
        <p:spPr/>
        <p:txBody>
          <a:bodyPr/>
          <a:lstStyle/>
          <a:p>
            <a:r>
              <a:rPr lang="en-US" dirty="0"/>
              <a:t>Contents</a:t>
            </a:r>
            <a:endParaRPr lang="en-GB" dirty="0"/>
          </a:p>
        </p:txBody>
      </p:sp>
    </p:spTree>
    <p:extLst>
      <p:ext uri="{BB962C8B-B14F-4D97-AF65-F5344CB8AC3E}">
        <p14:creationId xmlns:p14="http://schemas.microsoft.com/office/powerpoint/2010/main" val="259105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AB5C6-0714-48B4-AB68-9108AA37EA7C}"/>
              </a:ext>
            </a:extLst>
          </p:cNvPr>
          <p:cNvSpPr>
            <a:spLocks noGrp="1"/>
          </p:cNvSpPr>
          <p:nvPr>
            <p:ph idx="1"/>
          </p:nvPr>
        </p:nvSpPr>
        <p:spPr/>
        <p:txBody>
          <a:bodyPr>
            <a:normAutofit fontScale="77500" lnSpcReduction="20000"/>
          </a:bodyPr>
          <a:lstStyle/>
          <a:p>
            <a:pPr>
              <a:lnSpc>
                <a:spcPct val="130000"/>
              </a:lnSpc>
            </a:pPr>
            <a:r>
              <a:rPr lang="en-GB" dirty="0"/>
              <a:t>XLSforms help with the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transition from paper to digital surveys</a:t>
            </a:r>
            <a:r>
              <a:rPr lang="en-GB" dirty="0"/>
              <a:t> and are fundamental to developing your skills in ODK (Open Data Kit)</a:t>
            </a:r>
          </a:p>
          <a:p>
            <a:pPr>
              <a:lnSpc>
                <a:spcPct val="130000"/>
              </a:lnSpc>
            </a:pPr>
            <a:r>
              <a:rPr lang="en-GB" dirty="0"/>
              <a:t>An XLSform is a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standard form structure </a:t>
            </a:r>
            <a:r>
              <a:rPr lang="en-GB" dirty="0"/>
              <a:t>created to simplify the creation of digital forms in Excel</a:t>
            </a:r>
          </a:p>
          <a:p>
            <a:pPr>
              <a:lnSpc>
                <a:spcPct val="130000"/>
              </a:lnSpc>
            </a:pPr>
            <a:r>
              <a:rPr lang="en-GB" dirty="0"/>
              <a:t>They provide a practical standard which is simple to get started with, especially as they are created with a simple and accessible tool – Excel </a:t>
            </a:r>
          </a:p>
          <a:p>
            <a:pPr>
              <a:lnSpc>
                <a:spcPct val="130000"/>
              </a:lnSpc>
            </a:pPr>
            <a:r>
              <a:rPr lang="en-GB" dirty="0"/>
              <a:t>The more you learn about the standard structure and syntax, the easier it is to create complex forms for your data collection </a:t>
            </a:r>
          </a:p>
          <a:p>
            <a:pPr>
              <a:lnSpc>
                <a:spcPct val="130000"/>
              </a:lnSpc>
            </a:pPr>
            <a:r>
              <a:rPr lang="en-GB" dirty="0"/>
              <a:t>These are the forms which will be uploaded online when you create a project on Kobo/Ona etc. for the purposes of mobile data collection. These services will convert these into another format so they can be used for data collection on electronic devices, so long as your form fits with the standard structure.</a:t>
            </a:r>
          </a:p>
        </p:txBody>
      </p:sp>
      <p:sp>
        <p:nvSpPr>
          <p:cNvPr id="2" name="Title 1">
            <a:extLst>
              <a:ext uri="{FF2B5EF4-FFF2-40B4-BE49-F238E27FC236}">
                <a16:creationId xmlns:a16="http://schemas.microsoft.com/office/drawing/2014/main" id="{AAC673DA-3F64-4A44-8A2B-2D5302CD9A2C}"/>
              </a:ext>
            </a:extLst>
          </p:cNvPr>
          <p:cNvSpPr>
            <a:spLocks noGrp="1"/>
          </p:cNvSpPr>
          <p:nvPr>
            <p:ph type="title"/>
          </p:nvPr>
        </p:nvSpPr>
        <p:spPr>
          <a:xfrm>
            <a:off x="373487" y="440827"/>
            <a:ext cx="3402088" cy="5287670"/>
          </a:xfrm>
        </p:spPr>
        <p:txBody>
          <a:bodyPr>
            <a:normAutofit/>
          </a:bodyPr>
          <a:lstStyle/>
          <a:p>
            <a:r>
              <a:rPr lang="en-US" sz="4800" dirty="0"/>
              <a:t>What is an </a:t>
            </a:r>
            <a:r>
              <a:rPr lang="en-US" sz="4800" dirty="0" err="1"/>
              <a:t>XLSForm</a:t>
            </a:r>
            <a:r>
              <a:rPr lang="en-US" sz="4800" dirty="0"/>
              <a:t>?</a:t>
            </a:r>
            <a:endParaRPr lang="en-GB" sz="4800" dirty="0"/>
          </a:p>
        </p:txBody>
      </p:sp>
    </p:spTree>
    <p:extLst>
      <p:ext uri="{BB962C8B-B14F-4D97-AF65-F5344CB8AC3E}">
        <p14:creationId xmlns:p14="http://schemas.microsoft.com/office/powerpoint/2010/main" val="338785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F968C-1A03-4EBC-9049-1EF110C83329}"/>
              </a:ext>
            </a:extLst>
          </p:cNvPr>
          <p:cNvSpPr>
            <a:spLocks noGrp="1"/>
          </p:cNvSpPr>
          <p:nvPr>
            <p:ph idx="1"/>
          </p:nvPr>
        </p:nvSpPr>
        <p:spPr/>
        <p:txBody>
          <a:bodyPr>
            <a:normAutofit fontScale="77500" lnSpcReduction="20000"/>
          </a:bodyPr>
          <a:lstStyle/>
          <a:p>
            <a:pPr marL="0" indent="0">
              <a:lnSpc>
                <a:spcPct val="130000"/>
              </a:lnSpc>
              <a:buNone/>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Your XLSform must meet certain structural requirements to function.</a:t>
            </a:r>
          </a:p>
          <a:p>
            <a:pPr>
              <a:lnSpc>
                <a:spcPct val="130000"/>
              </a:lnSpc>
            </a:pPr>
            <a:r>
              <a:rPr lang="en-GB" dirty="0"/>
              <a:t>There are two sheets that your Excel workbook must include:</a:t>
            </a:r>
          </a:p>
          <a:p>
            <a:pPr marL="666900" lvl="1" indent="-342900">
              <a:lnSpc>
                <a:spcPct val="130000"/>
              </a:lnSpc>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The Survey Sheet </a:t>
            </a:r>
            <a:r>
              <a:rPr lang="en-GB" dirty="0"/>
              <a:t>– This will contain the bulk of the content including all your questions and information about how they appear</a:t>
            </a:r>
          </a:p>
          <a:p>
            <a:pPr marL="666900" lvl="1" indent="-342900">
              <a:lnSpc>
                <a:spcPct val="130000"/>
              </a:lnSpc>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The Choices Sheet</a:t>
            </a:r>
            <a:r>
              <a:rPr lang="en-GB" dirty="0"/>
              <a:t> – This lists all answer choices for any multiple-choice questions</a:t>
            </a:r>
          </a:p>
          <a:p>
            <a:pPr>
              <a:lnSpc>
                <a:spcPct val="130000"/>
              </a:lnSpc>
            </a:pPr>
            <a:r>
              <a:rPr lang="en-GB" dirty="0"/>
              <a:t>These are mandatory and must be included otherwise your form will not work </a:t>
            </a:r>
          </a:p>
          <a:p>
            <a:pPr>
              <a:lnSpc>
                <a:spcPct val="130000"/>
              </a:lnSpc>
            </a:pPr>
            <a:r>
              <a:rPr lang="en-GB" dirty="0"/>
              <a:t>There is a third optional sheet</a:t>
            </a:r>
          </a:p>
          <a:p>
            <a:pPr marL="666900" lvl="1" indent="-342900">
              <a:lnSpc>
                <a:spcPct val="130000"/>
              </a:lnSpc>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The Settings Sheet </a:t>
            </a:r>
            <a:r>
              <a:rPr lang="en-GB" dirty="0"/>
              <a:t>– while not mandatory, it would be good practice to use this option. This sheet adds additional specifications such as default languages, form names, versions, form id and encryption options. </a:t>
            </a:r>
          </a:p>
        </p:txBody>
      </p:sp>
      <p:sp>
        <p:nvSpPr>
          <p:cNvPr id="2" name="Title 1">
            <a:extLst>
              <a:ext uri="{FF2B5EF4-FFF2-40B4-BE49-F238E27FC236}">
                <a16:creationId xmlns:a16="http://schemas.microsoft.com/office/drawing/2014/main" id="{00CEE839-02D3-46C6-9906-443BCCC588E8}"/>
              </a:ext>
            </a:extLst>
          </p:cNvPr>
          <p:cNvSpPr>
            <a:spLocks noGrp="1"/>
          </p:cNvSpPr>
          <p:nvPr>
            <p:ph type="title"/>
          </p:nvPr>
        </p:nvSpPr>
        <p:spPr/>
        <p:txBody>
          <a:bodyPr/>
          <a:lstStyle/>
          <a:p>
            <a:r>
              <a:rPr lang="en-US" dirty="0" err="1"/>
              <a:t>XLSform</a:t>
            </a:r>
            <a:r>
              <a:rPr lang="en-US" dirty="0"/>
              <a:t> Contents</a:t>
            </a:r>
            <a:endParaRPr lang="en-GB" dirty="0"/>
          </a:p>
        </p:txBody>
      </p:sp>
    </p:spTree>
    <p:extLst>
      <p:ext uri="{BB962C8B-B14F-4D97-AF65-F5344CB8AC3E}">
        <p14:creationId xmlns:p14="http://schemas.microsoft.com/office/powerpoint/2010/main" val="196615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924DC-45AB-1E40-9779-1EE3A14F6965}"/>
              </a:ext>
            </a:extLst>
          </p:cNvPr>
          <p:cNvSpPr>
            <a:spLocks noGrp="1"/>
          </p:cNvSpPr>
          <p:nvPr>
            <p:ph sz="half" idx="2"/>
          </p:nvPr>
        </p:nvSpPr>
        <p:spPr>
          <a:xfrm>
            <a:off x="551671" y="1611226"/>
            <a:ext cx="11355064" cy="4556442"/>
          </a:xfrm>
        </p:spPr>
        <p:txBody>
          <a:bodyPr>
            <a:normAutofit/>
          </a:bodyPr>
          <a:lstStyle/>
          <a:p>
            <a:pPr marL="0" indent="0">
              <a:buNone/>
            </a:pPr>
            <a:r>
              <a:rPr lang="en-US" sz="1800" dirty="0"/>
              <a:t>The </a:t>
            </a:r>
            <a:r>
              <a:rPr lang="en-US" sz="1800" b="1" dirty="0">
                <a:latin typeface="Open Sans SemiBold" panose="020B0606030504020204" pitchFamily="34" charset="0"/>
                <a:ea typeface="Open Sans SemiBold" panose="020B0606030504020204" pitchFamily="34" charset="0"/>
                <a:cs typeface="Open Sans SemiBold" panose="020B0606030504020204" pitchFamily="34" charset="0"/>
              </a:rPr>
              <a:t>survey sheet </a:t>
            </a:r>
            <a:r>
              <a:rPr lang="en-US" sz="1800" dirty="0"/>
              <a:t>is where the bulk of the form is constructed and will contain most of the form’s content. It will also dictate the overall structure of the form.  It will have the full list of questions, as well as any additional notes to the data collector, and will have information about how they appear. </a:t>
            </a:r>
            <a:endParaRPr lang="en-GB" sz="1800" dirty="0"/>
          </a:p>
          <a:p>
            <a:pPr marL="0" indent="0">
              <a:buNone/>
            </a:pPr>
            <a:endParaRPr lang="en-US" sz="1800" dirty="0"/>
          </a:p>
        </p:txBody>
      </p:sp>
      <p:sp>
        <p:nvSpPr>
          <p:cNvPr id="2" name="Title 1">
            <a:extLst>
              <a:ext uri="{FF2B5EF4-FFF2-40B4-BE49-F238E27FC236}">
                <a16:creationId xmlns:a16="http://schemas.microsoft.com/office/drawing/2014/main" id="{E66E93D7-0B08-4CDB-A1EC-BA3650115F90}"/>
              </a:ext>
            </a:extLst>
          </p:cNvPr>
          <p:cNvSpPr>
            <a:spLocks noGrp="1"/>
          </p:cNvSpPr>
          <p:nvPr>
            <p:ph type="title"/>
          </p:nvPr>
        </p:nvSpPr>
        <p:spPr/>
        <p:txBody>
          <a:bodyPr/>
          <a:lstStyle/>
          <a:p>
            <a:r>
              <a:rPr lang="en-US" dirty="0"/>
              <a:t>Survey Sheet</a:t>
            </a:r>
            <a:endParaRPr lang="en-GB" dirty="0"/>
          </a:p>
        </p:txBody>
      </p:sp>
      <p:pic>
        <p:nvPicPr>
          <p:cNvPr id="6" name="Picture 5" descr="A screenshot of a social media post&#10;&#10;Description automatically generated">
            <a:extLst>
              <a:ext uri="{FF2B5EF4-FFF2-40B4-BE49-F238E27FC236}">
                <a16:creationId xmlns:a16="http://schemas.microsoft.com/office/drawing/2014/main" id="{EA4B9BA7-24F5-4BD2-9F19-F32BE937E9D0}"/>
              </a:ext>
            </a:extLst>
          </p:cNvPr>
          <p:cNvPicPr>
            <a:picLocks noChangeAspect="1"/>
          </p:cNvPicPr>
          <p:nvPr/>
        </p:nvPicPr>
        <p:blipFill>
          <a:blip r:embed="rId3"/>
          <a:stretch>
            <a:fillRect/>
          </a:stretch>
        </p:blipFill>
        <p:spPr>
          <a:xfrm>
            <a:off x="1328832" y="2875191"/>
            <a:ext cx="9534336" cy="31954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3595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93D7-0B08-4CDB-A1EC-BA3650115F90}"/>
              </a:ext>
            </a:extLst>
          </p:cNvPr>
          <p:cNvSpPr>
            <a:spLocks noGrp="1"/>
          </p:cNvSpPr>
          <p:nvPr>
            <p:ph type="title"/>
          </p:nvPr>
        </p:nvSpPr>
        <p:spPr/>
        <p:txBody>
          <a:bodyPr/>
          <a:lstStyle/>
          <a:p>
            <a:r>
              <a:rPr lang="en-US" dirty="0"/>
              <a:t>Survey Sheet</a:t>
            </a:r>
            <a:endParaRPr lang="en-GB" dirty="0"/>
          </a:p>
        </p:txBody>
      </p:sp>
      <p:graphicFrame>
        <p:nvGraphicFramePr>
          <p:cNvPr id="4" name="Table 4">
            <a:extLst>
              <a:ext uri="{FF2B5EF4-FFF2-40B4-BE49-F238E27FC236}">
                <a16:creationId xmlns:a16="http://schemas.microsoft.com/office/drawing/2014/main" id="{F5D0D1CA-5886-4170-886A-F0E86E0CA169}"/>
              </a:ext>
            </a:extLst>
          </p:cNvPr>
          <p:cNvGraphicFramePr>
            <a:graphicFrameLocks noGrp="1"/>
          </p:cNvGraphicFramePr>
          <p:nvPr>
            <p:extLst>
              <p:ext uri="{D42A27DB-BD31-4B8C-83A1-F6EECF244321}">
                <p14:modId xmlns:p14="http://schemas.microsoft.com/office/powerpoint/2010/main" val="4044995285"/>
              </p:ext>
            </p:extLst>
          </p:nvPr>
        </p:nvGraphicFramePr>
        <p:xfrm>
          <a:off x="937399" y="1432848"/>
          <a:ext cx="10317202" cy="4747896"/>
        </p:xfrm>
        <a:graphic>
          <a:graphicData uri="http://schemas.openxmlformats.org/drawingml/2006/table">
            <a:tbl>
              <a:tblPr firstRow="1" bandRow="1">
                <a:tableStyleId>{21E4AEA4-8DFA-4A89-87EB-49C32662AFE0}</a:tableStyleId>
              </a:tblPr>
              <a:tblGrid>
                <a:gridCol w="5158601">
                  <a:extLst>
                    <a:ext uri="{9D8B030D-6E8A-4147-A177-3AD203B41FA5}">
                      <a16:colId xmlns:a16="http://schemas.microsoft.com/office/drawing/2014/main" val="323717620"/>
                    </a:ext>
                  </a:extLst>
                </a:gridCol>
                <a:gridCol w="5158601">
                  <a:extLst>
                    <a:ext uri="{9D8B030D-6E8A-4147-A177-3AD203B41FA5}">
                      <a16:colId xmlns:a16="http://schemas.microsoft.com/office/drawing/2014/main" val="1408555278"/>
                    </a:ext>
                  </a:extLst>
                </a:gridCol>
              </a:tblGrid>
              <a:tr h="323935">
                <a:tc>
                  <a:txBody>
                    <a:bodyPr/>
                    <a:lstStyle/>
                    <a:p>
                      <a:r>
                        <a:rPr lang="en-US" sz="1100" dirty="0"/>
                        <a:t>Column</a:t>
                      </a:r>
                      <a:endParaRPr lang="en-GB" sz="1100" dirty="0"/>
                    </a:p>
                  </a:txBody>
                  <a:tcPr marL="84828" marR="84828" marT="42413" marB="42413"/>
                </a:tc>
                <a:tc>
                  <a:txBody>
                    <a:bodyPr/>
                    <a:lstStyle/>
                    <a:p>
                      <a:r>
                        <a:rPr lang="en-US" sz="1100" dirty="0"/>
                        <a:t>Meaning</a:t>
                      </a:r>
                      <a:endParaRPr lang="en-GB" sz="1100" dirty="0"/>
                    </a:p>
                  </a:txBody>
                  <a:tcPr marL="84828" marR="84828" marT="42413" marB="42413"/>
                </a:tc>
                <a:extLst>
                  <a:ext uri="{0D108BD9-81ED-4DB2-BD59-A6C34878D82A}">
                    <a16:rowId xmlns:a16="http://schemas.microsoft.com/office/drawing/2014/main" val="2194914095"/>
                  </a:ext>
                </a:extLst>
              </a:tr>
              <a:tr h="424137">
                <a:tc>
                  <a:txBody>
                    <a:bodyPr/>
                    <a:lstStyle/>
                    <a:p>
                      <a:r>
                        <a:rPr lang="en-US" sz="1100" dirty="0"/>
                        <a:t>Type (Mandatory)</a:t>
                      </a:r>
                      <a:endParaRPr lang="en-GB" sz="1100" dirty="0"/>
                    </a:p>
                  </a:txBody>
                  <a:tcPr marL="84828" marR="84828" marT="42413" marB="42413"/>
                </a:tc>
                <a:tc>
                  <a:txBody>
                    <a:bodyPr/>
                    <a:lstStyle/>
                    <a:p>
                      <a:r>
                        <a:rPr lang="en-US" sz="1100" dirty="0"/>
                        <a:t>The type of question/input e.g. </a:t>
                      </a:r>
                      <a:r>
                        <a:rPr lang="en-US" sz="1100" dirty="0" err="1"/>
                        <a:t>select_one</a:t>
                      </a:r>
                      <a:r>
                        <a:rPr lang="en-US" sz="1100" dirty="0"/>
                        <a:t>, integer, date, </a:t>
                      </a:r>
                      <a:r>
                        <a:rPr lang="en-US" sz="1100" dirty="0" err="1"/>
                        <a:t>select_multiple</a:t>
                      </a:r>
                      <a:r>
                        <a:rPr lang="en-US" sz="1100" dirty="0"/>
                        <a:t>, note, trigger</a:t>
                      </a:r>
                      <a:endParaRPr lang="en-GB" sz="1100" dirty="0"/>
                    </a:p>
                  </a:txBody>
                  <a:tcPr marL="84828" marR="84828" marT="42413" marB="42413"/>
                </a:tc>
                <a:extLst>
                  <a:ext uri="{0D108BD9-81ED-4DB2-BD59-A6C34878D82A}">
                    <a16:rowId xmlns:a16="http://schemas.microsoft.com/office/drawing/2014/main" val="2336137524"/>
                  </a:ext>
                </a:extLst>
              </a:tr>
              <a:tr h="323935">
                <a:tc>
                  <a:txBody>
                    <a:bodyPr/>
                    <a:lstStyle/>
                    <a:p>
                      <a:r>
                        <a:rPr lang="en-US" sz="1100" dirty="0"/>
                        <a:t>Name (Mandatory)</a:t>
                      </a:r>
                      <a:endParaRPr lang="en-GB" sz="1100" dirty="0"/>
                    </a:p>
                  </a:txBody>
                  <a:tcPr marL="84828" marR="84828" marT="42413" marB="42413"/>
                </a:tc>
                <a:tc>
                  <a:txBody>
                    <a:bodyPr/>
                    <a:lstStyle/>
                    <a:p>
                      <a:r>
                        <a:rPr lang="en-US" sz="1100" dirty="0"/>
                        <a:t>This is the name you wish to give to this input (No Spaces)</a:t>
                      </a:r>
                      <a:endParaRPr lang="en-GB" sz="1100" dirty="0"/>
                    </a:p>
                  </a:txBody>
                  <a:tcPr marL="84828" marR="84828" marT="42413" marB="42413"/>
                </a:tc>
                <a:extLst>
                  <a:ext uri="{0D108BD9-81ED-4DB2-BD59-A6C34878D82A}">
                    <a16:rowId xmlns:a16="http://schemas.microsoft.com/office/drawing/2014/main" val="1379392351"/>
                  </a:ext>
                </a:extLst>
              </a:tr>
              <a:tr h="763448">
                <a:tc>
                  <a:txBody>
                    <a:bodyPr/>
                    <a:lstStyle/>
                    <a:p>
                      <a:r>
                        <a:rPr lang="en-US" sz="1100" dirty="0"/>
                        <a:t>Label::[language] (Mandatory)</a:t>
                      </a:r>
                      <a:endParaRPr lang="en-GB" sz="1100" dirty="0"/>
                    </a:p>
                  </a:txBody>
                  <a:tcPr marL="84828" marR="84828" marT="42413" marB="42413"/>
                </a:tc>
                <a:tc>
                  <a:txBody>
                    <a:bodyPr/>
                    <a:lstStyle/>
                    <a:p>
                      <a:r>
                        <a:rPr lang="en-US" sz="1100" dirty="0"/>
                        <a:t>The main text which will appear on the screen for this question/note, you name the language (English, Spanish etc.) you want the survey to appear in and write your text in this language. Translations are not automated. You can have multiple of these columns, one for each language.</a:t>
                      </a:r>
                      <a:endParaRPr lang="en-GB" sz="1100" dirty="0"/>
                    </a:p>
                  </a:txBody>
                  <a:tcPr marL="84828" marR="84828" marT="42413" marB="42413"/>
                </a:tc>
                <a:extLst>
                  <a:ext uri="{0D108BD9-81ED-4DB2-BD59-A6C34878D82A}">
                    <a16:rowId xmlns:a16="http://schemas.microsoft.com/office/drawing/2014/main" val="47349284"/>
                  </a:ext>
                </a:extLst>
              </a:tr>
              <a:tr h="323935">
                <a:tc>
                  <a:txBody>
                    <a:bodyPr/>
                    <a:lstStyle/>
                    <a:p>
                      <a:r>
                        <a:rPr lang="en-US" sz="1100" dirty="0"/>
                        <a:t>Hint::[language]</a:t>
                      </a:r>
                      <a:endParaRPr lang="en-GB" sz="1100" dirty="0"/>
                    </a:p>
                  </a:txBody>
                  <a:tcPr marL="84828" marR="84828" marT="42413" marB="42413"/>
                </a:tc>
                <a:tc>
                  <a:txBody>
                    <a:bodyPr/>
                    <a:lstStyle/>
                    <a:p>
                      <a:r>
                        <a:rPr lang="en-US" sz="1100" dirty="0"/>
                        <a:t>Some sub-text for the question, usually some notes to the data collector</a:t>
                      </a:r>
                      <a:endParaRPr lang="en-GB" sz="1100" dirty="0"/>
                    </a:p>
                  </a:txBody>
                  <a:tcPr marL="84828" marR="84828" marT="42413" marB="42413"/>
                </a:tc>
                <a:extLst>
                  <a:ext uri="{0D108BD9-81ED-4DB2-BD59-A6C34878D82A}">
                    <a16:rowId xmlns:a16="http://schemas.microsoft.com/office/drawing/2014/main" val="987791085"/>
                  </a:ext>
                </a:extLst>
              </a:tr>
              <a:tr h="323935">
                <a:tc>
                  <a:txBody>
                    <a:bodyPr/>
                    <a:lstStyle/>
                    <a:p>
                      <a:r>
                        <a:rPr lang="en-US" sz="1100" dirty="0"/>
                        <a:t>Required</a:t>
                      </a:r>
                      <a:endParaRPr lang="en-GB" sz="1100" dirty="0"/>
                    </a:p>
                  </a:txBody>
                  <a:tcPr marL="84828" marR="84828" marT="42413" marB="42413"/>
                </a:tc>
                <a:tc>
                  <a:txBody>
                    <a:bodyPr/>
                    <a:lstStyle/>
                    <a:p>
                      <a:r>
                        <a:rPr lang="en-US" sz="1100" dirty="0"/>
                        <a:t>Simple column defining whether or not this question has to be answered</a:t>
                      </a:r>
                      <a:endParaRPr lang="en-GB" sz="1100" dirty="0"/>
                    </a:p>
                  </a:txBody>
                  <a:tcPr marL="84828" marR="84828" marT="42413" marB="42413"/>
                </a:tc>
                <a:extLst>
                  <a:ext uri="{0D108BD9-81ED-4DB2-BD59-A6C34878D82A}">
                    <a16:rowId xmlns:a16="http://schemas.microsoft.com/office/drawing/2014/main" val="467436531"/>
                  </a:ext>
                </a:extLst>
              </a:tr>
              <a:tr h="484151">
                <a:tc>
                  <a:txBody>
                    <a:bodyPr/>
                    <a:lstStyle/>
                    <a:p>
                      <a:r>
                        <a:rPr lang="en-US" sz="1100" dirty="0"/>
                        <a:t>Relevant</a:t>
                      </a:r>
                      <a:endParaRPr lang="en-GB" sz="1100" dirty="0"/>
                    </a:p>
                  </a:txBody>
                  <a:tcPr marL="84828" marR="84828" marT="42413" marB="42413"/>
                </a:tc>
                <a:tc>
                  <a:txBody>
                    <a:bodyPr/>
                    <a:lstStyle/>
                    <a:p>
                      <a:r>
                        <a:rPr lang="en-US" sz="1100" dirty="0"/>
                        <a:t>This is where you set criteria that must be met in order for the question/group/note that must be satisfied in order for it to appear</a:t>
                      </a:r>
                      <a:endParaRPr lang="en-GB" sz="1100" dirty="0"/>
                    </a:p>
                  </a:txBody>
                  <a:tcPr marL="84828" marR="84828" marT="42413" marB="42413"/>
                </a:tc>
                <a:extLst>
                  <a:ext uri="{0D108BD9-81ED-4DB2-BD59-A6C34878D82A}">
                    <a16:rowId xmlns:a16="http://schemas.microsoft.com/office/drawing/2014/main" val="1189354545"/>
                  </a:ext>
                </a:extLst>
              </a:tr>
              <a:tr h="593793">
                <a:tc>
                  <a:txBody>
                    <a:bodyPr/>
                    <a:lstStyle/>
                    <a:p>
                      <a:r>
                        <a:rPr lang="en-US" sz="1100" dirty="0"/>
                        <a:t>Constraint</a:t>
                      </a:r>
                      <a:endParaRPr lang="en-GB" sz="1100" dirty="0"/>
                    </a:p>
                  </a:txBody>
                  <a:tcPr marL="84828" marR="84828" marT="42413" marB="42413"/>
                </a:tc>
                <a:tc>
                  <a:txBody>
                    <a:bodyPr/>
                    <a:lstStyle/>
                    <a:p>
                      <a:r>
                        <a:rPr lang="en-US" sz="1100" dirty="0"/>
                        <a:t>This is where you can set what answers are acceptable for a given question, e.g. if you are asking for a distance, ensuring you can’t input a negative number</a:t>
                      </a:r>
                      <a:endParaRPr lang="en-GB" sz="1100" dirty="0"/>
                    </a:p>
                  </a:txBody>
                  <a:tcPr marL="84828" marR="84828" marT="42413" marB="42413"/>
                </a:tc>
                <a:extLst>
                  <a:ext uri="{0D108BD9-81ED-4DB2-BD59-A6C34878D82A}">
                    <a16:rowId xmlns:a16="http://schemas.microsoft.com/office/drawing/2014/main" val="2989988802"/>
                  </a:ext>
                </a:extLst>
              </a:tr>
              <a:tr h="323935">
                <a:tc>
                  <a:txBody>
                    <a:bodyPr/>
                    <a:lstStyle/>
                    <a:p>
                      <a:r>
                        <a:rPr lang="en-US" sz="1100" dirty="0" err="1"/>
                        <a:t>Constraint_message</a:t>
                      </a:r>
                      <a:r>
                        <a:rPr lang="en-US" sz="1100" dirty="0"/>
                        <a:t>::[language]</a:t>
                      </a:r>
                      <a:endParaRPr lang="en-GB" sz="1100" dirty="0"/>
                    </a:p>
                  </a:txBody>
                  <a:tcPr marL="84828" marR="84828" marT="42413" marB="42413"/>
                </a:tc>
                <a:tc>
                  <a:txBody>
                    <a:bodyPr/>
                    <a:lstStyle/>
                    <a:p>
                      <a:r>
                        <a:rPr lang="en-US" sz="1100" dirty="0"/>
                        <a:t>The message that appears when the set constraints are not met </a:t>
                      </a:r>
                      <a:endParaRPr lang="en-GB" sz="1100" dirty="0"/>
                    </a:p>
                  </a:txBody>
                  <a:tcPr marL="84828" marR="84828" marT="42413" marB="42413"/>
                </a:tc>
                <a:extLst>
                  <a:ext uri="{0D108BD9-81ED-4DB2-BD59-A6C34878D82A}">
                    <a16:rowId xmlns:a16="http://schemas.microsoft.com/office/drawing/2014/main" val="1771417061"/>
                  </a:ext>
                </a:extLst>
              </a:tr>
              <a:tr h="431346">
                <a:tc>
                  <a:txBody>
                    <a:bodyPr/>
                    <a:lstStyle/>
                    <a:p>
                      <a:r>
                        <a:rPr lang="en-US" sz="1100" dirty="0"/>
                        <a:t>Calculation</a:t>
                      </a:r>
                      <a:endParaRPr lang="en-GB" sz="1100" dirty="0"/>
                    </a:p>
                  </a:txBody>
                  <a:tcPr marL="84828" marR="84828" marT="42413" marB="42413"/>
                </a:tc>
                <a:tc>
                  <a:txBody>
                    <a:bodyPr/>
                    <a:lstStyle/>
                    <a:p>
                      <a:r>
                        <a:rPr lang="en-US" sz="1100" dirty="0"/>
                        <a:t>This is for when you are making a calculate field, it will contain a formula. Such as adding two previously inputted variables to get a total. </a:t>
                      </a:r>
                      <a:endParaRPr lang="en-GB" sz="1100" dirty="0"/>
                    </a:p>
                  </a:txBody>
                  <a:tcPr marL="84828" marR="84828" marT="42413" marB="42413"/>
                </a:tc>
                <a:extLst>
                  <a:ext uri="{0D108BD9-81ED-4DB2-BD59-A6C34878D82A}">
                    <a16:rowId xmlns:a16="http://schemas.microsoft.com/office/drawing/2014/main" val="3031042807"/>
                  </a:ext>
                </a:extLst>
              </a:tr>
              <a:tr h="431346">
                <a:tc>
                  <a:txBody>
                    <a:bodyPr/>
                    <a:lstStyle/>
                    <a:p>
                      <a:r>
                        <a:rPr lang="en-US" sz="1100" dirty="0"/>
                        <a:t>Appearance</a:t>
                      </a:r>
                      <a:endParaRPr lang="en-GB" sz="1100" dirty="0"/>
                    </a:p>
                  </a:txBody>
                  <a:tcPr marL="84828" marR="84828" marT="42413" marB="42413"/>
                </a:tc>
                <a:tc>
                  <a:txBody>
                    <a:bodyPr/>
                    <a:lstStyle/>
                    <a:p>
                      <a:r>
                        <a:rPr lang="en-US" sz="1100" dirty="0"/>
                        <a:t>A column for setting how questions/groups of questions appear. E.g. minimal on a </a:t>
                      </a:r>
                      <a:r>
                        <a:rPr lang="en-US" sz="1100" dirty="0" err="1"/>
                        <a:t>select_one</a:t>
                      </a:r>
                      <a:r>
                        <a:rPr lang="en-US" sz="1100" dirty="0"/>
                        <a:t> will show the choices as a drop-down list</a:t>
                      </a:r>
                      <a:endParaRPr lang="en-GB" sz="1100" dirty="0"/>
                    </a:p>
                  </a:txBody>
                  <a:tcPr marL="84828" marR="84828" marT="42413" marB="42413"/>
                </a:tc>
                <a:extLst>
                  <a:ext uri="{0D108BD9-81ED-4DB2-BD59-A6C34878D82A}">
                    <a16:rowId xmlns:a16="http://schemas.microsoft.com/office/drawing/2014/main" val="104310487"/>
                  </a:ext>
                </a:extLst>
              </a:tr>
            </a:tbl>
          </a:graphicData>
        </a:graphic>
      </p:graphicFrame>
    </p:spTree>
    <p:extLst>
      <p:ext uri="{BB962C8B-B14F-4D97-AF65-F5344CB8AC3E}">
        <p14:creationId xmlns:p14="http://schemas.microsoft.com/office/powerpoint/2010/main" val="225046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DB45D3-88EC-D64E-B56B-A7866AEC7899}"/>
              </a:ext>
            </a:extLst>
          </p:cNvPr>
          <p:cNvSpPr>
            <a:spLocks noGrp="1"/>
          </p:cNvSpPr>
          <p:nvPr>
            <p:ph sz="half" idx="2"/>
          </p:nvPr>
        </p:nvSpPr>
        <p:spPr>
          <a:xfrm>
            <a:off x="5473520" y="1521074"/>
            <a:ext cx="6295599" cy="4556442"/>
          </a:xfrm>
        </p:spPr>
        <p:txBody>
          <a:bodyPr>
            <a:normAutofit fontScale="77500" lnSpcReduction="20000"/>
          </a:bodyPr>
          <a:lstStyle/>
          <a:p>
            <a:pPr marL="0" indent="0">
              <a:lnSpc>
                <a:spcPct val="130000"/>
              </a:lnSpc>
              <a:buNone/>
            </a:pPr>
            <a:r>
              <a:rPr lang="en-US" dirty="0"/>
              <a:t>The choices sheet is where you define your answer choices for any multiple-choice questions.</a:t>
            </a:r>
          </a:p>
          <a:p>
            <a:pPr>
              <a:lnSpc>
                <a:spcPct val="130000"/>
              </a:lnSpc>
            </a:pPr>
            <a:r>
              <a:rPr lang="en-US" dirty="0"/>
              <a:t>It contains 3 </a:t>
            </a:r>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mandatory </a:t>
            </a:r>
            <a:r>
              <a:rPr lang="en-US" dirty="0"/>
              <a:t>columns</a:t>
            </a:r>
            <a:r>
              <a:rPr lang="en-GB" dirty="0"/>
              <a:t>:</a:t>
            </a:r>
          </a:p>
          <a:p>
            <a:pPr lvl="1">
              <a:lnSpc>
                <a:spcPct val="130000"/>
              </a:lnSpc>
            </a:pPr>
            <a:r>
              <a:rPr lang="en-GB" b="1" dirty="0" err="1">
                <a:latin typeface="Open Sans SemiBold" panose="020B0606030504020204" pitchFamily="34" charset="0"/>
                <a:ea typeface="Open Sans SemiBold" panose="020B0606030504020204" pitchFamily="34" charset="0"/>
                <a:cs typeface="Open Sans SemiBold" panose="020B0606030504020204" pitchFamily="34" charset="0"/>
              </a:rPr>
              <a:t>list_name</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 </a:t>
            </a:r>
            <a:r>
              <a:rPr lang="en-GB" dirty="0"/>
              <a:t>this is a name you use for this list of choices and will be used in the survey sheet with your question (i.e. </a:t>
            </a:r>
            <a:r>
              <a:rPr lang="en-GB" dirty="0" err="1"/>
              <a:t>select_one</a:t>
            </a:r>
            <a:r>
              <a:rPr lang="en-GB" dirty="0"/>
              <a:t> gender)</a:t>
            </a:r>
          </a:p>
          <a:p>
            <a:pPr lvl="1">
              <a:lnSpc>
                <a:spcPct val="130000"/>
              </a:lnSpc>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name: </a:t>
            </a:r>
            <a:r>
              <a:rPr lang="en-GB" dirty="0"/>
              <a:t>the unique variable name for that answer choice</a:t>
            </a:r>
          </a:p>
          <a:p>
            <a:pPr lvl="1">
              <a:lnSpc>
                <a:spcPct val="130000"/>
              </a:lnSpc>
            </a:pP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label::[language]: </a:t>
            </a:r>
            <a:r>
              <a:rPr lang="en-GB" dirty="0"/>
              <a:t>the label used for the answer choice which will be shown in the form. </a:t>
            </a:r>
          </a:p>
          <a:p>
            <a:pPr lvl="1">
              <a:lnSpc>
                <a:spcPct val="130000"/>
              </a:lnSpc>
            </a:pPr>
            <a:r>
              <a:rPr lang="en-GB" dirty="0"/>
              <a:t>Each row represents an answer choice and those with the same list name are considered part of a set of choices.  They can be reused for more than one question</a:t>
            </a:r>
            <a:endParaRPr lang="en-US" dirty="0"/>
          </a:p>
        </p:txBody>
      </p:sp>
      <p:sp>
        <p:nvSpPr>
          <p:cNvPr id="2" name="Title 1">
            <a:extLst>
              <a:ext uri="{FF2B5EF4-FFF2-40B4-BE49-F238E27FC236}">
                <a16:creationId xmlns:a16="http://schemas.microsoft.com/office/drawing/2014/main" id="{BE631769-D2E8-43F6-A1B1-B92542851CC7}"/>
              </a:ext>
            </a:extLst>
          </p:cNvPr>
          <p:cNvSpPr>
            <a:spLocks noGrp="1"/>
          </p:cNvSpPr>
          <p:nvPr>
            <p:ph type="title"/>
          </p:nvPr>
        </p:nvSpPr>
        <p:spPr/>
        <p:txBody>
          <a:bodyPr/>
          <a:lstStyle/>
          <a:p>
            <a:r>
              <a:rPr lang="en-US" dirty="0"/>
              <a:t>Choices Sheet</a:t>
            </a:r>
            <a:endParaRPr lang="en-GB" dirty="0"/>
          </a:p>
        </p:txBody>
      </p:sp>
      <p:pic>
        <p:nvPicPr>
          <p:cNvPr id="5" name="Picture 4" descr="A screenshot of a cell phone&#10;&#10;Description automatically generated">
            <a:extLst>
              <a:ext uri="{FF2B5EF4-FFF2-40B4-BE49-F238E27FC236}">
                <a16:creationId xmlns:a16="http://schemas.microsoft.com/office/drawing/2014/main" id="{2236E345-39BC-49EF-9175-8069ABB1317C}"/>
              </a:ext>
            </a:extLst>
          </p:cNvPr>
          <p:cNvPicPr>
            <a:picLocks noChangeAspect="1"/>
          </p:cNvPicPr>
          <p:nvPr/>
        </p:nvPicPr>
        <p:blipFill>
          <a:blip r:embed="rId3"/>
          <a:stretch>
            <a:fillRect/>
          </a:stretch>
        </p:blipFill>
        <p:spPr>
          <a:xfrm>
            <a:off x="551670" y="1608819"/>
            <a:ext cx="4371429" cy="4380952"/>
          </a:xfrm>
          <a:prstGeom prst="rect">
            <a:avLst/>
          </a:prstGeom>
          <a:ln w="114300">
            <a:solidFill>
              <a:schemeClr val="bg1"/>
            </a:solidFill>
          </a:ln>
          <a:effectLst>
            <a:outerShdw blurRad="215900" dist="38100" dir="2700000" algn="tl" rotWithShape="0">
              <a:prstClr val="black">
                <a:alpha val="21000"/>
              </a:prstClr>
            </a:outerShdw>
          </a:effectLst>
        </p:spPr>
      </p:pic>
    </p:spTree>
    <p:extLst>
      <p:ext uri="{BB962C8B-B14F-4D97-AF65-F5344CB8AC3E}">
        <p14:creationId xmlns:p14="http://schemas.microsoft.com/office/powerpoint/2010/main" val="1149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9A0C81-1378-4674-B01C-57E8CEB67390}"/>
              </a:ext>
            </a:extLst>
          </p:cNvPr>
          <p:cNvSpPr txBox="1"/>
          <p:nvPr/>
        </p:nvSpPr>
        <p:spPr>
          <a:xfrm>
            <a:off x="551670" y="1693292"/>
            <a:ext cx="11221230" cy="4084516"/>
          </a:xfrm>
          <a:prstGeom prst="rect">
            <a:avLst/>
          </a:prstGeom>
          <a:noFill/>
        </p:spPr>
        <p:txBody>
          <a:bodyPr wrap="square" rtlCol="0">
            <a:spAutoFit/>
          </a:bodyPr>
          <a:lstStyle/>
          <a:p>
            <a:pPr>
              <a:lnSpc>
                <a:spcPct val="110000"/>
              </a:lnSpc>
              <a:spcAft>
                <a:spcPts val="15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The settings sheet is technically optional, though making use of it would be good practice. This contains some general settings about your form such as its title, id, version, a submission URL. If some of these are left blank or the sheet is missing, then some of the information is pulled from the .</a:t>
            </a:r>
            <a:r>
              <a:rPr lang="en-US" dirty="0" err="1">
                <a:latin typeface="Open Sans Light" panose="020B0306030504020204" pitchFamily="34" charset="0"/>
                <a:ea typeface="Open Sans Light" panose="020B0306030504020204" pitchFamily="34" charset="0"/>
                <a:cs typeface="Open Sans Light" panose="020B0306030504020204" pitchFamily="34" charset="0"/>
              </a:rPr>
              <a:t>xls</a:t>
            </a:r>
            <a:r>
              <a:rPr lang="en-US" dirty="0">
                <a:latin typeface="Open Sans Light" panose="020B0306030504020204" pitchFamily="34" charset="0"/>
                <a:ea typeface="Open Sans Light" panose="020B0306030504020204" pitchFamily="34" charset="0"/>
                <a:cs typeface="Open Sans Light" panose="020B0306030504020204" pitchFamily="34" charset="0"/>
              </a:rPr>
              <a:t> file itself. </a:t>
            </a:r>
          </a:p>
          <a:p>
            <a:pPr>
              <a:lnSpc>
                <a:spcPct val="110000"/>
              </a:lnSpc>
              <a:spcAft>
                <a:spcPts val="1500"/>
              </a:spcAft>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10000"/>
              </a:lnSpc>
              <a:spcAft>
                <a:spcPts val="1500"/>
              </a:spcAft>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10000"/>
              </a:lnSpc>
              <a:spcAft>
                <a:spcPts val="1500"/>
              </a:spcAft>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10000"/>
              </a:lnSpc>
              <a:spcAft>
                <a:spcPts val="1500"/>
              </a:spcAft>
            </a:pP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10000"/>
              </a:lnSpc>
              <a:spcAft>
                <a:spcPts val="1500"/>
              </a:spcAft>
            </a:pPr>
            <a:r>
              <a:rPr lang="en-US" dirty="0">
                <a:latin typeface="Open Sans Light" panose="020B0306030504020204" pitchFamily="34" charset="0"/>
                <a:ea typeface="Open Sans Light" panose="020B0306030504020204" pitchFamily="34" charset="0"/>
                <a:cs typeface="Open Sans Light" panose="020B0306030504020204" pitchFamily="34" charset="0"/>
              </a:rPr>
              <a:t>If you are carrying out your survey in multiple languages, you can use “</a:t>
            </a:r>
            <a:r>
              <a:rPr lang="en-US" b="1" dirty="0" err="1">
                <a:solidFill>
                  <a:srgbClr val="D2222A"/>
                </a:solidFill>
                <a:latin typeface="Open Sans SemiBold" panose="020B0606030504020204" pitchFamily="34" charset="0"/>
                <a:ea typeface="Open Sans SemiBold" panose="020B0606030504020204" pitchFamily="34" charset="0"/>
                <a:cs typeface="Open Sans SemiBold" panose="020B0606030504020204" pitchFamily="34" charset="0"/>
              </a:rPr>
              <a:t>default_language</a:t>
            </a:r>
            <a:r>
              <a:rPr lang="en-US" dirty="0">
                <a:latin typeface="Open Sans Light" panose="020B0306030504020204" pitchFamily="34" charset="0"/>
                <a:ea typeface="Open Sans Light" panose="020B0306030504020204" pitchFamily="34" charset="0"/>
                <a:cs typeface="Open Sans Light" panose="020B0306030504020204" pitchFamily="34" charset="0"/>
              </a:rPr>
              <a:t>” to set which language would appear as the default. (Can ONLY pick from the languages which are used in the survey and choices sheets; it is not auto-translated)</a:t>
            </a:r>
            <a:endParaRPr lang="en-GB"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Content Placeholder 4">
            <a:extLst>
              <a:ext uri="{FF2B5EF4-FFF2-40B4-BE49-F238E27FC236}">
                <a16:creationId xmlns:a16="http://schemas.microsoft.com/office/drawing/2014/main" id="{90FD2540-89EE-4117-9CCD-69A074EC0473}"/>
              </a:ext>
            </a:extLst>
          </p:cNvPr>
          <p:cNvPicPr>
            <a:picLocks noGrp="1" noChangeAspect="1"/>
          </p:cNvPicPr>
          <p:nvPr>
            <p:ph sz="half" idx="2"/>
          </p:nvPr>
        </p:nvPicPr>
        <p:blipFill rotWithShape="1">
          <a:blip r:embed="rId3"/>
          <a:srcRect l="309" r="9702"/>
          <a:stretch/>
        </p:blipFill>
        <p:spPr>
          <a:xfrm>
            <a:off x="666204" y="3013404"/>
            <a:ext cx="10801405" cy="138878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4842D2BF-F80C-4975-8101-8C3AF400FF77}"/>
              </a:ext>
            </a:extLst>
          </p:cNvPr>
          <p:cNvSpPr>
            <a:spLocks noGrp="1"/>
          </p:cNvSpPr>
          <p:nvPr>
            <p:ph type="title"/>
          </p:nvPr>
        </p:nvSpPr>
        <p:spPr/>
        <p:txBody>
          <a:bodyPr/>
          <a:lstStyle/>
          <a:p>
            <a:r>
              <a:rPr lang="en-US" dirty="0"/>
              <a:t>Settings Sheet</a:t>
            </a:r>
            <a:endParaRPr lang="en-GB" dirty="0"/>
          </a:p>
        </p:txBody>
      </p:sp>
    </p:spTree>
    <p:extLst>
      <p:ext uri="{BB962C8B-B14F-4D97-AF65-F5344CB8AC3E}">
        <p14:creationId xmlns:p14="http://schemas.microsoft.com/office/powerpoint/2010/main" val="303975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SD theme test">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D theme test" id="{49CAFECA-E8F8-40B0-8F6D-90AA8CF68996}" vid="{F25167A1-D8D9-458D-B33C-5AC9DAE396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06DAE9941C6E48A9C55BDA8A72BDE7" ma:contentTypeVersion="7" ma:contentTypeDescription="Create a new document." ma:contentTypeScope="" ma:versionID="9b21557e877d51d9dc6baf46f65dd29b">
  <xsd:schema xmlns:xsd="http://www.w3.org/2001/XMLSchema" xmlns:xs="http://www.w3.org/2001/XMLSchema" xmlns:p="http://schemas.microsoft.com/office/2006/metadata/properties" xmlns:ns3="e05110a1-bbe0-47e3-9ae9-9fd788bcb355" targetNamespace="http://schemas.microsoft.com/office/2006/metadata/properties" ma:root="true" ma:fieldsID="4fa46b662fbc73e82b0d4dda846f7d25" ns3:_="">
    <xsd:import namespace="e05110a1-bbe0-47e3-9ae9-9fd788bcb35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110a1-bbe0-47e3-9ae9-9fd788bcb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1C223F-4618-40FD-8764-5919792C2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110a1-bbe0-47e3-9ae9-9fd788bcb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E5D286-5BBB-4C8A-87AC-0AD85B0A7F0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A796212-BE6B-4B69-87D6-C8561A1474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SSD theme test</Template>
  <TotalTime>98</TotalTime>
  <Words>2605</Words>
  <Application>Microsoft Macintosh PowerPoint</Application>
  <PresentationFormat>Widescreen</PresentationFormat>
  <Paragraphs>140</Paragraphs>
  <Slides>11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Open Sans</vt:lpstr>
      <vt:lpstr>Open Sans Light</vt:lpstr>
      <vt:lpstr>Calibri</vt:lpstr>
      <vt:lpstr>Open Sans SemiBold</vt:lpstr>
      <vt:lpstr>Arial</vt:lpstr>
      <vt:lpstr>SSD theme test</vt:lpstr>
      <vt:lpstr>PowerPoint Presentation</vt:lpstr>
      <vt:lpstr>Example XLSForm</vt:lpstr>
      <vt:lpstr>Contents</vt:lpstr>
      <vt:lpstr>What is an XLSForm?</vt:lpstr>
      <vt:lpstr>XLSform Contents</vt:lpstr>
      <vt:lpstr>Survey Sheet</vt:lpstr>
      <vt:lpstr>Survey Sheet</vt:lpstr>
      <vt:lpstr>Choices Sheet</vt:lpstr>
      <vt:lpstr>Settings Sheet</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Statistical practice for Natural Resources Research  </dc:title>
  <dc:creator>Alex Thomson</dc:creator>
  <cp:lastModifiedBy>Emily Nevitt</cp:lastModifiedBy>
  <cp:revision>34</cp:revision>
  <dcterms:created xsi:type="dcterms:W3CDTF">2019-10-18T11:07:06Z</dcterms:created>
  <dcterms:modified xsi:type="dcterms:W3CDTF">2020-06-24T10:32:07Z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0x0101000506DAE9941C6E48A9C55BDA8A72BDE7</vt:lpwstr>
  </property>
</Properties>
</file>