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13"/>
  </p:notesMasterIdLst>
  <p:handoutMasterIdLst>
    <p:handoutMasterId r:id="rId14"/>
  </p:handoutMasterIdLst>
  <p:sldIdLst>
    <p:sldId id="297" r:id="rId5"/>
    <p:sldId id="301" r:id="rId6"/>
    <p:sldId id="303" r:id="rId7"/>
    <p:sldId id="294" r:id="rId8"/>
    <p:sldId id="302" r:id="rId9"/>
    <p:sldId id="304" r:id="rId10"/>
    <p:sldId id="305" r:id="rId11"/>
    <p:sldId id="261"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Open Sans Light" panose="020B0306030504020204" pitchFamily="34" charset="0"/>
      <p:regular r:id="rId23"/>
      <p:italic r:id="rId24"/>
    </p:embeddedFont>
    <p:embeddedFont>
      <p:font typeface="Open Sans SemiBold" panose="020B0606030504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D4EBFB"/>
    <a:srgbClr val="FAE4E5"/>
    <a:srgbClr val="4B0C10"/>
    <a:srgbClr val="400A0D"/>
    <a:srgbClr val="6A1115"/>
    <a:srgbClr val="9D1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65941" autoAdjust="0"/>
  </p:normalViewPr>
  <p:slideViewPr>
    <p:cSldViewPr snapToGrid="0">
      <p:cViewPr varScale="1">
        <p:scale>
          <a:sx n="79" d="100"/>
          <a:sy n="79" d="100"/>
        </p:scale>
        <p:origin x="1128"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FBFD48-9B96-8546-989B-BB1AB837C8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BFFEF0-64E3-9743-981F-155CF3BEF9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AEDBA2-0104-9D44-9A75-35AAA0A9298B}" type="datetimeFigureOut">
              <a:rPr lang="en-US" smtClean="0"/>
              <a:t>6/24/20</a:t>
            </a:fld>
            <a:endParaRPr lang="en-US"/>
          </a:p>
        </p:txBody>
      </p:sp>
      <p:sp>
        <p:nvSpPr>
          <p:cNvPr id="4" name="Footer Placeholder 3">
            <a:extLst>
              <a:ext uri="{FF2B5EF4-FFF2-40B4-BE49-F238E27FC236}">
                <a16:creationId xmlns:a16="http://schemas.microsoft.com/office/drawing/2014/main" id="{C86F5F55-2262-A54C-9B21-AF99253E24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E97F05-4939-394D-8163-B994975823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A54C9B-D038-424F-8E72-D84E1468CBE1}" type="slidenum">
              <a:rPr lang="en-US" smtClean="0"/>
              <a:t>‹#›</a:t>
            </a:fld>
            <a:endParaRPr lang="en-US"/>
          </a:p>
        </p:txBody>
      </p:sp>
    </p:spTree>
    <p:extLst>
      <p:ext uri="{BB962C8B-B14F-4D97-AF65-F5344CB8AC3E}">
        <p14:creationId xmlns:p14="http://schemas.microsoft.com/office/powerpoint/2010/main" val="384340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36D56-04B9-4511-9E32-E78B092070E1}" type="datetimeFigureOut">
              <a:rPr lang="en-GB" smtClean="0"/>
              <a:t>24/06/2020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ADE1B-B6E5-443A-B345-19EF7C676039}" type="slidenum">
              <a:rPr lang="en-GB" smtClean="0"/>
              <a:t>‹#›</a:t>
            </a:fld>
            <a:endParaRPr lang="en-GB"/>
          </a:p>
        </p:txBody>
      </p:sp>
    </p:spTree>
    <p:extLst>
      <p:ext uri="{BB962C8B-B14F-4D97-AF65-F5344CB8AC3E}">
        <p14:creationId xmlns:p14="http://schemas.microsoft.com/office/powerpoint/2010/main" val="422641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first introductory video presentation on “An Introduction to Open Data Kit”, a learning resource compiled for Statistics for Sustainable Development for researchers, students or anyone else who may be interested in learning the fundamentals of ODK and mobile data collection. </a:t>
            </a:r>
          </a:p>
          <a:p>
            <a:endParaRPr lang="en-GB" dirty="0"/>
          </a:p>
          <a:p>
            <a:r>
              <a:rPr lang="en-GB" dirty="0"/>
              <a:t>This will be a set of introduction/tutorial video presentations with the aim of introducing people to the use of ODK for mobile data collection. </a:t>
            </a:r>
          </a:p>
          <a:p>
            <a:endParaRPr lang="en-GB" dirty="0"/>
          </a:p>
          <a:p>
            <a:r>
              <a:rPr lang="en-GB" dirty="0"/>
              <a:t>Skills and technologies which will be useful in planning, organising, conducting and eventually reporting on whatever research project you may be undertaking. </a:t>
            </a:r>
          </a:p>
          <a:p>
            <a:endParaRPr lang="en-GB" dirty="0"/>
          </a:p>
          <a:p>
            <a:r>
              <a:rPr lang="en-GB" dirty="0"/>
              <a:t>The first part of this will be a brief introduction explaining what exactly ODK is, some of the key terminology you will need to familiarise yourself with and a little explanation of how the different components of the ODK (the paper survey, the computer, the server and your mobile device) all work together to help facilitate this streamlined system for data collection. </a:t>
            </a:r>
          </a:p>
          <a:p>
            <a:endParaRPr lang="en-US" dirty="0"/>
          </a:p>
        </p:txBody>
      </p:sp>
      <p:sp>
        <p:nvSpPr>
          <p:cNvPr id="4" name="Slide Number Placeholder 3"/>
          <p:cNvSpPr>
            <a:spLocks noGrp="1"/>
          </p:cNvSpPr>
          <p:nvPr>
            <p:ph type="sldNum" sz="quarter" idx="5"/>
          </p:nvPr>
        </p:nvSpPr>
        <p:spPr/>
        <p:txBody>
          <a:bodyPr/>
          <a:lstStyle/>
          <a:p>
            <a:fld id="{B31ADE1B-B6E5-443A-B345-19EF7C676039}" type="slidenum">
              <a:rPr lang="en-GB" smtClean="0"/>
              <a:t>1</a:t>
            </a:fld>
            <a:endParaRPr lang="en-GB"/>
          </a:p>
        </p:txBody>
      </p:sp>
    </p:spTree>
    <p:extLst>
      <p:ext uri="{BB962C8B-B14F-4D97-AF65-F5344CB8AC3E}">
        <p14:creationId xmlns:p14="http://schemas.microsoft.com/office/powerpoint/2010/main" val="401267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so what is ODK?</a:t>
            </a:r>
          </a:p>
          <a:p>
            <a:endParaRPr lang="en-GB" dirty="0"/>
          </a:p>
          <a:p>
            <a:r>
              <a:rPr lang="en-GB" dirty="0"/>
              <a:t>ODK stands for Open Data Kit. It is a system for facilitating easier and more streamlined collection of data using mobile devices such as tablets and smartphone, though the sites we shall explore also accept submissions from personal computers and laptops through internet browsers. </a:t>
            </a:r>
          </a:p>
          <a:p>
            <a:endParaRPr lang="en-GB" dirty="0"/>
          </a:p>
          <a:p>
            <a:r>
              <a:rPr lang="en-GB" dirty="0"/>
              <a:t>ODK is designed for use with mobile devices which run on Android operating systems, but it will work with Apple or Microsoft devices, it is simply more optimised for Android. Therefore it is recommended when using ODK you collect data through Android devices for a smoother experience. </a:t>
            </a:r>
          </a:p>
          <a:p>
            <a:endParaRPr lang="en-GB" dirty="0"/>
          </a:p>
          <a:p>
            <a:r>
              <a:rPr lang="en-GB" dirty="0"/>
              <a:t>The big plus for any person choosing to use ODK is that it is entirely open source and therefore is freely distributed. Though you may incur costs with your choice of server for hosting your surveys and data collection, this will depend on the scope of your project and your specific requirements. But for most sever options there is a free version which would suit smaller projects. </a:t>
            </a:r>
          </a:p>
          <a:p>
            <a:endParaRPr lang="en-GB" dirty="0"/>
          </a:p>
          <a:p>
            <a:r>
              <a:rPr lang="en-GB" dirty="0"/>
              <a:t>Open Data Kit is extremely helpful in easing the process of moving from a paper survey to quicker, more extensive and more efficient data collection with the aid of mobile devices in the hands of survey enumerators. </a:t>
            </a:r>
          </a:p>
          <a:p>
            <a:endParaRPr lang="en-GB" dirty="0"/>
          </a:p>
          <a:p>
            <a:endParaRPr lang="en-US" dirty="0"/>
          </a:p>
        </p:txBody>
      </p:sp>
      <p:sp>
        <p:nvSpPr>
          <p:cNvPr id="4" name="Slide Number Placeholder 3"/>
          <p:cNvSpPr>
            <a:spLocks noGrp="1"/>
          </p:cNvSpPr>
          <p:nvPr>
            <p:ph type="sldNum" sz="quarter" idx="5"/>
          </p:nvPr>
        </p:nvSpPr>
        <p:spPr/>
        <p:txBody>
          <a:bodyPr/>
          <a:lstStyle/>
          <a:p>
            <a:fld id="{B31ADE1B-B6E5-443A-B345-19EF7C676039}" type="slidenum">
              <a:rPr lang="en-GB" smtClean="0"/>
              <a:t>2</a:t>
            </a:fld>
            <a:endParaRPr lang="en-GB"/>
          </a:p>
        </p:txBody>
      </p:sp>
    </p:spTree>
    <p:extLst>
      <p:ext uri="{BB962C8B-B14F-4D97-AF65-F5344CB8AC3E}">
        <p14:creationId xmlns:p14="http://schemas.microsoft.com/office/powerpoint/2010/main" val="69602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 why should we choose to use ODK?</a:t>
            </a:r>
          </a:p>
          <a:p>
            <a:endParaRPr lang="en-US" dirty="0"/>
          </a:p>
          <a:p>
            <a:r>
              <a:rPr lang="en-GB" dirty="0"/>
              <a:t>There are numerous reasons why one should use ODK. Here are a few of the most important.</a:t>
            </a:r>
          </a:p>
          <a:p>
            <a:endParaRPr lang="en-GB" dirty="0"/>
          </a:p>
          <a:p>
            <a:r>
              <a:rPr lang="en-GB" dirty="0"/>
              <a:t>Firstly, ODK allows for greater control over data quality. This is achieved by using built in checks and skip patterns meaning they do not have to be done manually by an enumerator. Therefore minimising the potential for human error. </a:t>
            </a:r>
          </a:p>
          <a:p>
            <a:endParaRPr lang="en-GB" dirty="0"/>
          </a:p>
          <a:p>
            <a:r>
              <a:rPr lang="en-GB" dirty="0"/>
              <a:t>Secondly, an ODK project can be monitored remotely quite easily. The ODK aggregator you use will allow you to monitor submissions as they come in, check these for data quality, potentially see where and when they were submitted. Additionally a form does not need to be final, adjustments can made as the project is ongoing. </a:t>
            </a:r>
          </a:p>
          <a:p>
            <a:endParaRPr lang="en-GB" dirty="0"/>
          </a:p>
          <a:p>
            <a:r>
              <a:rPr lang="en-GB" dirty="0"/>
              <a:t>Lastly, it is an improved use of your time and costs. Especially when it comes to time-consuming data entry as the server you use compiles all the data together automatically, ready to be downloaded, cleaned and analysed. </a:t>
            </a:r>
          </a:p>
        </p:txBody>
      </p:sp>
      <p:sp>
        <p:nvSpPr>
          <p:cNvPr id="4" name="Slide Number Placeholder 3"/>
          <p:cNvSpPr>
            <a:spLocks noGrp="1"/>
          </p:cNvSpPr>
          <p:nvPr>
            <p:ph type="sldNum" sz="quarter" idx="5"/>
          </p:nvPr>
        </p:nvSpPr>
        <p:spPr/>
        <p:txBody>
          <a:bodyPr/>
          <a:lstStyle/>
          <a:p>
            <a:fld id="{B31ADE1B-B6E5-443A-B345-19EF7C676039}" type="slidenum">
              <a:rPr lang="en-GB" smtClean="0"/>
              <a:t>3</a:t>
            </a:fld>
            <a:endParaRPr lang="en-GB"/>
          </a:p>
        </p:txBody>
      </p:sp>
    </p:spTree>
    <p:extLst>
      <p:ext uri="{BB962C8B-B14F-4D97-AF65-F5344CB8AC3E}">
        <p14:creationId xmlns:p14="http://schemas.microsoft.com/office/powerpoint/2010/main" val="399313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move further, I would like to take the time to briefly explain some of the key terminology you will come across during this set of tutorial videos.</a:t>
            </a:r>
          </a:p>
          <a:p>
            <a:endParaRPr lang="en-GB" dirty="0"/>
          </a:p>
          <a:p>
            <a:r>
              <a:rPr lang="en-GB" dirty="0"/>
              <a:t>Starting with what is an ODK Aggregator;</a:t>
            </a:r>
          </a:p>
          <a:p>
            <a:r>
              <a:rPr lang="en-GB" dirty="0"/>
              <a:t>An ODK Aggregator is the server application which is capable of storing and analysing data. This is the server where you will be able to upload your data to from a mobile device as well as being where you will be able to download your collected data from to store onto your personal computer for future analysis. It forms a key part the whole ODK system connecting to both your computer and your mobile device. </a:t>
            </a:r>
          </a:p>
          <a:p>
            <a:r>
              <a:rPr lang="en-GB" dirty="0"/>
              <a:t>There are many different aggregators to choose from, including ONA, Kobo and ODK Aggregate itself.  Each have their own advantages and features so please take the time to make an informed decision when designing your project as to which one best suits the needs of your project. </a:t>
            </a:r>
          </a:p>
          <a:p>
            <a:endParaRPr lang="en-GB" dirty="0"/>
          </a:p>
          <a:p>
            <a:r>
              <a:rPr lang="en-GB" dirty="0" err="1"/>
              <a:t>Xlsforms</a:t>
            </a:r>
            <a:r>
              <a:rPr lang="en-GB" dirty="0"/>
              <a:t> are the format in which you will design you survey for data collection. It comprises a standardised styling format for producing survey forms in Excel. By using this standardised style you will be able to upload your form to the ODK Aggregator which will convert your XLS file into an XLSform which can then be used for data collection on mobile devices.  Part 2 of this tutorial will focus entirely on the construction and logic of </a:t>
            </a:r>
            <a:r>
              <a:rPr lang="en-GB" dirty="0" err="1"/>
              <a:t>Xlsforms</a:t>
            </a:r>
            <a:endParaRPr lang="en-GB" dirty="0"/>
          </a:p>
          <a:p>
            <a:endParaRPr lang="en-GB" dirty="0"/>
          </a:p>
          <a:p>
            <a:r>
              <a:rPr lang="en-GB" dirty="0" err="1"/>
              <a:t>KoboToolbox</a:t>
            </a:r>
            <a:r>
              <a:rPr lang="en-GB" dirty="0"/>
              <a:t> and ONA are 2 of the leading ODK aggregators which can use for your project. They each will allow you to upload forms, collect data, monitor submissions, conduct basic data analysis and download all your data.  This set of tutorials will focus on the use of </a:t>
            </a:r>
            <a:r>
              <a:rPr lang="en-GB" dirty="0" err="1"/>
              <a:t>KoboToolbox</a:t>
            </a:r>
            <a:endParaRPr lang="en-GB" dirty="0"/>
          </a:p>
          <a:p>
            <a:endParaRPr lang="en-GB" dirty="0"/>
          </a:p>
          <a:p>
            <a:r>
              <a:rPr lang="en-GB" dirty="0"/>
              <a:t>Finally ODK Collect. This is the primary data collection application which can be used on mobile devices to download forms from your project onto your device so that you can then collect data from willing respondents. You can then use this app to upload your submissions back to the server where they can be viewed and monitored and ultimately collated. </a:t>
            </a:r>
          </a:p>
        </p:txBody>
      </p:sp>
      <p:sp>
        <p:nvSpPr>
          <p:cNvPr id="4" name="Slide Number Placeholder 3"/>
          <p:cNvSpPr>
            <a:spLocks noGrp="1"/>
          </p:cNvSpPr>
          <p:nvPr>
            <p:ph type="sldNum" sz="quarter" idx="5"/>
          </p:nvPr>
        </p:nvSpPr>
        <p:spPr/>
        <p:txBody>
          <a:bodyPr/>
          <a:lstStyle/>
          <a:p>
            <a:fld id="{B31ADE1B-B6E5-443A-B345-19EF7C676039}" type="slidenum">
              <a:rPr lang="en-GB" smtClean="0"/>
              <a:t>4</a:t>
            </a:fld>
            <a:endParaRPr lang="en-GB"/>
          </a:p>
        </p:txBody>
      </p:sp>
    </p:spTree>
    <p:extLst>
      <p:ext uri="{BB962C8B-B14F-4D97-AF65-F5344CB8AC3E}">
        <p14:creationId xmlns:p14="http://schemas.microsoft.com/office/powerpoint/2010/main" val="356991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to the question of what exactly is ODK?</a:t>
            </a:r>
          </a:p>
          <a:p>
            <a:endParaRPr lang="en-GB" dirty="0"/>
          </a:p>
          <a:p>
            <a:r>
              <a:rPr lang="en-GB" dirty="0"/>
              <a:t>Before I have referred to ODK being a system for facilitating easier collection of data using mobile devices. I am going to take a moment to explain how the different components of this system all work together to assist you in your research. </a:t>
            </a:r>
          </a:p>
          <a:p>
            <a:endParaRPr lang="en-GB" dirty="0"/>
          </a:p>
          <a:p>
            <a:r>
              <a:rPr lang="en-GB" dirty="0"/>
              <a:t>We have traditionally worked from a paper survey when collecting data, the first step in transitioning to the use of ODK is moving from the paper survey to a digital form by creating your </a:t>
            </a:r>
            <a:r>
              <a:rPr lang="en-GB" dirty="0" err="1"/>
              <a:t>XLSform</a:t>
            </a:r>
            <a:r>
              <a:rPr lang="en-GB" dirty="0"/>
              <a:t> in Excel on your personal computer. We will explore this step in detail in the next presentation. </a:t>
            </a:r>
          </a:p>
          <a:p>
            <a:endParaRPr lang="en-GB" dirty="0"/>
          </a:p>
          <a:p>
            <a:r>
              <a:rPr lang="en-GB" dirty="0"/>
              <a:t>We next move from the computer to the ODK Aggregator server, this being ONA, KOBO, ODK Aggregate – whichever server you have chosen for your particular project. You will upload the </a:t>
            </a:r>
            <a:r>
              <a:rPr lang="en-GB" dirty="0" err="1"/>
              <a:t>XLSform</a:t>
            </a:r>
            <a:r>
              <a:rPr lang="en-GB" dirty="0"/>
              <a:t> you have created to the ODK aggregator which will automatically convert your form into the format required for actual data collection. From the ODK aggregator you will be able to choose many of the settings about your project and form including who can submit, how they can submit and attach any potential collaborators to your projects. This server will be where your forms and data are housed, from which other components will be able to download them as well as where any uploads will be sent to. </a:t>
            </a:r>
          </a:p>
          <a:p>
            <a:endParaRPr lang="en-GB" dirty="0"/>
          </a:p>
          <a:p>
            <a:r>
              <a:rPr lang="en-GB" dirty="0"/>
              <a:t>Next your mobile device will be able to download your form from the Aggregator and then use that form to collect data, all once you have an appropriate app installed which can connect to the server. Using your mobile device you will be able to download the form so long as you have an internet connection and then you can remotely collect data out in the field, even if you do not have internet at the data collection site. This is because once you download a form it will be stored locally on your device and the app will retain any complete or incomplete forms which can be finalised or uploaded at another point in time. </a:t>
            </a:r>
          </a:p>
          <a:p>
            <a:endParaRPr lang="en-GB" dirty="0"/>
          </a:p>
          <a:p>
            <a:r>
              <a:rPr lang="en-GB" dirty="0"/>
              <a:t>When you do have an internet connection you will be able to upload your completed forms back to the ODK Aggregator. From here you can monitor submissions as they come in, checking them for completeness, frequency, timeliness and often the location of submission. </a:t>
            </a:r>
          </a:p>
          <a:p>
            <a:endParaRPr lang="en-GB" dirty="0"/>
          </a:p>
          <a:p>
            <a:r>
              <a:rPr lang="en-GB" dirty="0"/>
              <a:t>Finally, once you have some data submitted you can download it a file format of your preferred choice (most likely a .csv or .</a:t>
            </a:r>
            <a:r>
              <a:rPr lang="en-GB" dirty="0" err="1"/>
              <a:t>xls</a:t>
            </a:r>
            <a:r>
              <a:rPr lang="en-GB" dirty="0"/>
              <a:t>) it does not have to be all of it as you can download data at any point during your project. Once you have this you are able to clean your data into a more manageable structure depending on your needs and begin analysis in whichever software you desire. </a:t>
            </a:r>
          </a:p>
          <a:p>
            <a:endParaRPr lang="en-US" dirty="0"/>
          </a:p>
        </p:txBody>
      </p:sp>
      <p:sp>
        <p:nvSpPr>
          <p:cNvPr id="4" name="Slide Number Placeholder 3"/>
          <p:cNvSpPr>
            <a:spLocks noGrp="1"/>
          </p:cNvSpPr>
          <p:nvPr>
            <p:ph type="sldNum" sz="quarter" idx="5"/>
          </p:nvPr>
        </p:nvSpPr>
        <p:spPr/>
        <p:txBody>
          <a:bodyPr/>
          <a:lstStyle/>
          <a:p>
            <a:fld id="{B31ADE1B-B6E5-443A-B345-19EF7C676039}" type="slidenum">
              <a:rPr lang="en-GB" smtClean="0"/>
              <a:t>5</a:t>
            </a:fld>
            <a:endParaRPr lang="en-GB"/>
          </a:p>
        </p:txBody>
      </p:sp>
    </p:spTree>
    <p:extLst>
      <p:ext uri="{BB962C8B-B14F-4D97-AF65-F5344CB8AC3E}">
        <p14:creationId xmlns:p14="http://schemas.microsoft.com/office/powerpoint/2010/main" val="392588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before, there are many ODK aggregators out there that you can use to run your project. Each have their own advantages and disadvantages. </a:t>
            </a:r>
          </a:p>
          <a:p>
            <a:endParaRPr lang="en-US" dirty="0"/>
          </a:p>
          <a:p>
            <a:r>
              <a:rPr lang="en-US" dirty="0"/>
              <a:t>Ultimately the choice of aggregator is yours so ensure you make an informed decision to choose the aggregator which best suits your project. </a:t>
            </a:r>
          </a:p>
          <a:p>
            <a:endParaRPr lang="en-US" dirty="0"/>
          </a:p>
          <a:p>
            <a:r>
              <a:rPr lang="en-US" dirty="0"/>
              <a:t>These include; </a:t>
            </a:r>
          </a:p>
          <a:p>
            <a:pPr lvl="1"/>
            <a:r>
              <a:rPr lang="en-US" dirty="0" err="1"/>
              <a:t>KoboToolBox</a:t>
            </a:r>
            <a:r>
              <a:rPr lang="en-US" dirty="0"/>
              <a:t> – we shall be using this aggregator during this series</a:t>
            </a:r>
          </a:p>
          <a:p>
            <a:pPr lvl="1"/>
            <a:r>
              <a:rPr lang="en-US" dirty="0"/>
              <a:t>ONA  - much of the same functionality as Kobo with additional features depending on level of service purchased</a:t>
            </a:r>
          </a:p>
          <a:p>
            <a:pPr lvl="1"/>
            <a:r>
              <a:rPr lang="en-US" dirty="0"/>
              <a:t>ODK aggregate – open source version direct from ODK developers</a:t>
            </a:r>
          </a:p>
          <a:p>
            <a:pPr lvl="1"/>
            <a:r>
              <a:rPr lang="en-US" dirty="0" err="1"/>
              <a:t>Formhub</a:t>
            </a:r>
            <a:r>
              <a:rPr lang="en-US" dirty="0"/>
              <a:t> – another open source data collection service</a:t>
            </a:r>
            <a:endParaRPr lang="en-GB" dirty="0"/>
          </a:p>
          <a:p>
            <a:endParaRPr lang="en-US" dirty="0"/>
          </a:p>
        </p:txBody>
      </p:sp>
      <p:sp>
        <p:nvSpPr>
          <p:cNvPr id="4" name="Slide Number Placeholder 3"/>
          <p:cNvSpPr>
            <a:spLocks noGrp="1"/>
          </p:cNvSpPr>
          <p:nvPr>
            <p:ph type="sldNum" sz="quarter" idx="5"/>
          </p:nvPr>
        </p:nvSpPr>
        <p:spPr/>
        <p:txBody>
          <a:bodyPr/>
          <a:lstStyle/>
          <a:p>
            <a:fld id="{B31ADE1B-B6E5-443A-B345-19EF7C676039}" type="slidenum">
              <a:rPr lang="en-GB" smtClean="0"/>
              <a:t>6</a:t>
            </a:fld>
            <a:endParaRPr lang="en-GB"/>
          </a:p>
        </p:txBody>
      </p:sp>
    </p:spTree>
    <p:extLst>
      <p:ext uri="{BB962C8B-B14F-4D97-AF65-F5344CB8AC3E}">
        <p14:creationId xmlns:p14="http://schemas.microsoft.com/office/powerpoint/2010/main" val="361839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1ADE1B-B6E5-443A-B345-19EF7C676039}" type="slidenum">
              <a:rPr lang="en-GB" smtClean="0"/>
              <a:t>7</a:t>
            </a:fld>
            <a:endParaRPr lang="en-GB"/>
          </a:p>
        </p:txBody>
      </p:sp>
    </p:spTree>
    <p:extLst>
      <p:ext uri="{BB962C8B-B14F-4D97-AF65-F5344CB8AC3E}">
        <p14:creationId xmlns:p14="http://schemas.microsoft.com/office/powerpoint/2010/main" val="80522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1ADE1B-B6E5-443A-B345-19EF7C676039}" type="slidenum">
              <a:rPr lang="en-GB" smtClean="0"/>
              <a:t>8</a:t>
            </a:fld>
            <a:endParaRPr lang="en-GB"/>
          </a:p>
        </p:txBody>
      </p:sp>
    </p:spTree>
    <p:extLst>
      <p:ext uri="{BB962C8B-B14F-4D97-AF65-F5344CB8AC3E}">
        <p14:creationId xmlns:p14="http://schemas.microsoft.com/office/powerpoint/2010/main" val="29377607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sa/4.0/legalcode" TargetMode="Externa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sa/4.0/legalcode" TargetMode="Externa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stats4sd.org/resources" TargetMode="External"/><Relationship Id="rId4" Type="http://schemas.openxmlformats.org/officeDocument/2006/relationships/hyperlink" Target="https://creativecommons.org/licenses/by-sa/4.0/legalcod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userDrawn="1"/>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B4A98632-6E9B-724A-BE33-B8B085B90770}"/>
              </a:ext>
            </a:extLst>
          </p:cNvPr>
          <p:cNvSpPr/>
          <p:nvPr userDrawn="1"/>
        </p:nvSpPr>
        <p:spPr>
          <a:xfrm>
            <a:off x="3525332" y="-1"/>
            <a:ext cx="8666668"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D66924-7718-5543-9397-788B32D30278}"/>
              </a:ext>
            </a:extLst>
          </p:cNvPr>
          <p:cNvPicPr>
            <a:picLocks noChangeAspect="1"/>
          </p:cNvPicPr>
          <p:nvPr userDrawn="1"/>
        </p:nvPicPr>
        <p:blipFill>
          <a:blip r:embed="rId4"/>
          <a:stretch>
            <a:fillRect/>
          </a:stretch>
        </p:blipFill>
        <p:spPr>
          <a:xfrm>
            <a:off x="9028869" y="6064725"/>
            <a:ext cx="2711969" cy="475899"/>
          </a:xfrm>
          <a:prstGeom prst="rect">
            <a:avLst/>
          </a:prstGeom>
        </p:spPr>
      </p:pic>
      <p:sp>
        <p:nvSpPr>
          <p:cNvPr id="19" name="TextBox 18">
            <a:extLst>
              <a:ext uri="{FF2B5EF4-FFF2-40B4-BE49-F238E27FC236}">
                <a16:creationId xmlns:a16="http://schemas.microsoft.com/office/drawing/2014/main" id="{E1807B2B-D8AF-CC43-9621-80DA46E64D20}"/>
              </a:ext>
            </a:extLst>
          </p:cNvPr>
          <p:cNvSpPr txBox="1"/>
          <p:nvPr userDrawn="1"/>
        </p:nvSpPr>
        <p:spPr>
          <a:xfrm>
            <a:off x="3919528" y="6340134"/>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Straight Connector 21">
            <a:extLst>
              <a:ext uri="{FF2B5EF4-FFF2-40B4-BE49-F238E27FC236}">
                <a16:creationId xmlns:a16="http://schemas.microsoft.com/office/drawing/2014/main" id="{EA7BF755-AB1A-BE42-8293-A5716BD29FE5}"/>
              </a:ext>
            </a:extLst>
          </p:cNvPr>
          <p:cNvCxnSpPr>
            <a:cxnSpLocks/>
          </p:cNvCxnSpPr>
          <p:nvPr userDrawn="1"/>
        </p:nvCxnSpPr>
        <p:spPr>
          <a:xfrm flipH="1">
            <a:off x="4176661" y="3988353"/>
            <a:ext cx="1456696"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B61BEF0D-F0BB-DE4B-95CE-6DB70DBA9567}" type="datetimeFigureOut">
              <a:rPr lang="en-US" smtClean="0"/>
              <a:pPr/>
              <a:t>6/24/20</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4077855" y="1668339"/>
            <a:ext cx="7662983" cy="2141463"/>
          </a:xfrm>
          <a:ln>
            <a:noFill/>
          </a:ln>
        </p:spPr>
        <p:txBody>
          <a:bodyPr anchor="b" anchorCtr="0">
            <a:normAutofit/>
          </a:bodyPr>
          <a:lstStyle>
            <a:lvl1pPr>
              <a:defRPr lang="en-US" sz="6600" dirty="0">
                <a:solidFill>
                  <a:schemeClr val="tx1"/>
                </a:solidFill>
              </a:defRPr>
            </a:lvl1pPr>
          </a:lstStyle>
          <a:p>
            <a:pPr marL="0" lvl="0"/>
            <a:r>
              <a:rPr lang="en-GB" dirty="0"/>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4062357" y="4504573"/>
            <a:ext cx="7662983" cy="1242769"/>
          </a:xfrm>
        </p:spPr>
        <p:txBody>
          <a:bodyPr>
            <a:noAutofit/>
          </a:bodyPr>
          <a:lstStyle>
            <a:lvl1pPr marL="0" indent="0" algn="l">
              <a:buNone/>
              <a:defRPr sz="3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6810921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DE9A2-F659-734E-80DD-3E9217476162}"/>
              </a:ext>
            </a:extLst>
          </p:cNvPr>
          <p:cNvSpPr/>
          <p:nvPr userDrawn="1"/>
        </p:nvSpPr>
        <p:spPr>
          <a:xfrm>
            <a:off x="4284570" y="0"/>
            <a:ext cx="790742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7B1DC-6323-2C4F-9C96-B852C977B893}"/>
              </a:ext>
            </a:extLst>
          </p:cNvPr>
          <p:cNvSpPr>
            <a:spLocks noGrp="1"/>
          </p:cNvSpPr>
          <p:nvPr>
            <p:ph idx="1"/>
          </p:nvPr>
        </p:nvSpPr>
        <p:spPr>
          <a:xfrm>
            <a:off x="4882896" y="440827"/>
            <a:ext cx="6528816" cy="5654241"/>
          </a:xfrm>
        </p:spPr>
        <p:txBody>
          <a:bodyPr lIns="90000" anchor="ctr"/>
          <a:lstStyle>
            <a:lvl1pPr>
              <a:lnSpc>
                <a:spcPct val="110000"/>
              </a:lnSpc>
              <a:spcBef>
                <a:spcPts val="0"/>
              </a:spcBef>
              <a:buSzPct val="120000"/>
              <a:defRPr sz="2200" b="0" i="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10000"/>
              </a:lnSpc>
              <a:spcBef>
                <a:spcPts val="0"/>
              </a:spcBef>
              <a:defRPr sz="2000"/>
            </a:lvl2pPr>
            <a:lvl3pPr>
              <a:lnSpc>
                <a:spcPct val="110000"/>
              </a:lnSpc>
              <a:spcBef>
                <a:spcPts val="0"/>
              </a:spcBef>
              <a:defRPr sz="2000"/>
            </a:lvl3pPr>
            <a:lvl4pPr>
              <a:lnSpc>
                <a:spcPct val="110000"/>
              </a:lnSpc>
              <a:spcBef>
                <a:spcPts val="0"/>
              </a:spcBef>
              <a:defRPr sz="2000"/>
            </a:lvl4pPr>
            <a:lvl5pPr>
              <a:lnSpc>
                <a:spcPct val="110000"/>
              </a:lnSpc>
              <a:spcBef>
                <a:spcPts val="0"/>
              </a:spcBef>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C860B29-20B8-5F40-90F6-9F7CD8ADB1E4}"/>
              </a:ext>
            </a:extLst>
          </p:cNvPr>
          <p:cNvSpPr>
            <a:spLocks noGrp="1"/>
          </p:cNvSpPr>
          <p:nvPr>
            <p:ph type="dt" sz="half" idx="10"/>
          </p:nvPr>
        </p:nvSpPr>
        <p:spPr>
          <a:xfrm>
            <a:off x="4882896" y="6105480"/>
            <a:ext cx="2061601" cy="375537"/>
          </a:xfrm>
        </p:spPr>
        <p:txBody>
          <a:bodyPr/>
          <a:lstStyle/>
          <a:p>
            <a:fld id="{B61BEF0D-F0BB-DE4B-95CE-6DB70DBA9567}" type="datetimeFigureOut">
              <a:rPr lang="en-US" smtClean="0"/>
              <a:pPr/>
              <a:t>6/24/20</a:t>
            </a:fld>
            <a:endParaRPr lang="en-US" dirty="0"/>
          </a:p>
        </p:txBody>
      </p:sp>
      <p:sp>
        <p:nvSpPr>
          <p:cNvPr id="5" name="Footer Placeholder 4">
            <a:extLst>
              <a:ext uri="{FF2B5EF4-FFF2-40B4-BE49-F238E27FC236}">
                <a16:creationId xmlns:a16="http://schemas.microsoft.com/office/drawing/2014/main" id="{29E98B9E-187C-0641-86A2-374CB6246200}"/>
              </a:ext>
            </a:extLst>
          </p:cNvPr>
          <p:cNvSpPr>
            <a:spLocks noGrp="1"/>
          </p:cNvSpPr>
          <p:nvPr>
            <p:ph type="ftr" sz="quarter" idx="11"/>
          </p:nvPr>
        </p:nvSpPr>
        <p:spPr>
          <a:xfrm>
            <a:off x="6944497" y="6105480"/>
            <a:ext cx="3993668" cy="365125"/>
          </a:xfrm>
        </p:spPr>
        <p:txBody>
          <a:bodyPr/>
          <a:lstStyle/>
          <a:p>
            <a:endParaRPr lang="en-US" dirty="0"/>
          </a:p>
        </p:txBody>
      </p:sp>
      <p:sp>
        <p:nvSpPr>
          <p:cNvPr id="6" name="Slide Number Placeholder 5">
            <a:extLst>
              <a:ext uri="{FF2B5EF4-FFF2-40B4-BE49-F238E27FC236}">
                <a16:creationId xmlns:a16="http://schemas.microsoft.com/office/drawing/2014/main" id="{05FEDD09-6B66-974C-8395-7A9D9B58C4FB}"/>
              </a:ext>
            </a:extLst>
          </p:cNvPr>
          <p:cNvSpPr>
            <a:spLocks noGrp="1"/>
          </p:cNvSpPr>
          <p:nvPr>
            <p:ph type="sldNum" sz="quarter" idx="12"/>
          </p:nvPr>
        </p:nvSpPr>
        <p:spPr>
          <a:xfrm>
            <a:off x="10938165" y="6105480"/>
            <a:ext cx="947093" cy="365125"/>
          </a:xfrm>
        </p:spPr>
        <p:txBody>
          <a:body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id="{C0F6A9EA-C2A7-7643-BEFA-B69BDBBB7604}"/>
              </a:ext>
            </a:extLst>
          </p:cNvPr>
          <p:cNvSpPr/>
          <p:nvPr userDrawn="1"/>
        </p:nvSpPr>
        <p:spPr>
          <a:xfrm>
            <a:off x="-8461" y="0"/>
            <a:ext cx="4293031" cy="6858000"/>
          </a:xfrm>
          <a:prstGeom prst="rect">
            <a:avLst/>
          </a:prstGeom>
          <a:solidFill>
            <a:schemeClr val="bg1"/>
          </a:solidFill>
          <a:ln>
            <a:noFill/>
          </a:ln>
          <a:effectLst>
            <a:outerShdw blurRad="203200" dist="38100" dir="270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A3F56-6D27-1E48-8A26-B8A29496C759}"/>
              </a:ext>
            </a:extLst>
          </p:cNvPr>
          <p:cNvSpPr>
            <a:spLocks noGrp="1"/>
          </p:cNvSpPr>
          <p:nvPr>
            <p:ph type="title"/>
          </p:nvPr>
        </p:nvSpPr>
        <p:spPr>
          <a:xfrm>
            <a:off x="465447" y="440827"/>
            <a:ext cx="3310128" cy="5287670"/>
          </a:xfrm>
        </p:spPr>
        <p:txBody>
          <a:bodyPr lIns="90000" tIns="46800" anchor="ctr" anchorCtr="0">
            <a:normAutofit/>
          </a:bodyPr>
          <a:lstStyle>
            <a:lvl1pPr algn="r">
              <a:defRPr sz="5400">
                <a:solidFill>
                  <a:schemeClr val="tx1"/>
                </a:solidFill>
              </a:defRPr>
            </a:lvl1pPr>
          </a:lstStyle>
          <a:p>
            <a:r>
              <a:rPr lang="en-GB" dirty="0"/>
              <a:t>Click to edit Master title style</a:t>
            </a:r>
            <a:endParaRPr lang="en-US" dirty="0"/>
          </a:p>
        </p:txBody>
      </p:sp>
      <p:pic>
        <p:nvPicPr>
          <p:cNvPr id="11" name="Picture 10">
            <a:extLst>
              <a:ext uri="{FF2B5EF4-FFF2-40B4-BE49-F238E27FC236}">
                <a16:creationId xmlns:a16="http://schemas.microsoft.com/office/drawing/2014/main" id="{7D733997-B744-5741-AA48-A516D079F165}"/>
              </a:ext>
            </a:extLst>
          </p:cNvPr>
          <p:cNvPicPr>
            <a:picLocks noChangeAspect="1"/>
          </p:cNvPicPr>
          <p:nvPr userDrawn="1"/>
        </p:nvPicPr>
        <p:blipFill>
          <a:blip r:embed="rId2"/>
          <a:stretch>
            <a:fillRect/>
          </a:stretch>
        </p:blipFill>
        <p:spPr>
          <a:xfrm>
            <a:off x="1865376" y="6116578"/>
            <a:ext cx="1712976" cy="300595"/>
          </a:xfrm>
          <a:prstGeom prst="rect">
            <a:avLst/>
          </a:prstGeom>
        </p:spPr>
      </p:pic>
    </p:spTree>
    <p:extLst>
      <p:ext uri="{BB962C8B-B14F-4D97-AF65-F5344CB8AC3E}">
        <p14:creationId xmlns:p14="http://schemas.microsoft.com/office/powerpoint/2010/main" val="4040434784"/>
      </p:ext>
    </p:extLst>
  </p:cSld>
  <p:clrMapOvr>
    <a:masterClrMapping/>
  </p:clrMapOvr>
  <p:extLst>
    <p:ext uri="{DCECCB84-F9BA-43D5-87BE-67443E8EF086}">
      <p15:sldGuideLst xmlns:p15="http://schemas.microsoft.com/office/powerpoint/2012/main">
        <p15:guide id="1" orient="horz" pos="2160">
          <p15:clr>
            <a:srgbClr val="FBAE40"/>
          </p15:clr>
        </p15:guide>
        <p15:guide id="2" pos="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Pictur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userDrawn="1"/>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userDrawn="1"/>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88E63C-7146-544E-B0BE-791D359D5399}"/>
              </a:ext>
            </a:extLst>
          </p:cNvPr>
          <p:cNvPicPr>
            <a:picLocks noChangeAspect="1"/>
          </p:cNvPicPr>
          <p:nvPr userDrawn="1"/>
        </p:nvPicPr>
        <p:blipFill>
          <a:blip r:embed="rId2"/>
          <a:stretch>
            <a:fillRect/>
          </a:stretch>
        </p:blipFill>
        <p:spPr>
          <a:xfrm>
            <a:off x="10477914" y="6363164"/>
            <a:ext cx="1428821" cy="250731"/>
          </a:xfrm>
          <a:prstGeom prst="rect">
            <a:avLst/>
          </a:prstGeom>
        </p:spPr>
      </p:pic>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1" y="1521074"/>
            <a:ext cx="11355064"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B61BEF0D-F0BB-DE4B-95CE-6DB70DBA9567}" type="datetimeFigureOut">
              <a:rPr lang="en-US" smtClean="0"/>
              <a:pPr/>
              <a:t>6/24/20</a:t>
            </a:fld>
            <a:endParaRPr lang="en-US" dirty="0"/>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US" dirty="0"/>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D57F1E4F-1CFF-5643-939E-217C01CDF565}" type="slidenum">
              <a:rPr lang="en-US" smtClean="0"/>
              <a:pPr/>
              <a:t>‹#›</a:t>
            </a:fld>
            <a:endParaRPr lang="en-US" dirty="0"/>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994563886"/>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D2129A-3B3A-FE4C-AFFD-694D392C3074}"/>
              </a:ext>
            </a:extLst>
          </p:cNvPr>
          <p:cNvSpPr>
            <a:spLocks noGrp="1"/>
          </p:cNvSpPr>
          <p:nvPr>
            <p:ph type="body" idx="1"/>
          </p:nvPr>
        </p:nvSpPr>
        <p:spPr>
          <a:xfrm>
            <a:off x="877705" y="2264229"/>
            <a:ext cx="5223600" cy="591317"/>
          </a:xfrm>
          <a:noFill/>
        </p:spPr>
        <p:txBody>
          <a:bodyPr vert="horz" wrap="square" lIns="91440" tIns="45720" rIns="91440" bIns="45720" rtlCol="0">
            <a:normAutofit/>
          </a:bodyPr>
          <a:lstStyle>
            <a:lvl1pPr marL="0" indent="0">
              <a:buNone/>
              <a:defRPr lang="en-US" sz="2800" b="1" dirty="0" smtClean="0">
                <a:solidFill>
                  <a:srgbClr val="D32329"/>
                </a:solidFill>
              </a:defRPr>
            </a:lvl1pPr>
          </a:lstStyle>
          <a:p>
            <a:pPr marL="0" lvl="0"/>
            <a:r>
              <a:rPr lang="en-GB"/>
              <a:t>Click to edit Master text styles</a:t>
            </a:r>
          </a:p>
        </p:txBody>
      </p:sp>
      <p:sp>
        <p:nvSpPr>
          <p:cNvPr id="4" name="Content Placeholder 3">
            <a:extLst>
              <a:ext uri="{FF2B5EF4-FFF2-40B4-BE49-F238E27FC236}">
                <a16:creationId xmlns:a16="http://schemas.microsoft.com/office/drawing/2014/main" id="{847E7F47-F37E-7447-8708-3E3FDECC4857}"/>
              </a:ext>
            </a:extLst>
          </p:cNvPr>
          <p:cNvSpPr>
            <a:spLocks noGrp="1"/>
          </p:cNvSpPr>
          <p:nvPr>
            <p:ph sz="half" idx="2"/>
          </p:nvPr>
        </p:nvSpPr>
        <p:spPr>
          <a:xfrm>
            <a:off x="877705" y="2873828"/>
            <a:ext cx="5223600" cy="29609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D4E3FD72-990D-2A40-860C-90573385CCDD}"/>
              </a:ext>
            </a:extLst>
          </p:cNvPr>
          <p:cNvSpPr>
            <a:spLocks noGrp="1"/>
          </p:cNvSpPr>
          <p:nvPr>
            <p:ph type="body" sz="quarter" idx="3"/>
          </p:nvPr>
        </p:nvSpPr>
        <p:spPr>
          <a:xfrm>
            <a:off x="6531505" y="2264229"/>
            <a:ext cx="5223600" cy="591318"/>
          </a:xfrm>
          <a:noFill/>
        </p:spPr>
        <p:txBody>
          <a:bodyPr vert="horz" wrap="square" lIns="91440" tIns="45720" rIns="91440" bIns="45720" rtlCol="0">
            <a:normAutofit/>
          </a:bodyPr>
          <a:lstStyle>
            <a:lvl1pPr marL="0" indent="0">
              <a:buNone/>
              <a:defRPr lang="en-US" sz="2800" b="1" dirty="0" smtClean="0">
                <a:solidFill>
                  <a:srgbClr val="D32329"/>
                </a:solidFill>
              </a:defRPr>
            </a:lvl1pPr>
          </a:lstStyle>
          <a:p>
            <a:pPr marL="0" lvl="0"/>
            <a:r>
              <a:rPr lang="en-GB"/>
              <a:t>Click to edit Master text styles</a:t>
            </a:r>
          </a:p>
        </p:txBody>
      </p:sp>
      <p:sp>
        <p:nvSpPr>
          <p:cNvPr id="6" name="Content Placeholder 5">
            <a:extLst>
              <a:ext uri="{FF2B5EF4-FFF2-40B4-BE49-F238E27FC236}">
                <a16:creationId xmlns:a16="http://schemas.microsoft.com/office/drawing/2014/main" id="{8873A8EF-B118-5942-8CED-8115E0D3F734}"/>
              </a:ext>
            </a:extLst>
          </p:cNvPr>
          <p:cNvSpPr>
            <a:spLocks noGrp="1"/>
          </p:cNvSpPr>
          <p:nvPr>
            <p:ph sz="quarter" idx="4"/>
          </p:nvPr>
        </p:nvSpPr>
        <p:spPr>
          <a:xfrm>
            <a:off x="6531505" y="2873828"/>
            <a:ext cx="5223600" cy="2960915"/>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a:extLst>
              <a:ext uri="{FF2B5EF4-FFF2-40B4-BE49-F238E27FC236}">
                <a16:creationId xmlns:a16="http://schemas.microsoft.com/office/drawing/2014/main" id="{D73E3D4D-343B-BE45-881E-635EDC02A295}"/>
              </a:ext>
            </a:extLst>
          </p:cNvPr>
          <p:cNvSpPr>
            <a:spLocks noGrp="1"/>
          </p:cNvSpPr>
          <p:nvPr>
            <p:ph type="dt" sz="half" idx="10"/>
          </p:nvPr>
        </p:nvSpPr>
        <p:spPr/>
        <p:txBody>
          <a:bodyPr/>
          <a:lstStyle/>
          <a:p>
            <a:fld id="{B61BEF0D-F0BB-DE4B-95CE-6DB70DBA9567}" type="datetimeFigureOut">
              <a:rPr lang="en-US" smtClean="0"/>
              <a:pPr/>
              <a:t>6/24/20</a:t>
            </a:fld>
            <a:endParaRPr lang="en-US" dirty="0"/>
          </a:p>
        </p:txBody>
      </p:sp>
      <p:sp>
        <p:nvSpPr>
          <p:cNvPr id="8" name="Footer Placeholder 7">
            <a:extLst>
              <a:ext uri="{FF2B5EF4-FFF2-40B4-BE49-F238E27FC236}">
                <a16:creationId xmlns:a16="http://schemas.microsoft.com/office/drawing/2014/main" id="{ED4FABD7-6A2D-E94E-BC43-4F7BEFC28F0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CD0B8C-38A3-194D-8560-8F4078826734}"/>
              </a:ext>
            </a:extLst>
          </p:cNvPr>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0" name="Straight Connector 9">
            <a:extLst>
              <a:ext uri="{FF2B5EF4-FFF2-40B4-BE49-F238E27FC236}">
                <a16:creationId xmlns:a16="http://schemas.microsoft.com/office/drawing/2014/main" id="{DE29EB46-9C18-4649-A73C-F93D99B11751}"/>
              </a:ext>
            </a:extLst>
          </p:cNvPr>
          <p:cNvCxnSpPr>
            <a:cxnSpLocks/>
          </p:cNvCxnSpPr>
          <p:nvPr/>
        </p:nvCxnSpPr>
        <p:spPr>
          <a:xfrm>
            <a:off x="977548" y="2010387"/>
            <a:ext cx="686965" cy="0"/>
          </a:xfrm>
          <a:prstGeom prst="line">
            <a:avLst/>
          </a:prstGeom>
          <a:ln w="158750">
            <a:solidFill>
              <a:srgbClr val="D3232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947634-EA8B-9247-8B06-9D703F186AF7}"/>
              </a:ext>
            </a:extLst>
          </p:cNvPr>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825750335"/>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D7538-5F79-6244-8BAE-06CD970E45AE}"/>
              </a:ext>
            </a:extLst>
          </p:cNvPr>
          <p:cNvSpPr>
            <a:spLocks noGrp="1"/>
          </p:cNvSpPr>
          <p:nvPr>
            <p:ph type="dt" sz="half" idx="10"/>
          </p:nvPr>
        </p:nvSpPr>
        <p:spPr/>
        <p:txBody>
          <a:bodyPr/>
          <a:lstStyle/>
          <a:p>
            <a:fld id="{B61BEF0D-F0BB-DE4B-95CE-6DB70DBA9567}" type="datetimeFigureOut">
              <a:rPr lang="en-US" smtClean="0"/>
              <a:pPr/>
              <a:t>6/24/20</a:t>
            </a:fld>
            <a:endParaRPr lang="en-US" dirty="0"/>
          </a:p>
        </p:txBody>
      </p:sp>
      <p:sp>
        <p:nvSpPr>
          <p:cNvPr id="3" name="Footer Placeholder 2">
            <a:extLst>
              <a:ext uri="{FF2B5EF4-FFF2-40B4-BE49-F238E27FC236}">
                <a16:creationId xmlns:a16="http://schemas.microsoft.com/office/drawing/2014/main" id="{3CEB099F-84DD-7741-A646-247138C6ED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34FB99-1B8A-2B4E-A2D8-95910992C24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07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88BA71-F943-7144-8291-BFDC463961DE}"/>
              </a:ext>
            </a:extLst>
          </p:cNvPr>
          <p:cNvPicPr>
            <a:picLocks noChangeAspect="1"/>
          </p:cNvPicPr>
          <p:nvPr userDrawn="1"/>
        </p:nvPicPr>
        <p:blipFill rotWithShape="1">
          <a:blip r:embed="rId2">
            <a:alphaModFix amt="97000"/>
            <a:extLst>
              <a:ext uri="{BEBA8EAE-BF5A-486C-A8C5-ECC9F3942E4B}">
                <a14:imgProps xmlns:a14="http://schemas.microsoft.com/office/drawing/2010/main">
                  <a14:imgLayer r:embed="rId3">
                    <a14:imgEffect>
                      <a14:sharpenSoften amount="-43000"/>
                    </a14:imgEffect>
                  </a14:imgLayer>
                </a14:imgProps>
              </a:ext>
            </a:extLst>
          </a:blip>
          <a:srcRect b="24970"/>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D9F98486-DCCD-FF44-8EF3-D2182B79B1CF}"/>
              </a:ext>
            </a:extLst>
          </p:cNvPr>
          <p:cNvSpPr/>
          <p:nvPr userDrawn="1"/>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88E417D-2A1A-9A4A-A871-99CF87E6A73D}"/>
              </a:ext>
            </a:extLst>
          </p:cNvPr>
          <p:cNvPicPr>
            <a:picLocks noChangeAspect="1"/>
          </p:cNvPicPr>
          <p:nvPr userDrawn="1"/>
        </p:nvPicPr>
        <p:blipFill>
          <a:blip r:embed="rId4"/>
          <a:stretch>
            <a:fillRect/>
          </a:stretch>
        </p:blipFill>
        <p:spPr>
          <a:xfrm>
            <a:off x="1423438" y="6175704"/>
            <a:ext cx="2156670" cy="378455"/>
          </a:xfrm>
          <a:prstGeom prst="rect">
            <a:avLst/>
          </a:prstGeom>
        </p:spPr>
      </p:pic>
      <p:sp>
        <p:nvSpPr>
          <p:cNvPr id="20" name="TextBox 19">
            <a:extLst>
              <a:ext uri="{FF2B5EF4-FFF2-40B4-BE49-F238E27FC236}">
                <a16:creationId xmlns:a16="http://schemas.microsoft.com/office/drawing/2014/main" id="{A10D0ED8-F780-E94A-80A3-42700BC94782}"/>
              </a:ext>
            </a:extLst>
          </p:cNvPr>
          <p:cNvSpPr txBox="1"/>
          <p:nvPr userDrawn="1"/>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userDrawn="1"/>
        </p:nvCxnSpPr>
        <p:spPr>
          <a:xfrm>
            <a:off x="1436317" y="1498900"/>
            <a:ext cx="0" cy="25271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B61BEF0D-F0BB-DE4B-95CE-6DB70DBA9567}" type="datetimeFigureOut">
              <a:rPr lang="en-US" smtClean="0"/>
              <a:pPr/>
              <a:t>6/24/20</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231184"/>
            <a:ext cx="7334800" cy="2141463"/>
          </a:xfrm>
          <a:ln>
            <a:noFill/>
          </a:ln>
        </p:spPr>
        <p:txBody>
          <a:bodyPr anchor="b" anchorCtr="0">
            <a:normAutofit/>
          </a:bodyPr>
          <a:lstStyle>
            <a:lvl1pPr>
              <a:defRPr lang="en-US" sz="6600" dirty="0">
                <a:solidFill>
                  <a:schemeClr val="bg1"/>
                </a:solidFill>
              </a:defRPr>
            </a:lvl1pPr>
          </a:lstStyle>
          <a:p>
            <a:pPr marL="0" lvl="0"/>
            <a:r>
              <a:rPr lang="en-GB" dirty="0"/>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589573"/>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5034428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569B09-30A1-BF42-9AC9-A41617EC0C41}"/>
              </a:ext>
            </a:extLst>
          </p:cNvPr>
          <p:cNvPicPr>
            <a:picLocks noChangeAspect="1"/>
          </p:cNvPicPr>
          <p:nvPr userDrawn="1"/>
        </p:nvPicPr>
        <p:blipFill rotWithShape="1">
          <a:blip r:embed="rId2">
            <a:alphaModFix amt="97000"/>
            <a:extLst>
              <a:ext uri="{BEBA8EAE-BF5A-486C-A8C5-ECC9F3942E4B}">
                <a14:imgProps xmlns:a14="http://schemas.microsoft.com/office/drawing/2010/main">
                  <a14:imgLayer r:embed="rId3">
                    <a14:imgEffect>
                      <a14:sharpenSoften amount="-55000"/>
                    </a14:imgEffect>
                    <a14:imgEffect>
                      <a14:brightnessContrast bright="-12000"/>
                    </a14:imgEffect>
                  </a14:imgLayer>
                </a14:imgProps>
              </a:ext>
            </a:extLst>
          </a:blip>
          <a:srcRect b="24970"/>
          <a:stretch/>
        </p:blipFill>
        <p:spPr>
          <a:xfrm>
            <a:off x="1" y="0"/>
            <a:ext cx="12192000" cy="6858000"/>
          </a:xfrm>
          <a:prstGeom prst="rect">
            <a:avLst/>
          </a:prstGeom>
        </p:spPr>
      </p:pic>
      <p:sp>
        <p:nvSpPr>
          <p:cNvPr id="7" name="Rectangle 6">
            <a:extLst>
              <a:ext uri="{FF2B5EF4-FFF2-40B4-BE49-F238E27FC236}">
                <a16:creationId xmlns:a16="http://schemas.microsoft.com/office/drawing/2014/main" id="{F2AE17C0-B662-534D-9D8E-374BDD40D1EC}"/>
              </a:ext>
            </a:extLst>
          </p:cNvPr>
          <p:cNvSpPr/>
          <p:nvPr userDrawn="1"/>
        </p:nvSpPr>
        <p:spPr>
          <a:xfrm>
            <a:off x="2783632" y="0"/>
            <a:ext cx="9408367"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974A12-DDA2-FB49-95AB-04F917955AC5}"/>
              </a:ext>
            </a:extLst>
          </p:cNvPr>
          <p:cNvSpPr txBox="1"/>
          <p:nvPr userDrawn="1"/>
        </p:nvSpPr>
        <p:spPr>
          <a:xfrm>
            <a:off x="3363266" y="6309320"/>
            <a:ext cx="8071187" cy="276999"/>
          </a:xfrm>
          <a:prstGeom prst="rect">
            <a:avLst/>
          </a:prstGeom>
          <a:noFill/>
        </p:spPr>
        <p:txBody>
          <a:bodyPr wrap="square" rtlCol="0">
            <a:spAutoFit/>
          </a:bodyPr>
          <a:lstStyle/>
          <a:p>
            <a:pPr>
              <a:spcBef>
                <a:spcPts val="0"/>
              </a:spcBef>
              <a:spcAft>
                <a:spcPts val="400"/>
              </a:spcAft>
            </a:pPr>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©2020 Statistics for Sustainable Development  </a:t>
            </a:r>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AE884C96-75E8-0548-97E2-2B256A366938}"/>
              </a:ext>
            </a:extLst>
          </p:cNvPr>
          <p:cNvSpPr txBox="1"/>
          <p:nvPr userDrawn="1"/>
        </p:nvSpPr>
        <p:spPr>
          <a:xfrm>
            <a:off x="4598964" y="4689803"/>
            <a:ext cx="6835490" cy="948593"/>
          </a:xfrm>
          <a:prstGeom prst="rect">
            <a:avLst/>
          </a:prstGeom>
          <a:noFill/>
        </p:spPr>
        <p:txBody>
          <a:bodyPr wrap="square" rtlCol="0">
            <a:spAutoFit/>
          </a:bodyPr>
          <a:lstStyle/>
          <a:p>
            <a:pPr>
              <a:lnSpc>
                <a:spcPct val="110000"/>
              </a:lnSpc>
              <a:spcAft>
                <a:spcPts val="2700"/>
              </a:spcAft>
            </a:pPr>
            <a:r>
              <a:rPr lang="en-GB" sz="26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5">
                  <a:extLst>
                    <a:ext uri="{A12FA001-AC4F-418D-AE19-62706E023703}">
                      <ahyp:hlinkClr xmlns:ahyp="http://schemas.microsoft.com/office/drawing/2018/hyperlinkcolor" val="tx"/>
                    </a:ext>
                  </a:extLst>
                </a:hlinkClick>
              </a:rPr>
              <a:t>stats4sd.org/resources</a:t>
            </a:r>
            <a:endPar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2" name="Picture 11" descr="A picture containing black, night&#10;&#10;Description automatically generated">
            <a:extLst>
              <a:ext uri="{FF2B5EF4-FFF2-40B4-BE49-F238E27FC236}">
                <a16:creationId xmlns:a16="http://schemas.microsoft.com/office/drawing/2014/main" id="{0EEC8CFF-BCA2-8A47-AA27-84C4B0528C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63266" y="4720792"/>
            <a:ext cx="952467" cy="952467"/>
          </a:xfrm>
          <a:prstGeom prst="rect">
            <a:avLst/>
          </a:prstGeom>
        </p:spPr>
      </p:pic>
      <p:sp>
        <p:nvSpPr>
          <p:cNvPr id="19" name="Text Placeholder 18">
            <a:extLst>
              <a:ext uri="{FF2B5EF4-FFF2-40B4-BE49-F238E27FC236}">
                <a16:creationId xmlns:a16="http://schemas.microsoft.com/office/drawing/2014/main" id="{3CC3B39E-BD63-504B-BD1C-16C881EACE9A}"/>
              </a:ext>
            </a:extLst>
          </p:cNvPr>
          <p:cNvSpPr>
            <a:spLocks noGrp="1"/>
          </p:cNvSpPr>
          <p:nvPr>
            <p:ph type="body" sz="quarter" idx="10"/>
          </p:nvPr>
        </p:nvSpPr>
        <p:spPr>
          <a:xfrm>
            <a:off x="3452219" y="1100558"/>
            <a:ext cx="7866062" cy="1444738"/>
          </a:xfrm>
        </p:spPr>
        <p:txBody>
          <a:bodyPr/>
          <a:lstStyle>
            <a:lvl1pPr marL="0" indent="0">
              <a:lnSpc>
                <a:spcPct val="100000"/>
              </a:lnSpc>
              <a:buNone/>
              <a:defRPr lang="en-GB" sz="4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nSpc>
                <a:spcPct val="100000"/>
              </a:lnSpc>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lvl="0"/>
            <a:r>
              <a:rPr lang="en-GB"/>
              <a:t>Click to edit Master text styles</a:t>
            </a:r>
          </a:p>
        </p:txBody>
      </p:sp>
      <p:sp>
        <p:nvSpPr>
          <p:cNvPr id="20" name="Text Placeholder 18">
            <a:extLst>
              <a:ext uri="{FF2B5EF4-FFF2-40B4-BE49-F238E27FC236}">
                <a16:creationId xmlns:a16="http://schemas.microsoft.com/office/drawing/2014/main" id="{48BC4465-C68A-844B-ABA9-61E2C12A3C72}"/>
              </a:ext>
            </a:extLst>
          </p:cNvPr>
          <p:cNvSpPr>
            <a:spLocks noGrp="1"/>
          </p:cNvSpPr>
          <p:nvPr>
            <p:ph type="body" sz="quarter" idx="11"/>
          </p:nvPr>
        </p:nvSpPr>
        <p:spPr>
          <a:xfrm>
            <a:off x="3452219" y="2688186"/>
            <a:ext cx="7866062" cy="1512456"/>
          </a:xfrm>
        </p:spPr>
        <p:txBody>
          <a:bodyPr>
            <a:noAutofit/>
          </a:bodyPr>
          <a:lstStyle>
            <a:lvl1pPr marL="0" indent="0">
              <a:spcAft>
                <a:spcPts val="800"/>
              </a:spcAft>
              <a:buNone/>
              <a:defRPr lang="en-GB" sz="260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marL="0" lvl="0" indent="0" algn="l" defTabSz="914400" rtl="0" eaLnBrk="1" latinLnBrk="0" hangingPunct="1">
              <a:lnSpc>
                <a:spcPct val="110000"/>
              </a:lnSpc>
              <a:spcBef>
                <a:spcPts val="0"/>
              </a:spcBef>
              <a:spcAft>
                <a:spcPts val="1200"/>
              </a:spcAft>
              <a:buFont typeface="Arial" panose="020B0604020202020204" pitchFamily="34" charset="0"/>
              <a:buNone/>
            </a:pPr>
            <a:r>
              <a:rPr lang="en-GB"/>
              <a:t>Click to edit Master text styles</a:t>
            </a:r>
          </a:p>
        </p:txBody>
      </p:sp>
      <p:sp>
        <p:nvSpPr>
          <p:cNvPr id="11" name="TextBox 10">
            <a:extLst>
              <a:ext uri="{FF2B5EF4-FFF2-40B4-BE49-F238E27FC236}">
                <a16:creationId xmlns:a16="http://schemas.microsoft.com/office/drawing/2014/main" id="{6E1D88D5-7EC6-F042-A3D0-5392D5EDFCC8}"/>
              </a:ext>
            </a:extLst>
          </p:cNvPr>
          <p:cNvSpPr txBox="1"/>
          <p:nvPr userDrawn="1"/>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173885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09B01-23F5-F346-B24D-7AA19B8B5E0D}"/>
              </a:ext>
            </a:extLst>
          </p:cNvPr>
          <p:cNvSpPr>
            <a:spLocks noGrp="1"/>
          </p:cNvSpPr>
          <p:nvPr>
            <p:ph type="title"/>
          </p:nvPr>
        </p:nvSpPr>
        <p:spPr>
          <a:xfrm>
            <a:off x="838198" y="540912"/>
            <a:ext cx="10916907" cy="1105325"/>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81EEE05F-F78F-0D48-8887-C53654C39AFB}"/>
              </a:ext>
            </a:extLst>
          </p:cNvPr>
          <p:cNvSpPr>
            <a:spLocks noGrp="1"/>
          </p:cNvSpPr>
          <p:nvPr>
            <p:ph type="body" idx="1"/>
          </p:nvPr>
        </p:nvSpPr>
        <p:spPr>
          <a:xfrm>
            <a:off x="838200" y="1825625"/>
            <a:ext cx="10916906" cy="398140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073C7B4-2B6E-B649-A283-23AE6B7A4258}"/>
              </a:ext>
            </a:extLst>
          </p:cNvPr>
          <p:cNvSpPr>
            <a:spLocks noGrp="1"/>
          </p:cNvSpPr>
          <p:nvPr>
            <p:ph type="dt" sz="half" idx="2"/>
          </p:nvPr>
        </p:nvSpPr>
        <p:spPr>
          <a:xfrm>
            <a:off x="436894" y="6077516"/>
            <a:ext cx="23193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6/24/20</a:t>
            </a:fld>
            <a:endParaRPr lang="en-US" dirty="0"/>
          </a:p>
        </p:txBody>
      </p:sp>
      <p:sp>
        <p:nvSpPr>
          <p:cNvPr id="5" name="Footer Placeholder 4">
            <a:extLst>
              <a:ext uri="{FF2B5EF4-FFF2-40B4-BE49-F238E27FC236}">
                <a16:creationId xmlns:a16="http://schemas.microsoft.com/office/drawing/2014/main" id="{0D972EB5-F374-6B40-BF2A-1423618BFB9A}"/>
              </a:ext>
            </a:extLst>
          </p:cNvPr>
          <p:cNvSpPr>
            <a:spLocks noGrp="1"/>
          </p:cNvSpPr>
          <p:nvPr>
            <p:ph type="ftr" sz="quarter" idx="3"/>
          </p:nvPr>
        </p:nvSpPr>
        <p:spPr>
          <a:xfrm>
            <a:off x="2819834" y="6077516"/>
            <a:ext cx="34790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A54B805-EFE3-3E45-9C7F-69BAA91A2695}"/>
              </a:ext>
            </a:extLst>
          </p:cNvPr>
          <p:cNvSpPr>
            <a:spLocks noGrp="1"/>
          </p:cNvSpPr>
          <p:nvPr>
            <p:ph type="sldNum" sz="quarter" idx="4"/>
          </p:nvPr>
        </p:nvSpPr>
        <p:spPr>
          <a:xfrm>
            <a:off x="6342137" y="6077516"/>
            <a:ext cx="23193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7446550"/>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63" r:id="rId3"/>
    <p:sldLayoutId id="2147483664" r:id="rId4"/>
    <p:sldLayoutId id="2147483665" r:id="rId5"/>
    <p:sldLayoutId id="2147483661" r:id="rId6"/>
    <p:sldLayoutId id="2147483669" r:id="rId7"/>
  </p:sldLayoutIdLst>
  <p:txStyles>
    <p:titleStyle>
      <a:lvl1pPr algn="l" defTabSz="914400" rtl="0" eaLnBrk="1" latinLnBrk="0" hangingPunct="1">
        <a:lnSpc>
          <a:spcPct val="90000"/>
        </a:lnSpc>
        <a:spcBef>
          <a:spcPct val="0"/>
        </a:spcBef>
        <a:buNone/>
        <a:defRPr sz="6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10000"/>
        </a:lnSpc>
        <a:spcBef>
          <a:spcPts val="0"/>
        </a:spcBef>
        <a:spcAft>
          <a:spcPts val="1500"/>
        </a:spcAft>
        <a:buFont typeface="Arial" panose="020B0604020202020204" pitchFamily="34" charset="0"/>
        <a:buChar char="•"/>
        <a:defRPr lang="en-US" sz="22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1500"/>
        </a:spcAft>
        <a:buFont typeface="Arial" panose="020B0604020202020204" pitchFamily="34" charset="0"/>
        <a:buChar char="•"/>
        <a:defRPr sz="20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15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15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15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creativecommons.org/licenses/by-sa/4.0/legalcode" TargetMode="External"/><Relationship Id="rId5" Type="http://schemas.openxmlformats.org/officeDocument/2006/relationships/image" Target="../media/image2.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53F38D-59D4-8C4A-93F3-291A9DF279E8}"/>
              </a:ext>
            </a:extLst>
          </p:cNvPr>
          <p:cNvPicPr>
            <a:picLocks noChangeAspect="1"/>
          </p:cNvPicPr>
          <p:nvPr/>
        </p:nvPicPr>
        <p:blipFill rotWithShape="1">
          <a:blip r:embed="rId3">
            <a:alphaModFix amt="97000"/>
            <a:extLst>
              <a:ext uri="{BEBA8EAE-BF5A-486C-A8C5-ECC9F3942E4B}">
                <a14:imgProps xmlns:a14="http://schemas.microsoft.com/office/drawing/2010/main">
                  <a14:imgLayer r:embed="rId4">
                    <a14:imgEffect>
                      <a14:sharpenSoften amount="-43000"/>
                    </a14:imgEffect>
                  </a14:imgLayer>
                </a14:imgProps>
              </a:ext>
            </a:extLst>
          </a:blip>
          <a:srcRect b="24970"/>
          <a:stretch/>
        </p:blipFill>
        <p:spPr>
          <a:xfrm>
            <a:off x="1" y="0"/>
            <a:ext cx="12192000" cy="6858000"/>
          </a:xfrm>
          <a:prstGeom prst="rect">
            <a:avLst/>
          </a:prstGeom>
        </p:spPr>
      </p:pic>
      <p:sp>
        <p:nvSpPr>
          <p:cNvPr id="3" name="Rectangle 2">
            <a:extLst>
              <a:ext uri="{FF2B5EF4-FFF2-40B4-BE49-F238E27FC236}">
                <a16:creationId xmlns:a16="http://schemas.microsoft.com/office/drawing/2014/main" id="{37AF7BF3-99E9-4F44-95E4-A82ADCC3CB4C}"/>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6A240BE-481F-0540-A93D-231890318E2E}"/>
              </a:ext>
            </a:extLst>
          </p:cNvPr>
          <p:cNvPicPr>
            <a:picLocks noChangeAspect="1"/>
          </p:cNvPicPr>
          <p:nvPr/>
        </p:nvPicPr>
        <p:blipFill>
          <a:blip r:embed="rId5"/>
          <a:stretch>
            <a:fillRect/>
          </a:stretch>
        </p:blipFill>
        <p:spPr>
          <a:xfrm>
            <a:off x="1423438" y="6175704"/>
            <a:ext cx="2156670" cy="378455"/>
          </a:xfrm>
          <a:prstGeom prst="rect">
            <a:avLst/>
          </a:prstGeom>
        </p:spPr>
      </p:pic>
      <p:sp>
        <p:nvSpPr>
          <p:cNvPr id="4" name="TextBox 3">
            <a:extLst>
              <a:ext uri="{FF2B5EF4-FFF2-40B4-BE49-F238E27FC236}">
                <a16:creationId xmlns:a16="http://schemas.microsoft.com/office/drawing/2014/main" id="{B5A82CE2-F534-C240-BB87-CB82CFA053EC}"/>
              </a:ext>
            </a:extLst>
          </p:cNvPr>
          <p:cNvSpPr txBox="1"/>
          <p:nvPr/>
        </p:nvSpPr>
        <p:spPr>
          <a:xfrm>
            <a:off x="1945342" y="1261143"/>
            <a:ext cx="7348369" cy="2123658"/>
          </a:xfrm>
          <a:prstGeom prst="rect">
            <a:avLst/>
          </a:prstGeom>
          <a:noFill/>
        </p:spPr>
        <p:txBody>
          <a:bodyPr wrap="square" rtlCol="0" anchor="b">
            <a:spAutoFit/>
          </a:bodyPr>
          <a:lstStyle/>
          <a:p>
            <a:r>
              <a:rPr lang="en-US"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 to ODK</a:t>
            </a:r>
          </a:p>
        </p:txBody>
      </p:sp>
      <p:sp>
        <p:nvSpPr>
          <p:cNvPr id="5" name="TextBox 4">
            <a:extLst>
              <a:ext uri="{FF2B5EF4-FFF2-40B4-BE49-F238E27FC236}">
                <a16:creationId xmlns:a16="http://schemas.microsoft.com/office/drawing/2014/main" id="{AFB0608B-9377-3849-89C8-8CA80A7D036B}"/>
              </a:ext>
            </a:extLst>
          </p:cNvPr>
          <p:cNvSpPr txBox="1"/>
          <p:nvPr/>
        </p:nvSpPr>
        <p:spPr>
          <a:xfrm>
            <a:off x="1966363" y="3577420"/>
            <a:ext cx="7348368" cy="584775"/>
          </a:xfrm>
          <a:prstGeom prst="rect">
            <a:avLst/>
          </a:prstGeom>
          <a:noFill/>
        </p:spPr>
        <p:txBody>
          <a:bodyPr wrap="square" rtlCol="0">
            <a:spAutoFit/>
          </a:bodyPr>
          <a:lstStyle/>
          <a:p>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 1: </a:t>
            </a:r>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Basics</a:t>
            </a:r>
          </a:p>
        </p:txBody>
      </p:sp>
      <p:sp>
        <p:nvSpPr>
          <p:cNvPr id="9" name="TextBox 8">
            <a:extLst>
              <a:ext uri="{FF2B5EF4-FFF2-40B4-BE49-F238E27FC236}">
                <a16:creationId xmlns:a16="http://schemas.microsoft.com/office/drawing/2014/main" id="{866DE426-D2EB-3043-B1A6-95496C07DBD7}"/>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9" name="Straight Connector 28">
            <a:extLst>
              <a:ext uri="{FF2B5EF4-FFF2-40B4-BE49-F238E27FC236}">
                <a16:creationId xmlns:a16="http://schemas.microsoft.com/office/drawing/2014/main" id="{40AFB84A-FC69-A34C-A419-E0FAB0246C93}"/>
              </a:ext>
            </a:extLst>
          </p:cNvPr>
          <p:cNvCxnSpPr>
            <a:cxnSpLocks/>
          </p:cNvCxnSpPr>
          <p:nvPr/>
        </p:nvCxnSpPr>
        <p:spPr>
          <a:xfrm>
            <a:off x="1436317" y="1498900"/>
            <a:ext cx="0" cy="25271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57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1DA8-C7C0-8447-9521-95FB9D3F7B37}"/>
              </a:ext>
            </a:extLst>
          </p:cNvPr>
          <p:cNvSpPr>
            <a:spLocks noGrp="1"/>
          </p:cNvSpPr>
          <p:nvPr>
            <p:ph type="title"/>
          </p:nvPr>
        </p:nvSpPr>
        <p:spPr/>
        <p:txBody>
          <a:bodyPr/>
          <a:lstStyle/>
          <a:p>
            <a:r>
              <a:rPr lang="en-US" dirty="0"/>
              <a:t>What is ODK? </a:t>
            </a:r>
            <a:r>
              <a:rPr lang="en-US" b="0" dirty="0"/>
              <a:t>(Open Data Kit)</a:t>
            </a:r>
            <a:endParaRPr lang="en-US" dirty="0"/>
          </a:p>
        </p:txBody>
      </p:sp>
      <p:sp>
        <p:nvSpPr>
          <p:cNvPr id="3" name="Content Placeholder 2">
            <a:extLst>
              <a:ext uri="{FF2B5EF4-FFF2-40B4-BE49-F238E27FC236}">
                <a16:creationId xmlns:a16="http://schemas.microsoft.com/office/drawing/2014/main" id="{AF36A329-62A4-9E4D-B395-2ACD551E84D5}"/>
              </a:ext>
            </a:extLst>
          </p:cNvPr>
          <p:cNvSpPr>
            <a:spLocks noGrp="1"/>
          </p:cNvSpPr>
          <p:nvPr>
            <p:ph idx="1"/>
          </p:nvPr>
        </p:nvSpPr>
        <p:spPr>
          <a:xfrm>
            <a:off x="4882896" y="440827"/>
            <a:ext cx="6528816" cy="5941312"/>
          </a:xfrm>
        </p:spPr>
        <p:txBody>
          <a:bodyPr/>
          <a:lstStyle/>
          <a:p>
            <a:r>
              <a:rPr lang="en-US" dirty="0"/>
              <a:t>ODK is a system for </a:t>
            </a:r>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facilitating easier collection of data </a:t>
            </a:r>
            <a:r>
              <a:rPr lang="en-US" dirty="0"/>
              <a:t>using mobile devices such as tablets and smartphones</a:t>
            </a:r>
          </a:p>
          <a:p>
            <a:r>
              <a:rPr lang="en-US" dirty="0"/>
              <a:t>ODK is designed for use with mobile devices which run on </a:t>
            </a:r>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Android</a:t>
            </a:r>
            <a:r>
              <a:rPr lang="en-US" dirty="0"/>
              <a:t> operating systems. It will work with Apple and Microsoft devices, but it is optimized for Android. </a:t>
            </a:r>
          </a:p>
          <a:p>
            <a:r>
              <a:rPr lang="en-US" dirty="0"/>
              <a:t>It is </a:t>
            </a:r>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open source</a:t>
            </a:r>
            <a:r>
              <a:rPr lang="en-US" dirty="0"/>
              <a:t> and therefore freely distributed</a:t>
            </a:r>
          </a:p>
          <a:p>
            <a:r>
              <a:rPr lang="en-US" dirty="0"/>
              <a:t>It helps to ease the process of moving from a paper survey to </a:t>
            </a:r>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quicker and larger amounts of data collection</a:t>
            </a:r>
            <a:r>
              <a:rPr lang="en-US" dirty="0"/>
              <a:t> with a mobile device </a:t>
            </a:r>
          </a:p>
        </p:txBody>
      </p:sp>
    </p:spTree>
    <p:extLst>
      <p:ext uri="{BB962C8B-B14F-4D97-AF65-F5344CB8AC3E}">
        <p14:creationId xmlns:p14="http://schemas.microsoft.com/office/powerpoint/2010/main" val="21495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EF7F5B-9A3F-4607-BF1C-F198AAD4F6D9}"/>
              </a:ext>
            </a:extLst>
          </p:cNvPr>
          <p:cNvSpPr>
            <a:spLocks noGrp="1"/>
          </p:cNvSpPr>
          <p:nvPr>
            <p:ph idx="1"/>
          </p:nvPr>
        </p:nvSpPr>
        <p:spPr/>
        <p:txBody>
          <a:bodyPr/>
          <a:lstStyle/>
          <a:p>
            <a:r>
              <a:rPr lang="en-US" dirty="0"/>
              <a:t>ODK allows for </a:t>
            </a:r>
            <a:r>
              <a:rPr lang="en-US" b="1" dirty="0">
                <a:latin typeface="Open Sans SemiBold" panose="020B0604020202020204" charset="0"/>
                <a:ea typeface="Open Sans SemiBold" panose="020B0604020202020204" charset="0"/>
                <a:cs typeface="Open Sans SemiBold" panose="020B0604020202020204" charset="0"/>
              </a:rPr>
              <a:t>built-in checks and skip patterns</a:t>
            </a:r>
            <a:r>
              <a:rPr lang="en-US" dirty="0"/>
              <a:t>, meaning they do not have to be done manually by an enumerator. This </a:t>
            </a:r>
            <a:r>
              <a:rPr lang="en-US" b="1" dirty="0">
                <a:latin typeface="Open Sans SemiBold" panose="020B0604020202020204" charset="0"/>
                <a:ea typeface="Open Sans SemiBold" panose="020B0604020202020204" charset="0"/>
                <a:cs typeface="Open Sans SemiBold" panose="020B0604020202020204" charset="0"/>
              </a:rPr>
              <a:t>increases the quality of the dat</a:t>
            </a:r>
            <a:r>
              <a:rPr lang="en-US" b="1" dirty="0"/>
              <a:t>a</a:t>
            </a:r>
            <a:r>
              <a:rPr lang="en-US" dirty="0"/>
              <a:t> collected</a:t>
            </a:r>
          </a:p>
          <a:p>
            <a:r>
              <a:rPr lang="en-US" dirty="0"/>
              <a:t>Able to </a:t>
            </a:r>
            <a:r>
              <a:rPr lang="en-US" b="1" dirty="0">
                <a:latin typeface="Open Sans SemiBold" panose="020B0604020202020204" charset="0"/>
                <a:ea typeface="Open Sans SemiBold" panose="020B0604020202020204" charset="0"/>
                <a:cs typeface="Open Sans SemiBold" panose="020B0604020202020204" charset="0"/>
              </a:rPr>
              <a:t>monitor the progress remotely</a:t>
            </a:r>
            <a:r>
              <a:rPr lang="en-US" dirty="0"/>
              <a:t>, able to make adjustments even once data collection has begun</a:t>
            </a:r>
            <a:endParaRPr lang="en-GB" dirty="0"/>
          </a:p>
          <a:p>
            <a:r>
              <a:rPr lang="en-US" b="1" dirty="0">
                <a:latin typeface="Open Sans SemiBold" panose="020B0604020202020204" charset="0"/>
                <a:ea typeface="Open Sans SemiBold" panose="020B0604020202020204" charset="0"/>
                <a:cs typeface="Open Sans SemiBold" panose="020B0604020202020204" charset="0"/>
              </a:rPr>
              <a:t>Improved use of time and costs</a:t>
            </a:r>
            <a:r>
              <a:rPr lang="en-US" dirty="0"/>
              <a:t>. Especially with no need for time-consuming data entry</a:t>
            </a:r>
          </a:p>
        </p:txBody>
      </p:sp>
      <p:sp>
        <p:nvSpPr>
          <p:cNvPr id="3" name="Title 2">
            <a:extLst>
              <a:ext uri="{FF2B5EF4-FFF2-40B4-BE49-F238E27FC236}">
                <a16:creationId xmlns:a16="http://schemas.microsoft.com/office/drawing/2014/main" id="{755523A2-119D-4CDA-97C2-DA384E7F7C11}"/>
              </a:ext>
            </a:extLst>
          </p:cNvPr>
          <p:cNvSpPr>
            <a:spLocks noGrp="1"/>
          </p:cNvSpPr>
          <p:nvPr>
            <p:ph type="title"/>
          </p:nvPr>
        </p:nvSpPr>
        <p:spPr/>
        <p:txBody>
          <a:bodyPr/>
          <a:lstStyle/>
          <a:p>
            <a:r>
              <a:rPr lang="en-US" dirty="0"/>
              <a:t>Why Use ODK?</a:t>
            </a:r>
            <a:endParaRPr lang="en-GB" dirty="0"/>
          </a:p>
        </p:txBody>
      </p:sp>
    </p:spTree>
    <p:extLst>
      <p:ext uri="{BB962C8B-B14F-4D97-AF65-F5344CB8AC3E}">
        <p14:creationId xmlns:p14="http://schemas.microsoft.com/office/powerpoint/2010/main" val="7364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B90F-47CC-400E-B2A2-AE593CB93360}"/>
              </a:ext>
            </a:extLst>
          </p:cNvPr>
          <p:cNvSpPr>
            <a:spLocks noGrp="1"/>
          </p:cNvSpPr>
          <p:nvPr>
            <p:ph type="title"/>
          </p:nvPr>
        </p:nvSpPr>
        <p:spPr/>
        <p:txBody>
          <a:bodyPr anchor="ctr"/>
          <a:lstStyle/>
          <a:p>
            <a:r>
              <a:rPr lang="en-GB" dirty="0"/>
              <a:t>Key Words</a:t>
            </a:r>
          </a:p>
        </p:txBody>
      </p:sp>
      <p:sp>
        <p:nvSpPr>
          <p:cNvPr id="3" name="Content Placeholder 2">
            <a:extLst>
              <a:ext uri="{FF2B5EF4-FFF2-40B4-BE49-F238E27FC236}">
                <a16:creationId xmlns:a16="http://schemas.microsoft.com/office/drawing/2014/main" id="{CACD86CD-C594-4344-AEBE-A5D76BABC4DE}"/>
              </a:ext>
            </a:extLst>
          </p:cNvPr>
          <p:cNvSpPr>
            <a:spLocks noGrp="1"/>
          </p:cNvSpPr>
          <p:nvPr>
            <p:ph idx="1"/>
          </p:nvPr>
        </p:nvSpPr>
        <p:spPr/>
        <p:txBody>
          <a:bodyPr>
            <a:noAutofit/>
          </a:bodyPr>
          <a:lstStyle/>
          <a:p>
            <a:r>
              <a:rPr lang="en-GB" sz="1800" b="1" dirty="0">
                <a:latin typeface="Open Sans SemiBold" panose="020B0606030504020204" pitchFamily="34" charset="0"/>
                <a:ea typeface="Open Sans SemiBold" panose="020B0606030504020204" pitchFamily="34" charset="0"/>
                <a:cs typeface="Open Sans SemiBold" panose="020B0606030504020204" pitchFamily="34" charset="0"/>
              </a:rPr>
              <a:t>ODK Aggregator: </a:t>
            </a:r>
            <a:r>
              <a:rPr lang="en-GB" sz="1800" dirty="0"/>
              <a:t>The server application which is capable of storing and analysing data. This is where your data is uploaded to from a mobile device and where it can be downloaded from onto your computer. There are many different aggregators. They each have their own advantages and features and the choice of which one to use will depend on the needs of your project.</a:t>
            </a:r>
          </a:p>
          <a:p>
            <a:r>
              <a:rPr lang="en-GB" sz="1800" b="1" dirty="0" err="1">
                <a:latin typeface="Open Sans SemiBold" panose="020B0606030504020204" pitchFamily="34" charset="0"/>
                <a:ea typeface="Open Sans SemiBold" panose="020B0606030504020204" pitchFamily="34" charset="0"/>
                <a:cs typeface="Open Sans SemiBold" panose="020B0606030504020204" pitchFamily="34" charset="0"/>
              </a:rPr>
              <a:t>XLSform</a:t>
            </a:r>
            <a:r>
              <a:rPr lang="en-GB" sz="1800" b="1" dirty="0">
                <a:latin typeface="Open Sans SemiBold" panose="020B0606030504020204" pitchFamily="34" charset="0"/>
                <a:ea typeface="Open Sans SemiBold" panose="020B0606030504020204" pitchFamily="34" charset="0"/>
                <a:cs typeface="Open Sans SemiBold" panose="020B0606030504020204" pitchFamily="34" charset="0"/>
              </a:rPr>
              <a:t>: </a:t>
            </a:r>
            <a:r>
              <a:rPr lang="en-GB" sz="1800" dirty="0"/>
              <a:t>A standardised styling format for producing survey forms in Excel which can be uploaded online for data collection using electronic/mobile devices</a:t>
            </a:r>
          </a:p>
          <a:p>
            <a:r>
              <a:rPr lang="en-GB" sz="1800" b="1" dirty="0" err="1">
                <a:latin typeface="Open Sans SemiBold" panose="020B0606030504020204" pitchFamily="34" charset="0"/>
                <a:ea typeface="Open Sans SemiBold" panose="020B0606030504020204" pitchFamily="34" charset="0"/>
                <a:cs typeface="Open Sans SemiBold" panose="020B0606030504020204" pitchFamily="34" charset="0"/>
              </a:rPr>
              <a:t>KoboToolbox</a:t>
            </a:r>
            <a:r>
              <a:rPr lang="en-GB" sz="1800" b="1" dirty="0">
                <a:latin typeface="Open Sans SemiBold" panose="020B0606030504020204" pitchFamily="34" charset="0"/>
                <a:ea typeface="Open Sans SemiBold" panose="020B0606030504020204" pitchFamily="34" charset="0"/>
                <a:cs typeface="Open Sans SemiBold" panose="020B0606030504020204" pitchFamily="34" charset="0"/>
              </a:rPr>
              <a:t>/ONA: </a:t>
            </a:r>
            <a:r>
              <a:rPr lang="en-GB" sz="1800" dirty="0"/>
              <a:t>two of the leading ODK Aggregators. This set of tutorials will focus on using </a:t>
            </a:r>
            <a:r>
              <a:rPr lang="en-GB" sz="1800" dirty="0" err="1"/>
              <a:t>KoboToolbox</a:t>
            </a:r>
            <a:r>
              <a:rPr lang="en-GB" sz="1800" dirty="0"/>
              <a:t>.</a:t>
            </a:r>
          </a:p>
          <a:p>
            <a:r>
              <a:rPr lang="en-GB" sz="1800" b="1" dirty="0">
                <a:latin typeface="Open Sans SemiBold" panose="020B0606030504020204" pitchFamily="34" charset="0"/>
                <a:ea typeface="Open Sans SemiBold" panose="020B0606030504020204" pitchFamily="34" charset="0"/>
                <a:cs typeface="Open Sans SemiBold" panose="020B0606030504020204" pitchFamily="34" charset="0"/>
              </a:rPr>
              <a:t>ODK Collect: </a:t>
            </a:r>
            <a:r>
              <a:rPr lang="en-GB" sz="1800" dirty="0"/>
              <a:t>A data collection app which can be used on mobile devices to download forms from your project, collect data from respondents and then upload that data back to the server.</a:t>
            </a:r>
          </a:p>
        </p:txBody>
      </p:sp>
    </p:spTree>
    <p:extLst>
      <p:ext uri="{BB962C8B-B14F-4D97-AF65-F5344CB8AC3E}">
        <p14:creationId xmlns:p14="http://schemas.microsoft.com/office/powerpoint/2010/main" val="367679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0DFD7-781E-6A48-93C5-DA1A9EA77E0C}"/>
              </a:ext>
            </a:extLst>
          </p:cNvPr>
          <p:cNvSpPr>
            <a:spLocks noGrp="1"/>
          </p:cNvSpPr>
          <p:nvPr>
            <p:ph type="title"/>
          </p:nvPr>
        </p:nvSpPr>
        <p:spPr/>
        <p:txBody>
          <a:bodyPr/>
          <a:lstStyle/>
          <a:p>
            <a:r>
              <a:rPr lang="en-US" sz="5100" dirty="0"/>
              <a:t>What is ODK?</a:t>
            </a:r>
          </a:p>
        </p:txBody>
      </p:sp>
      <p:grpSp>
        <p:nvGrpSpPr>
          <p:cNvPr id="93" name="Group 92">
            <a:extLst>
              <a:ext uri="{FF2B5EF4-FFF2-40B4-BE49-F238E27FC236}">
                <a16:creationId xmlns:a16="http://schemas.microsoft.com/office/drawing/2014/main" id="{7CB4E475-72E0-5548-96A9-622294DF1124}"/>
              </a:ext>
            </a:extLst>
          </p:cNvPr>
          <p:cNvGrpSpPr/>
          <p:nvPr/>
        </p:nvGrpSpPr>
        <p:grpSpPr>
          <a:xfrm>
            <a:off x="6117091" y="1717182"/>
            <a:ext cx="2227189" cy="2050596"/>
            <a:chOff x="6117091" y="1717182"/>
            <a:chExt cx="2227189" cy="2050596"/>
          </a:xfrm>
        </p:grpSpPr>
        <p:pic>
          <p:nvPicPr>
            <p:cNvPr id="6" name="Graphic 5" descr="Download from cloud">
              <a:extLst>
                <a:ext uri="{FF2B5EF4-FFF2-40B4-BE49-F238E27FC236}">
                  <a16:creationId xmlns:a16="http://schemas.microsoft.com/office/drawing/2014/main" id="{734E141D-EA3C-A140-81F8-FE767E1767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8322" y="2200966"/>
              <a:ext cx="1566812" cy="1566812"/>
            </a:xfrm>
            <a:prstGeom prst="rect">
              <a:avLst/>
            </a:prstGeom>
          </p:spPr>
        </p:pic>
        <p:sp>
          <p:nvSpPr>
            <p:cNvPr id="13" name="TextBox 12">
              <a:extLst>
                <a:ext uri="{FF2B5EF4-FFF2-40B4-BE49-F238E27FC236}">
                  <a16:creationId xmlns:a16="http://schemas.microsoft.com/office/drawing/2014/main" id="{2A475380-16F4-3B49-AF63-E558C22503BC}"/>
                </a:ext>
              </a:extLst>
            </p:cNvPr>
            <p:cNvSpPr txBox="1"/>
            <p:nvPr/>
          </p:nvSpPr>
          <p:spPr>
            <a:xfrm>
              <a:off x="6117091" y="1717182"/>
              <a:ext cx="2227189" cy="584775"/>
            </a:xfrm>
            <a:prstGeom prst="rect">
              <a:avLst/>
            </a:prstGeom>
            <a:noFill/>
          </p:spPr>
          <p:txBody>
            <a:bodyPr wrap="square" rtlCol="0">
              <a:spAutoFit/>
            </a:bodyPr>
            <a:lstStyle/>
            <a:p>
              <a:pPr algn="ctr"/>
              <a:r>
                <a:rPr lang="en-US" sz="1600" b="1" dirty="0">
                  <a:solidFill>
                    <a:schemeClr val="accent4">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ODK Aggregator (ONA, Kobo, etc.)</a:t>
              </a:r>
              <a:endParaRPr lang="en-GB" sz="1600" b="1" dirty="0">
                <a:solidFill>
                  <a:schemeClr val="accent4">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pSp>
      <p:grpSp>
        <p:nvGrpSpPr>
          <p:cNvPr id="96" name="Group 95">
            <a:extLst>
              <a:ext uri="{FF2B5EF4-FFF2-40B4-BE49-F238E27FC236}">
                <a16:creationId xmlns:a16="http://schemas.microsoft.com/office/drawing/2014/main" id="{FC270ED5-52AD-9D4E-89B4-FA0C285CB3BE}"/>
              </a:ext>
            </a:extLst>
          </p:cNvPr>
          <p:cNvGrpSpPr/>
          <p:nvPr/>
        </p:nvGrpSpPr>
        <p:grpSpPr>
          <a:xfrm>
            <a:off x="9009685" y="3915546"/>
            <a:ext cx="1976153" cy="1813574"/>
            <a:chOff x="9009685" y="3915546"/>
            <a:chExt cx="1976153" cy="1813574"/>
          </a:xfrm>
        </p:grpSpPr>
        <p:pic>
          <p:nvPicPr>
            <p:cNvPr id="7" name="Graphic 6" descr="Smart Phone">
              <a:extLst>
                <a:ext uri="{FF2B5EF4-FFF2-40B4-BE49-F238E27FC236}">
                  <a16:creationId xmlns:a16="http://schemas.microsoft.com/office/drawing/2014/main" id="{DC0368A0-81B7-A64A-B5BB-D849A907E4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64519" y="3915546"/>
              <a:ext cx="1466485" cy="1466485"/>
            </a:xfrm>
            <a:prstGeom prst="rect">
              <a:avLst/>
            </a:prstGeom>
          </p:spPr>
        </p:pic>
        <p:sp>
          <p:nvSpPr>
            <p:cNvPr id="14" name="TextBox 13">
              <a:extLst>
                <a:ext uri="{FF2B5EF4-FFF2-40B4-BE49-F238E27FC236}">
                  <a16:creationId xmlns:a16="http://schemas.microsoft.com/office/drawing/2014/main" id="{F741B09E-A0D8-684B-86A5-563A49C26E2C}"/>
                </a:ext>
              </a:extLst>
            </p:cNvPr>
            <p:cNvSpPr txBox="1"/>
            <p:nvPr/>
          </p:nvSpPr>
          <p:spPr>
            <a:xfrm>
              <a:off x="9009685" y="5390566"/>
              <a:ext cx="1976153" cy="338554"/>
            </a:xfrm>
            <a:prstGeom prst="rect">
              <a:avLst/>
            </a:prstGeom>
            <a:noFill/>
          </p:spPr>
          <p:txBody>
            <a:bodyPr wrap="square" rtlCol="0">
              <a:spAutoFit/>
            </a:bodyPr>
            <a:lstStyle/>
            <a:p>
              <a:pPr algn="ctr"/>
              <a:r>
                <a:rPr lang="en-US" sz="1600" b="1" dirty="0">
                  <a:solidFill>
                    <a:schemeClr val="accent4">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Mobile Device</a:t>
              </a:r>
              <a:endParaRPr lang="en-GB" sz="1600" b="1" dirty="0">
                <a:solidFill>
                  <a:schemeClr val="accent4">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pSp>
      <p:grpSp>
        <p:nvGrpSpPr>
          <p:cNvPr id="91" name="Group 90">
            <a:extLst>
              <a:ext uri="{FF2B5EF4-FFF2-40B4-BE49-F238E27FC236}">
                <a16:creationId xmlns:a16="http://schemas.microsoft.com/office/drawing/2014/main" id="{684D5EF4-F388-164F-9F0A-B48277C4B1FB}"/>
              </a:ext>
            </a:extLst>
          </p:cNvPr>
          <p:cNvGrpSpPr/>
          <p:nvPr/>
        </p:nvGrpSpPr>
        <p:grpSpPr>
          <a:xfrm>
            <a:off x="3474232" y="3742561"/>
            <a:ext cx="1976153" cy="2002543"/>
            <a:chOff x="3474232" y="3742561"/>
            <a:chExt cx="1976153" cy="2002543"/>
          </a:xfrm>
        </p:grpSpPr>
        <p:pic>
          <p:nvPicPr>
            <p:cNvPr id="5" name="Graphic 4" descr="Computer">
              <a:extLst>
                <a:ext uri="{FF2B5EF4-FFF2-40B4-BE49-F238E27FC236}">
                  <a16:creationId xmlns:a16="http://schemas.microsoft.com/office/drawing/2014/main" id="{5EF5F7EE-4962-2E4C-969E-56715BB3C6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31143" y="3742561"/>
              <a:ext cx="1862332" cy="1862332"/>
            </a:xfrm>
            <a:prstGeom prst="rect">
              <a:avLst/>
            </a:prstGeom>
          </p:spPr>
        </p:pic>
        <p:sp>
          <p:nvSpPr>
            <p:cNvPr id="15" name="TextBox 14">
              <a:extLst>
                <a:ext uri="{FF2B5EF4-FFF2-40B4-BE49-F238E27FC236}">
                  <a16:creationId xmlns:a16="http://schemas.microsoft.com/office/drawing/2014/main" id="{2BC1324A-09DF-AD4A-A3CD-F74648CC8B5C}"/>
                </a:ext>
              </a:extLst>
            </p:cNvPr>
            <p:cNvSpPr txBox="1"/>
            <p:nvPr/>
          </p:nvSpPr>
          <p:spPr>
            <a:xfrm>
              <a:off x="3474232" y="5406550"/>
              <a:ext cx="1976153" cy="338554"/>
            </a:xfrm>
            <a:prstGeom prst="rect">
              <a:avLst/>
            </a:prstGeom>
            <a:noFill/>
          </p:spPr>
          <p:txBody>
            <a:bodyPr wrap="square" rtlCol="0">
              <a:spAutoFit/>
            </a:bodyPr>
            <a:lstStyle/>
            <a:p>
              <a:pPr algn="ctr"/>
              <a:r>
                <a:rPr lang="en-US" sz="1600" b="1" dirty="0">
                  <a:solidFill>
                    <a:schemeClr val="accent4">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Computer</a:t>
              </a:r>
              <a:endParaRPr lang="en-GB" sz="1600" b="1" dirty="0">
                <a:solidFill>
                  <a:schemeClr val="accent4">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pSp>
      <p:grpSp>
        <p:nvGrpSpPr>
          <p:cNvPr id="89" name="Group 88">
            <a:extLst>
              <a:ext uri="{FF2B5EF4-FFF2-40B4-BE49-F238E27FC236}">
                <a16:creationId xmlns:a16="http://schemas.microsoft.com/office/drawing/2014/main" id="{096A47DA-097E-6B4C-A39C-DA6DE180B5F4}"/>
              </a:ext>
            </a:extLst>
          </p:cNvPr>
          <p:cNvGrpSpPr/>
          <p:nvPr/>
        </p:nvGrpSpPr>
        <p:grpSpPr>
          <a:xfrm>
            <a:off x="1696679" y="1702400"/>
            <a:ext cx="1435958" cy="1872633"/>
            <a:chOff x="1696679" y="1702400"/>
            <a:chExt cx="1435958" cy="1872633"/>
          </a:xfrm>
        </p:grpSpPr>
        <p:pic>
          <p:nvPicPr>
            <p:cNvPr id="4" name="Graphic 3" descr="Paper">
              <a:extLst>
                <a:ext uri="{FF2B5EF4-FFF2-40B4-BE49-F238E27FC236}">
                  <a16:creationId xmlns:a16="http://schemas.microsoft.com/office/drawing/2014/main" id="{C2CDC81B-959D-154D-A2FF-3C149FAB41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81039" y="2307795"/>
              <a:ext cx="1267238" cy="1267238"/>
            </a:xfrm>
            <a:prstGeom prst="rect">
              <a:avLst/>
            </a:prstGeom>
          </p:spPr>
        </p:pic>
        <p:sp>
          <p:nvSpPr>
            <p:cNvPr id="16" name="TextBox 15">
              <a:extLst>
                <a:ext uri="{FF2B5EF4-FFF2-40B4-BE49-F238E27FC236}">
                  <a16:creationId xmlns:a16="http://schemas.microsoft.com/office/drawing/2014/main" id="{89D57774-578F-6B4F-A25A-DDE7C7F20BEF}"/>
                </a:ext>
              </a:extLst>
            </p:cNvPr>
            <p:cNvSpPr txBox="1"/>
            <p:nvPr/>
          </p:nvSpPr>
          <p:spPr>
            <a:xfrm>
              <a:off x="1696679" y="1702400"/>
              <a:ext cx="1435958" cy="584775"/>
            </a:xfrm>
            <a:prstGeom prst="rect">
              <a:avLst/>
            </a:prstGeom>
            <a:noFill/>
          </p:spPr>
          <p:txBody>
            <a:bodyPr wrap="square" rtlCol="0">
              <a:spAutoFit/>
            </a:bodyPr>
            <a:lstStyle/>
            <a:p>
              <a:pPr algn="ctr"/>
              <a:r>
                <a:rPr lang="en-US" sz="1600" b="1" dirty="0">
                  <a:solidFill>
                    <a:schemeClr val="accent4">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rPr>
                <a:t>Paper Survey</a:t>
              </a:r>
              <a:endParaRPr lang="en-GB" sz="1600" b="1" dirty="0">
                <a:solidFill>
                  <a:schemeClr val="accent4">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pSp>
      <p:sp>
        <p:nvSpPr>
          <p:cNvPr id="70" name="Arc 69">
            <a:extLst>
              <a:ext uri="{FF2B5EF4-FFF2-40B4-BE49-F238E27FC236}">
                <a16:creationId xmlns:a16="http://schemas.microsoft.com/office/drawing/2014/main" id="{8F2206BD-912F-9D4A-9B88-783E36881B33}"/>
              </a:ext>
            </a:extLst>
          </p:cNvPr>
          <p:cNvSpPr/>
          <p:nvPr/>
        </p:nvSpPr>
        <p:spPr>
          <a:xfrm rot="10800000">
            <a:off x="2585933" y="3122477"/>
            <a:ext cx="1243960" cy="1243960"/>
          </a:xfrm>
          <a:prstGeom prst="arc">
            <a:avLst>
              <a:gd name="adj1" fmla="val 15611862"/>
              <a:gd name="adj2" fmla="val 121508"/>
            </a:avLst>
          </a:prstGeom>
          <a:ln w="63500">
            <a:solidFill>
              <a:schemeClr val="bg2">
                <a:lumMod val="75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a:extLst>
              <a:ext uri="{FF2B5EF4-FFF2-40B4-BE49-F238E27FC236}">
                <a16:creationId xmlns:a16="http://schemas.microsoft.com/office/drawing/2014/main" id="{0300E81E-7D71-B74C-8D34-3774AB6CDFEF}"/>
              </a:ext>
            </a:extLst>
          </p:cNvPr>
          <p:cNvSpPr/>
          <p:nvPr/>
        </p:nvSpPr>
        <p:spPr>
          <a:xfrm rot="5110829" flipH="1">
            <a:off x="7659291" y="2592088"/>
            <a:ext cx="1868946" cy="2291226"/>
          </a:xfrm>
          <a:prstGeom prst="arc">
            <a:avLst>
              <a:gd name="adj1" fmla="val 16102641"/>
              <a:gd name="adj2" fmla="val 121508"/>
            </a:avLst>
          </a:prstGeom>
          <a:ln w="63500">
            <a:solidFill>
              <a:schemeClr val="bg2">
                <a:lumMod val="75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Arc 72">
            <a:extLst>
              <a:ext uri="{FF2B5EF4-FFF2-40B4-BE49-F238E27FC236}">
                <a16:creationId xmlns:a16="http://schemas.microsoft.com/office/drawing/2014/main" id="{657BE2FD-A0B0-DC45-987B-5C25058414AB}"/>
              </a:ext>
            </a:extLst>
          </p:cNvPr>
          <p:cNvSpPr/>
          <p:nvPr/>
        </p:nvSpPr>
        <p:spPr>
          <a:xfrm rot="16489171">
            <a:off x="5035218" y="2592088"/>
            <a:ext cx="1868946" cy="2291226"/>
          </a:xfrm>
          <a:prstGeom prst="arc">
            <a:avLst>
              <a:gd name="adj1" fmla="val 16102641"/>
              <a:gd name="adj2" fmla="val 121508"/>
            </a:avLst>
          </a:prstGeom>
          <a:ln w="63500">
            <a:solidFill>
              <a:schemeClr val="bg2">
                <a:lumMod val="75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a:extLst>
              <a:ext uri="{FF2B5EF4-FFF2-40B4-BE49-F238E27FC236}">
                <a16:creationId xmlns:a16="http://schemas.microsoft.com/office/drawing/2014/main" id="{444F6A66-3364-DC4F-BF2F-166E751A34C0}"/>
              </a:ext>
            </a:extLst>
          </p:cNvPr>
          <p:cNvSpPr/>
          <p:nvPr/>
        </p:nvSpPr>
        <p:spPr>
          <a:xfrm rot="5110829" flipH="1">
            <a:off x="7773148" y="2965482"/>
            <a:ext cx="1582828" cy="1849707"/>
          </a:xfrm>
          <a:prstGeom prst="arc">
            <a:avLst>
              <a:gd name="adj1" fmla="val 15904250"/>
              <a:gd name="adj2" fmla="val 21402781"/>
            </a:avLst>
          </a:prstGeom>
          <a:ln w="63500">
            <a:solidFill>
              <a:schemeClr val="bg1">
                <a:lumMod val="65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Arc 75">
            <a:extLst>
              <a:ext uri="{FF2B5EF4-FFF2-40B4-BE49-F238E27FC236}">
                <a16:creationId xmlns:a16="http://schemas.microsoft.com/office/drawing/2014/main" id="{408000A0-6D3C-A246-8B30-BCBFBFE4AC79}"/>
              </a:ext>
            </a:extLst>
          </p:cNvPr>
          <p:cNvSpPr/>
          <p:nvPr/>
        </p:nvSpPr>
        <p:spPr>
          <a:xfrm rot="16489171">
            <a:off x="5218432" y="2951696"/>
            <a:ext cx="1579684" cy="1849973"/>
          </a:xfrm>
          <a:prstGeom prst="arc">
            <a:avLst>
              <a:gd name="adj1" fmla="val 15706093"/>
              <a:gd name="adj2" fmla="val 21402781"/>
            </a:avLst>
          </a:prstGeom>
          <a:ln w="63500">
            <a:solidFill>
              <a:schemeClr val="bg1">
                <a:lumMod val="65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8" name="Group 87">
            <a:extLst>
              <a:ext uri="{FF2B5EF4-FFF2-40B4-BE49-F238E27FC236}">
                <a16:creationId xmlns:a16="http://schemas.microsoft.com/office/drawing/2014/main" id="{7D7A4D11-A559-9A4E-99B5-4424B7B627F1}"/>
              </a:ext>
            </a:extLst>
          </p:cNvPr>
          <p:cNvGrpSpPr/>
          <p:nvPr/>
        </p:nvGrpSpPr>
        <p:grpSpPr>
          <a:xfrm>
            <a:off x="697510" y="4186473"/>
            <a:ext cx="1953504" cy="1273936"/>
            <a:chOff x="697510" y="4186473"/>
            <a:chExt cx="1953504" cy="1273936"/>
          </a:xfrm>
        </p:grpSpPr>
        <p:sp>
          <p:nvSpPr>
            <p:cNvPr id="77" name="Rounded Rectangle 76">
              <a:extLst>
                <a:ext uri="{FF2B5EF4-FFF2-40B4-BE49-F238E27FC236}">
                  <a16:creationId xmlns:a16="http://schemas.microsoft.com/office/drawing/2014/main" id="{A342DAC0-3278-C345-AC75-81DF445006F9}"/>
                </a:ext>
              </a:extLst>
            </p:cNvPr>
            <p:cNvSpPr/>
            <p:nvPr/>
          </p:nvSpPr>
          <p:spPr>
            <a:xfrm>
              <a:off x="697510" y="4525365"/>
              <a:ext cx="1953504" cy="935044"/>
            </a:xfrm>
            <a:prstGeom prst="roundRect">
              <a:avLst/>
            </a:prstGeom>
            <a:solidFill>
              <a:srgbClr val="D4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TextBox 16">
              <a:extLst>
                <a:ext uri="{FF2B5EF4-FFF2-40B4-BE49-F238E27FC236}">
                  <a16:creationId xmlns:a16="http://schemas.microsoft.com/office/drawing/2014/main" id="{E6AFD86A-F4D2-234D-B5A5-2B2F2EE666DA}"/>
                </a:ext>
              </a:extLst>
            </p:cNvPr>
            <p:cNvSpPr txBox="1"/>
            <p:nvPr/>
          </p:nvSpPr>
          <p:spPr>
            <a:xfrm>
              <a:off x="824142" y="4646790"/>
              <a:ext cx="1826872" cy="692497"/>
            </a:xfrm>
            <a:prstGeom prst="rect">
              <a:avLst/>
            </a:prstGeom>
            <a:noFill/>
          </p:spPr>
          <p:txBody>
            <a:bodyPr wrap="square" rtlCol="0">
              <a:spAutoFit/>
            </a:bodyPr>
            <a:lstStyle/>
            <a:p>
              <a:r>
                <a:rPr lang="en-US" sz="13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Move from paper to digital by creating an XLSform</a:t>
              </a:r>
              <a:endParaRPr lang="en-GB" sz="13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 name="Triangle 81">
              <a:extLst>
                <a:ext uri="{FF2B5EF4-FFF2-40B4-BE49-F238E27FC236}">
                  <a16:creationId xmlns:a16="http://schemas.microsoft.com/office/drawing/2014/main" id="{C2DE06A8-F462-6E4D-96CC-478A6CC3AF22}"/>
                </a:ext>
              </a:extLst>
            </p:cNvPr>
            <p:cNvSpPr/>
            <p:nvPr/>
          </p:nvSpPr>
          <p:spPr>
            <a:xfrm rot="2301395">
              <a:off x="2011752" y="4186473"/>
              <a:ext cx="304800" cy="541853"/>
            </a:xfrm>
            <a:prstGeom prst="triangle">
              <a:avLst/>
            </a:prstGeom>
            <a:solidFill>
              <a:srgbClr val="D4E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10000"/>
                  </a:schemeClr>
                </a:solidFill>
              </a:endParaRPr>
            </a:p>
          </p:txBody>
        </p:sp>
      </p:grpSp>
      <p:grpSp>
        <p:nvGrpSpPr>
          <p:cNvPr id="90" name="Group 89">
            <a:extLst>
              <a:ext uri="{FF2B5EF4-FFF2-40B4-BE49-F238E27FC236}">
                <a16:creationId xmlns:a16="http://schemas.microsoft.com/office/drawing/2014/main" id="{80166CDC-5B5E-204A-BA10-973BC8CE3502}"/>
              </a:ext>
            </a:extLst>
          </p:cNvPr>
          <p:cNvGrpSpPr/>
          <p:nvPr/>
        </p:nvGrpSpPr>
        <p:grpSpPr>
          <a:xfrm>
            <a:off x="3692591" y="1717182"/>
            <a:ext cx="1990485" cy="1345316"/>
            <a:chOff x="3692591" y="1717182"/>
            <a:chExt cx="1990485" cy="1345316"/>
          </a:xfrm>
        </p:grpSpPr>
        <p:sp>
          <p:nvSpPr>
            <p:cNvPr id="78" name="Rounded Rectangle 77">
              <a:extLst>
                <a:ext uri="{FF2B5EF4-FFF2-40B4-BE49-F238E27FC236}">
                  <a16:creationId xmlns:a16="http://schemas.microsoft.com/office/drawing/2014/main" id="{7064ED68-B0D4-834D-B43D-A623B70C5F31}"/>
                </a:ext>
              </a:extLst>
            </p:cNvPr>
            <p:cNvSpPr/>
            <p:nvPr/>
          </p:nvSpPr>
          <p:spPr>
            <a:xfrm>
              <a:off x="3692591" y="1717182"/>
              <a:ext cx="1953504" cy="935044"/>
            </a:xfrm>
            <a:prstGeom prst="roundRect">
              <a:avLst/>
            </a:prstGeom>
            <a:solidFill>
              <a:srgbClr val="D4E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29286A5B-15C3-2144-B48D-C964A947723D}"/>
                </a:ext>
              </a:extLst>
            </p:cNvPr>
            <p:cNvSpPr txBox="1"/>
            <p:nvPr/>
          </p:nvSpPr>
          <p:spPr>
            <a:xfrm>
              <a:off x="3758553" y="1939147"/>
              <a:ext cx="1924523" cy="492443"/>
            </a:xfrm>
            <a:prstGeom prst="rect">
              <a:avLst/>
            </a:prstGeom>
            <a:noFill/>
          </p:spPr>
          <p:txBody>
            <a:bodyPr wrap="square" rtlCol="0">
              <a:spAutoFit/>
            </a:bodyPr>
            <a:lstStyle>
              <a:defPPr>
                <a:defRPr lang="en-US"/>
              </a:defPPr>
              <a:lvl1pPr>
                <a:defRPr sz="13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Upload the form to an ODK aggregator</a:t>
              </a:r>
              <a:endParaRPr lang="en-GB" dirty="0"/>
            </a:p>
          </p:txBody>
        </p:sp>
        <p:sp>
          <p:nvSpPr>
            <p:cNvPr id="83" name="Triangle 82">
              <a:extLst>
                <a:ext uri="{FF2B5EF4-FFF2-40B4-BE49-F238E27FC236}">
                  <a16:creationId xmlns:a16="http://schemas.microsoft.com/office/drawing/2014/main" id="{BDA710C0-76F0-9948-A9CC-10D73D1419CF}"/>
                </a:ext>
              </a:extLst>
            </p:cNvPr>
            <p:cNvSpPr/>
            <p:nvPr/>
          </p:nvSpPr>
          <p:spPr>
            <a:xfrm rot="9144285">
              <a:off x="4723630" y="2520645"/>
              <a:ext cx="304800" cy="541853"/>
            </a:xfrm>
            <a:prstGeom prst="triangle">
              <a:avLst/>
            </a:prstGeom>
            <a:solidFill>
              <a:srgbClr val="D4E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10000"/>
                  </a:schemeClr>
                </a:solidFill>
              </a:endParaRPr>
            </a:p>
          </p:txBody>
        </p:sp>
      </p:grpSp>
      <p:grpSp>
        <p:nvGrpSpPr>
          <p:cNvPr id="95" name="Group 94">
            <a:extLst>
              <a:ext uri="{FF2B5EF4-FFF2-40B4-BE49-F238E27FC236}">
                <a16:creationId xmlns:a16="http://schemas.microsoft.com/office/drawing/2014/main" id="{D26E9ACB-575F-C34C-86FD-0AF97B8D3FE1}"/>
              </a:ext>
            </a:extLst>
          </p:cNvPr>
          <p:cNvGrpSpPr/>
          <p:nvPr/>
        </p:nvGrpSpPr>
        <p:grpSpPr>
          <a:xfrm>
            <a:off x="7501752" y="3486900"/>
            <a:ext cx="1762767" cy="1404980"/>
            <a:chOff x="9077845" y="1245542"/>
            <a:chExt cx="1762767" cy="1404980"/>
          </a:xfrm>
        </p:grpSpPr>
        <p:sp>
          <p:nvSpPr>
            <p:cNvPr id="79" name="Rounded Rectangle 78">
              <a:extLst>
                <a:ext uri="{FF2B5EF4-FFF2-40B4-BE49-F238E27FC236}">
                  <a16:creationId xmlns:a16="http://schemas.microsoft.com/office/drawing/2014/main" id="{DA9F451C-0E5C-5746-AC23-A4144A18F139}"/>
                </a:ext>
              </a:extLst>
            </p:cNvPr>
            <p:cNvSpPr/>
            <p:nvPr/>
          </p:nvSpPr>
          <p:spPr>
            <a:xfrm>
              <a:off x="9077845" y="1715478"/>
              <a:ext cx="1762767" cy="9350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10000"/>
                  </a:schemeClr>
                </a:solidFill>
              </a:endParaRPr>
            </a:p>
          </p:txBody>
        </p:sp>
        <p:sp>
          <p:nvSpPr>
            <p:cNvPr id="20" name="TextBox 19">
              <a:extLst>
                <a:ext uri="{FF2B5EF4-FFF2-40B4-BE49-F238E27FC236}">
                  <a16:creationId xmlns:a16="http://schemas.microsoft.com/office/drawing/2014/main" id="{61DF1884-5F8C-E240-8E6D-279C9609E5BD}"/>
                </a:ext>
              </a:extLst>
            </p:cNvPr>
            <p:cNvSpPr txBox="1"/>
            <p:nvPr/>
          </p:nvSpPr>
          <p:spPr>
            <a:xfrm>
              <a:off x="9170944" y="1941741"/>
              <a:ext cx="1542755" cy="492443"/>
            </a:xfrm>
            <a:prstGeom prst="rect">
              <a:avLst/>
            </a:prstGeom>
            <a:noFill/>
          </p:spPr>
          <p:txBody>
            <a:bodyPr wrap="square" rtlCol="0">
              <a:spAutoFit/>
            </a:bodyPr>
            <a:lstStyle>
              <a:defPPr>
                <a:defRPr lang="en-US"/>
              </a:defPPr>
              <a:lvl1pPr>
                <a:defRPr sz="13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Upload your data to the aggregator</a:t>
              </a:r>
              <a:endParaRPr lang="en-GB" dirty="0"/>
            </a:p>
          </p:txBody>
        </p:sp>
        <p:sp>
          <p:nvSpPr>
            <p:cNvPr id="84" name="Triangle 83">
              <a:extLst>
                <a:ext uri="{FF2B5EF4-FFF2-40B4-BE49-F238E27FC236}">
                  <a16:creationId xmlns:a16="http://schemas.microsoft.com/office/drawing/2014/main" id="{2811E5EC-A37A-5341-9341-92252F39B1A1}"/>
                </a:ext>
              </a:extLst>
            </p:cNvPr>
            <p:cNvSpPr/>
            <p:nvPr/>
          </p:nvSpPr>
          <p:spPr>
            <a:xfrm rot="1208622" flipH="1">
              <a:off x="10226430" y="1245542"/>
              <a:ext cx="378306" cy="64122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10000"/>
                  </a:schemeClr>
                </a:solidFill>
              </a:endParaRPr>
            </a:p>
          </p:txBody>
        </p:sp>
      </p:grpSp>
      <p:grpSp>
        <p:nvGrpSpPr>
          <p:cNvPr id="92" name="Group 91">
            <a:extLst>
              <a:ext uri="{FF2B5EF4-FFF2-40B4-BE49-F238E27FC236}">
                <a16:creationId xmlns:a16="http://schemas.microsoft.com/office/drawing/2014/main" id="{CBE4BB69-FE8F-5A4F-BCD1-694416EFAD92}"/>
              </a:ext>
            </a:extLst>
          </p:cNvPr>
          <p:cNvGrpSpPr/>
          <p:nvPr/>
        </p:nvGrpSpPr>
        <p:grpSpPr>
          <a:xfrm>
            <a:off x="5631529" y="3467422"/>
            <a:ext cx="1818044" cy="1533228"/>
            <a:chOff x="5507545" y="3467422"/>
            <a:chExt cx="1818044" cy="1533228"/>
          </a:xfrm>
        </p:grpSpPr>
        <p:sp>
          <p:nvSpPr>
            <p:cNvPr id="81" name="Rounded Rectangle 80">
              <a:extLst>
                <a:ext uri="{FF2B5EF4-FFF2-40B4-BE49-F238E27FC236}">
                  <a16:creationId xmlns:a16="http://schemas.microsoft.com/office/drawing/2014/main" id="{E35534C5-0B20-F24F-92AC-A447BB03B26B}"/>
                </a:ext>
              </a:extLst>
            </p:cNvPr>
            <p:cNvSpPr/>
            <p:nvPr/>
          </p:nvSpPr>
          <p:spPr>
            <a:xfrm>
              <a:off x="5507545" y="3920763"/>
              <a:ext cx="1751818" cy="10798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TextBox 20">
              <a:extLst>
                <a:ext uri="{FF2B5EF4-FFF2-40B4-BE49-F238E27FC236}">
                  <a16:creationId xmlns:a16="http://schemas.microsoft.com/office/drawing/2014/main" id="{437CBD0E-ABA0-894C-B211-EF1AD5006E47}"/>
                </a:ext>
              </a:extLst>
            </p:cNvPr>
            <p:cNvSpPr txBox="1"/>
            <p:nvPr/>
          </p:nvSpPr>
          <p:spPr>
            <a:xfrm>
              <a:off x="5589981" y="4012294"/>
              <a:ext cx="1735608" cy="892552"/>
            </a:xfrm>
            <a:prstGeom prst="rect">
              <a:avLst/>
            </a:prstGeom>
            <a:noFill/>
          </p:spPr>
          <p:txBody>
            <a:bodyPr wrap="square" rtlCol="0">
              <a:spAutoFit/>
            </a:bodyPr>
            <a:lstStyle/>
            <a:p>
              <a:r>
                <a:rPr lang="en-US" sz="13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Download your data to your computer in a .csv, .xlsx etc.</a:t>
              </a:r>
              <a:endParaRPr lang="en-GB" sz="13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Triangle 84">
              <a:extLst>
                <a:ext uri="{FF2B5EF4-FFF2-40B4-BE49-F238E27FC236}">
                  <a16:creationId xmlns:a16="http://schemas.microsoft.com/office/drawing/2014/main" id="{732E87B1-D4E7-0145-8CEC-A0B70C82E321}"/>
                </a:ext>
              </a:extLst>
            </p:cNvPr>
            <p:cNvSpPr/>
            <p:nvPr/>
          </p:nvSpPr>
          <p:spPr>
            <a:xfrm rot="20707767">
              <a:off x="5711112" y="3467422"/>
              <a:ext cx="344692" cy="57690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10000"/>
                  </a:schemeClr>
                </a:solidFill>
              </a:endParaRPr>
            </a:p>
          </p:txBody>
        </p:sp>
      </p:grpSp>
      <p:grpSp>
        <p:nvGrpSpPr>
          <p:cNvPr id="94" name="Group 93">
            <a:extLst>
              <a:ext uri="{FF2B5EF4-FFF2-40B4-BE49-F238E27FC236}">
                <a16:creationId xmlns:a16="http://schemas.microsoft.com/office/drawing/2014/main" id="{B8366335-E404-174F-A588-37EF5B49DB31}"/>
              </a:ext>
            </a:extLst>
          </p:cNvPr>
          <p:cNvGrpSpPr/>
          <p:nvPr/>
        </p:nvGrpSpPr>
        <p:grpSpPr>
          <a:xfrm>
            <a:off x="9264519" y="1569276"/>
            <a:ext cx="1750334" cy="1574584"/>
            <a:chOff x="7508746" y="3920763"/>
            <a:chExt cx="1750334" cy="1574584"/>
          </a:xfrm>
        </p:grpSpPr>
        <p:sp>
          <p:nvSpPr>
            <p:cNvPr id="80" name="Rounded Rectangle 79">
              <a:extLst>
                <a:ext uri="{FF2B5EF4-FFF2-40B4-BE49-F238E27FC236}">
                  <a16:creationId xmlns:a16="http://schemas.microsoft.com/office/drawing/2014/main" id="{03E20E6B-A60F-CF4F-BFDC-3F29FB560A66}"/>
                </a:ext>
              </a:extLst>
            </p:cNvPr>
            <p:cNvSpPr/>
            <p:nvPr/>
          </p:nvSpPr>
          <p:spPr>
            <a:xfrm>
              <a:off x="7508746" y="3920763"/>
              <a:ext cx="1662546" cy="1079887"/>
            </a:xfrm>
            <a:prstGeom prst="roundRect">
              <a:avLst/>
            </a:prstGeom>
            <a:solidFill>
              <a:srgbClr val="D4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TextBox 18">
              <a:extLst>
                <a:ext uri="{FF2B5EF4-FFF2-40B4-BE49-F238E27FC236}">
                  <a16:creationId xmlns:a16="http://schemas.microsoft.com/office/drawing/2014/main" id="{560CBD00-2FCB-144E-8CDC-786E18AB8271}"/>
                </a:ext>
              </a:extLst>
            </p:cNvPr>
            <p:cNvSpPr txBox="1"/>
            <p:nvPr/>
          </p:nvSpPr>
          <p:spPr>
            <a:xfrm>
              <a:off x="7612562" y="4021388"/>
              <a:ext cx="1646518" cy="892552"/>
            </a:xfrm>
            <a:prstGeom prst="rect">
              <a:avLst/>
            </a:prstGeom>
            <a:noFill/>
          </p:spPr>
          <p:txBody>
            <a:bodyPr wrap="square" rtlCol="0">
              <a:spAutoFit/>
            </a:bodyPr>
            <a:lstStyle/>
            <a:p>
              <a:r>
                <a:rPr lang="en-US" sz="13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Download the form to a mobile device for data collection</a:t>
              </a:r>
              <a:endParaRPr lang="en-GB" sz="13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Triangle 85">
              <a:extLst>
                <a:ext uri="{FF2B5EF4-FFF2-40B4-BE49-F238E27FC236}">
                  <a16:creationId xmlns:a16="http://schemas.microsoft.com/office/drawing/2014/main" id="{27726AED-DD42-D54A-9E82-2A3CD985974B}"/>
                </a:ext>
              </a:extLst>
            </p:cNvPr>
            <p:cNvSpPr/>
            <p:nvPr/>
          </p:nvSpPr>
          <p:spPr>
            <a:xfrm rot="12060999" flipH="1">
              <a:off x="7820380" y="4918447"/>
              <a:ext cx="344692" cy="576900"/>
            </a:xfrm>
            <a:prstGeom prst="triangle">
              <a:avLst/>
            </a:prstGeom>
            <a:solidFill>
              <a:srgbClr val="D4E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10000"/>
                  </a:schemeClr>
                </a:solidFill>
              </a:endParaRPr>
            </a:p>
          </p:txBody>
        </p:sp>
      </p:grpSp>
    </p:spTree>
    <p:extLst>
      <p:ext uri="{BB962C8B-B14F-4D97-AF65-F5344CB8AC3E}">
        <p14:creationId xmlns:p14="http://schemas.microsoft.com/office/powerpoint/2010/main" val="146338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left)">
                                      <p:cBhvr>
                                        <p:cTn id="11" dur="500"/>
                                        <p:tgtEl>
                                          <p:spTgt spid="70"/>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8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left)">
                                      <p:cBhvr>
                                        <p:cTn id="22" dur="500"/>
                                        <p:tgtEl>
                                          <p:spTgt spid="73"/>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93"/>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500"/>
                                  </p:stCondLst>
                                  <p:childTnLst>
                                    <p:set>
                                      <p:cBhvr>
                                        <p:cTn id="28" dur="1" fill="hold">
                                          <p:stCondLst>
                                            <p:cond delay="0"/>
                                          </p:stCondLst>
                                        </p:cTn>
                                        <p:tgtEl>
                                          <p:spTgt spid="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500"/>
                                  </p:stCondLst>
                                  <p:childTnLst>
                                    <p:set>
                                      <p:cBhvr>
                                        <p:cTn id="39" dur="1" fill="hold">
                                          <p:stCondLst>
                                            <p:cond delay="0"/>
                                          </p:stCondLst>
                                        </p:cTn>
                                        <p:tgtEl>
                                          <p:spTgt spid="9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right)">
                                      <p:cBhvr>
                                        <p:cTn id="44" dur="500"/>
                                        <p:tgtEl>
                                          <p:spTgt spid="74"/>
                                        </p:tgtEl>
                                      </p:cBhvr>
                                    </p:animEffect>
                                  </p:childTnLst>
                                </p:cTn>
                              </p:par>
                            </p:childTnLst>
                          </p:cTn>
                        </p:par>
                        <p:par>
                          <p:cTn id="45" fill="hold">
                            <p:stCondLst>
                              <p:cond delay="500"/>
                            </p:stCondLst>
                            <p:childTnLst>
                              <p:par>
                                <p:cTn id="46" presetID="1" presetClass="entr" presetSubtype="0" fill="hold" nodeType="afterEffect">
                                  <p:stCondLst>
                                    <p:cond delay="500"/>
                                  </p:stCondLst>
                                  <p:childTnLst>
                                    <p:set>
                                      <p:cBhvr>
                                        <p:cTn id="47" dur="1" fill="hold">
                                          <p:stCondLst>
                                            <p:cond delay="0"/>
                                          </p:stCondLst>
                                        </p:cTn>
                                        <p:tgtEl>
                                          <p:spTgt spid="9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right)">
                                      <p:cBhvr>
                                        <p:cTn id="52" dur="500"/>
                                        <p:tgtEl>
                                          <p:spTgt spid="76"/>
                                        </p:tgtEl>
                                      </p:cBhvr>
                                    </p:animEffect>
                                  </p:childTnLst>
                                </p:cTn>
                              </p:par>
                            </p:childTnLst>
                          </p:cTn>
                        </p:par>
                        <p:par>
                          <p:cTn id="53" fill="hold">
                            <p:stCondLst>
                              <p:cond delay="500"/>
                            </p:stCondLst>
                            <p:childTnLst>
                              <p:par>
                                <p:cTn id="54" presetID="1" presetClass="entr" presetSubtype="0" fill="hold" nodeType="afterEffect">
                                  <p:stCondLst>
                                    <p:cond delay="500"/>
                                  </p:stCondLst>
                                  <p:childTnLst>
                                    <p:set>
                                      <p:cBhvr>
                                        <p:cTn id="55"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3" grpId="0" animBg="1"/>
      <p:bldP spid="74"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18CC50-2BEE-4414-87B5-E2B1E96394F0}"/>
              </a:ext>
            </a:extLst>
          </p:cNvPr>
          <p:cNvSpPr>
            <a:spLocks noGrp="1"/>
          </p:cNvSpPr>
          <p:nvPr>
            <p:ph idx="1"/>
          </p:nvPr>
        </p:nvSpPr>
        <p:spPr>
          <a:xfrm>
            <a:off x="4882896" y="440827"/>
            <a:ext cx="6590236" cy="5654241"/>
          </a:xfrm>
        </p:spPr>
        <p:txBody>
          <a:bodyPr>
            <a:noAutofit/>
          </a:bodyPr>
          <a:lstStyle/>
          <a:p>
            <a:pPr>
              <a:spcAft>
                <a:spcPts val="1200"/>
              </a:spcAft>
            </a:pPr>
            <a:r>
              <a:rPr lang="en-US" sz="2000" dirty="0"/>
              <a:t>There are many ODK aggregators out there. Each has their own advantages and disadvantages.</a:t>
            </a:r>
          </a:p>
          <a:p>
            <a:pPr>
              <a:spcAft>
                <a:spcPts val="1200"/>
              </a:spcAft>
            </a:pPr>
            <a:r>
              <a:rPr lang="en-US" sz="2000" dirty="0"/>
              <a:t>Ultimately the choice of aggregator is yours, so ensure you make an informed decision to choose the aggregator which best suits your project</a:t>
            </a:r>
          </a:p>
          <a:p>
            <a:pPr>
              <a:spcAft>
                <a:spcPts val="900"/>
              </a:spcAft>
            </a:pPr>
            <a:r>
              <a:rPr lang="en-US" sz="2000" dirty="0"/>
              <a:t>Choices include:</a:t>
            </a:r>
          </a:p>
          <a:p>
            <a:pPr lvl="1">
              <a:spcAft>
                <a:spcPts val="900"/>
              </a:spcAft>
            </a:pPr>
            <a:r>
              <a:rPr lang="en-US" sz="1800" b="1" dirty="0" err="1">
                <a:latin typeface="Open Sans SemiBold" panose="020B0606030504020204" pitchFamily="34" charset="0"/>
                <a:ea typeface="Open Sans SemiBold" panose="020B0606030504020204" pitchFamily="34" charset="0"/>
                <a:cs typeface="Open Sans SemiBold" panose="020B0606030504020204" pitchFamily="34" charset="0"/>
              </a:rPr>
              <a:t>KoboToolBox</a:t>
            </a:r>
            <a:r>
              <a:rPr lang="en-US" sz="1800" dirty="0"/>
              <a:t> – we shall be using this aggregator during this series</a:t>
            </a:r>
          </a:p>
          <a:p>
            <a:pPr lvl="1">
              <a:spcAft>
                <a:spcPts val="900"/>
              </a:spcAft>
            </a:pPr>
            <a:r>
              <a:rPr lang="en-US" sz="1800" b="1" dirty="0">
                <a:latin typeface="Open Sans SemiBold" panose="020B0606030504020204" pitchFamily="34" charset="0"/>
                <a:ea typeface="Open Sans SemiBold" panose="020B0606030504020204" pitchFamily="34" charset="0"/>
                <a:cs typeface="Open Sans SemiBold" panose="020B0606030504020204" pitchFamily="34" charset="0"/>
              </a:rPr>
              <a:t>ONA</a:t>
            </a:r>
            <a:r>
              <a:rPr lang="en-US" sz="1800" dirty="0"/>
              <a:t> – much of the same functionality as Kobo with additional features depending on level of service purchased</a:t>
            </a:r>
          </a:p>
          <a:p>
            <a:pPr lvl="1">
              <a:spcAft>
                <a:spcPts val="900"/>
              </a:spcAft>
            </a:pPr>
            <a:r>
              <a:rPr lang="en-US" sz="1800" b="1" dirty="0">
                <a:latin typeface="Open Sans SemiBold" panose="020B0606030504020204" pitchFamily="34" charset="0"/>
                <a:ea typeface="Open Sans SemiBold" panose="020B0606030504020204" pitchFamily="34" charset="0"/>
                <a:cs typeface="Open Sans SemiBold" panose="020B0606030504020204" pitchFamily="34" charset="0"/>
              </a:rPr>
              <a:t>ODK Aggregate </a:t>
            </a:r>
            <a:r>
              <a:rPr lang="en-US" sz="1800" dirty="0"/>
              <a:t>– open source version direct from ODK developers</a:t>
            </a:r>
          </a:p>
          <a:p>
            <a:pPr lvl="1">
              <a:spcAft>
                <a:spcPts val="900"/>
              </a:spcAft>
            </a:pPr>
            <a:r>
              <a:rPr lang="en-US" sz="1800" b="1" dirty="0" err="1">
                <a:latin typeface="Open Sans SemiBold" panose="020B0606030504020204" pitchFamily="34" charset="0"/>
                <a:ea typeface="Open Sans SemiBold" panose="020B0606030504020204" pitchFamily="34" charset="0"/>
                <a:cs typeface="Open Sans SemiBold" panose="020B0606030504020204" pitchFamily="34" charset="0"/>
              </a:rPr>
              <a:t>Formhub</a:t>
            </a:r>
            <a:r>
              <a:rPr lang="en-US" sz="1800" dirty="0"/>
              <a:t> – another open source data collection service</a:t>
            </a:r>
            <a:endParaRPr lang="en-GB" sz="1800" dirty="0"/>
          </a:p>
        </p:txBody>
      </p:sp>
      <p:sp>
        <p:nvSpPr>
          <p:cNvPr id="3" name="Title 2">
            <a:extLst>
              <a:ext uri="{FF2B5EF4-FFF2-40B4-BE49-F238E27FC236}">
                <a16:creationId xmlns:a16="http://schemas.microsoft.com/office/drawing/2014/main" id="{160BA69F-CB2E-4A3D-9455-D9387B99D6C9}"/>
              </a:ext>
            </a:extLst>
          </p:cNvPr>
          <p:cNvSpPr>
            <a:spLocks noGrp="1"/>
          </p:cNvSpPr>
          <p:nvPr>
            <p:ph type="title"/>
          </p:nvPr>
        </p:nvSpPr>
        <p:spPr>
          <a:xfrm>
            <a:off x="189781" y="440827"/>
            <a:ext cx="3450568" cy="5287670"/>
          </a:xfrm>
        </p:spPr>
        <p:txBody>
          <a:bodyPr>
            <a:normAutofit/>
          </a:bodyPr>
          <a:lstStyle/>
          <a:p>
            <a:r>
              <a:rPr lang="en-US" sz="4200" dirty="0"/>
              <a:t>ODK Aggregators</a:t>
            </a:r>
            <a:endParaRPr lang="en-GB" sz="4200" dirty="0"/>
          </a:p>
        </p:txBody>
      </p:sp>
    </p:spTree>
    <p:extLst>
      <p:ext uri="{BB962C8B-B14F-4D97-AF65-F5344CB8AC3E}">
        <p14:creationId xmlns:p14="http://schemas.microsoft.com/office/powerpoint/2010/main" val="175681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430E0-F6A1-492D-8107-550C6580B827}"/>
              </a:ext>
            </a:extLst>
          </p:cNvPr>
          <p:cNvSpPr>
            <a:spLocks noGrp="1"/>
          </p:cNvSpPr>
          <p:nvPr>
            <p:ph idx="1"/>
          </p:nvPr>
        </p:nvSpPr>
        <p:spPr>
          <a:xfrm>
            <a:off x="4882896" y="440827"/>
            <a:ext cx="6607489" cy="5654241"/>
          </a:xfrm>
        </p:spPr>
        <p:txBody>
          <a:bodyPr/>
          <a:lstStyle/>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Part 2 </a:t>
            </a:r>
            <a:r>
              <a:rPr lang="en-US" dirty="0"/>
              <a:t>– XLSform – Structure</a:t>
            </a:r>
          </a:p>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Part 3 </a:t>
            </a:r>
            <a:r>
              <a:rPr lang="en-US" dirty="0"/>
              <a:t>– XLSform – Question types</a:t>
            </a:r>
          </a:p>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Part 4 </a:t>
            </a:r>
            <a:r>
              <a:rPr lang="en-US" dirty="0"/>
              <a:t>– XLSform – Form logic</a:t>
            </a:r>
          </a:p>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Part 5 </a:t>
            </a:r>
            <a:r>
              <a:rPr lang="en-US" dirty="0"/>
              <a:t>– ODK Aggregators – Uploading your Form/Project</a:t>
            </a:r>
          </a:p>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Part 6 </a:t>
            </a:r>
            <a:r>
              <a:rPr lang="en-US" dirty="0"/>
              <a:t>– ODK Collect</a:t>
            </a:r>
          </a:p>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Part 7 </a:t>
            </a:r>
            <a:r>
              <a:rPr lang="en-US" dirty="0"/>
              <a:t>– Data Monitoring through ODK Aggregators</a:t>
            </a:r>
            <a:endParaRPr lang="en-GB" dirty="0"/>
          </a:p>
        </p:txBody>
      </p:sp>
      <p:sp>
        <p:nvSpPr>
          <p:cNvPr id="3" name="Title 2">
            <a:extLst>
              <a:ext uri="{FF2B5EF4-FFF2-40B4-BE49-F238E27FC236}">
                <a16:creationId xmlns:a16="http://schemas.microsoft.com/office/drawing/2014/main" id="{CA51E1C7-1993-4316-9624-4D497D547334}"/>
              </a:ext>
            </a:extLst>
          </p:cNvPr>
          <p:cNvSpPr>
            <a:spLocks noGrp="1"/>
          </p:cNvSpPr>
          <p:nvPr>
            <p:ph type="title"/>
          </p:nvPr>
        </p:nvSpPr>
        <p:spPr>
          <a:xfrm>
            <a:off x="500331" y="440827"/>
            <a:ext cx="3275243" cy="5287670"/>
          </a:xfrm>
        </p:spPr>
        <p:txBody>
          <a:bodyPr/>
          <a:lstStyle/>
          <a:p>
            <a:r>
              <a:rPr lang="en-US" dirty="0"/>
              <a:t>Plan For This Series</a:t>
            </a:r>
            <a:endParaRPr lang="en-GB" dirty="0"/>
          </a:p>
        </p:txBody>
      </p:sp>
    </p:spTree>
    <p:extLst>
      <p:ext uri="{BB962C8B-B14F-4D97-AF65-F5344CB8AC3E}">
        <p14:creationId xmlns:p14="http://schemas.microsoft.com/office/powerpoint/2010/main" val="5361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AADC98-361E-D348-9854-08FD463970F7}"/>
              </a:ext>
            </a:extLst>
          </p:cNvPr>
          <p:cNvSpPr>
            <a:spLocks noGrp="1"/>
          </p:cNvSpPr>
          <p:nvPr>
            <p:ph type="body" sz="quarter" idx="10"/>
          </p:nvPr>
        </p:nvSpPr>
        <p:spPr/>
        <p:txBody>
          <a:bodyPr/>
          <a:lstStyle/>
          <a:p>
            <a:r>
              <a:rPr lang="en-GB" dirty="0"/>
              <a:t>From the webinar series:</a:t>
            </a:r>
            <a:br>
              <a:rPr lang="en-GB" dirty="0"/>
            </a:br>
            <a:r>
              <a:rPr lang="en-GB" dirty="0"/>
              <a:t>Introduction to ODK</a:t>
            </a:r>
          </a:p>
        </p:txBody>
      </p:sp>
      <p:sp>
        <p:nvSpPr>
          <p:cNvPr id="7" name="Text Placeholder 6">
            <a:extLst>
              <a:ext uri="{FF2B5EF4-FFF2-40B4-BE49-F238E27FC236}">
                <a16:creationId xmlns:a16="http://schemas.microsoft.com/office/drawing/2014/main" id="{D01D29D9-EAB0-2549-988E-62281C3880AB}"/>
              </a:ext>
            </a:extLst>
          </p:cNvPr>
          <p:cNvSpPr>
            <a:spLocks noGrp="1"/>
          </p:cNvSpPr>
          <p:nvPr>
            <p:ph type="body" sz="quarter" idx="11"/>
          </p:nvPr>
        </p:nvSpPr>
        <p:spPr/>
        <p:txBody>
          <a:bodyPr>
            <a:normAutofit lnSpcReduction="10000"/>
          </a:bodyPr>
          <a:lstStyle/>
          <a:p>
            <a:r>
              <a:rPr lang="en-GB" dirty="0"/>
              <a:t>Created and presented by </a:t>
            </a:r>
            <a:r>
              <a:rPr lang="en-GB" b="1" dirty="0">
                <a:latin typeface="Open Sans SemiBold" panose="020B0606030504020204" pitchFamily="34" charset="0"/>
                <a:ea typeface="Open Sans SemiBold" panose="020B0606030504020204" pitchFamily="34" charset="0"/>
                <a:cs typeface="Open Sans SemiBold" panose="020B0606030504020204" pitchFamily="34" charset="0"/>
              </a:rPr>
              <a:t>Alex Thomson</a:t>
            </a:r>
          </a:p>
          <a:p>
            <a:r>
              <a:rPr lang="en-GB" dirty="0"/>
              <a:t>CCRP – Research Methods Support project</a:t>
            </a:r>
          </a:p>
          <a:p>
            <a:r>
              <a:rPr lang="en-GB" dirty="0"/>
              <a:t>May 2020</a:t>
            </a:r>
          </a:p>
        </p:txBody>
      </p:sp>
      <p:pic>
        <p:nvPicPr>
          <p:cNvPr id="11" name="Picture 4" descr="Home">
            <a:extLst>
              <a:ext uri="{FF2B5EF4-FFF2-40B4-BE49-F238E27FC236}">
                <a16:creationId xmlns:a16="http://schemas.microsoft.com/office/drawing/2014/main" id="{849A51DE-54A5-384B-9D5C-99C78DB44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046" y="260648"/>
            <a:ext cx="1496458" cy="56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780459"/>
      </p:ext>
    </p:extLst>
  </p:cSld>
  <p:clrMapOvr>
    <a:masterClrMapping/>
  </p:clrMapOvr>
</p:sld>
</file>

<file path=ppt/theme/theme1.xml><?xml version="1.0" encoding="utf-8"?>
<a:theme xmlns:a="http://schemas.openxmlformats.org/drawingml/2006/main" name="Stats4SD theme">
  <a:themeElements>
    <a:clrScheme name="Custom 1">
      <a:dk1>
        <a:srgbClr val="000000"/>
      </a:dk1>
      <a:lt1>
        <a:srgbClr val="FFFFFF"/>
      </a:lt1>
      <a:dk2>
        <a:srgbClr val="D32229"/>
      </a:dk2>
      <a:lt2>
        <a:srgbClr val="B4DCFA"/>
      </a:lt2>
      <a:accent1>
        <a:srgbClr val="D32229"/>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tats4SD">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s4SD theme" id="{920764E5-5D3A-6C4F-9D61-58D2BCB19D40}" vid="{9F8DE2B9-F38A-DA45-8343-13657B8B8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06DAE9941C6E48A9C55BDA8A72BDE7" ma:contentTypeVersion="7" ma:contentTypeDescription="Create a new document." ma:contentTypeScope="" ma:versionID="9b21557e877d51d9dc6baf46f65dd29b">
  <xsd:schema xmlns:xsd="http://www.w3.org/2001/XMLSchema" xmlns:xs="http://www.w3.org/2001/XMLSchema" xmlns:p="http://schemas.microsoft.com/office/2006/metadata/properties" xmlns:ns3="e05110a1-bbe0-47e3-9ae9-9fd788bcb355" targetNamespace="http://schemas.microsoft.com/office/2006/metadata/properties" ma:root="true" ma:fieldsID="4fa46b662fbc73e82b0d4dda846f7d25" ns3:_="">
    <xsd:import namespace="e05110a1-bbe0-47e3-9ae9-9fd788bcb35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110a1-bbe0-47e3-9ae9-9fd788bcb3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796212-BE6B-4B69-87D6-C8561A1474AD}">
  <ds:schemaRefs>
    <ds:schemaRef ds:uri="http://schemas.microsoft.com/sharepoint/v3/contenttype/forms"/>
  </ds:schemaRefs>
</ds:datastoreItem>
</file>

<file path=customXml/itemProps2.xml><?xml version="1.0" encoding="utf-8"?>
<ds:datastoreItem xmlns:ds="http://schemas.openxmlformats.org/officeDocument/2006/customXml" ds:itemID="{A01C223F-4618-40FD-8764-5919792C2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110a1-bbe0-47e3-9ae9-9fd788bcb3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E5D286-5BBB-4C8A-87AC-0AD85B0A7F0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Stats4SD theme</Template>
  <TotalTime>1107</TotalTime>
  <Words>2068</Words>
  <Application>Microsoft Macintosh PowerPoint</Application>
  <PresentationFormat>Widescreen</PresentationFormat>
  <Paragraphs>112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Open Sans</vt:lpstr>
      <vt:lpstr>Open Sans Light</vt:lpstr>
      <vt:lpstr>Calibri</vt:lpstr>
      <vt:lpstr>Open Sans SemiBold</vt:lpstr>
      <vt:lpstr>Arial</vt:lpstr>
      <vt:lpstr>Stats4SD theme</vt:lpstr>
      <vt:lpstr>PowerPoint Presentation</vt:lpstr>
      <vt:lpstr>What is ODK? (Open Data Kit)</vt:lpstr>
      <vt:lpstr>Why Use ODK?</vt:lpstr>
      <vt:lpstr>Key Words</vt:lpstr>
      <vt:lpstr>What is ODK?</vt:lpstr>
      <vt:lpstr>ODK Aggregators</vt:lpstr>
      <vt:lpstr>Plan For This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Stats4SD theme</dc:title>
  <dc:creator>Emily Nevitt</dc:creator>
  <cp:lastModifiedBy>Emily Nevitt</cp:lastModifiedBy>
  <cp:revision>69</cp:revision>
  <dcterms:created xsi:type="dcterms:W3CDTF">2019-10-18T11:07:06Z</dcterms:created>
  <dcterms:modified xsi:type="dcterms:W3CDTF">2020-06-24T10:05:12Z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0x0101000506DAE9941C6E48A9C55BDA8A72BDE7</vt:lpwstr>
  </property>
</Properties>
</file>