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65" r:id="rId2"/>
    <p:sldId id="268" r:id="rId3"/>
    <p:sldId id="269" r:id="rId4"/>
    <p:sldId id="304" r:id="rId5"/>
    <p:sldId id="270" r:id="rId6"/>
    <p:sldId id="264" r:id="rId7"/>
    <p:sldId id="263" r:id="rId8"/>
    <p:sldId id="267" r:id="rId9"/>
    <p:sldId id="302" r:id="rId10"/>
    <p:sldId id="275" r:id="rId11"/>
    <p:sldId id="266" r:id="rId12"/>
    <p:sldId id="276" r:id="rId13"/>
    <p:sldId id="294" r:id="rId14"/>
    <p:sldId id="277" r:id="rId15"/>
    <p:sldId id="278" r:id="rId16"/>
    <p:sldId id="280" r:id="rId17"/>
    <p:sldId id="281" r:id="rId18"/>
    <p:sldId id="282" r:id="rId19"/>
    <p:sldId id="283" r:id="rId20"/>
    <p:sldId id="279" r:id="rId21"/>
    <p:sldId id="284" r:id="rId22"/>
    <p:sldId id="285" r:id="rId23"/>
    <p:sldId id="287" r:id="rId24"/>
    <p:sldId id="286" r:id="rId25"/>
    <p:sldId id="271" r:id="rId26"/>
    <p:sldId id="301" r:id="rId27"/>
    <p:sldId id="295" r:id="rId28"/>
    <p:sldId id="296" r:id="rId29"/>
    <p:sldId id="297" r:id="rId30"/>
    <p:sldId id="300" r:id="rId31"/>
    <p:sldId id="298" r:id="rId32"/>
    <p:sldId id="299" r:id="rId33"/>
    <p:sldId id="272" r:id="rId34"/>
    <p:sldId id="289" r:id="rId35"/>
    <p:sldId id="290" r:id="rId36"/>
    <p:sldId id="288" r:id="rId37"/>
    <p:sldId id="291" r:id="rId38"/>
    <p:sldId id="293" r:id="rId39"/>
    <p:sldId id="303" r:id="rId40"/>
    <p:sldId id="292" r:id="rId41"/>
  </p:sldIdLst>
  <p:sldSz cx="12192000" cy="6858000"/>
  <p:notesSz cx="6858000" cy="9144000"/>
  <p:embeddedFontLst>
    <p:embeddedFont>
      <p:font typeface="Open Sans" panose="020B0606030504020204" pitchFamily="34" charset="0"/>
      <p:regular r:id="rId42"/>
      <p:bold r:id="rId43"/>
      <p:italic r:id="rId44"/>
      <p:boldItalic r:id="rId45"/>
    </p:embeddedFont>
    <p:embeddedFont>
      <p:font typeface="Open Sans Light" panose="020B0306030504020204" pitchFamily="34" charset="0"/>
      <p:regular r:id="rId46"/>
      <p: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rganising online meetings" id="{4AA9BAD7-79A2-4AE8-A8F6-E17D2F7739CB}">
          <p14:sldIdLst>
            <p14:sldId id="265"/>
          </p14:sldIdLst>
        </p14:section>
        <p14:section name="Objectives" id="{CCB6EAA5-3BD0-4797-BA63-9A2CF542354B}">
          <p14:sldIdLst>
            <p14:sldId id="268"/>
            <p14:sldId id="269"/>
            <p14:sldId id="304"/>
          </p14:sldIdLst>
        </p14:section>
        <p14:section name="Planning framework" id="{04E341EB-F03A-411C-8809-6D703D8D7D73}">
          <p14:sldIdLst>
            <p14:sldId id="270"/>
            <p14:sldId id="264"/>
            <p14:sldId id="263"/>
            <p14:sldId id="267"/>
            <p14:sldId id="302"/>
            <p14:sldId id="275"/>
            <p14:sldId id="266"/>
            <p14:sldId id="276"/>
            <p14:sldId id="294"/>
            <p14:sldId id="277"/>
            <p14:sldId id="278"/>
            <p14:sldId id="280"/>
            <p14:sldId id="281"/>
            <p14:sldId id="282"/>
            <p14:sldId id="283"/>
            <p14:sldId id="279"/>
            <p14:sldId id="284"/>
            <p14:sldId id="285"/>
            <p14:sldId id="287"/>
            <p14:sldId id="286"/>
          </p14:sldIdLst>
        </p14:section>
        <p14:section name="Specific tips, tricks and suggestions" id="{0A2EDC35-C358-42A8-AC86-B6AAD47C64BA}">
          <p14:sldIdLst>
            <p14:sldId id="271"/>
            <p14:sldId id="301"/>
            <p14:sldId id="295"/>
            <p14:sldId id="296"/>
            <p14:sldId id="297"/>
            <p14:sldId id="300"/>
            <p14:sldId id="298"/>
            <p14:sldId id="299"/>
          </p14:sldIdLst>
        </p14:section>
        <p14:section name="Resources" id="{B0670084-3E3F-4F19-BF47-3AFFAEF9DEF2}">
          <p14:sldIdLst>
            <p14:sldId id="272"/>
            <p14:sldId id="289"/>
            <p14:sldId id="290"/>
            <p14:sldId id="288"/>
            <p14:sldId id="291"/>
            <p14:sldId id="293"/>
            <p14:sldId id="303"/>
            <p14:sldId id="29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69" autoAdjust="0"/>
    <p:restoredTop sz="94694"/>
  </p:normalViewPr>
  <p:slideViewPr>
    <p:cSldViewPr snapToGrid="0" snapToObjects="1">
      <p:cViewPr varScale="1">
        <p:scale>
          <a:sx n="224" d="100"/>
          <a:sy n="224" d="100"/>
        </p:scale>
        <p:origin x="1000" y="176"/>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sa/4.0/legalcode" TargetMode="Externa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sa/4.0/legalcode" TargetMode="Externa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A88BA71-F943-7144-8291-BFDC463961DE}"/>
              </a:ext>
            </a:extLst>
          </p:cNvPr>
          <p:cNvPicPr>
            <a:picLocks noChangeAspect="1"/>
          </p:cNvPicPr>
          <p:nvPr/>
        </p:nvPicPr>
        <p:blipFill rotWithShape="1">
          <a:blip r:embed="rId2">
            <a:alphaModFix amt="97000"/>
            <a:extLst>
              <a:ext uri="{BEBA8EAE-BF5A-486C-A8C5-ECC9F3942E4B}">
                <a14:imgProps xmlns:a14="http://schemas.microsoft.com/office/drawing/2010/main">
                  <a14:imgLayer r:embed="rId3">
                    <a14:imgEffect>
                      <a14:sharpenSoften amount="-43000"/>
                    </a14:imgEffect>
                  </a14:imgLayer>
                </a14:imgProps>
              </a:ext>
            </a:extLst>
          </a:blip>
          <a:srcRect b="24970"/>
          <a:stretch/>
        </p:blipFill>
        <p:spPr>
          <a:xfrm>
            <a:off x="1" y="0"/>
            <a:ext cx="12192000" cy="6858000"/>
          </a:xfrm>
          <a:prstGeom prst="rect">
            <a:avLst/>
          </a:prstGeom>
        </p:spPr>
      </p:pic>
      <p:sp>
        <p:nvSpPr>
          <p:cNvPr id="10" name="Rectangle 9">
            <a:extLst>
              <a:ext uri="{FF2B5EF4-FFF2-40B4-BE49-F238E27FC236}">
                <a16:creationId xmlns:a16="http://schemas.microsoft.com/office/drawing/2014/main" id="{B4A98632-6E9B-724A-BE33-B8B085B90770}"/>
              </a:ext>
            </a:extLst>
          </p:cNvPr>
          <p:cNvSpPr/>
          <p:nvPr/>
        </p:nvSpPr>
        <p:spPr>
          <a:xfrm>
            <a:off x="3525332" y="-1"/>
            <a:ext cx="8666668"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1D66924-7718-5543-9397-788B32D30278}"/>
              </a:ext>
            </a:extLst>
          </p:cNvPr>
          <p:cNvPicPr>
            <a:picLocks noChangeAspect="1"/>
          </p:cNvPicPr>
          <p:nvPr/>
        </p:nvPicPr>
        <p:blipFill>
          <a:blip r:embed="rId4"/>
          <a:stretch>
            <a:fillRect/>
          </a:stretch>
        </p:blipFill>
        <p:spPr>
          <a:xfrm>
            <a:off x="9028869" y="6064725"/>
            <a:ext cx="2711969" cy="475899"/>
          </a:xfrm>
          <a:prstGeom prst="rect">
            <a:avLst/>
          </a:prstGeom>
        </p:spPr>
      </p:pic>
      <p:sp>
        <p:nvSpPr>
          <p:cNvPr id="19" name="TextBox 18">
            <a:extLst>
              <a:ext uri="{FF2B5EF4-FFF2-40B4-BE49-F238E27FC236}">
                <a16:creationId xmlns:a16="http://schemas.microsoft.com/office/drawing/2014/main" id="{E1807B2B-D8AF-CC43-9621-80DA46E64D20}"/>
              </a:ext>
            </a:extLst>
          </p:cNvPr>
          <p:cNvSpPr txBox="1"/>
          <p:nvPr/>
        </p:nvSpPr>
        <p:spPr>
          <a:xfrm>
            <a:off x="3919528" y="6340134"/>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2" name="Straight Connector 21">
            <a:extLst>
              <a:ext uri="{FF2B5EF4-FFF2-40B4-BE49-F238E27FC236}">
                <a16:creationId xmlns:a16="http://schemas.microsoft.com/office/drawing/2014/main" id="{EA7BF755-AB1A-BE42-8293-A5716BD29FE5}"/>
              </a:ext>
            </a:extLst>
          </p:cNvPr>
          <p:cNvCxnSpPr>
            <a:cxnSpLocks/>
          </p:cNvCxnSpPr>
          <p:nvPr/>
        </p:nvCxnSpPr>
        <p:spPr>
          <a:xfrm flipH="1">
            <a:off x="4176661" y="3988353"/>
            <a:ext cx="1456696"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D42AF42-10B0-9A48-9571-3C829913E97D}"/>
              </a:ext>
            </a:extLst>
          </p:cNvPr>
          <p:cNvSpPr>
            <a:spLocks noGrp="1"/>
          </p:cNvSpPr>
          <p:nvPr>
            <p:ph type="dt" sz="half" idx="10"/>
          </p:nvPr>
        </p:nvSpPr>
        <p:spPr>
          <a:xfrm>
            <a:off x="5497863" y="6244659"/>
            <a:ext cx="2090738" cy="365125"/>
          </a:xfrm>
        </p:spPr>
        <p:txBody>
          <a:bodyPr/>
          <a:lstStyle/>
          <a:p>
            <a:fld id="{B61BEF0D-F0BB-DE4B-95CE-6DB70DBA9567}" type="datetimeFigureOut">
              <a:rPr lang="en-US" smtClean="0"/>
              <a:pPr/>
              <a:t>4/23/21</a:t>
            </a:fld>
            <a:endParaRPr lang="en-US" dirty="0"/>
          </a:p>
        </p:txBody>
      </p:sp>
      <p:sp>
        <p:nvSpPr>
          <p:cNvPr id="13" name="Title 1">
            <a:extLst>
              <a:ext uri="{FF2B5EF4-FFF2-40B4-BE49-F238E27FC236}">
                <a16:creationId xmlns:a16="http://schemas.microsoft.com/office/drawing/2014/main" id="{1A1FD96B-0733-A745-B2F3-D83FFA10E757}"/>
              </a:ext>
            </a:extLst>
          </p:cNvPr>
          <p:cNvSpPr>
            <a:spLocks noGrp="1"/>
          </p:cNvSpPr>
          <p:nvPr>
            <p:ph type="title"/>
          </p:nvPr>
        </p:nvSpPr>
        <p:spPr>
          <a:xfrm>
            <a:off x="4077855" y="1668339"/>
            <a:ext cx="7662983" cy="2141463"/>
          </a:xfrm>
          <a:ln>
            <a:noFill/>
          </a:ln>
        </p:spPr>
        <p:txBody>
          <a:bodyPr anchor="b" anchorCtr="0">
            <a:normAutofit/>
          </a:bodyPr>
          <a:lstStyle>
            <a:lvl1pPr>
              <a:defRPr lang="en-US" sz="6600" dirty="0">
                <a:solidFill>
                  <a:schemeClr val="tx1"/>
                </a:solidFill>
              </a:defRPr>
            </a:lvl1pPr>
          </a:lstStyle>
          <a:p>
            <a:pPr marL="0" lvl="0"/>
            <a:r>
              <a:rPr lang="en-US"/>
              <a:t>Click to edit Master title style</a:t>
            </a:r>
            <a:endParaRPr lang="en-US" dirty="0"/>
          </a:p>
        </p:txBody>
      </p:sp>
      <p:sp>
        <p:nvSpPr>
          <p:cNvPr id="18" name="Subtitle 2">
            <a:extLst>
              <a:ext uri="{FF2B5EF4-FFF2-40B4-BE49-F238E27FC236}">
                <a16:creationId xmlns:a16="http://schemas.microsoft.com/office/drawing/2014/main" id="{6BC9B6C1-E06A-CF4D-86E9-868F84120AC3}"/>
              </a:ext>
            </a:extLst>
          </p:cNvPr>
          <p:cNvSpPr>
            <a:spLocks noGrp="1"/>
          </p:cNvSpPr>
          <p:nvPr>
            <p:ph type="subTitle" idx="1"/>
          </p:nvPr>
        </p:nvSpPr>
        <p:spPr>
          <a:xfrm>
            <a:off x="4062357" y="4504573"/>
            <a:ext cx="7662983" cy="1242769"/>
          </a:xfrm>
        </p:spPr>
        <p:txBody>
          <a:bodyPr>
            <a:noAutofit/>
          </a:bodyPr>
          <a:lstStyle>
            <a:lvl1pPr marL="0" indent="0" algn="l">
              <a:buNone/>
              <a:defRPr sz="3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6810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2500"/>
                            </p:stCondLst>
                            <p:childTnLst>
                              <p:par>
                                <p:cTn id="13" presetID="10" presetClass="entr" presetSubtype="0" fill="hold" grpId="0" nodeType="afterEffect">
                                  <p:stCondLst>
                                    <p:cond delay="10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1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presetID="10" presetClass="entr" presetSubtype="0" fill="hold" nodeType="after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childTnLst>
                </p:cTn>
              </p:par>
            </p:tnLst>
          </p:tmpl>
        </p:tmplLst>
      </p:bldP>
    </p:bldLst>
  </p:timing>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EDE9A2-F659-734E-80DD-3E9217476162}"/>
              </a:ext>
            </a:extLst>
          </p:cNvPr>
          <p:cNvSpPr/>
          <p:nvPr/>
        </p:nvSpPr>
        <p:spPr>
          <a:xfrm>
            <a:off x="4284570" y="0"/>
            <a:ext cx="790742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E7B1DC-6323-2C4F-9C96-B852C977B893}"/>
              </a:ext>
            </a:extLst>
          </p:cNvPr>
          <p:cNvSpPr>
            <a:spLocks noGrp="1"/>
          </p:cNvSpPr>
          <p:nvPr>
            <p:ph idx="1"/>
          </p:nvPr>
        </p:nvSpPr>
        <p:spPr>
          <a:xfrm>
            <a:off x="4882896" y="440827"/>
            <a:ext cx="6528816" cy="5654241"/>
          </a:xfrm>
        </p:spPr>
        <p:txBody>
          <a:bodyPr lIns="90000" anchor="ctr"/>
          <a:lstStyle>
            <a:lvl1pPr marL="342900" indent="-342900">
              <a:lnSpc>
                <a:spcPct val="110000"/>
              </a:lnSpc>
              <a:spcBef>
                <a:spcPts val="0"/>
              </a:spcBef>
              <a:buSzPct val="100000"/>
              <a:buFont typeface="Arial" panose="020B0604020202020204" pitchFamily="34" charset="0"/>
              <a:buChar char="•"/>
              <a:defRPr sz="2200" b="0" i="0">
                <a:latin typeface="Open Sans Light" panose="020B0306030504020204" pitchFamily="34" charset="0"/>
                <a:ea typeface="Open Sans Light" panose="020B0306030504020204" pitchFamily="34" charset="0"/>
                <a:cs typeface="Open Sans Light" panose="020B0306030504020204" pitchFamily="34" charset="0"/>
              </a:defRPr>
            </a:lvl1pPr>
            <a:lvl2pPr>
              <a:lnSpc>
                <a:spcPct val="110000"/>
              </a:lnSpc>
              <a:spcBef>
                <a:spcPts val="0"/>
              </a:spcBef>
              <a:defRPr sz="2000"/>
            </a:lvl2pPr>
            <a:lvl3pPr>
              <a:lnSpc>
                <a:spcPct val="110000"/>
              </a:lnSpc>
              <a:spcBef>
                <a:spcPts val="0"/>
              </a:spcBef>
              <a:defRPr sz="2000"/>
            </a:lvl3pPr>
            <a:lvl4pPr>
              <a:lnSpc>
                <a:spcPct val="110000"/>
              </a:lnSpc>
              <a:spcBef>
                <a:spcPts val="0"/>
              </a:spcBef>
              <a:defRPr sz="2000"/>
            </a:lvl4pPr>
            <a:lvl5pPr>
              <a:lnSpc>
                <a:spcPct val="1100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C860B29-20B8-5F40-90F6-9F7CD8ADB1E4}"/>
              </a:ext>
            </a:extLst>
          </p:cNvPr>
          <p:cNvSpPr>
            <a:spLocks noGrp="1"/>
          </p:cNvSpPr>
          <p:nvPr>
            <p:ph type="dt" sz="half" idx="10"/>
          </p:nvPr>
        </p:nvSpPr>
        <p:spPr>
          <a:xfrm>
            <a:off x="4882896" y="6105480"/>
            <a:ext cx="2061601" cy="375537"/>
          </a:xfrm>
        </p:spPr>
        <p:txBody>
          <a:bodyPr/>
          <a:lstStyle/>
          <a:p>
            <a:fld id="{B61BEF0D-F0BB-DE4B-95CE-6DB70DBA9567}" type="datetimeFigureOut">
              <a:rPr lang="en-US" smtClean="0"/>
              <a:pPr/>
              <a:t>4/23/21</a:t>
            </a:fld>
            <a:endParaRPr lang="en-US" dirty="0"/>
          </a:p>
        </p:txBody>
      </p:sp>
      <p:sp>
        <p:nvSpPr>
          <p:cNvPr id="5" name="Footer Placeholder 4">
            <a:extLst>
              <a:ext uri="{FF2B5EF4-FFF2-40B4-BE49-F238E27FC236}">
                <a16:creationId xmlns:a16="http://schemas.microsoft.com/office/drawing/2014/main" id="{29E98B9E-187C-0641-86A2-374CB6246200}"/>
              </a:ext>
            </a:extLst>
          </p:cNvPr>
          <p:cNvSpPr>
            <a:spLocks noGrp="1"/>
          </p:cNvSpPr>
          <p:nvPr>
            <p:ph type="ftr" sz="quarter" idx="11"/>
          </p:nvPr>
        </p:nvSpPr>
        <p:spPr>
          <a:xfrm>
            <a:off x="6944497" y="6105480"/>
            <a:ext cx="3993668" cy="365125"/>
          </a:xfrm>
        </p:spPr>
        <p:txBody>
          <a:bodyPr/>
          <a:lstStyle/>
          <a:p>
            <a:endParaRPr lang="en-US" dirty="0"/>
          </a:p>
        </p:txBody>
      </p:sp>
      <p:sp>
        <p:nvSpPr>
          <p:cNvPr id="6" name="Slide Number Placeholder 5">
            <a:extLst>
              <a:ext uri="{FF2B5EF4-FFF2-40B4-BE49-F238E27FC236}">
                <a16:creationId xmlns:a16="http://schemas.microsoft.com/office/drawing/2014/main" id="{05FEDD09-6B66-974C-8395-7A9D9B58C4FB}"/>
              </a:ext>
            </a:extLst>
          </p:cNvPr>
          <p:cNvSpPr>
            <a:spLocks noGrp="1"/>
          </p:cNvSpPr>
          <p:nvPr>
            <p:ph type="sldNum" sz="quarter" idx="12"/>
          </p:nvPr>
        </p:nvSpPr>
        <p:spPr>
          <a:xfrm>
            <a:off x="10938165" y="6105480"/>
            <a:ext cx="947093" cy="365125"/>
          </a:xfrm>
        </p:spPr>
        <p:txBody>
          <a:bodyPr/>
          <a:lstStyle/>
          <a:p>
            <a:fld id="{D57F1E4F-1CFF-5643-939E-217C01CDF565}" type="slidenum">
              <a:rPr lang="en-US" smtClean="0"/>
              <a:pPr/>
              <a:t>‹#›</a:t>
            </a:fld>
            <a:endParaRPr lang="en-US" dirty="0"/>
          </a:p>
        </p:txBody>
      </p:sp>
      <p:sp>
        <p:nvSpPr>
          <p:cNvPr id="12" name="Rectangle 11">
            <a:extLst>
              <a:ext uri="{FF2B5EF4-FFF2-40B4-BE49-F238E27FC236}">
                <a16:creationId xmlns:a16="http://schemas.microsoft.com/office/drawing/2014/main" id="{C0F6A9EA-C2A7-7643-BEFA-B69BDBBB7604}"/>
              </a:ext>
            </a:extLst>
          </p:cNvPr>
          <p:cNvSpPr/>
          <p:nvPr/>
        </p:nvSpPr>
        <p:spPr>
          <a:xfrm>
            <a:off x="-8461" y="0"/>
            <a:ext cx="4293031" cy="6858000"/>
          </a:xfrm>
          <a:prstGeom prst="rect">
            <a:avLst/>
          </a:prstGeom>
          <a:solidFill>
            <a:schemeClr val="bg1"/>
          </a:solidFill>
          <a:ln>
            <a:noFill/>
          </a:ln>
          <a:effectLst>
            <a:outerShdw blurRad="203200" dist="38100" dir="270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 name="Title 1">
            <a:extLst>
              <a:ext uri="{FF2B5EF4-FFF2-40B4-BE49-F238E27FC236}">
                <a16:creationId xmlns:a16="http://schemas.microsoft.com/office/drawing/2014/main" id="{AD4A3F56-6D27-1E48-8A26-B8A29496C759}"/>
              </a:ext>
            </a:extLst>
          </p:cNvPr>
          <p:cNvSpPr>
            <a:spLocks noGrp="1"/>
          </p:cNvSpPr>
          <p:nvPr>
            <p:ph type="title"/>
          </p:nvPr>
        </p:nvSpPr>
        <p:spPr>
          <a:xfrm>
            <a:off x="248478" y="440827"/>
            <a:ext cx="3576792" cy="5287670"/>
          </a:xfrm>
        </p:spPr>
        <p:txBody>
          <a:bodyPr lIns="90000" tIns="46800" anchor="ctr" anchorCtr="0">
            <a:normAutofit/>
          </a:bodyPr>
          <a:lstStyle>
            <a:lvl1pPr algn="r">
              <a:defRPr sz="4800">
                <a:solidFill>
                  <a:schemeClr val="tx1"/>
                </a:solidFill>
              </a:defRPr>
            </a:lvl1pPr>
          </a:lstStyle>
          <a:p>
            <a:r>
              <a:rPr lang="en-US"/>
              <a:t>Click to edit Master title style</a:t>
            </a:r>
            <a:endParaRPr lang="en-US" dirty="0"/>
          </a:p>
        </p:txBody>
      </p:sp>
      <p:pic>
        <p:nvPicPr>
          <p:cNvPr id="11" name="Picture 10">
            <a:extLst>
              <a:ext uri="{FF2B5EF4-FFF2-40B4-BE49-F238E27FC236}">
                <a16:creationId xmlns:a16="http://schemas.microsoft.com/office/drawing/2014/main" id="{7D733997-B744-5741-AA48-A516D079F165}"/>
              </a:ext>
            </a:extLst>
          </p:cNvPr>
          <p:cNvPicPr>
            <a:picLocks noChangeAspect="1"/>
          </p:cNvPicPr>
          <p:nvPr/>
        </p:nvPicPr>
        <p:blipFill>
          <a:blip r:embed="rId2"/>
          <a:stretch>
            <a:fillRect/>
          </a:stretch>
        </p:blipFill>
        <p:spPr>
          <a:xfrm>
            <a:off x="1915071" y="6116578"/>
            <a:ext cx="1712976" cy="300595"/>
          </a:xfrm>
          <a:prstGeom prst="rect">
            <a:avLst/>
          </a:prstGeom>
        </p:spPr>
      </p:pic>
    </p:spTree>
    <p:extLst>
      <p:ext uri="{BB962C8B-B14F-4D97-AF65-F5344CB8AC3E}">
        <p14:creationId xmlns:p14="http://schemas.microsoft.com/office/powerpoint/2010/main" val="4040434784"/>
      </p:ext>
    </p:extLst>
  </p:cSld>
  <p:clrMapOvr>
    <a:masterClrMapping/>
  </p:clrMapOvr>
  <p:extLst>
    <p:ext uri="{DCECCB84-F9BA-43D5-87BE-67443E8EF086}">
      <p15:sldGuideLst xmlns:p15="http://schemas.microsoft.com/office/powerpoint/2012/main">
        <p15:guide id="1" orient="horz" pos="2160">
          <p15:clr>
            <a:srgbClr val="FBAE40"/>
          </p15:clr>
        </p15:guide>
        <p15:guide id="2" pos="6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Picture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A2B92-027D-F549-8DC7-6258F32BA707}"/>
              </a:ext>
            </a:extLst>
          </p:cNvPr>
          <p:cNvSpPr/>
          <p:nvPr/>
        </p:nvSpPr>
        <p:spPr>
          <a:xfrm>
            <a:off x="-8461" y="-12272"/>
            <a:ext cx="12200461" cy="5290877"/>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6C637-2CA2-9949-A9E1-2B55B6953881}"/>
              </a:ext>
            </a:extLst>
          </p:cNvPr>
          <p:cNvSpPr/>
          <p:nvPr/>
        </p:nvSpPr>
        <p:spPr>
          <a:xfrm>
            <a:off x="-8461" y="1236458"/>
            <a:ext cx="12200461" cy="5621541"/>
          </a:xfrm>
          <a:prstGeom prst="rect">
            <a:avLst/>
          </a:prstGeom>
          <a:solidFill>
            <a:schemeClr val="bg1"/>
          </a:solidFill>
          <a:ln>
            <a:noFill/>
          </a:ln>
          <a:effectLst>
            <a:outerShdw blurRad="203200" dist="38100" dir="1674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C88E63C-7146-544E-B0BE-791D359D5399}"/>
              </a:ext>
            </a:extLst>
          </p:cNvPr>
          <p:cNvPicPr>
            <a:picLocks noChangeAspect="1"/>
          </p:cNvPicPr>
          <p:nvPr/>
        </p:nvPicPr>
        <p:blipFill>
          <a:blip r:embed="rId2"/>
          <a:stretch>
            <a:fillRect/>
          </a:stretch>
        </p:blipFill>
        <p:spPr>
          <a:xfrm>
            <a:off x="10477914" y="6363164"/>
            <a:ext cx="1428821" cy="250731"/>
          </a:xfrm>
          <a:prstGeom prst="rect">
            <a:avLst/>
          </a:prstGeom>
        </p:spPr>
      </p:pic>
      <p:sp>
        <p:nvSpPr>
          <p:cNvPr id="4" name="Content Placeholder 3">
            <a:extLst>
              <a:ext uri="{FF2B5EF4-FFF2-40B4-BE49-F238E27FC236}">
                <a16:creationId xmlns:a16="http://schemas.microsoft.com/office/drawing/2014/main" id="{8F846D6E-F249-794B-9469-535E1F9523E4}"/>
              </a:ext>
            </a:extLst>
          </p:cNvPr>
          <p:cNvSpPr>
            <a:spLocks noGrp="1"/>
          </p:cNvSpPr>
          <p:nvPr>
            <p:ph sz="half" idx="2"/>
          </p:nvPr>
        </p:nvSpPr>
        <p:spPr>
          <a:xfrm>
            <a:off x="551671" y="1582034"/>
            <a:ext cx="11355064" cy="4556442"/>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CB680E4-47F0-B04B-8CFD-4DC7948CCDF5}"/>
              </a:ext>
            </a:extLst>
          </p:cNvPr>
          <p:cNvSpPr>
            <a:spLocks noGrp="1"/>
          </p:cNvSpPr>
          <p:nvPr>
            <p:ph type="dt" sz="half" idx="10"/>
          </p:nvPr>
        </p:nvSpPr>
        <p:spPr>
          <a:xfrm>
            <a:off x="551671" y="6297757"/>
            <a:ext cx="2319338" cy="365125"/>
          </a:xfrm>
        </p:spPr>
        <p:txBody>
          <a:bodyPr anchor="b"/>
          <a:lstStyle/>
          <a:p>
            <a:fld id="{B61BEF0D-F0BB-DE4B-95CE-6DB70DBA9567}" type="datetimeFigureOut">
              <a:rPr lang="en-US" smtClean="0"/>
              <a:pPr/>
              <a:t>4/23/21</a:t>
            </a:fld>
            <a:endParaRPr lang="en-US" dirty="0"/>
          </a:p>
        </p:txBody>
      </p:sp>
      <p:sp>
        <p:nvSpPr>
          <p:cNvPr id="6" name="Footer Placeholder 5">
            <a:extLst>
              <a:ext uri="{FF2B5EF4-FFF2-40B4-BE49-F238E27FC236}">
                <a16:creationId xmlns:a16="http://schemas.microsoft.com/office/drawing/2014/main" id="{1F799D2B-89B6-394F-87B5-671C3DF96D4D}"/>
              </a:ext>
            </a:extLst>
          </p:cNvPr>
          <p:cNvSpPr>
            <a:spLocks noGrp="1"/>
          </p:cNvSpPr>
          <p:nvPr>
            <p:ph type="ftr" sz="quarter" idx="11"/>
          </p:nvPr>
        </p:nvSpPr>
        <p:spPr>
          <a:xfrm>
            <a:off x="3312607" y="6297757"/>
            <a:ext cx="3479007" cy="365125"/>
          </a:xfrm>
        </p:spPr>
        <p:txBody>
          <a:bodyPr anchor="b"/>
          <a:lstStyle/>
          <a:p>
            <a:endParaRPr lang="en-US" dirty="0"/>
          </a:p>
        </p:txBody>
      </p:sp>
      <p:sp>
        <p:nvSpPr>
          <p:cNvPr id="7" name="Slide Number Placeholder 6">
            <a:extLst>
              <a:ext uri="{FF2B5EF4-FFF2-40B4-BE49-F238E27FC236}">
                <a16:creationId xmlns:a16="http://schemas.microsoft.com/office/drawing/2014/main" id="{714B2DE6-CD2C-0E43-BF69-7B8CF8E92D84}"/>
              </a:ext>
            </a:extLst>
          </p:cNvPr>
          <p:cNvSpPr>
            <a:spLocks noGrp="1"/>
          </p:cNvSpPr>
          <p:nvPr>
            <p:ph type="sldNum" sz="quarter" idx="12"/>
          </p:nvPr>
        </p:nvSpPr>
        <p:spPr>
          <a:xfrm>
            <a:off x="7233213" y="6297757"/>
            <a:ext cx="2319338" cy="365125"/>
          </a:xfrm>
        </p:spPr>
        <p:txBody>
          <a:bodyPr anchor="b"/>
          <a:lstStyle/>
          <a:p>
            <a:fld id="{D57F1E4F-1CFF-5643-939E-217C01CDF565}" type="slidenum">
              <a:rPr lang="en-US" smtClean="0"/>
              <a:pPr/>
              <a:t>‹#›</a:t>
            </a:fld>
            <a:endParaRPr lang="en-US" dirty="0"/>
          </a:p>
        </p:txBody>
      </p:sp>
      <p:sp>
        <p:nvSpPr>
          <p:cNvPr id="2" name="Title 1">
            <a:extLst>
              <a:ext uri="{FF2B5EF4-FFF2-40B4-BE49-F238E27FC236}">
                <a16:creationId xmlns:a16="http://schemas.microsoft.com/office/drawing/2014/main" id="{B496D1C9-5344-7049-9AB9-81143B5805D9}"/>
              </a:ext>
            </a:extLst>
          </p:cNvPr>
          <p:cNvSpPr>
            <a:spLocks noGrp="1"/>
          </p:cNvSpPr>
          <p:nvPr>
            <p:ph type="title"/>
          </p:nvPr>
        </p:nvSpPr>
        <p:spPr>
          <a:xfrm>
            <a:off x="551670" y="131133"/>
            <a:ext cx="11355063" cy="1105325"/>
          </a:xfrm>
        </p:spPr>
        <p:txBody>
          <a:bodyPr>
            <a:normAutofit/>
          </a:bodyPr>
          <a:lstStyle>
            <a:lvl1pPr>
              <a:defRPr sz="4800"/>
            </a:lvl1pPr>
          </a:lstStyle>
          <a:p>
            <a:r>
              <a:rPr lang="en-US"/>
              <a:t>Click to edit Master title style</a:t>
            </a:r>
            <a:endParaRPr lang="en-US" dirty="0"/>
          </a:p>
        </p:txBody>
      </p:sp>
    </p:spTree>
    <p:extLst>
      <p:ext uri="{BB962C8B-B14F-4D97-AF65-F5344CB8AC3E}">
        <p14:creationId xmlns:p14="http://schemas.microsoft.com/office/powerpoint/2010/main" val="994563886"/>
      </p:ext>
    </p:extLst>
  </p:cSld>
  <p:clrMapOvr>
    <a:masterClrMapping/>
  </p:clrMapOvr>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A2B92-027D-F549-8DC7-6258F32BA707}"/>
              </a:ext>
            </a:extLst>
          </p:cNvPr>
          <p:cNvSpPr/>
          <p:nvPr/>
        </p:nvSpPr>
        <p:spPr>
          <a:xfrm>
            <a:off x="-8461" y="-12272"/>
            <a:ext cx="12200461" cy="5290877"/>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6C637-2CA2-9949-A9E1-2B55B6953881}"/>
              </a:ext>
            </a:extLst>
          </p:cNvPr>
          <p:cNvSpPr/>
          <p:nvPr/>
        </p:nvSpPr>
        <p:spPr>
          <a:xfrm>
            <a:off x="-8461" y="1236458"/>
            <a:ext cx="12200461" cy="5621541"/>
          </a:xfrm>
          <a:prstGeom prst="rect">
            <a:avLst/>
          </a:prstGeom>
          <a:solidFill>
            <a:schemeClr val="bg1"/>
          </a:solidFill>
          <a:ln>
            <a:noFill/>
          </a:ln>
          <a:effectLst>
            <a:outerShdw blurRad="203200" dist="38100" dir="1674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C88E63C-7146-544E-B0BE-791D359D5399}"/>
              </a:ext>
            </a:extLst>
          </p:cNvPr>
          <p:cNvPicPr>
            <a:picLocks noChangeAspect="1"/>
          </p:cNvPicPr>
          <p:nvPr/>
        </p:nvPicPr>
        <p:blipFill>
          <a:blip r:embed="rId2"/>
          <a:stretch>
            <a:fillRect/>
          </a:stretch>
        </p:blipFill>
        <p:spPr>
          <a:xfrm>
            <a:off x="10477914" y="6363164"/>
            <a:ext cx="1428821" cy="250731"/>
          </a:xfrm>
          <a:prstGeom prst="rect">
            <a:avLst/>
          </a:prstGeom>
        </p:spPr>
      </p:pic>
      <p:sp>
        <p:nvSpPr>
          <p:cNvPr id="4" name="Content Placeholder 3">
            <a:extLst>
              <a:ext uri="{FF2B5EF4-FFF2-40B4-BE49-F238E27FC236}">
                <a16:creationId xmlns:a16="http://schemas.microsoft.com/office/drawing/2014/main" id="{8F846D6E-F249-794B-9469-535E1F9523E4}"/>
              </a:ext>
            </a:extLst>
          </p:cNvPr>
          <p:cNvSpPr>
            <a:spLocks noGrp="1"/>
          </p:cNvSpPr>
          <p:nvPr>
            <p:ph sz="half" idx="2"/>
          </p:nvPr>
        </p:nvSpPr>
        <p:spPr>
          <a:xfrm>
            <a:off x="551670" y="1588651"/>
            <a:ext cx="5508000" cy="4556442"/>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CB680E4-47F0-B04B-8CFD-4DC7948CCDF5}"/>
              </a:ext>
            </a:extLst>
          </p:cNvPr>
          <p:cNvSpPr>
            <a:spLocks noGrp="1"/>
          </p:cNvSpPr>
          <p:nvPr>
            <p:ph type="dt" sz="half" idx="10"/>
          </p:nvPr>
        </p:nvSpPr>
        <p:spPr>
          <a:xfrm>
            <a:off x="551671" y="6297757"/>
            <a:ext cx="2319338" cy="365125"/>
          </a:xfrm>
        </p:spPr>
        <p:txBody>
          <a:bodyPr anchor="b"/>
          <a:lstStyle/>
          <a:p>
            <a:fld id="{B61BEF0D-F0BB-DE4B-95CE-6DB70DBA9567}" type="datetimeFigureOut">
              <a:rPr lang="en-US" smtClean="0"/>
              <a:pPr/>
              <a:t>4/23/21</a:t>
            </a:fld>
            <a:endParaRPr lang="en-US" dirty="0"/>
          </a:p>
        </p:txBody>
      </p:sp>
      <p:sp>
        <p:nvSpPr>
          <p:cNvPr id="6" name="Footer Placeholder 5">
            <a:extLst>
              <a:ext uri="{FF2B5EF4-FFF2-40B4-BE49-F238E27FC236}">
                <a16:creationId xmlns:a16="http://schemas.microsoft.com/office/drawing/2014/main" id="{1F799D2B-89B6-394F-87B5-671C3DF96D4D}"/>
              </a:ext>
            </a:extLst>
          </p:cNvPr>
          <p:cNvSpPr>
            <a:spLocks noGrp="1"/>
          </p:cNvSpPr>
          <p:nvPr>
            <p:ph type="ftr" sz="quarter" idx="11"/>
          </p:nvPr>
        </p:nvSpPr>
        <p:spPr>
          <a:xfrm>
            <a:off x="3312607" y="6297757"/>
            <a:ext cx="3479007" cy="365125"/>
          </a:xfrm>
        </p:spPr>
        <p:txBody>
          <a:bodyPr anchor="b"/>
          <a:lstStyle/>
          <a:p>
            <a:endParaRPr lang="en-US" dirty="0"/>
          </a:p>
        </p:txBody>
      </p:sp>
      <p:sp>
        <p:nvSpPr>
          <p:cNvPr id="7" name="Slide Number Placeholder 6">
            <a:extLst>
              <a:ext uri="{FF2B5EF4-FFF2-40B4-BE49-F238E27FC236}">
                <a16:creationId xmlns:a16="http://schemas.microsoft.com/office/drawing/2014/main" id="{714B2DE6-CD2C-0E43-BF69-7B8CF8E92D84}"/>
              </a:ext>
            </a:extLst>
          </p:cNvPr>
          <p:cNvSpPr>
            <a:spLocks noGrp="1"/>
          </p:cNvSpPr>
          <p:nvPr>
            <p:ph type="sldNum" sz="quarter" idx="12"/>
          </p:nvPr>
        </p:nvSpPr>
        <p:spPr>
          <a:xfrm>
            <a:off x="7233213" y="6297757"/>
            <a:ext cx="2319338" cy="365125"/>
          </a:xfrm>
        </p:spPr>
        <p:txBody>
          <a:bodyPr anchor="b"/>
          <a:lstStyle/>
          <a:p>
            <a:fld id="{D57F1E4F-1CFF-5643-939E-217C01CDF565}" type="slidenum">
              <a:rPr lang="en-US" smtClean="0"/>
              <a:pPr/>
              <a:t>‹#›</a:t>
            </a:fld>
            <a:endParaRPr lang="en-US" dirty="0"/>
          </a:p>
        </p:txBody>
      </p:sp>
      <p:sp>
        <p:nvSpPr>
          <p:cNvPr id="2" name="Title 1">
            <a:extLst>
              <a:ext uri="{FF2B5EF4-FFF2-40B4-BE49-F238E27FC236}">
                <a16:creationId xmlns:a16="http://schemas.microsoft.com/office/drawing/2014/main" id="{B496D1C9-5344-7049-9AB9-81143B5805D9}"/>
              </a:ext>
            </a:extLst>
          </p:cNvPr>
          <p:cNvSpPr>
            <a:spLocks noGrp="1"/>
          </p:cNvSpPr>
          <p:nvPr>
            <p:ph type="title"/>
          </p:nvPr>
        </p:nvSpPr>
        <p:spPr>
          <a:xfrm>
            <a:off x="551670" y="131133"/>
            <a:ext cx="11355063" cy="1105325"/>
          </a:xfrm>
        </p:spPr>
        <p:txBody>
          <a:bodyPr>
            <a:normAutofit/>
          </a:bodyPr>
          <a:lstStyle>
            <a:lvl1pPr>
              <a:defRPr sz="4800"/>
            </a:lvl1pPr>
          </a:lstStyle>
          <a:p>
            <a:r>
              <a:rPr lang="en-US"/>
              <a:t>Click to edit Master title style</a:t>
            </a:r>
            <a:endParaRPr lang="en-US" dirty="0"/>
          </a:p>
        </p:txBody>
      </p:sp>
      <p:sp>
        <p:nvSpPr>
          <p:cNvPr id="10" name="Content Placeholder 3">
            <a:extLst>
              <a:ext uri="{FF2B5EF4-FFF2-40B4-BE49-F238E27FC236}">
                <a16:creationId xmlns:a16="http://schemas.microsoft.com/office/drawing/2014/main" id="{44901950-5B56-9B4B-9196-414187BDEB97}"/>
              </a:ext>
            </a:extLst>
          </p:cNvPr>
          <p:cNvSpPr>
            <a:spLocks noGrp="1"/>
          </p:cNvSpPr>
          <p:nvPr>
            <p:ph sz="half" idx="13"/>
          </p:nvPr>
        </p:nvSpPr>
        <p:spPr>
          <a:xfrm>
            <a:off x="6371835" y="1588651"/>
            <a:ext cx="5508000" cy="4556442"/>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5031935"/>
      </p:ext>
    </p:extLst>
  </p:cSld>
  <p:clrMapOvr>
    <a:masterClrMapping/>
  </p:clrMapOvr>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4D7538-5F79-6244-8BAE-06CD970E45AE}"/>
              </a:ext>
            </a:extLst>
          </p:cNvPr>
          <p:cNvSpPr>
            <a:spLocks noGrp="1"/>
          </p:cNvSpPr>
          <p:nvPr>
            <p:ph type="dt" sz="half" idx="10"/>
          </p:nvPr>
        </p:nvSpPr>
        <p:spPr/>
        <p:txBody>
          <a:bodyPr/>
          <a:lstStyle/>
          <a:p>
            <a:fld id="{B61BEF0D-F0BB-DE4B-95CE-6DB70DBA9567}" type="datetimeFigureOut">
              <a:rPr lang="en-US" smtClean="0"/>
              <a:pPr/>
              <a:t>4/23/21</a:t>
            </a:fld>
            <a:endParaRPr lang="en-US" dirty="0"/>
          </a:p>
        </p:txBody>
      </p:sp>
      <p:sp>
        <p:nvSpPr>
          <p:cNvPr id="3" name="Footer Placeholder 2">
            <a:extLst>
              <a:ext uri="{FF2B5EF4-FFF2-40B4-BE49-F238E27FC236}">
                <a16:creationId xmlns:a16="http://schemas.microsoft.com/office/drawing/2014/main" id="{3CEB099F-84DD-7741-A646-247138C6ED6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634FB99-1B8A-2B4E-A2D8-95910992C24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07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A88BA71-F943-7144-8291-BFDC463961DE}"/>
              </a:ext>
            </a:extLst>
          </p:cNvPr>
          <p:cNvPicPr>
            <a:picLocks noChangeAspect="1"/>
          </p:cNvPicPr>
          <p:nvPr/>
        </p:nvPicPr>
        <p:blipFill rotWithShape="1">
          <a:blip r:embed="rId2">
            <a:alphaModFix amt="97000"/>
            <a:extLst>
              <a:ext uri="{BEBA8EAE-BF5A-486C-A8C5-ECC9F3942E4B}">
                <a14:imgProps xmlns:a14="http://schemas.microsoft.com/office/drawing/2010/main">
                  <a14:imgLayer r:embed="rId3">
                    <a14:imgEffect>
                      <a14:sharpenSoften amount="-43000"/>
                    </a14:imgEffect>
                  </a14:imgLayer>
                </a14:imgProps>
              </a:ext>
            </a:extLst>
          </a:blip>
          <a:srcRect b="24970"/>
          <a:stretch/>
        </p:blipFill>
        <p:spPr>
          <a:xfrm>
            <a:off x="1" y="0"/>
            <a:ext cx="12192000" cy="6858000"/>
          </a:xfrm>
          <a:prstGeom prst="rect">
            <a:avLst/>
          </a:prstGeom>
        </p:spPr>
      </p:pic>
      <p:sp>
        <p:nvSpPr>
          <p:cNvPr id="15" name="Rectangle 14">
            <a:extLst>
              <a:ext uri="{FF2B5EF4-FFF2-40B4-BE49-F238E27FC236}">
                <a16:creationId xmlns:a16="http://schemas.microsoft.com/office/drawing/2014/main" id="{D9F98486-DCCD-FF44-8EF3-D2182B79B1CF}"/>
              </a:ext>
            </a:extLst>
          </p:cNvPr>
          <p:cNvSpPr/>
          <p:nvPr/>
        </p:nvSpPr>
        <p:spPr>
          <a:xfrm>
            <a:off x="0" y="5596856"/>
            <a:ext cx="12192000" cy="126114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88E417D-2A1A-9A4A-A871-99CF87E6A73D}"/>
              </a:ext>
            </a:extLst>
          </p:cNvPr>
          <p:cNvPicPr>
            <a:picLocks noChangeAspect="1"/>
          </p:cNvPicPr>
          <p:nvPr/>
        </p:nvPicPr>
        <p:blipFill>
          <a:blip r:embed="rId4"/>
          <a:stretch>
            <a:fillRect/>
          </a:stretch>
        </p:blipFill>
        <p:spPr>
          <a:xfrm>
            <a:off x="1423438" y="6175704"/>
            <a:ext cx="2156670" cy="378455"/>
          </a:xfrm>
          <a:prstGeom prst="rect">
            <a:avLst/>
          </a:prstGeom>
        </p:spPr>
      </p:pic>
      <p:sp>
        <p:nvSpPr>
          <p:cNvPr id="20" name="TextBox 19">
            <a:extLst>
              <a:ext uri="{FF2B5EF4-FFF2-40B4-BE49-F238E27FC236}">
                <a16:creationId xmlns:a16="http://schemas.microsoft.com/office/drawing/2014/main" id="{A10D0ED8-F780-E94A-80A3-42700BC94782}"/>
              </a:ext>
            </a:extLst>
          </p:cNvPr>
          <p:cNvSpPr txBox="1"/>
          <p:nvPr/>
        </p:nvSpPr>
        <p:spPr>
          <a:xfrm>
            <a:off x="7715522" y="6288723"/>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1" name="Straight Connector 20">
            <a:extLst>
              <a:ext uri="{FF2B5EF4-FFF2-40B4-BE49-F238E27FC236}">
                <a16:creationId xmlns:a16="http://schemas.microsoft.com/office/drawing/2014/main" id="{216B3B19-201F-7348-A518-8545BF991447}"/>
              </a:ext>
            </a:extLst>
          </p:cNvPr>
          <p:cNvCxnSpPr>
            <a:cxnSpLocks/>
          </p:cNvCxnSpPr>
          <p:nvPr/>
        </p:nvCxnSpPr>
        <p:spPr>
          <a:xfrm>
            <a:off x="1436317" y="1563370"/>
            <a:ext cx="0" cy="252710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D42AF42-10B0-9A48-9571-3C829913E97D}"/>
              </a:ext>
            </a:extLst>
          </p:cNvPr>
          <p:cNvSpPr>
            <a:spLocks noGrp="1"/>
          </p:cNvSpPr>
          <p:nvPr>
            <p:ph type="dt" sz="half" idx="10"/>
          </p:nvPr>
        </p:nvSpPr>
        <p:spPr>
          <a:xfrm>
            <a:off x="5497863" y="6244659"/>
            <a:ext cx="2090738" cy="365125"/>
          </a:xfrm>
        </p:spPr>
        <p:txBody>
          <a:bodyPr/>
          <a:lstStyle/>
          <a:p>
            <a:fld id="{B61BEF0D-F0BB-DE4B-95CE-6DB70DBA9567}" type="datetimeFigureOut">
              <a:rPr lang="en-US" smtClean="0"/>
              <a:pPr/>
              <a:t>4/23/21</a:t>
            </a:fld>
            <a:endParaRPr lang="en-US" dirty="0"/>
          </a:p>
        </p:txBody>
      </p:sp>
      <p:sp>
        <p:nvSpPr>
          <p:cNvPr id="13" name="Title 1">
            <a:extLst>
              <a:ext uri="{FF2B5EF4-FFF2-40B4-BE49-F238E27FC236}">
                <a16:creationId xmlns:a16="http://schemas.microsoft.com/office/drawing/2014/main" id="{1A1FD96B-0733-A745-B2F3-D83FFA10E757}"/>
              </a:ext>
            </a:extLst>
          </p:cNvPr>
          <p:cNvSpPr>
            <a:spLocks noGrp="1"/>
          </p:cNvSpPr>
          <p:nvPr>
            <p:ph type="title"/>
          </p:nvPr>
        </p:nvSpPr>
        <p:spPr>
          <a:xfrm>
            <a:off x="1966363" y="1231184"/>
            <a:ext cx="7334800" cy="2141463"/>
          </a:xfrm>
          <a:ln>
            <a:noFill/>
          </a:ln>
        </p:spPr>
        <p:txBody>
          <a:bodyPr anchor="b" anchorCtr="0">
            <a:normAutofit/>
          </a:bodyPr>
          <a:lstStyle>
            <a:lvl1pPr>
              <a:defRPr lang="en-US" sz="6600" dirty="0">
                <a:solidFill>
                  <a:schemeClr val="bg1"/>
                </a:solidFill>
              </a:defRPr>
            </a:lvl1pPr>
          </a:lstStyle>
          <a:p>
            <a:pPr marL="0" lvl="0"/>
            <a:r>
              <a:rPr lang="en-US"/>
              <a:t>Click to edit Master title style</a:t>
            </a:r>
            <a:endParaRPr lang="en-US" dirty="0"/>
          </a:p>
        </p:txBody>
      </p:sp>
      <p:sp>
        <p:nvSpPr>
          <p:cNvPr id="18" name="Subtitle 2">
            <a:extLst>
              <a:ext uri="{FF2B5EF4-FFF2-40B4-BE49-F238E27FC236}">
                <a16:creationId xmlns:a16="http://schemas.microsoft.com/office/drawing/2014/main" id="{6BC9B6C1-E06A-CF4D-86E9-868F84120AC3}"/>
              </a:ext>
            </a:extLst>
          </p:cNvPr>
          <p:cNvSpPr>
            <a:spLocks noGrp="1"/>
          </p:cNvSpPr>
          <p:nvPr>
            <p:ph type="subTitle" idx="1"/>
          </p:nvPr>
        </p:nvSpPr>
        <p:spPr>
          <a:xfrm>
            <a:off x="1945343" y="3589573"/>
            <a:ext cx="7355820" cy="569067"/>
          </a:xfrm>
        </p:spPr>
        <p:txBody>
          <a:bodyPr>
            <a:noAutofit/>
          </a:bodyPr>
          <a:lstStyle>
            <a:lvl1pPr marL="0" indent="0" algn="l">
              <a:buNone/>
              <a:defRPr sz="3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0344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2500"/>
                            </p:stCondLst>
                            <p:childTnLst>
                              <p:par>
                                <p:cTn id="13" presetID="10" presetClass="entr" presetSubtype="0" fill="hold" grpId="0" nodeType="afterEffect">
                                  <p:stCondLst>
                                    <p:cond delay="10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1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bldLst>
  </p:timing>
  <p:extLst>
    <p:ext uri="{DCECCB84-F9BA-43D5-87BE-67443E8EF086}">
      <p15:sldGuideLst xmlns:p15="http://schemas.microsoft.com/office/powerpoint/2012/main">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09B01-23F5-F346-B24D-7AA19B8B5E0D}"/>
              </a:ext>
            </a:extLst>
          </p:cNvPr>
          <p:cNvSpPr>
            <a:spLocks noGrp="1"/>
          </p:cNvSpPr>
          <p:nvPr>
            <p:ph type="title"/>
          </p:nvPr>
        </p:nvSpPr>
        <p:spPr>
          <a:xfrm>
            <a:off x="838198" y="540912"/>
            <a:ext cx="10916907" cy="110532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1EEE05F-F78F-0D48-8887-C53654C39AFB}"/>
              </a:ext>
            </a:extLst>
          </p:cNvPr>
          <p:cNvSpPr>
            <a:spLocks noGrp="1"/>
          </p:cNvSpPr>
          <p:nvPr>
            <p:ph type="body" idx="1"/>
          </p:nvPr>
        </p:nvSpPr>
        <p:spPr>
          <a:xfrm>
            <a:off x="838200" y="1825625"/>
            <a:ext cx="10916906" cy="3981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73C7B4-2B6E-B649-A283-23AE6B7A4258}"/>
              </a:ext>
            </a:extLst>
          </p:cNvPr>
          <p:cNvSpPr>
            <a:spLocks noGrp="1"/>
          </p:cNvSpPr>
          <p:nvPr>
            <p:ph type="dt" sz="half" idx="2"/>
          </p:nvPr>
        </p:nvSpPr>
        <p:spPr>
          <a:xfrm>
            <a:off x="436894" y="6077516"/>
            <a:ext cx="23193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4/23/21</a:t>
            </a:fld>
            <a:endParaRPr lang="en-US" dirty="0"/>
          </a:p>
        </p:txBody>
      </p:sp>
      <p:sp>
        <p:nvSpPr>
          <p:cNvPr id="5" name="Footer Placeholder 4">
            <a:extLst>
              <a:ext uri="{FF2B5EF4-FFF2-40B4-BE49-F238E27FC236}">
                <a16:creationId xmlns:a16="http://schemas.microsoft.com/office/drawing/2014/main" id="{0D972EB5-F374-6B40-BF2A-1423618BFB9A}"/>
              </a:ext>
            </a:extLst>
          </p:cNvPr>
          <p:cNvSpPr>
            <a:spLocks noGrp="1"/>
          </p:cNvSpPr>
          <p:nvPr>
            <p:ph type="ftr" sz="quarter" idx="3"/>
          </p:nvPr>
        </p:nvSpPr>
        <p:spPr>
          <a:xfrm>
            <a:off x="2819834" y="6077516"/>
            <a:ext cx="34790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A54B805-EFE3-3E45-9C7F-69BAA91A2695}"/>
              </a:ext>
            </a:extLst>
          </p:cNvPr>
          <p:cNvSpPr>
            <a:spLocks noGrp="1"/>
          </p:cNvSpPr>
          <p:nvPr>
            <p:ph type="sldNum" sz="quarter" idx="4"/>
          </p:nvPr>
        </p:nvSpPr>
        <p:spPr>
          <a:xfrm>
            <a:off x="6342137" y="6077516"/>
            <a:ext cx="23193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7446550"/>
      </p:ext>
    </p:extLst>
  </p:cSld>
  <p:clrMap bg1="lt1" tx1="dk1" bg2="lt2" tx2="dk2" accent1="accent1" accent2="accent2" accent3="accent3" accent4="accent4" accent5="accent5" accent6="accent6" hlink="hlink" folHlink="folHlink"/>
  <p:sldLayoutIdLst>
    <p:sldLayoutId id="2147483668" r:id="rId1"/>
    <p:sldLayoutId id="2147483662" r:id="rId2"/>
    <p:sldLayoutId id="2147483663" r:id="rId3"/>
    <p:sldLayoutId id="2147483669" r:id="rId4"/>
    <p:sldLayoutId id="2147483665" r:id="rId5"/>
    <p:sldLayoutId id="2147483661" r:id="rId6"/>
  </p:sldLayoutIdLst>
  <p:txStyles>
    <p:titleStyle>
      <a:lvl1pPr algn="l" defTabSz="914400" rtl="0" eaLnBrk="1" latinLnBrk="0" hangingPunct="1">
        <a:lnSpc>
          <a:spcPct val="90000"/>
        </a:lnSpc>
        <a:spcBef>
          <a:spcPct val="0"/>
        </a:spcBef>
        <a:buNone/>
        <a:defRPr sz="6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10000"/>
        </a:lnSpc>
        <a:spcBef>
          <a:spcPts val="0"/>
        </a:spcBef>
        <a:spcAft>
          <a:spcPts val="1200"/>
        </a:spcAft>
        <a:buFont typeface="Arial" panose="020B0604020202020204" pitchFamily="34" charset="0"/>
        <a:buChar char="•"/>
        <a:defRPr lang="en-US" sz="2000" b="0" i="0" kern="1200" dirty="0" smtClean="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10000"/>
        </a:lnSpc>
        <a:spcBef>
          <a:spcPts val="0"/>
        </a:spcBef>
        <a:spcAft>
          <a:spcPts val="900"/>
        </a:spcAft>
        <a:buFont typeface="Arial" panose="020B0604020202020204" pitchFamily="34" charset="0"/>
        <a:buChar char="•"/>
        <a:defRPr sz="18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books.google.co.uk/books?id=KwXFDwAAQBAJ&amp;pg=PT48&amp;lpg=PT48#v=onepage&amp;q&amp;f=false"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qz.com/work/653033/heres-the-best-day-and-time-to-hold-a-meeting/"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stats4sd.org/resources/476"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support.zoom.us/hc/en-us/articles/201362673-Request-or-Give-Remote-Contro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support.zoom.us/hc/en-us/articles/206476093-Getting-Started-with-Breakout-Room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tricider.com/" TargetMode="External"/><Relationship Id="rId2" Type="http://schemas.openxmlformats.org/officeDocument/2006/relationships/hyperlink" Target="https://www.mentimeter.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tats4sd.org/resources/476"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tats4sd.org/resources/475"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usiness.com/articles/7-powerful-tips-for-highly-productive-online-meetings/"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books.google.co.uk/books?id=KwXFDwAAQBAJ"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2.ed.gov/rschstat/eval/tech/evidence-based-practices/finalreport.pdf"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tats4sd.org/resources/473"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jime.open.ac.uk/articles/10.5334/jime.453/" TargetMode="External"/><Relationship Id="rId2" Type="http://schemas.openxmlformats.org/officeDocument/2006/relationships/hyperlink" Target="https://www.ncolr.org/jiol/issues/pdf/7.3.2.pdf" TargetMode="External"/><Relationship Id="rId1" Type="http://schemas.openxmlformats.org/officeDocument/2006/relationships/slideLayout" Target="../slideLayouts/slideLayout2.xml"/><Relationship Id="rId5" Type="http://schemas.openxmlformats.org/officeDocument/2006/relationships/hyperlink" Target="https://files.eric.ed.gov/fulltext/EJ1111518.pdf" TargetMode="External"/><Relationship Id="rId4" Type="http://schemas.openxmlformats.org/officeDocument/2006/relationships/hyperlink" Target="https://www.joe.org/joe/2011december/a4.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E30BA4-4E23-4F1D-BE4C-238C70405216}"/>
              </a:ext>
            </a:extLst>
          </p:cNvPr>
          <p:cNvSpPr>
            <a:spLocks noGrp="1"/>
          </p:cNvSpPr>
          <p:nvPr>
            <p:ph type="title"/>
          </p:nvPr>
        </p:nvSpPr>
        <p:spPr>
          <a:xfrm>
            <a:off x="3815917" y="39926"/>
            <a:ext cx="7662983" cy="2141463"/>
          </a:xfrm>
        </p:spPr>
        <p:txBody>
          <a:bodyPr/>
          <a:lstStyle/>
          <a:p>
            <a:r>
              <a:rPr lang="en-GB" dirty="0"/>
              <a:t>Organising online meetings</a:t>
            </a:r>
          </a:p>
        </p:txBody>
      </p:sp>
      <p:sp>
        <p:nvSpPr>
          <p:cNvPr id="5" name="Subtitle 4">
            <a:extLst>
              <a:ext uri="{FF2B5EF4-FFF2-40B4-BE49-F238E27FC236}">
                <a16:creationId xmlns:a16="http://schemas.microsoft.com/office/drawing/2014/main" id="{44B6B5E9-8FF9-4BA3-8011-A64CC5BF8C5F}"/>
              </a:ext>
            </a:extLst>
          </p:cNvPr>
          <p:cNvSpPr>
            <a:spLocks noGrp="1"/>
          </p:cNvSpPr>
          <p:nvPr>
            <p:ph type="subTitle" idx="1"/>
          </p:nvPr>
        </p:nvSpPr>
        <p:spPr>
          <a:xfrm>
            <a:off x="3862332" y="2366210"/>
            <a:ext cx="7662983" cy="1242769"/>
          </a:xfrm>
        </p:spPr>
        <p:txBody>
          <a:bodyPr/>
          <a:lstStyle/>
          <a:p>
            <a:r>
              <a:rPr lang="en-GB" b="1" dirty="0"/>
              <a:t>Review of lessons learnt, best practices and suggestions</a:t>
            </a:r>
          </a:p>
        </p:txBody>
      </p:sp>
      <p:sp>
        <p:nvSpPr>
          <p:cNvPr id="6" name="Subtitle 4">
            <a:extLst>
              <a:ext uri="{FF2B5EF4-FFF2-40B4-BE49-F238E27FC236}">
                <a16:creationId xmlns:a16="http://schemas.microsoft.com/office/drawing/2014/main" id="{460857B1-8382-4161-ADDD-8F2DAA64F839}"/>
              </a:ext>
            </a:extLst>
          </p:cNvPr>
          <p:cNvSpPr txBox="1">
            <a:spLocks/>
          </p:cNvSpPr>
          <p:nvPr/>
        </p:nvSpPr>
        <p:spPr>
          <a:xfrm>
            <a:off x="4052832" y="4409323"/>
            <a:ext cx="7662983" cy="1242769"/>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lang="en-US" sz="3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defTabSz="914400" rtl="0" eaLnBrk="1" latinLnBrk="0" hangingPunct="1">
              <a:lnSpc>
                <a:spcPct val="110000"/>
              </a:lnSpc>
              <a:spcBef>
                <a:spcPts val="0"/>
              </a:spcBef>
              <a:spcAft>
                <a:spcPts val="900"/>
              </a:spcAft>
              <a:buFont typeface="Arial" panose="020B0604020202020204" pitchFamily="34" charset="0"/>
              <a:buNone/>
              <a:defRPr sz="20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defTabSz="914400" rtl="0" eaLnBrk="1" latinLnBrk="0" hangingPunct="1">
              <a:lnSpc>
                <a:spcPct val="110000"/>
              </a:lnSpc>
              <a:spcBef>
                <a:spcPts val="0"/>
              </a:spcBef>
              <a:spcAft>
                <a:spcPts val="600"/>
              </a:spcAft>
              <a:buFont typeface="Arial" panose="020B0604020202020204" pitchFamily="34" charset="0"/>
              <a:buNone/>
              <a:defRPr sz="18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defTabSz="914400" rtl="0" eaLnBrk="1" latinLnBrk="0" hangingPunct="1">
              <a:lnSpc>
                <a:spcPct val="110000"/>
              </a:lnSpc>
              <a:spcBef>
                <a:spcPts val="0"/>
              </a:spcBef>
              <a:spcAft>
                <a:spcPts val="400"/>
              </a:spcAft>
              <a:buFont typeface="Arial" panose="020B0604020202020204" pitchFamily="34" charset="0"/>
              <a:buNone/>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defTabSz="914400" rtl="0" eaLnBrk="1" latinLnBrk="0" hangingPunct="1">
              <a:lnSpc>
                <a:spcPct val="110000"/>
              </a:lnSpc>
              <a:spcBef>
                <a:spcPts val="0"/>
              </a:spcBef>
              <a:spcAft>
                <a:spcPts val="400"/>
              </a:spcAft>
              <a:buFont typeface="Arial" panose="020B0604020202020204" pitchFamily="34" charset="0"/>
              <a:buNone/>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i="1" dirty="0"/>
              <a:t>Sam Dumble</a:t>
            </a:r>
          </a:p>
          <a:p>
            <a:r>
              <a:rPr lang="en-GB" sz="2800" i="1" dirty="0"/>
              <a:t>May 2020</a:t>
            </a:r>
          </a:p>
        </p:txBody>
      </p:sp>
    </p:spTree>
    <p:extLst>
      <p:ext uri="{BB962C8B-B14F-4D97-AF65-F5344CB8AC3E}">
        <p14:creationId xmlns:p14="http://schemas.microsoft.com/office/powerpoint/2010/main" val="3199238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458A5D43-B4A6-420D-BBD8-6E6EC0157DA1}"/>
              </a:ext>
            </a:extLst>
          </p:cNvPr>
          <p:cNvSpPr>
            <a:spLocks noGrp="1"/>
          </p:cNvSpPr>
          <p:nvPr>
            <p:ph sz="half" idx="2"/>
          </p:nvPr>
        </p:nvSpPr>
        <p:spPr>
          <a:xfrm>
            <a:off x="312166" y="1609759"/>
            <a:ext cx="5508000" cy="4556442"/>
          </a:xfrm>
          <a:noFill/>
          <a:ln>
            <a:solidFill>
              <a:schemeClr val="tx1"/>
            </a:solidFill>
          </a:ln>
        </p:spPr>
        <p:txBody>
          <a:bodyPr>
            <a:normAutofit fontScale="92500" lnSpcReduction="20000"/>
          </a:bodyPr>
          <a:lstStyle/>
          <a:p>
            <a:r>
              <a:rPr lang="en-GB" sz="1800" i="1" dirty="0"/>
              <a:t>Who you would like to present something at the meeting? (see: What?)</a:t>
            </a:r>
          </a:p>
          <a:p>
            <a:endParaRPr lang="en-GB" sz="1800" i="1" dirty="0"/>
          </a:p>
          <a:p>
            <a:r>
              <a:rPr lang="en-GB" sz="1800" i="1" dirty="0"/>
              <a:t>Who is responsible for contact lists &amp; emailing the invitations?</a:t>
            </a:r>
          </a:p>
          <a:p>
            <a:endParaRPr lang="en-GB" sz="1800" i="1" dirty="0"/>
          </a:p>
          <a:p>
            <a:r>
              <a:rPr lang="en-GB" sz="1800" i="1" dirty="0"/>
              <a:t>Who is hosting/facilitating the meeting? (see: How?)</a:t>
            </a:r>
          </a:p>
          <a:p>
            <a:endParaRPr lang="en-GB" sz="1800" i="1" dirty="0"/>
          </a:p>
          <a:p>
            <a:r>
              <a:rPr lang="en-GB" sz="1800" i="1" dirty="0"/>
              <a:t>Who is taking notes?</a:t>
            </a:r>
          </a:p>
          <a:p>
            <a:endParaRPr lang="en-GB" sz="1800" i="1" dirty="0"/>
          </a:p>
          <a:p>
            <a:r>
              <a:rPr lang="en-GB" sz="1800" i="1" dirty="0"/>
              <a:t>Who is responsible for recording/sharing/editing the video?</a:t>
            </a:r>
          </a:p>
          <a:p>
            <a:endParaRPr lang="en-GB" dirty="0"/>
          </a:p>
        </p:txBody>
      </p:sp>
      <p:sp>
        <p:nvSpPr>
          <p:cNvPr id="3" name="Title 2">
            <a:extLst>
              <a:ext uri="{FF2B5EF4-FFF2-40B4-BE49-F238E27FC236}">
                <a16:creationId xmlns:a16="http://schemas.microsoft.com/office/drawing/2014/main" id="{CEE7E920-DF89-49A4-95FC-97FAC7D1783A}"/>
              </a:ext>
            </a:extLst>
          </p:cNvPr>
          <p:cNvSpPr>
            <a:spLocks noGrp="1"/>
          </p:cNvSpPr>
          <p:nvPr>
            <p:ph type="title"/>
          </p:nvPr>
        </p:nvSpPr>
        <p:spPr/>
        <p:txBody>
          <a:bodyPr>
            <a:normAutofit/>
          </a:bodyPr>
          <a:lstStyle/>
          <a:p>
            <a:r>
              <a:rPr lang="en-GB" dirty="0"/>
              <a:t>WHO… is doing what?</a:t>
            </a:r>
          </a:p>
        </p:txBody>
      </p:sp>
      <p:sp>
        <p:nvSpPr>
          <p:cNvPr id="5" name="Content Placeholder 4">
            <a:extLst>
              <a:ext uri="{FF2B5EF4-FFF2-40B4-BE49-F238E27FC236}">
                <a16:creationId xmlns:a16="http://schemas.microsoft.com/office/drawing/2014/main" id="{D60AE5A3-411D-4A6A-B846-191E975D32F8}"/>
              </a:ext>
            </a:extLst>
          </p:cNvPr>
          <p:cNvSpPr>
            <a:spLocks noGrp="1"/>
          </p:cNvSpPr>
          <p:nvPr>
            <p:ph sz="half" idx="13"/>
          </p:nvPr>
        </p:nvSpPr>
        <p:spPr/>
        <p:txBody>
          <a:bodyPr>
            <a:normAutofit fontScale="92500" lnSpcReduction="20000"/>
          </a:bodyPr>
          <a:lstStyle/>
          <a:p>
            <a:pPr marL="0" indent="0">
              <a:buNone/>
            </a:pPr>
            <a:r>
              <a:rPr lang="en-GB" dirty="0"/>
              <a:t>If the answer to all of these questions is ‘me’ you are probably doing it wrong. </a:t>
            </a:r>
          </a:p>
          <a:p>
            <a:pPr marL="0" indent="0">
              <a:buNone/>
            </a:pPr>
            <a:endParaRPr lang="en-GB" dirty="0"/>
          </a:p>
          <a:p>
            <a:pPr marL="0" indent="0">
              <a:buNone/>
            </a:pPr>
            <a:r>
              <a:rPr lang="en-GB" dirty="0"/>
              <a:t>Spreading roles around the team, will:</a:t>
            </a:r>
          </a:p>
          <a:p>
            <a:pPr>
              <a:spcAft>
                <a:spcPts val="200"/>
              </a:spcAft>
            </a:pPr>
            <a:r>
              <a:rPr lang="en-GB" dirty="0"/>
              <a:t>increase engagement in the meeting</a:t>
            </a:r>
          </a:p>
          <a:p>
            <a:pPr>
              <a:spcAft>
                <a:spcPts val="200"/>
              </a:spcAft>
            </a:pPr>
            <a:r>
              <a:rPr lang="en-GB" dirty="0"/>
              <a:t>make things run smoother </a:t>
            </a:r>
          </a:p>
          <a:p>
            <a:pPr>
              <a:spcAft>
                <a:spcPts val="200"/>
              </a:spcAft>
            </a:pPr>
            <a:r>
              <a:rPr lang="en-GB" dirty="0"/>
              <a:t>reduce your own burden</a:t>
            </a:r>
          </a:p>
          <a:p>
            <a:pPr marL="0" indent="0">
              <a:buNone/>
            </a:pPr>
            <a:endParaRPr lang="en-GB" dirty="0"/>
          </a:p>
          <a:p>
            <a:pPr marL="0" indent="0">
              <a:buNone/>
            </a:pPr>
            <a:r>
              <a:rPr lang="en-GB" dirty="0"/>
              <a:t>If someone has a specific task or purpose in the meeting, they are </a:t>
            </a:r>
          </a:p>
          <a:p>
            <a:pPr marL="457200" indent="-457200">
              <a:buAutoNum type="alphaLcParenR"/>
            </a:pPr>
            <a:r>
              <a:rPr lang="en-GB" dirty="0"/>
              <a:t>more likely to attend the meeting </a:t>
            </a:r>
          </a:p>
          <a:p>
            <a:pPr marL="457200" indent="-457200">
              <a:buAutoNum type="alphaLcParenR"/>
            </a:pPr>
            <a:r>
              <a:rPr lang="en-GB" dirty="0"/>
              <a:t>more likely to contribute (1)</a:t>
            </a:r>
          </a:p>
        </p:txBody>
      </p:sp>
      <p:sp>
        <p:nvSpPr>
          <p:cNvPr id="2" name="Rectangle 1">
            <a:extLst>
              <a:ext uri="{FF2B5EF4-FFF2-40B4-BE49-F238E27FC236}">
                <a16:creationId xmlns:a16="http://schemas.microsoft.com/office/drawing/2014/main" id="{5E9FE008-4D62-47A3-A35D-969A06BF5049}"/>
              </a:ext>
            </a:extLst>
          </p:cNvPr>
          <p:cNvSpPr/>
          <p:nvPr/>
        </p:nvSpPr>
        <p:spPr>
          <a:xfrm>
            <a:off x="864571" y="6619645"/>
            <a:ext cx="7638791" cy="276999"/>
          </a:xfrm>
          <a:prstGeom prst="rect">
            <a:avLst/>
          </a:prstGeom>
        </p:spPr>
        <p:txBody>
          <a:bodyPr wrap="square">
            <a:spAutoFit/>
          </a:bodyPr>
          <a:lstStyle/>
          <a:p>
            <a:r>
              <a:rPr lang="en-GB" sz="1200" dirty="0">
                <a:solidFill>
                  <a:srgbClr val="2B2B2B"/>
                </a:solidFill>
                <a:ea typeface="Open Sans Light" panose="020B0306030504020204" pitchFamily="34" charset="0"/>
                <a:cs typeface="Open Sans Light" panose="020B0306030504020204" pitchFamily="34" charset="0"/>
              </a:rPr>
              <a:t>(1)</a:t>
            </a:r>
            <a:r>
              <a:rPr lang="en-GB" sz="1050" dirty="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solidFill>
                  <a:srgbClr val="0070C0"/>
                </a:solidFill>
                <a:hlinkClick r:id="rId2">
                  <a:extLst>
                    <a:ext uri="{A12FA001-AC4F-418D-AE19-62706E023703}">
                      <ahyp:hlinkClr xmlns:ahyp="http://schemas.microsoft.com/office/drawing/2018/hyperlinkcolor" val="tx"/>
                    </a:ext>
                  </a:extLst>
                </a:hlinkClick>
              </a:rPr>
              <a:t>https://books.google.co.uk/books?id=KwXFDwAAQBAJ&amp;pg=PT48&amp;lpg=PT48</a:t>
            </a:r>
            <a:endParaRPr lang="en-GB" sz="1200" dirty="0">
              <a:solidFill>
                <a:srgbClr val="0070C0"/>
              </a:solidFill>
            </a:endParaRPr>
          </a:p>
        </p:txBody>
      </p:sp>
    </p:spTree>
    <p:extLst>
      <p:ext uri="{BB962C8B-B14F-4D97-AF65-F5344CB8AC3E}">
        <p14:creationId xmlns:p14="http://schemas.microsoft.com/office/powerpoint/2010/main" val="579453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D2070C-4286-49AD-B8E1-49DD9F61ABA7}"/>
              </a:ext>
            </a:extLst>
          </p:cNvPr>
          <p:cNvSpPr>
            <a:spLocks noGrp="1"/>
          </p:cNvSpPr>
          <p:nvPr>
            <p:ph sz="half" idx="2"/>
          </p:nvPr>
        </p:nvSpPr>
        <p:spPr>
          <a:xfrm>
            <a:off x="841891" y="4919679"/>
            <a:ext cx="4104306" cy="529398"/>
          </a:xfrm>
        </p:spPr>
        <p:txBody>
          <a:bodyPr>
            <a:normAutofit fontScale="92500" lnSpcReduction="20000"/>
          </a:bodyPr>
          <a:lstStyle/>
          <a:p>
            <a:pPr marL="0" indent="0">
              <a:buNone/>
            </a:pPr>
            <a:r>
              <a:rPr lang="en-GB" dirty="0"/>
              <a:t>2.30pm on a Tuesday…??? (2)</a:t>
            </a:r>
          </a:p>
          <a:p>
            <a:endParaRPr lang="en-GB" dirty="0"/>
          </a:p>
        </p:txBody>
      </p:sp>
      <p:sp>
        <p:nvSpPr>
          <p:cNvPr id="3" name="Title 2">
            <a:extLst>
              <a:ext uri="{FF2B5EF4-FFF2-40B4-BE49-F238E27FC236}">
                <a16:creationId xmlns:a16="http://schemas.microsoft.com/office/drawing/2014/main" id="{4AEC2D84-A0D3-45EA-993B-962138AF7DE2}"/>
              </a:ext>
            </a:extLst>
          </p:cNvPr>
          <p:cNvSpPr>
            <a:spLocks noGrp="1"/>
          </p:cNvSpPr>
          <p:nvPr>
            <p:ph type="title"/>
          </p:nvPr>
        </p:nvSpPr>
        <p:spPr/>
        <p:txBody>
          <a:bodyPr>
            <a:normAutofit/>
          </a:bodyPr>
          <a:lstStyle/>
          <a:p>
            <a:r>
              <a:rPr lang="en-GB" dirty="0"/>
              <a:t>WHEN… is the meeting?</a:t>
            </a:r>
          </a:p>
        </p:txBody>
      </p:sp>
      <p:sp>
        <p:nvSpPr>
          <p:cNvPr id="5" name="Content Placeholder 4">
            <a:extLst>
              <a:ext uri="{FF2B5EF4-FFF2-40B4-BE49-F238E27FC236}">
                <a16:creationId xmlns:a16="http://schemas.microsoft.com/office/drawing/2014/main" id="{8556F8A9-7557-4341-9133-D04C820D4186}"/>
              </a:ext>
            </a:extLst>
          </p:cNvPr>
          <p:cNvSpPr>
            <a:spLocks noGrp="1"/>
          </p:cNvSpPr>
          <p:nvPr>
            <p:ph sz="half" idx="13"/>
          </p:nvPr>
        </p:nvSpPr>
        <p:spPr>
          <a:xfrm>
            <a:off x="6096000" y="1459482"/>
            <a:ext cx="5810733" cy="4556442"/>
          </a:xfrm>
          <a:ln>
            <a:solidFill>
              <a:schemeClr val="tx1"/>
            </a:solidFill>
          </a:ln>
        </p:spPr>
        <p:txBody>
          <a:bodyPr>
            <a:normAutofit lnSpcReduction="10000"/>
          </a:bodyPr>
          <a:lstStyle/>
          <a:p>
            <a:r>
              <a:rPr lang="en-GB" dirty="0"/>
              <a:t>Respect time zones and working hours as far as possible. </a:t>
            </a:r>
          </a:p>
          <a:p>
            <a:r>
              <a:rPr lang="en-GB" dirty="0"/>
              <a:t>Check for conflicting events or holidays in all working countries</a:t>
            </a:r>
          </a:p>
          <a:p>
            <a:r>
              <a:rPr lang="en-GB" dirty="0"/>
              <a:t>Identify the ‘essential’ attendees, and set a time convenient to them. Trying to find a time for all possible attendees may be impossible.</a:t>
            </a:r>
          </a:p>
          <a:p>
            <a:r>
              <a:rPr lang="en-GB" dirty="0"/>
              <a:t>If a recurring meeting or series, keep to a consistent schedule.</a:t>
            </a:r>
          </a:p>
          <a:p>
            <a:r>
              <a:rPr lang="en-GB" dirty="0"/>
              <a:t>Unless there is a major oversight, </a:t>
            </a:r>
            <a:r>
              <a:rPr lang="en-GB" b="1" dirty="0"/>
              <a:t>do not </a:t>
            </a:r>
            <a:r>
              <a:rPr lang="en-GB" dirty="0"/>
              <a:t>reschedule after sending an invitation. This will confuse and annoy people.</a:t>
            </a:r>
          </a:p>
          <a:p>
            <a:endParaRPr lang="en-GB" dirty="0"/>
          </a:p>
        </p:txBody>
      </p:sp>
      <p:sp>
        <p:nvSpPr>
          <p:cNvPr id="4" name="Rectangle 3">
            <a:extLst>
              <a:ext uri="{FF2B5EF4-FFF2-40B4-BE49-F238E27FC236}">
                <a16:creationId xmlns:a16="http://schemas.microsoft.com/office/drawing/2014/main" id="{6814C326-735E-4CEE-AB63-322E5A5C10C8}"/>
              </a:ext>
            </a:extLst>
          </p:cNvPr>
          <p:cNvSpPr/>
          <p:nvPr/>
        </p:nvSpPr>
        <p:spPr>
          <a:xfrm>
            <a:off x="275835" y="6358786"/>
            <a:ext cx="6096000" cy="276999"/>
          </a:xfrm>
          <a:prstGeom prst="rect">
            <a:avLst/>
          </a:prstGeom>
        </p:spPr>
        <p:txBody>
          <a:bodyPr>
            <a:spAutoFit/>
          </a:bodyPr>
          <a:lstStyle/>
          <a:p>
            <a:r>
              <a:rPr lang="en-GB" sz="1200" dirty="0"/>
              <a:t>(2)    </a:t>
            </a:r>
            <a:r>
              <a:rPr lang="en-GB" sz="1200" dirty="0">
                <a:solidFill>
                  <a:srgbClr val="0070C0"/>
                </a:solidFill>
                <a:hlinkClick r:id="rId2">
                  <a:extLst>
                    <a:ext uri="{A12FA001-AC4F-418D-AE19-62706E023703}">
                      <ahyp:hlinkClr xmlns:ahyp="http://schemas.microsoft.com/office/drawing/2018/hyperlinkcolor" val="tx"/>
                    </a:ext>
                  </a:extLst>
                </a:hlinkClick>
              </a:rPr>
              <a:t>https://qz.com/work/653033/heres-the-best-day-and-time-to-hold-a-meeting/</a:t>
            </a:r>
            <a:endParaRPr lang="en-GB" sz="1200" dirty="0">
              <a:solidFill>
                <a:srgbClr val="0070C0"/>
              </a:solidFill>
            </a:endParaRPr>
          </a:p>
        </p:txBody>
      </p:sp>
      <p:pic>
        <p:nvPicPr>
          <p:cNvPr id="1028" name="Picture 4" descr="What is angle between hands of a clock at 2.30? - Quora">
            <a:extLst>
              <a:ext uri="{FF2B5EF4-FFF2-40B4-BE49-F238E27FC236}">
                <a16:creationId xmlns:a16="http://schemas.microsoft.com/office/drawing/2014/main" id="{D3374C56-8DE5-46B8-BC9B-5ECA3D0A7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136" y="259070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057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EC2D84-A0D3-45EA-993B-962138AF7DE2}"/>
              </a:ext>
            </a:extLst>
          </p:cNvPr>
          <p:cNvSpPr>
            <a:spLocks noGrp="1"/>
          </p:cNvSpPr>
          <p:nvPr>
            <p:ph type="title"/>
          </p:nvPr>
        </p:nvSpPr>
        <p:spPr/>
        <p:txBody>
          <a:bodyPr>
            <a:noAutofit/>
          </a:bodyPr>
          <a:lstStyle/>
          <a:p>
            <a:r>
              <a:rPr lang="en-GB" sz="3800" dirty="0"/>
              <a:t>WHEN… should I be planning the meeting?</a:t>
            </a:r>
          </a:p>
        </p:txBody>
      </p:sp>
      <p:graphicFrame>
        <p:nvGraphicFramePr>
          <p:cNvPr id="10" name="Table 10">
            <a:extLst>
              <a:ext uri="{FF2B5EF4-FFF2-40B4-BE49-F238E27FC236}">
                <a16:creationId xmlns:a16="http://schemas.microsoft.com/office/drawing/2014/main" id="{B380DEB1-5963-43E6-8B5F-ABBD30E102BB}"/>
              </a:ext>
            </a:extLst>
          </p:cNvPr>
          <p:cNvGraphicFramePr>
            <a:graphicFrameLocks noGrp="1"/>
          </p:cNvGraphicFramePr>
          <p:nvPr>
            <p:ph sz="half" idx="13"/>
            <p:extLst>
              <p:ext uri="{D42A27DB-BD31-4B8C-83A1-F6EECF244321}">
                <p14:modId xmlns:p14="http://schemas.microsoft.com/office/powerpoint/2010/main" val="2133242464"/>
              </p:ext>
            </p:extLst>
          </p:nvPr>
        </p:nvGraphicFramePr>
        <p:xfrm>
          <a:off x="708544" y="1336003"/>
          <a:ext cx="11198189" cy="5020956"/>
        </p:xfrm>
        <a:graphic>
          <a:graphicData uri="http://schemas.openxmlformats.org/drawingml/2006/table">
            <a:tbl>
              <a:tblPr firstRow="1" bandRow="1">
                <a:tableStyleId>{5C22544A-7EE6-4342-B048-85BDC9FD1C3A}</a:tableStyleId>
              </a:tblPr>
              <a:tblGrid>
                <a:gridCol w="8078561">
                  <a:extLst>
                    <a:ext uri="{9D8B030D-6E8A-4147-A177-3AD203B41FA5}">
                      <a16:colId xmlns:a16="http://schemas.microsoft.com/office/drawing/2014/main" val="2106228775"/>
                    </a:ext>
                  </a:extLst>
                </a:gridCol>
                <a:gridCol w="3119628">
                  <a:extLst>
                    <a:ext uri="{9D8B030D-6E8A-4147-A177-3AD203B41FA5}">
                      <a16:colId xmlns:a16="http://schemas.microsoft.com/office/drawing/2014/main" val="2624156687"/>
                    </a:ext>
                  </a:extLst>
                </a:gridCol>
              </a:tblGrid>
              <a:tr h="404689">
                <a:tc>
                  <a:txBody>
                    <a:bodyPr/>
                    <a:lstStyle/>
                    <a:p>
                      <a:r>
                        <a:rPr lang="en-GB" dirty="0"/>
                        <a:t>Task</a:t>
                      </a:r>
                    </a:p>
                  </a:txBody>
                  <a:tcPr/>
                </a:tc>
                <a:tc>
                  <a:txBody>
                    <a:bodyPr/>
                    <a:lstStyle/>
                    <a:p>
                      <a:r>
                        <a:rPr lang="en-GB" dirty="0"/>
                        <a:t>When? (AT THE VERY LATEST)</a:t>
                      </a:r>
                    </a:p>
                  </a:txBody>
                  <a:tcPr/>
                </a:tc>
                <a:extLst>
                  <a:ext uri="{0D108BD9-81ED-4DB2-BD59-A6C34878D82A}">
                    <a16:rowId xmlns:a16="http://schemas.microsoft.com/office/drawing/2014/main" val="73075273"/>
                  </a:ext>
                </a:extLst>
              </a:tr>
              <a:tr h="404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Identifying roles, discussing content &amp; plans, and scheduling a convenient time</a:t>
                      </a:r>
                    </a:p>
                  </a:txBody>
                  <a:tcPr/>
                </a:tc>
                <a:tc>
                  <a:txBody>
                    <a:bodyPr/>
                    <a:lstStyle/>
                    <a:p>
                      <a:r>
                        <a:rPr lang="en-GB" sz="1600" dirty="0"/>
                        <a:t>-3 weeks</a:t>
                      </a:r>
                    </a:p>
                  </a:txBody>
                  <a:tcPr/>
                </a:tc>
                <a:extLst>
                  <a:ext uri="{0D108BD9-81ED-4DB2-BD59-A6C34878D82A}">
                    <a16:rowId xmlns:a16="http://schemas.microsoft.com/office/drawing/2014/main" val="3536938545"/>
                  </a:ext>
                </a:extLst>
              </a:tr>
              <a:tr h="404689">
                <a:tc>
                  <a:txBody>
                    <a:bodyPr/>
                    <a:lstStyle/>
                    <a:p>
                      <a:r>
                        <a:rPr lang="en-GB" sz="1600" dirty="0"/>
                        <a:t>Send invitations over email</a:t>
                      </a:r>
                    </a:p>
                  </a:txBody>
                  <a:tcPr/>
                </a:tc>
                <a:tc>
                  <a:txBody>
                    <a:bodyPr/>
                    <a:lstStyle/>
                    <a:p>
                      <a:r>
                        <a:rPr lang="en-GB" sz="1600" dirty="0"/>
                        <a:t>-2 weeks</a:t>
                      </a:r>
                    </a:p>
                  </a:txBody>
                  <a:tcPr/>
                </a:tc>
                <a:extLst>
                  <a:ext uri="{0D108BD9-81ED-4DB2-BD59-A6C34878D82A}">
                    <a16:rowId xmlns:a16="http://schemas.microsoft.com/office/drawing/2014/main" val="2021667315"/>
                  </a:ext>
                </a:extLst>
              </a:tr>
              <a:tr h="389813">
                <a:tc>
                  <a:txBody>
                    <a:bodyPr/>
                    <a:lstStyle/>
                    <a:p>
                      <a:r>
                        <a:rPr lang="en-GB" sz="1600" dirty="0"/>
                        <a:t>Check progress of content with presenters</a:t>
                      </a:r>
                    </a:p>
                  </a:txBody>
                  <a:tcPr/>
                </a:tc>
                <a:tc>
                  <a:txBody>
                    <a:bodyPr/>
                    <a:lstStyle/>
                    <a:p>
                      <a:r>
                        <a:rPr lang="en-GB" sz="1600" dirty="0"/>
                        <a:t>-1 week</a:t>
                      </a:r>
                    </a:p>
                  </a:txBody>
                  <a:tcPr/>
                </a:tc>
                <a:extLst>
                  <a:ext uri="{0D108BD9-81ED-4DB2-BD59-A6C34878D82A}">
                    <a16:rowId xmlns:a16="http://schemas.microsoft.com/office/drawing/2014/main" val="1208713288"/>
                  </a:ext>
                </a:extLst>
              </a:tr>
              <a:tr h="404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Check in again with presenters; be aware of any non-standard tech requirements they might have</a:t>
                      </a:r>
                    </a:p>
                  </a:txBody>
                  <a:tcPr/>
                </a:tc>
                <a:tc>
                  <a:txBody>
                    <a:bodyPr/>
                    <a:lstStyle/>
                    <a:p>
                      <a:r>
                        <a:rPr lang="en-GB" sz="1600" dirty="0"/>
                        <a:t>-48 hours</a:t>
                      </a:r>
                    </a:p>
                  </a:txBody>
                  <a:tcPr/>
                </a:tc>
                <a:extLst>
                  <a:ext uri="{0D108BD9-81ED-4DB2-BD59-A6C34878D82A}">
                    <a16:rowId xmlns:a16="http://schemas.microsoft.com/office/drawing/2014/main" val="3473977261"/>
                  </a:ext>
                </a:extLst>
              </a:tr>
              <a:tr h="404689">
                <a:tc>
                  <a:txBody>
                    <a:bodyPr/>
                    <a:lstStyle/>
                    <a:p>
                      <a:r>
                        <a:rPr lang="en-GB" sz="1600" dirty="0"/>
                        <a:t>Send invitation reminder over email</a:t>
                      </a:r>
                    </a:p>
                  </a:txBody>
                  <a:tcPr/>
                </a:tc>
                <a:tc>
                  <a:txBody>
                    <a:bodyPr/>
                    <a:lstStyle/>
                    <a:p>
                      <a:r>
                        <a:rPr lang="en-GB" sz="1600" dirty="0"/>
                        <a:t>-24 hours</a:t>
                      </a:r>
                    </a:p>
                  </a:txBody>
                  <a:tcPr/>
                </a:tc>
                <a:extLst>
                  <a:ext uri="{0D108BD9-81ED-4DB2-BD59-A6C34878D82A}">
                    <a16:rowId xmlns:a16="http://schemas.microsoft.com/office/drawing/2014/main" val="2976512692"/>
                  </a:ext>
                </a:extLst>
              </a:tr>
              <a:tr h="404689">
                <a:tc>
                  <a:txBody>
                    <a:bodyPr/>
                    <a:lstStyle/>
                    <a:p>
                      <a:r>
                        <a:rPr lang="en-GB" sz="1600" dirty="0"/>
                        <a:t>Deadline for presenters to send copy of content</a:t>
                      </a:r>
                    </a:p>
                  </a:txBody>
                  <a:tcPr/>
                </a:tc>
                <a:tc>
                  <a:txBody>
                    <a:bodyPr/>
                    <a:lstStyle/>
                    <a:p>
                      <a:r>
                        <a:rPr lang="en-GB" sz="1600" dirty="0"/>
                        <a:t>-24 hours</a:t>
                      </a:r>
                    </a:p>
                  </a:txBody>
                  <a:tcPr/>
                </a:tc>
                <a:extLst>
                  <a:ext uri="{0D108BD9-81ED-4DB2-BD59-A6C34878D82A}">
                    <a16:rowId xmlns:a16="http://schemas.microsoft.com/office/drawing/2014/main" val="2781878279"/>
                  </a:ext>
                </a:extLst>
              </a:tr>
              <a:tr h="404689">
                <a:tc>
                  <a:txBody>
                    <a:bodyPr/>
                    <a:lstStyle/>
                    <a:p>
                      <a:r>
                        <a:rPr lang="en-GB" sz="1600" dirty="0"/>
                        <a:t>Ensure computer doesn’t need updates, check audio/video quality. Try to create a quiet environment</a:t>
                      </a:r>
                    </a:p>
                  </a:txBody>
                  <a:tcPr/>
                </a:tc>
                <a:tc>
                  <a:txBody>
                    <a:bodyPr/>
                    <a:lstStyle/>
                    <a:p>
                      <a:r>
                        <a:rPr lang="en-GB" sz="1600" dirty="0"/>
                        <a:t>-1 hour</a:t>
                      </a:r>
                    </a:p>
                  </a:txBody>
                  <a:tcPr/>
                </a:tc>
                <a:extLst>
                  <a:ext uri="{0D108BD9-81ED-4DB2-BD59-A6C34878D82A}">
                    <a16:rowId xmlns:a16="http://schemas.microsoft.com/office/drawing/2014/main" val="1835535738"/>
                  </a:ext>
                </a:extLst>
              </a:tr>
              <a:tr h="404689">
                <a:tc>
                  <a:txBody>
                    <a:bodyPr/>
                    <a:lstStyle/>
                    <a:p>
                      <a:r>
                        <a:rPr lang="en-GB" sz="1600" dirty="0"/>
                        <a:t>Facilitators &amp; presenters join pre-meeting to confirm format</a:t>
                      </a:r>
                    </a:p>
                  </a:txBody>
                  <a:tcPr/>
                </a:tc>
                <a:tc>
                  <a:txBody>
                    <a:bodyPr/>
                    <a:lstStyle/>
                    <a:p>
                      <a:r>
                        <a:rPr lang="en-GB" sz="1600" dirty="0"/>
                        <a:t>-5 minutes</a:t>
                      </a:r>
                    </a:p>
                  </a:txBody>
                  <a:tcPr/>
                </a:tc>
                <a:extLst>
                  <a:ext uri="{0D108BD9-81ED-4DB2-BD59-A6C34878D82A}">
                    <a16:rowId xmlns:a16="http://schemas.microsoft.com/office/drawing/2014/main" val="4107164016"/>
                  </a:ext>
                </a:extLst>
              </a:tr>
              <a:tr h="404689">
                <a:tc>
                  <a:txBody>
                    <a:bodyPr/>
                    <a:lstStyle/>
                    <a:p>
                      <a:r>
                        <a:rPr lang="en-GB" sz="1600" dirty="0"/>
                        <a:t>Start meeting!</a:t>
                      </a:r>
                    </a:p>
                  </a:txBody>
                  <a:tcPr/>
                </a:tc>
                <a:tc>
                  <a:txBody>
                    <a:bodyPr/>
                    <a:lstStyle/>
                    <a:p>
                      <a:r>
                        <a:rPr lang="en-GB" sz="1600" dirty="0"/>
                        <a:t>0</a:t>
                      </a:r>
                    </a:p>
                  </a:txBody>
                  <a:tcPr/>
                </a:tc>
                <a:extLst>
                  <a:ext uri="{0D108BD9-81ED-4DB2-BD59-A6C34878D82A}">
                    <a16:rowId xmlns:a16="http://schemas.microsoft.com/office/drawing/2014/main" val="952463330"/>
                  </a:ext>
                </a:extLst>
              </a:tr>
              <a:tr h="404689">
                <a:tc>
                  <a:txBody>
                    <a:bodyPr/>
                    <a:lstStyle/>
                    <a:p>
                      <a:r>
                        <a:rPr lang="en-GB" sz="1600" dirty="0"/>
                        <a:t>Begin meeting follow-up</a:t>
                      </a:r>
                    </a:p>
                  </a:txBody>
                  <a:tcPr/>
                </a:tc>
                <a:tc>
                  <a:txBody>
                    <a:bodyPr/>
                    <a:lstStyle/>
                    <a:p>
                      <a:r>
                        <a:rPr lang="en-GB" sz="1600" dirty="0"/>
                        <a:t>+1 hour</a:t>
                      </a:r>
                    </a:p>
                  </a:txBody>
                  <a:tcPr/>
                </a:tc>
                <a:extLst>
                  <a:ext uri="{0D108BD9-81ED-4DB2-BD59-A6C34878D82A}">
                    <a16:rowId xmlns:a16="http://schemas.microsoft.com/office/drawing/2014/main" val="780382009"/>
                  </a:ext>
                </a:extLst>
              </a:tr>
            </a:tbl>
          </a:graphicData>
        </a:graphic>
      </p:graphicFrame>
    </p:spTree>
    <p:extLst>
      <p:ext uri="{BB962C8B-B14F-4D97-AF65-F5344CB8AC3E}">
        <p14:creationId xmlns:p14="http://schemas.microsoft.com/office/powerpoint/2010/main" val="4096270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EC2D84-A0D3-45EA-993B-962138AF7DE2}"/>
              </a:ext>
            </a:extLst>
          </p:cNvPr>
          <p:cNvSpPr>
            <a:spLocks noGrp="1"/>
          </p:cNvSpPr>
          <p:nvPr>
            <p:ph type="title"/>
          </p:nvPr>
        </p:nvSpPr>
        <p:spPr/>
        <p:txBody>
          <a:bodyPr>
            <a:noAutofit/>
          </a:bodyPr>
          <a:lstStyle/>
          <a:p>
            <a:r>
              <a:rPr lang="en-GB" sz="3800" dirty="0"/>
              <a:t>WHEN… should I be planning the meeting?</a:t>
            </a:r>
          </a:p>
        </p:txBody>
      </p:sp>
      <p:sp>
        <p:nvSpPr>
          <p:cNvPr id="4" name="Content Placeholder 3">
            <a:extLst>
              <a:ext uri="{FF2B5EF4-FFF2-40B4-BE49-F238E27FC236}">
                <a16:creationId xmlns:a16="http://schemas.microsoft.com/office/drawing/2014/main" id="{3C43D1E9-4EF5-4569-83DE-B1EB900C11EA}"/>
              </a:ext>
            </a:extLst>
          </p:cNvPr>
          <p:cNvSpPr>
            <a:spLocks noGrp="1"/>
          </p:cNvSpPr>
          <p:nvPr>
            <p:ph sz="half" idx="13"/>
          </p:nvPr>
        </p:nvSpPr>
        <p:spPr>
          <a:xfrm>
            <a:off x="997401" y="1600429"/>
            <a:ext cx="9863431" cy="4556442"/>
          </a:xfrm>
        </p:spPr>
        <p:txBody>
          <a:bodyPr/>
          <a:lstStyle/>
          <a:p>
            <a:pPr marL="0" indent="0">
              <a:buNone/>
            </a:pPr>
            <a:r>
              <a:rPr lang="en-GB" dirty="0"/>
              <a:t>This is not meant as a prescriptive list</a:t>
            </a:r>
          </a:p>
          <a:p>
            <a:pPr marL="0" indent="0">
              <a:buNone/>
            </a:pPr>
            <a:r>
              <a:rPr lang="en-GB" dirty="0"/>
              <a:t>But the principle of working out the timetable, and the tasks needed, and the responsibilities, should be done as the first step in the planning process to ensure good preparation</a:t>
            </a:r>
          </a:p>
          <a:p>
            <a:pPr marL="0" indent="0">
              <a:buNone/>
            </a:pPr>
            <a:endParaRPr lang="en-GB" dirty="0"/>
          </a:p>
          <a:p>
            <a:pPr marL="0" indent="0">
              <a:buNone/>
            </a:pPr>
            <a:r>
              <a:rPr lang="en-GB" dirty="0"/>
              <a:t>See the appendices of: </a:t>
            </a:r>
            <a:r>
              <a:rPr lang="en-GB" u="sng" dirty="0">
                <a:hlinkClick r:id="rId2"/>
              </a:rPr>
              <a:t>https://stats4sd.org/resources/476</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51521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EC2D84-A0D3-45EA-993B-962138AF7DE2}"/>
              </a:ext>
            </a:extLst>
          </p:cNvPr>
          <p:cNvSpPr>
            <a:spLocks noGrp="1"/>
          </p:cNvSpPr>
          <p:nvPr>
            <p:ph type="title"/>
          </p:nvPr>
        </p:nvSpPr>
        <p:spPr/>
        <p:txBody>
          <a:bodyPr>
            <a:normAutofit/>
          </a:bodyPr>
          <a:lstStyle/>
          <a:p>
            <a:r>
              <a:rPr lang="en-GB" dirty="0"/>
              <a:t>How… is the meeting operated?</a:t>
            </a:r>
          </a:p>
        </p:txBody>
      </p:sp>
      <p:sp>
        <p:nvSpPr>
          <p:cNvPr id="7" name="Content Placeholder 6">
            <a:extLst>
              <a:ext uri="{FF2B5EF4-FFF2-40B4-BE49-F238E27FC236}">
                <a16:creationId xmlns:a16="http://schemas.microsoft.com/office/drawing/2014/main" id="{EADD93C6-456C-4DAA-AFCF-86BFF353A0D8}"/>
              </a:ext>
            </a:extLst>
          </p:cNvPr>
          <p:cNvSpPr>
            <a:spLocks noGrp="1"/>
          </p:cNvSpPr>
          <p:nvPr>
            <p:ph sz="half" idx="2"/>
          </p:nvPr>
        </p:nvSpPr>
        <p:spPr>
          <a:xfrm>
            <a:off x="551669" y="1588651"/>
            <a:ext cx="11559465" cy="4556442"/>
          </a:xfrm>
        </p:spPr>
        <p:txBody>
          <a:bodyPr/>
          <a:lstStyle/>
          <a:p>
            <a:r>
              <a:rPr lang="en-GB" dirty="0"/>
              <a:t>Pick a platform and stick with it. </a:t>
            </a:r>
          </a:p>
          <a:p>
            <a:pPr lvl="1"/>
            <a:r>
              <a:rPr lang="en-GB" dirty="0"/>
              <a:t>As a team we gain familiarity</a:t>
            </a:r>
          </a:p>
          <a:p>
            <a:pPr lvl="1"/>
            <a:r>
              <a:rPr lang="en-GB" dirty="0"/>
              <a:t>The people we regularly interact with also gain familiarity.</a:t>
            </a:r>
          </a:p>
          <a:p>
            <a:endParaRPr lang="en-GB" dirty="0"/>
          </a:p>
          <a:p>
            <a:r>
              <a:rPr lang="en-GB" dirty="0"/>
              <a:t>As of today – as a team we use Zoom. We should stick to this, until:</a:t>
            </a:r>
          </a:p>
          <a:p>
            <a:pPr lvl="1"/>
            <a:r>
              <a:rPr lang="en-GB" dirty="0"/>
              <a:t>We have clear evidence of a different platform having significantly better features that we would need or want  </a:t>
            </a:r>
          </a:p>
          <a:p>
            <a:pPr lvl="1"/>
            <a:r>
              <a:rPr lang="en-GB" dirty="0"/>
              <a:t>The platform becomes too expensive/unreliable/non-usable in some way</a:t>
            </a:r>
          </a:p>
          <a:p>
            <a:pPr lvl="1"/>
            <a:endParaRPr lang="en-GB" dirty="0"/>
          </a:p>
          <a:p>
            <a:r>
              <a:rPr lang="en-GB" dirty="0"/>
              <a:t>Other teams will make other choices (Teams; Google; Skype; etc). This is also fine.</a:t>
            </a:r>
          </a:p>
        </p:txBody>
      </p:sp>
    </p:spTree>
    <p:extLst>
      <p:ext uri="{BB962C8B-B14F-4D97-AF65-F5344CB8AC3E}">
        <p14:creationId xmlns:p14="http://schemas.microsoft.com/office/powerpoint/2010/main" val="4011138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EC2D84-A0D3-45EA-993B-962138AF7DE2}"/>
              </a:ext>
            </a:extLst>
          </p:cNvPr>
          <p:cNvSpPr>
            <a:spLocks noGrp="1"/>
          </p:cNvSpPr>
          <p:nvPr>
            <p:ph type="title"/>
          </p:nvPr>
        </p:nvSpPr>
        <p:spPr/>
        <p:txBody>
          <a:bodyPr>
            <a:normAutofit fontScale="90000"/>
          </a:bodyPr>
          <a:lstStyle/>
          <a:p>
            <a:r>
              <a:rPr lang="en-GB" dirty="0"/>
              <a:t>How… should the facilitation work? (1)</a:t>
            </a:r>
          </a:p>
        </p:txBody>
      </p:sp>
      <p:sp>
        <p:nvSpPr>
          <p:cNvPr id="7" name="Content Placeholder 6">
            <a:extLst>
              <a:ext uri="{FF2B5EF4-FFF2-40B4-BE49-F238E27FC236}">
                <a16:creationId xmlns:a16="http://schemas.microsoft.com/office/drawing/2014/main" id="{EADD93C6-456C-4DAA-AFCF-86BFF353A0D8}"/>
              </a:ext>
            </a:extLst>
          </p:cNvPr>
          <p:cNvSpPr>
            <a:spLocks noGrp="1"/>
          </p:cNvSpPr>
          <p:nvPr>
            <p:ph sz="half" idx="2"/>
          </p:nvPr>
        </p:nvSpPr>
        <p:spPr>
          <a:xfrm>
            <a:off x="551669" y="1588651"/>
            <a:ext cx="11559465" cy="4556442"/>
          </a:xfrm>
        </p:spPr>
        <p:txBody>
          <a:bodyPr>
            <a:normAutofit/>
          </a:bodyPr>
          <a:lstStyle/>
          <a:p>
            <a:pPr marL="0" indent="0">
              <a:buNone/>
            </a:pPr>
            <a:r>
              <a:rPr lang="en-GB" b="1" dirty="0"/>
              <a:t>Make sure everyone knows their role</a:t>
            </a:r>
          </a:p>
          <a:p>
            <a:r>
              <a:rPr lang="en-GB" dirty="0"/>
              <a:t>Consider a pre-meeting between the presenter and the facilitator. This can be done over email, but ideally by joining the meeting 5 minutes early and checking audio/video/presentations.</a:t>
            </a:r>
          </a:p>
          <a:p>
            <a:pPr marL="0" indent="0">
              <a:buNone/>
            </a:pPr>
            <a:r>
              <a:rPr lang="en-GB" b="1" dirty="0"/>
              <a:t>Time management</a:t>
            </a:r>
          </a:p>
          <a:p>
            <a:r>
              <a:rPr lang="en-GB" dirty="0"/>
              <a:t>Ensure all presenters know the amount of time available for their presentation. Send a private message when they have 2 minutes remaining. Cut them off verbally if they exceed the time by more than 2 minutes.</a:t>
            </a:r>
          </a:p>
          <a:p>
            <a:r>
              <a:rPr lang="en-GB" dirty="0"/>
              <a:t>Monitor timing during discussion times in relation to the agenda</a:t>
            </a:r>
          </a:p>
        </p:txBody>
      </p:sp>
    </p:spTree>
    <p:extLst>
      <p:ext uri="{BB962C8B-B14F-4D97-AF65-F5344CB8AC3E}">
        <p14:creationId xmlns:p14="http://schemas.microsoft.com/office/powerpoint/2010/main" val="3853461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EC2D84-A0D3-45EA-993B-962138AF7DE2}"/>
              </a:ext>
            </a:extLst>
          </p:cNvPr>
          <p:cNvSpPr>
            <a:spLocks noGrp="1"/>
          </p:cNvSpPr>
          <p:nvPr>
            <p:ph type="title"/>
          </p:nvPr>
        </p:nvSpPr>
        <p:spPr/>
        <p:txBody>
          <a:bodyPr>
            <a:normAutofit fontScale="90000"/>
          </a:bodyPr>
          <a:lstStyle/>
          <a:p>
            <a:r>
              <a:rPr lang="en-GB" dirty="0"/>
              <a:t>How… should the facilitation work? (2)</a:t>
            </a:r>
          </a:p>
        </p:txBody>
      </p:sp>
      <p:sp>
        <p:nvSpPr>
          <p:cNvPr id="7" name="Content Placeholder 6">
            <a:extLst>
              <a:ext uri="{FF2B5EF4-FFF2-40B4-BE49-F238E27FC236}">
                <a16:creationId xmlns:a16="http://schemas.microsoft.com/office/drawing/2014/main" id="{EADD93C6-456C-4DAA-AFCF-86BFF353A0D8}"/>
              </a:ext>
            </a:extLst>
          </p:cNvPr>
          <p:cNvSpPr>
            <a:spLocks noGrp="1"/>
          </p:cNvSpPr>
          <p:nvPr>
            <p:ph sz="half" idx="2"/>
          </p:nvPr>
        </p:nvSpPr>
        <p:spPr>
          <a:xfrm>
            <a:off x="551669" y="1588651"/>
            <a:ext cx="11559465" cy="4556442"/>
          </a:xfrm>
        </p:spPr>
        <p:txBody>
          <a:bodyPr>
            <a:normAutofit/>
          </a:bodyPr>
          <a:lstStyle/>
          <a:p>
            <a:pPr marL="0" indent="0">
              <a:buNone/>
            </a:pPr>
            <a:r>
              <a:rPr lang="en-GB" b="1" dirty="0"/>
              <a:t>React quickly to problems</a:t>
            </a:r>
          </a:p>
          <a:p>
            <a:r>
              <a:rPr lang="en-GB" dirty="0"/>
              <a:t>If there are audio/video problems from the presenter, the facilitator should be the first to react and notify the presenter of the problem</a:t>
            </a:r>
          </a:p>
          <a:p>
            <a:pPr marL="0" indent="0">
              <a:buNone/>
            </a:pPr>
            <a:r>
              <a:rPr lang="en-GB" b="1" dirty="0"/>
              <a:t>Deal with tech problems in private conversations</a:t>
            </a:r>
          </a:p>
          <a:p>
            <a:r>
              <a:rPr lang="en-GB" dirty="0"/>
              <a:t>This is unlikely to be relevant in the public chat/conversation. Redirect to a private conversation</a:t>
            </a:r>
          </a:p>
        </p:txBody>
      </p:sp>
    </p:spTree>
    <p:extLst>
      <p:ext uri="{BB962C8B-B14F-4D97-AF65-F5344CB8AC3E}">
        <p14:creationId xmlns:p14="http://schemas.microsoft.com/office/powerpoint/2010/main" val="3221233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EC2D84-A0D3-45EA-993B-962138AF7DE2}"/>
              </a:ext>
            </a:extLst>
          </p:cNvPr>
          <p:cNvSpPr>
            <a:spLocks noGrp="1"/>
          </p:cNvSpPr>
          <p:nvPr>
            <p:ph type="title"/>
          </p:nvPr>
        </p:nvSpPr>
        <p:spPr/>
        <p:txBody>
          <a:bodyPr>
            <a:normAutofit fontScale="90000"/>
          </a:bodyPr>
          <a:lstStyle/>
          <a:p>
            <a:r>
              <a:rPr lang="en-GB" dirty="0"/>
              <a:t>How… should the facilitation work? (3)</a:t>
            </a:r>
          </a:p>
        </p:txBody>
      </p:sp>
      <p:sp>
        <p:nvSpPr>
          <p:cNvPr id="7" name="Content Placeholder 6">
            <a:extLst>
              <a:ext uri="{FF2B5EF4-FFF2-40B4-BE49-F238E27FC236}">
                <a16:creationId xmlns:a16="http://schemas.microsoft.com/office/drawing/2014/main" id="{EADD93C6-456C-4DAA-AFCF-86BFF353A0D8}"/>
              </a:ext>
            </a:extLst>
          </p:cNvPr>
          <p:cNvSpPr>
            <a:spLocks noGrp="1"/>
          </p:cNvSpPr>
          <p:nvPr>
            <p:ph sz="half" idx="2"/>
          </p:nvPr>
        </p:nvSpPr>
        <p:spPr>
          <a:xfrm>
            <a:off x="551669" y="1588651"/>
            <a:ext cx="11559465" cy="4835124"/>
          </a:xfrm>
        </p:spPr>
        <p:txBody>
          <a:bodyPr>
            <a:normAutofit/>
          </a:bodyPr>
          <a:lstStyle/>
          <a:p>
            <a:pPr marL="0" indent="0">
              <a:buNone/>
            </a:pPr>
            <a:r>
              <a:rPr lang="en-GB" b="1" dirty="0"/>
              <a:t>Question management</a:t>
            </a:r>
          </a:p>
          <a:p>
            <a:pPr marL="0" indent="0">
              <a:buNone/>
            </a:pPr>
            <a:r>
              <a:rPr lang="en-GB" dirty="0"/>
              <a:t>Encourage participation from as many different people as possible – not just the loudest/most senior.</a:t>
            </a:r>
          </a:p>
          <a:p>
            <a:pPr marL="0" indent="0">
              <a:buNone/>
            </a:pPr>
            <a:r>
              <a:rPr lang="en-GB" dirty="0"/>
              <a:t>Consider ‘pre-allocating’ who will ask questions – ensures that ‘quieter’ people are engaged in the content, and gives them time to think without putting them on the spot</a:t>
            </a:r>
          </a:p>
          <a:p>
            <a:pPr marL="0" indent="0">
              <a:buNone/>
            </a:pPr>
            <a:r>
              <a:rPr lang="en-GB" dirty="0"/>
              <a:t>Set clearly the mechanism for how to ask questions. There are lots of ways of doing this – in smaller groups ‘jumping in’ will be fine; in medium groups using ‘hand raise’ will work well. In large groups it may be better to ask participants to write questions somewhere and then the facilitator can chose which to address. </a:t>
            </a:r>
          </a:p>
          <a:p>
            <a:pPr marL="0" indent="0">
              <a:buNone/>
            </a:pPr>
            <a:endParaRPr lang="en-GB" dirty="0"/>
          </a:p>
          <a:p>
            <a:pPr lvl="1"/>
            <a:endParaRPr lang="en-GB" dirty="0"/>
          </a:p>
        </p:txBody>
      </p:sp>
    </p:spTree>
    <p:extLst>
      <p:ext uri="{BB962C8B-B14F-4D97-AF65-F5344CB8AC3E}">
        <p14:creationId xmlns:p14="http://schemas.microsoft.com/office/powerpoint/2010/main" val="1964047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EC2D84-A0D3-45EA-993B-962138AF7DE2}"/>
              </a:ext>
            </a:extLst>
          </p:cNvPr>
          <p:cNvSpPr>
            <a:spLocks noGrp="1"/>
          </p:cNvSpPr>
          <p:nvPr>
            <p:ph type="title"/>
          </p:nvPr>
        </p:nvSpPr>
        <p:spPr/>
        <p:txBody>
          <a:bodyPr>
            <a:normAutofit fontScale="90000"/>
          </a:bodyPr>
          <a:lstStyle/>
          <a:p>
            <a:r>
              <a:rPr lang="en-GB" dirty="0"/>
              <a:t>How… should the facilitation work? (4)</a:t>
            </a:r>
          </a:p>
        </p:txBody>
      </p:sp>
      <p:sp>
        <p:nvSpPr>
          <p:cNvPr id="7" name="Content Placeholder 6">
            <a:extLst>
              <a:ext uri="{FF2B5EF4-FFF2-40B4-BE49-F238E27FC236}">
                <a16:creationId xmlns:a16="http://schemas.microsoft.com/office/drawing/2014/main" id="{EADD93C6-456C-4DAA-AFCF-86BFF353A0D8}"/>
              </a:ext>
            </a:extLst>
          </p:cNvPr>
          <p:cNvSpPr>
            <a:spLocks noGrp="1"/>
          </p:cNvSpPr>
          <p:nvPr>
            <p:ph sz="half" idx="2"/>
          </p:nvPr>
        </p:nvSpPr>
        <p:spPr>
          <a:xfrm>
            <a:off x="551669" y="1588651"/>
            <a:ext cx="11559465" cy="4556442"/>
          </a:xfrm>
        </p:spPr>
        <p:txBody>
          <a:bodyPr>
            <a:normAutofit fontScale="77500" lnSpcReduction="20000"/>
          </a:bodyPr>
          <a:lstStyle/>
          <a:p>
            <a:pPr marL="0" indent="0">
              <a:buNone/>
            </a:pPr>
            <a:r>
              <a:rPr lang="en-GB" b="1" dirty="0"/>
              <a:t>Crowd control</a:t>
            </a:r>
          </a:p>
          <a:p>
            <a:r>
              <a:rPr lang="en-GB" dirty="0"/>
              <a:t>Mute microphones of participants during presentations. Inform presenters if there is excessive background noise, or interference.</a:t>
            </a:r>
          </a:p>
          <a:p>
            <a:r>
              <a:rPr lang="en-GB" dirty="0"/>
              <a:t>Mutually agree whether video is on or off</a:t>
            </a:r>
          </a:p>
          <a:p>
            <a:pPr lvl="1"/>
            <a:r>
              <a:rPr lang="en-GB" dirty="0"/>
              <a:t>If video on – everyone should put video on. This can help in discussions; a large part of effective communication is in body language.</a:t>
            </a:r>
          </a:p>
          <a:p>
            <a:pPr lvl="1"/>
            <a:r>
              <a:rPr lang="en-GB" dirty="0"/>
              <a:t>If video off – everyone should turn video off. In larger groups, or during presentations, or under limited bandwidth, video will be too much of a distraction.</a:t>
            </a:r>
          </a:p>
          <a:p>
            <a:pPr marL="0" indent="0">
              <a:buNone/>
            </a:pPr>
            <a:r>
              <a:rPr lang="en-GB" b="1" dirty="0"/>
              <a:t>Say NO</a:t>
            </a:r>
          </a:p>
          <a:p>
            <a:r>
              <a:rPr lang="en-GB" dirty="0"/>
              <a:t>If questions are very niche or off-topic then re-direct these questions to email follow-ups or side meetings</a:t>
            </a:r>
          </a:p>
          <a:p>
            <a:r>
              <a:rPr lang="en-GB" dirty="0"/>
              <a:t>Similarly if conversation strays too far from the topic at hand, the facilitator should re-direct</a:t>
            </a:r>
          </a:p>
          <a:p>
            <a:pPr marL="0" indent="0">
              <a:buNone/>
            </a:pPr>
            <a:r>
              <a:rPr lang="en-GB" b="1" dirty="0"/>
              <a:t>Welcome attendees</a:t>
            </a:r>
          </a:p>
          <a:p>
            <a:pPr marL="0" indent="0">
              <a:buNone/>
            </a:pPr>
            <a:r>
              <a:rPr lang="en-GB" dirty="0"/>
              <a:t>Do not launch in to the content of the meeting immediately; people will need time to join and connect and may be running late. Rather than silence, or discussion about waiting, try to encourage informal discussion and introduce people who may not know each other, or be aware of who else is connected under what screen name. </a:t>
            </a:r>
          </a:p>
          <a:p>
            <a:pPr lvl="1"/>
            <a:endParaRPr lang="en-GB" dirty="0"/>
          </a:p>
        </p:txBody>
      </p:sp>
    </p:spTree>
    <p:extLst>
      <p:ext uri="{BB962C8B-B14F-4D97-AF65-F5344CB8AC3E}">
        <p14:creationId xmlns:p14="http://schemas.microsoft.com/office/powerpoint/2010/main" val="1951258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EC2D84-A0D3-45EA-993B-962138AF7DE2}"/>
              </a:ext>
            </a:extLst>
          </p:cNvPr>
          <p:cNvSpPr>
            <a:spLocks noGrp="1"/>
          </p:cNvSpPr>
          <p:nvPr>
            <p:ph type="title"/>
          </p:nvPr>
        </p:nvSpPr>
        <p:spPr/>
        <p:txBody>
          <a:bodyPr>
            <a:normAutofit fontScale="90000"/>
          </a:bodyPr>
          <a:lstStyle/>
          <a:p>
            <a:r>
              <a:rPr lang="en-GB" dirty="0"/>
              <a:t>How… should the facilitation work? (5)</a:t>
            </a:r>
          </a:p>
        </p:txBody>
      </p:sp>
      <p:sp>
        <p:nvSpPr>
          <p:cNvPr id="7" name="Content Placeholder 6">
            <a:extLst>
              <a:ext uri="{FF2B5EF4-FFF2-40B4-BE49-F238E27FC236}">
                <a16:creationId xmlns:a16="http://schemas.microsoft.com/office/drawing/2014/main" id="{EADD93C6-456C-4DAA-AFCF-86BFF353A0D8}"/>
              </a:ext>
            </a:extLst>
          </p:cNvPr>
          <p:cNvSpPr>
            <a:spLocks noGrp="1"/>
          </p:cNvSpPr>
          <p:nvPr>
            <p:ph sz="half" idx="2"/>
          </p:nvPr>
        </p:nvSpPr>
        <p:spPr>
          <a:xfrm>
            <a:off x="362465" y="1642197"/>
            <a:ext cx="5432854" cy="4556442"/>
          </a:xfrm>
          <a:ln>
            <a:solidFill>
              <a:schemeClr val="accent1"/>
            </a:solidFill>
          </a:ln>
        </p:spPr>
        <p:txBody>
          <a:bodyPr>
            <a:normAutofit fontScale="77500" lnSpcReduction="20000"/>
          </a:bodyPr>
          <a:lstStyle/>
          <a:p>
            <a:pPr marL="0" indent="0">
              <a:buNone/>
            </a:pPr>
            <a:r>
              <a:rPr lang="en-GB" b="1" dirty="0"/>
              <a:t>Dynamics</a:t>
            </a:r>
          </a:p>
          <a:p>
            <a:pPr marL="0" indent="0">
              <a:buNone/>
            </a:pPr>
            <a:r>
              <a:rPr lang="en-GB" dirty="0"/>
              <a:t>Choice of facilitator is very important to create good dynamics within the meeting. It should ideally be someone:</a:t>
            </a:r>
          </a:p>
          <a:p>
            <a:r>
              <a:rPr lang="en-GB" dirty="0"/>
              <a:t>Fully aware of the meeting contents and structure</a:t>
            </a:r>
          </a:p>
          <a:p>
            <a:r>
              <a:rPr lang="en-GB" dirty="0"/>
              <a:t>With good knowledge of the topic discussed</a:t>
            </a:r>
          </a:p>
          <a:p>
            <a:r>
              <a:rPr lang="en-GB" dirty="0"/>
              <a:t>With good knowledge of all the participants, and their backgrounds</a:t>
            </a:r>
          </a:p>
          <a:p>
            <a:r>
              <a:rPr lang="en-GB" dirty="0"/>
              <a:t>Able to have enough confidence &amp; authority to be respected</a:t>
            </a:r>
          </a:p>
          <a:p>
            <a:r>
              <a:rPr lang="en-GB" dirty="0"/>
              <a:t>Not intimidating to the audience</a:t>
            </a:r>
          </a:p>
          <a:p>
            <a:r>
              <a:rPr lang="en-GB" dirty="0"/>
              <a:t>Able to find the balance between letting conversations flow; and winding down for time</a:t>
            </a:r>
          </a:p>
          <a:p>
            <a:r>
              <a:rPr lang="en-GB" dirty="0"/>
              <a:t>Able to spark conversations, if they are lacking</a:t>
            </a:r>
          </a:p>
          <a:p>
            <a:pPr marL="457200" lvl="1" indent="0">
              <a:buNone/>
            </a:pPr>
            <a:endParaRPr lang="en-GB" dirty="0"/>
          </a:p>
        </p:txBody>
      </p:sp>
      <p:sp>
        <p:nvSpPr>
          <p:cNvPr id="4" name="Content Placeholder 6">
            <a:extLst>
              <a:ext uri="{FF2B5EF4-FFF2-40B4-BE49-F238E27FC236}">
                <a16:creationId xmlns:a16="http://schemas.microsoft.com/office/drawing/2014/main" id="{42673FC6-95AB-4410-890D-EB689083F813}"/>
              </a:ext>
            </a:extLst>
          </p:cNvPr>
          <p:cNvSpPr txBox="1">
            <a:spLocks/>
          </p:cNvSpPr>
          <p:nvPr/>
        </p:nvSpPr>
        <p:spPr>
          <a:xfrm>
            <a:off x="6096000" y="2269523"/>
            <a:ext cx="6015134" cy="3929115"/>
          </a:xfrm>
          <a:prstGeom prst="rect">
            <a:avLst/>
          </a:prstGeom>
        </p:spPr>
        <p:txBody>
          <a:bodyPr vert="horz" lIns="90000" tIns="45720" rIns="91440" bIns="45720" rtlCol="0">
            <a:normAutofit fontScale="92500" lnSpcReduction="20000"/>
          </a:bodyPr>
          <a:lstStyle>
            <a:lvl1pPr marL="228600" indent="-228600" algn="l" defTabSz="914400" rtl="0" eaLnBrk="1" latinLnBrk="0" hangingPunct="1">
              <a:lnSpc>
                <a:spcPct val="110000"/>
              </a:lnSpc>
              <a:spcBef>
                <a:spcPts val="0"/>
              </a:spcBef>
              <a:spcAft>
                <a:spcPts val="1200"/>
              </a:spcAft>
              <a:buFont typeface="Arial" panose="020B0604020202020204" pitchFamily="34" charset="0"/>
              <a:buChar char="•"/>
              <a:defRPr lang="en-US" sz="2000" b="0" i="0" kern="1200" dirty="0" smtClean="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10000"/>
              </a:lnSpc>
              <a:spcBef>
                <a:spcPts val="0"/>
              </a:spcBef>
              <a:spcAft>
                <a:spcPts val="900"/>
              </a:spcAft>
              <a:buFont typeface="Arial" panose="020B0604020202020204" pitchFamily="34" charset="0"/>
              <a:buChar char="•"/>
              <a:defRPr sz="18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This is a difficult job! </a:t>
            </a:r>
          </a:p>
          <a:p>
            <a:pPr marL="0" indent="0">
              <a:buFont typeface="Arial" panose="020B0604020202020204" pitchFamily="34" charset="0"/>
              <a:buNone/>
            </a:pPr>
            <a:r>
              <a:rPr lang="en-GB" dirty="0"/>
              <a:t>Some people will be much better suited than others</a:t>
            </a:r>
          </a:p>
          <a:p>
            <a:pPr marL="0" indent="0">
              <a:buFont typeface="Arial" panose="020B0604020202020204" pitchFamily="34" charset="0"/>
              <a:buNone/>
            </a:pPr>
            <a:r>
              <a:rPr lang="en-GB" dirty="0"/>
              <a:t>But – involving the facilitator early in the process will help</a:t>
            </a:r>
          </a:p>
          <a:p>
            <a:pPr marL="0" indent="0">
              <a:buFont typeface="Arial" panose="020B0604020202020204" pitchFamily="34" charset="0"/>
              <a:buNone/>
            </a:pPr>
            <a:r>
              <a:rPr lang="en-GB" dirty="0"/>
              <a:t>Gaining experience as a facilitator in ‘smaller’ meetings before graduating to ‘bigger’ meetings will also help.</a:t>
            </a:r>
          </a:p>
          <a:p>
            <a:pPr marL="0" indent="0">
              <a:buFont typeface="Arial" panose="020B0604020202020204" pitchFamily="34" charset="0"/>
              <a:buNone/>
            </a:pPr>
            <a:r>
              <a:rPr lang="en-GB" dirty="0"/>
              <a:t>In larger groups – split this role into two. One person as “host” (for the person management) and one person as “facilitator” (for the tech management). See “Who?” for further reasons why this is a good idea.</a:t>
            </a:r>
          </a:p>
          <a:p>
            <a:pPr marL="457200" lvl="1" indent="0">
              <a:buFont typeface="Arial" panose="020B0604020202020204" pitchFamily="34" charset="0"/>
              <a:buNone/>
            </a:pPr>
            <a:endParaRPr lang="en-GB" dirty="0"/>
          </a:p>
        </p:txBody>
      </p:sp>
    </p:spTree>
    <p:extLst>
      <p:ext uri="{BB962C8B-B14F-4D97-AF65-F5344CB8AC3E}">
        <p14:creationId xmlns:p14="http://schemas.microsoft.com/office/powerpoint/2010/main" val="2795702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EAB356-DBCC-43D3-8FB2-855962BD42D5}"/>
              </a:ext>
            </a:extLst>
          </p:cNvPr>
          <p:cNvSpPr>
            <a:spLocks noGrp="1"/>
          </p:cNvSpPr>
          <p:nvPr>
            <p:ph idx="1"/>
          </p:nvPr>
        </p:nvSpPr>
        <p:spPr/>
        <p:txBody>
          <a:bodyPr/>
          <a:lstStyle/>
          <a:p>
            <a:r>
              <a:rPr lang="en-GB" sz="2800" b="1" dirty="0">
                <a:latin typeface="Open Sans" panose="020B0604020202020204" charset="0"/>
                <a:ea typeface="Open Sans" panose="020B0604020202020204" charset="0"/>
                <a:cs typeface="Open Sans" panose="020B0604020202020204" charset="0"/>
              </a:rPr>
              <a:t>Objectives</a:t>
            </a:r>
          </a:p>
          <a:p>
            <a:r>
              <a:rPr lang="en-GB" dirty="0"/>
              <a:t>Planning framework</a:t>
            </a:r>
          </a:p>
          <a:p>
            <a:r>
              <a:rPr lang="en-GB" dirty="0"/>
              <a:t>Specific tips, tricks and suggestions</a:t>
            </a:r>
          </a:p>
          <a:p>
            <a:r>
              <a:rPr lang="en-GB" dirty="0"/>
              <a:t>Resources</a:t>
            </a:r>
          </a:p>
          <a:p>
            <a:endParaRPr lang="en-GB" dirty="0"/>
          </a:p>
        </p:txBody>
      </p:sp>
      <p:sp>
        <p:nvSpPr>
          <p:cNvPr id="3" name="Title 2">
            <a:extLst>
              <a:ext uri="{FF2B5EF4-FFF2-40B4-BE49-F238E27FC236}">
                <a16:creationId xmlns:a16="http://schemas.microsoft.com/office/drawing/2014/main" id="{B8439F63-A58C-451C-ADC1-00466226493C}"/>
              </a:ext>
            </a:extLst>
          </p:cNvPr>
          <p:cNvSpPr>
            <a:spLocks noGrp="1"/>
          </p:cNvSpPr>
          <p:nvPr>
            <p:ph type="title"/>
          </p:nvPr>
        </p:nvSpPr>
        <p:spPr/>
        <p:txBody>
          <a:bodyPr/>
          <a:lstStyle/>
          <a:p>
            <a:r>
              <a:rPr lang="en-GB" dirty="0"/>
              <a:t>Organising online meetings</a:t>
            </a:r>
          </a:p>
        </p:txBody>
      </p:sp>
    </p:spTree>
    <p:extLst>
      <p:ext uri="{BB962C8B-B14F-4D97-AF65-F5344CB8AC3E}">
        <p14:creationId xmlns:p14="http://schemas.microsoft.com/office/powerpoint/2010/main" val="1110352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EC2D84-A0D3-45EA-993B-962138AF7DE2}"/>
              </a:ext>
            </a:extLst>
          </p:cNvPr>
          <p:cNvSpPr>
            <a:spLocks noGrp="1"/>
          </p:cNvSpPr>
          <p:nvPr>
            <p:ph type="title"/>
          </p:nvPr>
        </p:nvSpPr>
        <p:spPr/>
        <p:txBody>
          <a:bodyPr>
            <a:normAutofit/>
          </a:bodyPr>
          <a:lstStyle/>
          <a:p>
            <a:r>
              <a:rPr lang="en-GB" dirty="0"/>
              <a:t>How… should I act as a participant?</a:t>
            </a:r>
          </a:p>
        </p:txBody>
      </p:sp>
      <p:sp>
        <p:nvSpPr>
          <p:cNvPr id="7" name="Content Placeholder 6">
            <a:extLst>
              <a:ext uri="{FF2B5EF4-FFF2-40B4-BE49-F238E27FC236}">
                <a16:creationId xmlns:a16="http://schemas.microsoft.com/office/drawing/2014/main" id="{EADD93C6-456C-4DAA-AFCF-86BFF353A0D8}"/>
              </a:ext>
            </a:extLst>
          </p:cNvPr>
          <p:cNvSpPr>
            <a:spLocks noGrp="1"/>
          </p:cNvSpPr>
          <p:nvPr>
            <p:ph sz="half" idx="2"/>
          </p:nvPr>
        </p:nvSpPr>
        <p:spPr>
          <a:xfrm>
            <a:off x="551669" y="1588651"/>
            <a:ext cx="11559465" cy="5138216"/>
          </a:xfrm>
        </p:spPr>
        <p:txBody>
          <a:bodyPr>
            <a:normAutofit/>
          </a:bodyPr>
          <a:lstStyle/>
          <a:p>
            <a:pPr marL="0" indent="0">
              <a:buNone/>
            </a:pPr>
            <a:r>
              <a:rPr lang="en-GB" dirty="0"/>
              <a:t>Etiquette as a participant is also important. As far as possible:</a:t>
            </a:r>
          </a:p>
          <a:p>
            <a:r>
              <a:rPr lang="en-GB" dirty="0"/>
              <a:t>Mute your microphone if you are not speaking</a:t>
            </a:r>
          </a:p>
          <a:p>
            <a:r>
              <a:rPr lang="en-GB" dirty="0"/>
              <a:t>Set up in the place where you can best maintain a quiet environment with minimal noise or interference</a:t>
            </a:r>
          </a:p>
          <a:p>
            <a:r>
              <a:rPr lang="en-GB" dirty="0"/>
              <a:t>Check audio and video quality. If it is not good enough invest in better equipment</a:t>
            </a:r>
          </a:p>
          <a:p>
            <a:pPr lvl="1"/>
            <a:r>
              <a:rPr lang="en-GB" dirty="0"/>
              <a:t>Always use headsets rather than relying on the internal microphones</a:t>
            </a:r>
          </a:p>
          <a:p>
            <a:r>
              <a:rPr lang="en-GB" dirty="0"/>
              <a:t>Follow the rules set by the facilitator particularly regarding: being called on to speak, use of video &amp; timing</a:t>
            </a:r>
          </a:p>
          <a:p>
            <a:r>
              <a:rPr lang="en-GB" b="1" dirty="0"/>
              <a:t>Get to the point. </a:t>
            </a:r>
            <a:r>
              <a:rPr lang="en-GB" dirty="0"/>
              <a:t>Try to make contributions and questions as clear and concise as possible, so that they can be well understood.</a:t>
            </a:r>
            <a:endParaRPr lang="en-GB" b="1" dirty="0"/>
          </a:p>
          <a:p>
            <a:endParaRPr lang="en-GB" dirty="0"/>
          </a:p>
        </p:txBody>
      </p:sp>
    </p:spTree>
    <p:extLst>
      <p:ext uri="{BB962C8B-B14F-4D97-AF65-F5344CB8AC3E}">
        <p14:creationId xmlns:p14="http://schemas.microsoft.com/office/powerpoint/2010/main" val="1988352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EC2D84-A0D3-45EA-993B-962138AF7DE2}"/>
              </a:ext>
            </a:extLst>
          </p:cNvPr>
          <p:cNvSpPr>
            <a:spLocks noGrp="1"/>
          </p:cNvSpPr>
          <p:nvPr>
            <p:ph type="title"/>
          </p:nvPr>
        </p:nvSpPr>
        <p:spPr/>
        <p:txBody>
          <a:bodyPr>
            <a:normAutofit/>
          </a:bodyPr>
          <a:lstStyle/>
          <a:p>
            <a:r>
              <a:rPr lang="en-GB" dirty="0"/>
              <a:t>What… should I present? (1)</a:t>
            </a:r>
          </a:p>
        </p:txBody>
      </p:sp>
      <p:sp>
        <p:nvSpPr>
          <p:cNvPr id="7" name="Content Placeholder 6">
            <a:extLst>
              <a:ext uri="{FF2B5EF4-FFF2-40B4-BE49-F238E27FC236}">
                <a16:creationId xmlns:a16="http://schemas.microsoft.com/office/drawing/2014/main" id="{EADD93C6-456C-4DAA-AFCF-86BFF353A0D8}"/>
              </a:ext>
            </a:extLst>
          </p:cNvPr>
          <p:cNvSpPr>
            <a:spLocks noGrp="1"/>
          </p:cNvSpPr>
          <p:nvPr>
            <p:ph sz="half" idx="2"/>
          </p:nvPr>
        </p:nvSpPr>
        <p:spPr>
          <a:xfrm>
            <a:off x="551669" y="1588650"/>
            <a:ext cx="11559465" cy="4905455"/>
          </a:xfrm>
        </p:spPr>
        <p:txBody>
          <a:bodyPr>
            <a:normAutofit fontScale="92500" lnSpcReduction="20000"/>
          </a:bodyPr>
          <a:lstStyle/>
          <a:p>
            <a:pPr marL="0" indent="0">
              <a:buNone/>
            </a:pPr>
            <a:r>
              <a:rPr lang="en-GB" dirty="0"/>
              <a:t>Keep content as simply presented as possible</a:t>
            </a:r>
          </a:p>
          <a:p>
            <a:r>
              <a:rPr lang="en-GB" dirty="0"/>
              <a:t>Minimise unnecessary clutter on screen or distracting animations</a:t>
            </a:r>
          </a:p>
          <a:p>
            <a:r>
              <a:rPr lang="en-GB" dirty="0"/>
              <a:t>Don’t constantly switch between slides/windows/videos</a:t>
            </a:r>
          </a:p>
          <a:p>
            <a:pPr marL="0" indent="0">
              <a:buNone/>
            </a:pPr>
            <a:endParaRPr lang="en-GB" dirty="0"/>
          </a:p>
          <a:p>
            <a:pPr marL="0" indent="0">
              <a:buNone/>
            </a:pPr>
            <a:r>
              <a:rPr lang="en-GB" dirty="0"/>
              <a:t>Break content into chunks.</a:t>
            </a:r>
          </a:p>
          <a:p>
            <a:r>
              <a:rPr lang="en-GB" dirty="0"/>
              <a:t>‘Listening’ should ideally be no more than 10-15 minutes. Break this with discussions, exercises, changes of presenter.</a:t>
            </a:r>
          </a:p>
          <a:p>
            <a:r>
              <a:rPr lang="en-GB" dirty="0"/>
              <a:t>Could be as simple as just asking for input in the chat; but participants will need time to absorb and process the information for themselves. That cant be achieved from a 2 hour monologue.</a:t>
            </a:r>
          </a:p>
          <a:p>
            <a:pPr marL="0" indent="0">
              <a:buNone/>
            </a:pPr>
            <a:endParaRPr lang="en-GB" dirty="0"/>
          </a:p>
          <a:p>
            <a:pPr marL="0" indent="0">
              <a:buNone/>
            </a:pPr>
            <a:r>
              <a:rPr lang="en-GB" dirty="0"/>
              <a:t>Well designed interactive elements (e.g. using Shiny, or </a:t>
            </a:r>
            <a:r>
              <a:rPr lang="en-GB" dirty="0" err="1"/>
              <a:t>Mentimeter</a:t>
            </a:r>
            <a:r>
              <a:rPr lang="en-GB" dirty="0"/>
              <a:t>, or any other online tool) will help. Badly designed ones will cause unwanted distractions. Test any interactive elements, with at least one other person, before using them for real</a:t>
            </a:r>
          </a:p>
        </p:txBody>
      </p:sp>
    </p:spTree>
    <p:extLst>
      <p:ext uri="{BB962C8B-B14F-4D97-AF65-F5344CB8AC3E}">
        <p14:creationId xmlns:p14="http://schemas.microsoft.com/office/powerpoint/2010/main" val="3726382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EC2D84-A0D3-45EA-993B-962138AF7DE2}"/>
              </a:ext>
            </a:extLst>
          </p:cNvPr>
          <p:cNvSpPr>
            <a:spLocks noGrp="1"/>
          </p:cNvSpPr>
          <p:nvPr>
            <p:ph type="title"/>
          </p:nvPr>
        </p:nvSpPr>
        <p:spPr/>
        <p:txBody>
          <a:bodyPr>
            <a:normAutofit/>
          </a:bodyPr>
          <a:lstStyle/>
          <a:p>
            <a:r>
              <a:rPr lang="en-GB" dirty="0"/>
              <a:t>What… should I present? (2)</a:t>
            </a:r>
          </a:p>
        </p:txBody>
      </p:sp>
      <p:sp>
        <p:nvSpPr>
          <p:cNvPr id="7" name="Content Placeholder 6">
            <a:extLst>
              <a:ext uri="{FF2B5EF4-FFF2-40B4-BE49-F238E27FC236}">
                <a16:creationId xmlns:a16="http://schemas.microsoft.com/office/drawing/2014/main" id="{EADD93C6-456C-4DAA-AFCF-86BFF353A0D8}"/>
              </a:ext>
            </a:extLst>
          </p:cNvPr>
          <p:cNvSpPr>
            <a:spLocks noGrp="1"/>
          </p:cNvSpPr>
          <p:nvPr>
            <p:ph sz="half" idx="2"/>
          </p:nvPr>
        </p:nvSpPr>
        <p:spPr>
          <a:xfrm>
            <a:off x="449468" y="1588651"/>
            <a:ext cx="11559465" cy="4556442"/>
          </a:xfrm>
        </p:spPr>
        <p:txBody>
          <a:bodyPr>
            <a:normAutofit fontScale="92500" lnSpcReduction="10000"/>
          </a:bodyPr>
          <a:lstStyle/>
          <a:p>
            <a:pPr marL="0" indent="0">
              <a:buNone/>
            </a:pPr>
            <a:r>
              <a:rPr lang="en-GB" dirty="0"/>
              <a:t>If there are assumptions/pre-requisites then ensure that these are explicitly mentioned in the invitation to the meeting</a:t>
            </a:r>
          </a:p>
          <a:p>
            <a:r>
              <a:rPr lang="en-GB" dirty="0"/>
              <a:t>Include links to videos, resources, articles etc. in the </a:t>
            </a:r>
            <a:r>
              <a:rPr lang="en-GB" b="1" dirty="0"/>
              <a:t>invitation</a:t>
            </a:r>
          </a:p>
          <a:p>
            <a:endParaRPr lang="en-GB" b="1" dirty="0"/>
          </a:p>
          <a:p>
            <a:pPr marL="0" indent="0">
              <a:buNone/>
            </a:pPr>
            <a:r>
              <a:rPr lang="en-GB" dirty="0"/>
              <a:t>Adapt the content to the knowledge of the participants – if you think the pre-requisites for participating in the meeting are too high either:</a:t>
            </a:r>
          </a:p>
          <a:p>
            <a:r>
              <a:rPr lang="en-GB" dirty="0"/>
              <a:t>Trim the participant list</a:t>
            </a:r>
          </a:p>
          <a:p>
            <a:r>
              <a:rPr lang="en-GB" dirty="0"/>
              <a:t>Modify the content</a:t>
            </a:r>
          </a:p>
          <a:p>
            <a:endParaRPr lang="en-GB" dirty="0"/>
          </a:p>
          <a:p>
            <a:pPr marL="0" indent="0">
              <a:buNone/>
            </a:pPr>
            <a:r>
              <a:rPr lang="en-GB" dirty="0"/>
              <a:t>Begin the session with an explicit overview of the agenda; and the amount of time that you plan to allocate to each task. Even if this is included in the invitation, a recap at this point is useful.</a:t>
            </a:r>
          </a:p>
        </p:txBody>
      </p:sp>
    </p:spTree>
    <p:extLst>
      <p:ext uri="{BB962C8B-B14F-4D97-AF65-F5344CB8AC3E}">
        <p14:creationId xmlns:p14="http://schemas.microsoft.com/office/powerpoint/2010/main" val="1167346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EC2D84-A0D3-45EA-993B-962138AF7DE2}"/>
              </a:ext>
            </a:extLst>
          </p:cNvPr>
          <p:cNvSpPr>
            <a:spLocks noGrp="1"/>
          </p:cNvSpPr>
          <p:nvPr>
            <p:ph type="title"/>
          </p:nvPr>
        </p:nvSpPr>
        <p:spPr/>
        <p:txBody>
          <a:bodyPr>
            <a:normAutofit/>
          </a:bodyPr>
          <a:lstStyle/>
          <a:p>
            <a:r>
              <a:rPr lang="en-GB" dirty="0"/>
              <a:t>What… should I present? (3)</a:t>
            </a:r>
          </a:p>
        </p:txBody>
      </p:sp>
      <p:sp>
        <p:nvSpPr>
          <p:cNvPr id="7" name="Content Placeholder 6">
            <a:extLst>
              <a:ext uri="{FF2B5EF4-FFF2-40B4-BE49-F238E27FC236}">
                <a16:creationId xmlns:a16="http://schemas.microsoft.com/office/drawing/2014/main" id="{EADD93C6-456C-4DAA-AFCF-86BFF353A0D8}"/>
              </a:ext>
            </a:extLst>
          </p:cNvPr>
          <p:cNvSpPr>
            <a:spLocks noGrp="1"/>
          </p:cNvSpPr>
          <p:nvPr>
            <p:ph sz="half" idx="2"/>
          </p:nvPr>
        </p:nvSpPr>
        <p:spPr>
          <a:xfrm>
            <a:off x="449468" y="1588651"/>
            <a:ext cx="11559465" cy="4556442"/>
          </a:xfrm>
        </p:spPr>
        <p:txBody>
          <a:bodyPr/>
          <a:lstStyle/>
          <a:p>
            <a:pPr marL="0" indent="0">
              <a:buNone/>
            </a:pPr>
            <a:r>
              <a:rPr lang="en-GB" dirty="0"/>
              <a:t>(Returning to the “WHY”)</a:t>
            </a:r>
          </a:p>
          <a:p>
            <a:pPr marL="0" indent="0">
              <a:buNone/>
            </a:pPr>
            <a:r>
              <a:rPr lang="en-GB" dirty="0"/>
              <a:t>Online lectures are not an especially good teaching mechanism</a:t>
            </a:r>
          </a:p>
          <a:p>
            <a:pPr marL="0" indent="0">
              <a:buNone/>
            </a:pPr>
            <a:r>
              <a:rPr lang="en-GB" dirty="0"/>
              <a:t>If conducting a training – use meeting times for discussions and questions. </a:t>
            </a:r>
          </a:p>
          <a:p>
            <a:pPr marL="0" indent="0">
              <a:buNone/>
            </a:pPr>
            <a:r>
              <a:rPr lang="en-GB" dirty="0"/>
              <a:t>Provide materials and exercises for participants, and consider creating videos. </a:t>
            </a:r>
          </a:p>
          <a:p>
            <a:pPr marL="0" indent="0">
              <a:buNone/>
            </a:pPr>
            <a:r>
              <a:rPr lang="en-GB" dirty="0"/>
              <a:t>If part of a series – we want to keep things so that participants don’t get lost from missing a session; and we want resources which are re-usable. So the more content produced permanently rather than in a meeting, the better. </a:t>
            </a:r>
          </a:p>
        </p:txBody>
      </p:sp>
    </p:spTree>
    <p:extLst>
      <p:ext uri="{BB962C8B-B14F-4D97-AF65-F5344CB8AC3E}">
        <p14:creationId xmlns:p14="http://schemas.microsoft.com/office/powerpoint/2010/main" val="4119239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786BE5-611E-47A8-9380-6A848D0863AA}"/>
              </a:ext>
            </a:extLst>
          </p:cNvPr>
          <p:cNvSpPr>
            <a:spLocks noGrp="1"/>
          </p:cNvSpPr>
          <p:nvPr>
            <p:ph sz="half" idx="2"/>
          </p:nvPr>
        </p:nvSpPr>
        <p:spPr>
          <a:xfrm>
            <a:off x="551669" y="1588651"/>
            <a:ext cx="11046281" cy="4556442"/>
          </a:xfrm>
        </p:spPr>
        <p:txBody>
          <a:bodyPr>
            <a:normAutofit/>
          </a:bodyPr>
          <a:lstStyle/>
          <a:p>
            <a:r>
              <a:rPr lang="en-GB" dirty="0"/>
              <a:t>Make sure the meeting ends with clear action points</a:t>
            </a:r>
          </a:p>
          <a:p>
            <a:r>
              <a:rPr lang="en-GB" dirty="0"/>
              <a:t>Email these action points immediately after the meeting has finished along with any slides, and links to resources or sites mentioned in the meeting. Send this to all </a:t>
            </a:r>
            <a:r>
              <a:rPr lang="en-GB" b="1" dirty="0"/>
              <a:t>attendees</a:t>
            </a:r>
          </a:p>
          <a:p>
            <a:r>
              <a:rPr lang="en-GB" dirty="0"/>
              <a:t>Also include a feedback form (if desired) in this immediate email – tell people at the end of the meeting that you will be sending a feedback form</a:t>
            </a:r>
          </a:p>
          <a:p>
            <a:r>
              <a:rPr lang="en-GB" dirty="0"/>
              <a:t>If there is a series of meetings, confirm the timing and draft agenda of the next meeting</a:t>
            </a:r>
          </a:p>
          <a:p>
            <a:r>
              <a:rPr lang="en-GB" dirty="0"/>
              <a:t>Send meeting notes, video (if applicable) within 2 days of the meeting concluding. Send this to all </a:t>
            </a:r>
            <a:r>
              <a:rPr lang="en-GB" b="1" dirty="0"/>
              <a:t>invitees, </a:t>
            </a:r>
            <a:r>
              <a:rPr lang="en-GB" dirty="0"/>
              <a:t>not just those who attended.</a:t>
            </a:r>
          </a:p>
        </p:txBody>
      </p:sp>
      <p:sp>
        <p:nvSpPr>
          <p:cNvPr id="3" name="Title 2">
            <a:extLst>
              <a:ext uri="{FF2B5EF4-FFF2-40B4-BE49-F238E27FC236}">
                <a16:creationId xmlns:a16="http://schemas.microsoft.com/office/drawing/2014/main" id="{A7CB3ED0-342C-465D-993A-D4FB52F51465}"/>
              </a:ext>
            </a:extLst>
          </p:cNvPr>
          <p:cNvSpPr>
            <a:spLocks noGrp="1"/>
          </p:cNvSpPr>
          <p:nvPr>
            <p:ph type="title"/>
          </p:nvPr>
        </p:nvSpPr>
        <p:spPr/>
        <p:txBody>
          <a:bodyPr/>
          <a:lstStyle/>
          <a:p>
            <a:r>
              <a:rPr lang="en-GB" dirty="0"/>
              <a:t>What next… after the meeting?</a:t>
            </a:r>
          </a:p>
        </p:txBody>
      </p:sp>
    </p:spTree>
    <p:extLst>
      <p:ext uri="{BB962C8B-B14F-4D97-AF65-F5344CB8AC3E}">
        <p14:creationId xmlns:p14="http://schemas.microsoft.com/office/powerpoint/2010/main" val="2677532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EAB356-DBCC-43D3-8FB2-855962BD42D5}"/>
              </a:ext>
            </a:extLst>
          </p:cNvPr>
          <p:cNvSpPr>
            <a:spLocks noGrp="1"/>
          </p:cNvSpPr>
          <p:nvPr>
            <p:ph idx="1"/>
          </p:nvPr>
        </p:nvSpPr>
        <p:spPr/>
        <p:txBody>
          <a:bodyPr/>
          <a:lstStyle/>
          <a:p>
            <a:r>
              <a:rPr lang="en-GB" dirty="0"/>
              <a:t>Objectives</a:t>
            </a:r>
          </a:p>
          <a:p>
            <a:r>
              <a:rPr lang="en-GB" dirty="0"/>
              <a:t>Planning framework</a:t>
            </a:r>
          </a:p>
          <a:p>
            <a:r>
              <a:rPr lang="en-GB" sz="2800" b="1" dirty="0">
                <a:latin typeface="Open Sans" panose="020B0604020202020204" charset="0"/>
                <a:ea typeface="Open Sans" panose="020B0604020202020204" charset="0"/>
                <a:cs typeface="Open Sans" panose="020B0604020202020204" charset="0"/>
              </a:rPr>
              <a:t>Specific tips, tricks and suggestions</a:t>
            </a:r>
          </a:p>
          <a:p>
            <a:r>
              <a:rPr lang="en-GB" dirty="0"/>
              <a:t>Resources</a:t>
            </a:r>
          </a:p>
          <a:p>
            <a:endParaRPr lang="en-GB" dirty="0"/>
          </a:p>
        </p:txBody>
      </p:sp>
      <p:sp>
        <p:nvSpPr>
          <p:cNvPr id="3" name="Title 2">
            <a:extLst>
              <a:ext uri="{FF2B5EF4-FFF2-40B4-BE49-F238E27FC236}">
                <a16:creationId xmlns:a16="http://schemas.microsoft.com/office/drawing/2014/main" id="{B8439F63-A58C-451C-ADC1-00466226493C}"/>
              </a:ext>
            </a:extLst>
          </p:cNvPr>
          <p:cNvSpPr>
            <a:spLocks noGrp="1"/>
          </p:cNvSpPr>
          <p:nvPr>
            <p:ph type="title"/>
          </p:nvPr>
        </p:nvSpPr>
        <p:spPr/>
        <p:txBody>
          <a:bodyPr/>
          <a:lstStyle/>
          <a:p>
            <a:r>
              <a:rPr lang="en-GB" dirty="0"/>
              <a:t>Organising online meetings</a:t>
            </a:r>
          </a:p>
        </p:txBody>
      </p:sp>
    </p:spTree>
    <p:extLst>
      <p:ext uri="{BB962C8B-B14F-4D97-AF65-F5344CB8AC3E}">
        <p14:creationId xmlns:p14="http://schemas.microsoft.com/office/powerpoint/2010/main" val="532160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FC1A17-C83E-4755-8C2B-355977FF3766}"/>
              </a:ext>
            </a:extLst>
          </p:cNvPr>
          <p:cNvSpPr>
            <a:spLocks noGrp="1"/>
          </p:cNvSpPr>
          <p:nvPr>
            <p:ph idx="1"/>
          </p:nvPr>
        </p:nvSpPr>
        <p:spPr/>
        <p:txBody>
          <a:bodyPr/>
          <a:lstStyle/>
          <a:p>
            <a:pPr marL="0" indent="0">
              <a:buNone/>
            </a:pPr>
            <a:r>
              <a:rPr lang="en-GB" b="1" dirty="0"/>
              <a:t>Keep it simple.</a:t>
            </a:r>
          </a:p>
          <a:p>
            <a:pPr marL="0" indent="0">
              <a:buNone/>
            </a:pPr>
            <a:r>
              <a:rPr lang="en-GB" dirty="0"/>
              <a:t>Test these tips out yourself before using them for real. </a:t>
            </a:r>
          </a:p>
          <a:p>
            <a:pPr marL="0" indent="0">
              <a:buNone/>
            </a:pPr>
            <a:r>
              <a:rPr lang="en-GB" dirty="0"/>
              <a:t>Some of them you may find incredibly helpful.</a:t>
            </a:r>
          </a:p>
          <a:p>
            <a:pPr marL="0" indent="0">
              <a:buNone/>
            </a:pPr>
            <a:r>
              <a:rPr lang="en-GB" dirty="0"/>
              <a:t>Some may be confusing and make things actively worse.</a:t>
            </a:r>
          </a:p>
          <a:p>
            <a:pPr marL="0" indent="0">
              <a:buNone/>
            </a:pPr>
            <a:r>
              <a:rPr lang="en-GB" dirty="0"/>
              <a:t>Different people may come to different conclusions about the same thing!</a:t>
            </a:r>
          </a:p>
        </p:txBody>
      </p:sp>
      <p:sp>
        <p:nvSpPr>
          <p:cNvPr id="3" name="Title 2">
            <a:extLst>
              <a:ext uri="{FF2B5EF4-FFF2-40B4-BE49-F238E27FC236}">
                <a16:creationId xmlns:a16="http://schemas.microsoft.com/office/drawing/2014/main" id="{E13B0474-35A0-47E1-BF00-1EBB535E2FFC}"/>
              </a:ext>
            </a:extLst>
          </p:cNvPr>
          <p:cNvSpPr>
            <a:spLocks noGrp="1"/>
          </p:cNvSpPr>
          <p:nvPr>
            <p:ph type="title"/>
          </p:nvPr>
        </p:nvSpPr>
        <p:spPr/>
        <p:txBody>
          <a:bodyPr/>
          <a:lstStyle/>
          <a:p>
            <a:r>
              <a:rPr lang="en-GB" dirty="0"/>
              <a:t>Note for all of these tricks</a:t>
            </a:r>
          </a:p>
        </p:txBody>
      </p:sp>
    </p:spTree>
    <p:extLst>
      <p:ext uri="{BB962C8B-B14F-4D97-AF65-F5344CB8AC3E}">
        <p14:creationId xmlns:p14="http://schemas.microsoft.com/office/powerpoint/2010/main" val="2262241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9B8558-EB92-4CAC-A9DD-ECAACAB027A6}"/>
              </a:ext>
            </a:extLst>
          </p:cNvPr>
          <p:cNvSpPr>
            <a:spLocks noGrp="1"/>
          </p:cNvSpPr>
          <p:nvPr>
            <p:ph idx="1"/>
          </p:nvPr>
        </p:nvSpPr>
        <p:spPr/>
        <p:txBody>
          <a:bodyPr/>
          <a:lstStyle/>
          <a:p>
            <a:pPr marL="0" indent="0">
              <a:buNone/>
            </a:pPr>
            <a:r>
              <a:rPr lang="en-GB" b="1" dirty="0"/>
              <a:t>Remote control</a:t>
            </a:r>
          </a:p>
          <a:p>
            <a:pPr marL="0" indent="0">
              <a:buNone/>
            </a:pPr>
            <a:r>
              <a:rPr lang="en-GB" dirty="0"/>
              <a:t>Allows you to give control of your screen to someone else. </a:t>
            </a:r>
          </a:p>
          <a:p>
            <a:pPr marL="0" indent="0">
              <a:buNone/>
            </a:pPr>
            <a:r>
              <a:rPr lang="en-GB" dirty="0"/>
              <a:t>Particularly useful in meetings with multiple presenters – slides can be run from one computer but controlled by the individual presenters.</a:t>
            </a:r>
          </a:p>
          <a:p>
            <a:pPr marL="0" indent="0">
              <a:buNone/>
            </a:pPr>
            <a:r>
              <a:rPr lang="en-GB" dirty="0">
                <a:hlinkClick r:id="rId2"/>
              </a:rPr>
              <a:t>https://support.zoom.us/hc/en-us/articles/201362673-Request-or-Give-Remote-Control</a:t>
            </a:r>
            <a:endParaRPr lang="en-GB" dirty="0"/>
          </a:p>
        </p:txBody>
      </p:sp>
      <p:sp>
        <p:nvSpPr>
          <p:cNvPr id="3" name="Title 2">
            <a:extLst>
              <a:ext uri="{FF2B5EF4-FFF2-40B4-BE49-F238E27FC236}">
                <a16:creationId xmlns:a16="http://schemas.microsoft.com/office/drawing/2014/main" id="{71503B30-C6F9-4F4A-A2FF-C53C91E65EEF}"/>
              </a:ext>
            </a:extLst>
          </p:cNvPr>
          <p:cNvSpPr>
            <a:spLocks noGrp="1"/>
          </p:cNvSpPr>
          <p:nvPr>
            <p:ph type="title"/>
          </p:nvPr>
        </p:nvSpPr>
        <p:spPr/>
        <p:txBody>
          <a:bodyPr/>
          <a:lstStyle/>
          <a:p>
            <a:r>
              <a:rPr lang="en-GB" dirty="0"/>
              <a:t>Useful Zoom features</a:t>
            </a:r>
          </a:p>
        </p:txBody>
      </p:sp>
    </p:spTree>
    <p:extLst>
      <p:ext uri="{BB962C8B-B14F-4D97-AF65-F5344CB8AC3E}">
        <p14:creationId xmlns:p14="http://schemas.microsoft.com/office/powerpoint/2010/main" val="350114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9B8558-EB92-4CAC-A9DD-ECAACAB027A6}"/>
              </a:ext>
            </a:extLst>
          </p:cNvPr>
          <p:cNvSpPr>
            <a:spLocks noGrp="1"/>
          </p:cNvSpPr>
          <p:nvPr>
            <p:ph idx="1"/>
          </p:nvPr>
        </p:nvSpPr>
        <p:spPr/>
        <p:txBody>
          <a:bodyPr/>
          <a:lstStyle/>
          <a:p>
            <a:pPr marL="0" indent="0">
              <a:buNone/>
            </a:pPr>
            <a:r>
              <a:rPr lang="en-GB" b="1" dirty="0"/>
              <a:t>Breakout rooms </a:t>
            </a:r>
          </a:p>
          <a:p>
            <a:pPr marL="0" indent="0">
              <a:buNone/>
            </a:pPr>
            <a:r>
              <a:rPr lang="en-GB" dirty="0"/>
              <a:t>Allows you to split the group into sub-meetings. Equivalent to working in “small groups” in a face-to-face meeting.</a:t>
            </a:r>
          </a:p>
          <a:p>
            <a:pPr marL="0" indent="0">
              <a:buNone/>
            </a:pPr>
            <a:r>
              <a:rPr lang="en-GB" dirty="0">
                <a:hlinkClick r:id="rId2"/>
              </a:rPr>
              <a:t>https://support.zoom.us/hc/en-us/articles/206476093-Getting-Started-with-Breakout-Rooms</a:t>
            </a:r>
            <a:endParaRPr lang="en-GB" dirty="0"/>
          </a:p>
        </p:txBody>
      </p:sp>
      <p:sp>
        <p:nvSpPr>
          <p:cNvPr id="3" name="Title 2">
            <a:extLst>
              <a:ext uri="{FF2B5EF4-FFF2-40B4-BE49-F238E27FC236}">
                <a16:creationId xmlns:a16="http://schemas.microsoft.com/office/drawing/2014/main" id="{71503B30-C6F9-4F4A-A2FF-C53C91E65EEF}"/>
              </a:ext>
            </a:extLst>
          </p:cNvPr>
          <p:cNvSpPr>
            <a:spLocks noGrp="1"/>
          </p:cNvSpPr>
          <p:nvPr>
            <p:ph type="title"/>
          </p:nvPr>
        </p:nvSpPr>
        <p:spPr/>
        <p:txBody>
          <a:bodyPr/>
          <a:lstStyle/>
          <a:p>
            <a:r>
              <a:rPr lang="en-GB" dirty="0"/>
              <a:t>Useful Zoom features</a:t>
            </a:r>
          </a:p>
        </p:txBody>
      </p:sp>
    </p:spTree>
    <p:extLst>
      <p:ext uri="{BB962C8B-B14F-4D97-AF65-F5344CB8AC3E}">
        <p14:creationId xmlns:p14="http://schemas.microsoft.com/office/powerpoint/2010/main" val="2819389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0A192A-7584-401F-892E-A7ACB5DBBEDA}"/>
              </a:ext>
            </a:extLst>
          </p:cNvPr>
          <p:cNvSpPr>
            <a:spLocks noGrp="1"/>
          </p:cNvSpPr>
          <p:nvPr>
            <p:ph idx="1"/>
          </p:nvPr>
        </p:nvSpPr>
        <p:spPr/>
        <p:txBody>
          <a:bodyPr>
            <a:normAutofit fontScale="92500"/>
          </a:bodyPr>
          <a:lstStyle/>
          <a:p>
            <a:pPr marL="0" indent="0">
              <a:buNone/>
            </a:pPr>
            <a:r>
              <a:rPr lang="en-GB" b="1" dirty="0" err="1"/>
              <a:t>Mentimeter</a:t>
            </a:r>
            <a:r>
              <a:rPr lang="en-GB" dirty="0"/>
              <a:t> – has a bunch of online tools for voting, polling, gathering feedback. Limited uses are free.</a:t>
            </a:r>
          </a:p>
          <a:p>
            <a:pPr marL="0" indent="0">
              <a:buNone/>
            </a:pPr>
            <a:r>
              <a:rPr lang="en-GB" dirty="0">
                <a:hlinkClick r:id="rId2"/>
              </a:rPr>
              <a:t>https://www.mentimeter.com/</a:t>
            </a:r>
            <a:endParaRPr lang="en-GB" dirty="0"/>
          </a:p>
          <a:p>
            <a:pPr marL="0" indent="0">
              <a:buNone/>
            </a:pPr>
            <a:endParaRPr lang="en-GB" dirty="0"/>
          </a:p>
          <a:p>
            <a:pPr marL="0" indent="0">
              <a:buNone/>
            </a:pPr>
            <a:r>
              <a:rPr lang="en-GB" b="1" dirty="0" err="1"/>
              <a:t>Tricider</a:t>
            </a:r>
            <a:r>
              <a:rPr lang="en-GB" dirty="0"/>
              <a:t> – a very simple interface for gaining comments or questions and allowing people to comment and vote</a:t>
            </a:r>
          </a:p>
          <a:p>
            <a:pPr marL="0" indent="0">
              <a:buNone/>
            </a:pPr>
            <a:r>
              <a:rPr lang="en-GB" dirty="0">
                <a:hlinkClick r:id="rId3"/>
              </a:rPr>
              <a:t>https://www.tricider.com/</a:t>
            </a:r>
            <a:endParaRPr lang="en-GB" dirty="0"/>
          </a:p>
          <a:p>
            <a:pPr marL="0" indent="0">
              <a:buNone/>
            </a:pPr>
            <a:endParaRPr lang="en-GB" dirty="0"/>
          </a:p>
          <a:p>
            <a:pPr marL="0" indent="0">
              <a:buNone/>
            </a:pPr>
            <a:r>
              <a:rPr lang="en-GB" dirty="0"/>
              <a:t>In meetings with lots of participants, consider something like this for Q&amp;A. First come first served may not always be easy to manage; and questions in chat will zoom past very fast and could be hard to isolate.</a:t>
            </a:r>
          </a:p>
        </p:txBody>
      </p:sp>
      <p:sp>
        <p:nvSpPr>
          <p:cNvPr id="3" name="Title 2">
            <a:extLst>
              <a:ext uri="{FF2B5EF4-FFF2-40B4-BE49-F238E27FC236}">
                <a16:creationId xmlns:a16="http://schemas.microsoft.com/office/drawing/2014/main" id="{FE93CABC-62B7-4BE9-AB6D-116B1F9B5804}"/>
              </a:ext>
            </a:extLst>
          </p:cNvPr>
          <p:cNvSpPr>
            <a:spLocks noGrp="1"/>
          </p:cNvSpPr>
          <p:nvPr>
            <p:ph type="title"/>
          </p:nvPr>
        </p:nvSpPr>
        <p:spPr/>
        <p:txBody>
          <a:bodyPr/>
          <a:lstStyle/>
          <a:p>
            <a:r>
              <a:rPr lang="en-GB" dirty="0"/>
              <a:t>Interactive tools</a:t>
            </a:r>
          </a:p>
        </p:txBody>
      </p:sp>
    </p:spTree>
    <p:extLst>
      <p:ext uri="{BB962C8B-B14F-4D97-AF65-F5344CB8AC3E}">
        <p14:creationId xmlns:p14="http://schemas.microsoft.com/office/powerpoint/2010/main" val="3740661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C5CB78-6864-477D-989C-7E41816DE1BD}"/>
              </a:ext>
            </a:extLst>
          </p:cNvPr>
          <p:cNvSpPr>
            <a:spLocks noGrp="1"/>
          </p:cNvSpPr>
          <p:nvPr>
            <p:ph sz="half" idx="2"/>
          </p:nvPr>
        </p:nvSpPr>
        <p:spPr>
          <a:xfrm>
            <a:off x="350334" y="1477417"/>
            <a:ext cx="5508000" cy="4556442"/>
          </a:xfrm>
        </p:spPr>
        <p:txBody>
          <a:bodyPr>
            <a:normAutofit/>
          </a:bodyPr>
          <a:lstStyle/>
          <a:p>
            <a:pPr marL="0" indent="0">
              <a:buNone/>
            </a:pPr>
            <a:r>
              <a:rPr lang="en-GB" dirty="0"/>
              <a:t>The aim of this document is to provide a consolidation of lessons we have learnt about conducting online meetings from our own experiences and from reviewing other resources.</a:t>
            </a:r>
          </a:p>
          <a:p>
            <a:pPr marL="0" indent="0">
              <a:buNone/>
            </a:pPr>
            <a:r>
              <a:rPr lang="en-GB" dirty="0"/>
              <a:t> </a:t>
            </a:r>
          </a:p>
          <a:p>
            <a:pPr marL="0" indent="0">
              <a:buNone/>
            </a:pPr>
            <a:r>
              <a:rPr lang="en-GB" dirty="0"/>
              <a:t>(For the purpose of this document – “online meetings” refers to any meeting of three or more people in an audio/video format. Including webinars, meetings, discussions). </a:t>
            </a:r>
          </a:p>
        </p:txBody>
      </p:sp>
      <p:sp>
        <p:nvSpPr>
          <p:cNvPr id="3" name="Title 2">
            <a:extLst>
              <a:ext uri="{FF2B5EF4-FFF2-40B4-BE49-F238E27FC236}">
                <a16:creationId xmlns:a16="http://schemas.microsoft.com/office/drawing/2014/main" id="{B2767B2B-7020-453B-882A-3234F1202F01}"/>
              </a:ext>
            </a:extLst>
          </p:cNvPr>
          <p:cNvSpPr>
            <a:spLocks noGrp="1"/>
          </p:cNvSpPr>
          <p:nvPr>
            <p:ph type="title"/>
          </p:nvPr>
        </p:nvSpPr>
        <p:spPr/>
        <p:txBody>
          <a:bodyPr/>
          <a:lstStyle/>
          <a:p>
            <a:r>
              <a:rPr lang="en-GB" dirty="0"/>
              <a:t>Objectives</a:t>
            </a:r>
          </a:p>
        </p:txBody>
      </p:sp>
      <p:sp>
        <p:nvSpPr>
          <p:cNvPr id="4" name="Content Placeholder 1">
            <a:extLst>
              <a:ext uri="{FF2B5EF4-FFF2-40B4-BE49-F238E27FC236}">
                <a16:creationId xmlns:a16="http://schemas.microsoft.com/office/drawing/2014/main" id="{345374CF-E5E4-4E2D-9E67-8D1AA774EDE4}"/>
              </a:ext>
            </a:extLst>
          </p:cNvPr>
          <p:cNvSpPr txBox="1">
            <a:spLocks/>
          </p:cNvSpPr>
          <p:nvPr/>
        </p:nvSpPr>
        <p:spPr>
          <a:xfrm>
            <a:off x="6398733" y="1477417"/>
            <a:ext cx="5508000" cy="4333977"/>
          </a:xfrm>
          <a:prstGeom prst="rect">
            <a:avLst/>
          </a:prstGeom>
          <a:ln>
            <a:solidFill>
              <a:schemeClr val="tx1"/>
            </a:solidFill>
          </a:ln>
        </p:spPr>
        <p:txBody>
          <a:bodyPr vert="horz" lIns="90000" tIns="45720" rIns="91440" bIns="45720" rtlCol="0" anchor="ctr">
            <a:normAutofit lnSpcReduction="10000"/>
          </a:bodyPr>
          <a:lstStyle>
            <a:lvl1pPr marL="342900" indent="-342900" algn="l" defTabSz="914400" rtl="0" eaLnBrk="1" latinLnBrk="0" hangingPunct="1">
              <a:lnSpc>
                <a:spcPct val="110000"/>
              </a:lnSpc>
              <a:spcBef>
                <a:spcPts val="0"/>
              </a:spcBef>
              <a:spcAft>
                <a:spcPts val="1200"/>
              </a:spcAft>
              <a:buSzPct val="100000"/>
              <a:buFont typeface="Arial" panose="020B0604020202020204" pitchFamily="34" charset="0"/>
              <a:buChar char="•"/>
              <a:defRPr lang="en-US" sz="22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10000"/>
              </a:lnSpc>
              <a:spcBef>
                <a:spcPts val="0"/>
              </a:spcBef>
              <a:spcAft>
                <a:spcPts val="900"/>
              </a:spcAft>
              <a:buFont typeface="Arial" panose="020B0604020202020204" pitchFamily="34" charset="0"/>
              <a:buChar char="•"/>
              <a:defRPr sz="20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20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0000"/>
              </a:lnSpc>
              <a:spcBef>
                <a:spcPts val="0"/>
              </a:spcBef>
              <a:spcAft>
                <a:spcPts val="400"/>
              </a:spcAft>
              <a:buFont typeface="Arial" panose="020B0604020202020204" pitchFamily="34" charset="0"/>
              <a:buChar char="•"/>
              <a:defRPr sz="20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0000"/>
              </a:lnSpc>
              <a:spcBef>
                <a:spcPts val="0"/>
              </a:spcBef>
              <a:spcAft>
                <a:spcPts val="400"/>
              </a:spcAft>
              <a:buFont typeface="Arial" panose="020B0604020202020204" pitchFamily="34" charset="0"/>
              <a:buChar char="•"/>
              <a:defRPr sz="20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Key messages:</a:t>
            </a:r>
          </a:p>
          <a:p>
            <a:pPr marL="0" indent="0">
              <a:buFont typeface="Arial" panose="020B0604020202020204" pitchFamily="34" charset="0"/>
              <a:buNone/>
            </a:pPr>
            <a:endParaRPr lang="en-GB" sz="2000" b="1" dirty="0"/>
          </a:p>
          <a:p>
            <a:pPr marL="457200" indent="-457200">
              <a:buFont typeface="Arial" panose="020B0604020202020204" pitchFamily="34" charset="0"/>
              <a:buAutoNum type="arabicPeriod"/>
            </a:pPr>
            <a:r>
              <a:rPr lang="en-GB" sz="2000" i="1" dirty="0">
                <a:latin typeface="Open Sans" panose="020B0604020202020204" charset="0"/>
                <a:ea typeface="Open Sans" panose="020B0604020202020204" charset="0"/>
                <a:cs typeface="Open Sans" panose="020B0604020202020204" charset="0"/>
              </a:rPr>
              <a:t>Prepare for the meeting well in advance</a:t>
            </a:r>
          </a:p>
          <a:p>
            <a:pPr marL="0" indent="0">
              <a:buFont typeface="Arial" panose="020B0604020202020204" pitchFamily="34" charset="0"/>
              <a:buNone/>
            </a:pPr>
            <a:r>
              <a:rPr lang="en-GB" sz="1600" b="1" dirty="0">
                <a:latin typeface="Open Sans Light" panose="020B0604020202020204" charset="0"/>
                <a:ea typeface="Open Sans Light" panose="020B0604020202020204" charset="0"/>
                <a:cs typeface="Open Sans Light" panose="020B0604020202020204" charset="0"/>
              </a:rPr>
              <a:t>Ad-hoc meetings are likely to fail to meet objectives, waste a lot of time, and make people less likely to attend in the future.</a:t>
            </a:r>
          </a:p>
          <a:p>
            <a:pPr marL="0" indent="0">
              <a:buFont typeface="Arial" panose="020B0604020202020204" pitchFamily="34" charset="0"/>
              <a:buNone/>
            </a:pPr>
            <a:endParaRPr lang="en-GB" sz="2000" dirty="0"/>
          </a:p>
          <a:p>
            <a:pPr marL="0" indent="0">
              <a:buFont typeface="Arial" panose="020B0604020202020204" pitchFamily="34" charset="0"/>
              <a:buNone/>
            </a:pPr>
            <a:r>
              <a:rPr lang="en-GB" sz="2000" i="1" dirty="0">
                <a:latin typeface="Open Sans" panose="020B0604020202020204" charset="0"/>
                <a:ea typeface="Open Sans" panose="020B0604020202020204" charset="0"/>
                <a:cs typeface="Open Sans" panose="020B0604020202020204" charset="0"/>
              </a:rPr>
              <a:t>2.    Adapt the style of the meeting to the relevant audience &amp; purpose.</a:t>
            </a:r>
          </a:p>
          <a:p>
            <a:pPr marL="0" indent="0">
              <a:buFont typeface="Arial" panose="020B0604020202020204" pitchFamily="34" charset="0"/>
              <a:buNone/>
            </a:pPr>
            <a:r>
              <a:rPr lang="en-GB" sz="1600" b="1" dirty="0">
                <a:latin typeface="Open Sans Light" panose="020B0604020202020204" charset="0"/>
                <a:ea typeface="Open Sans Light" panose="020B0604020202020204" charset="0"/>
                <a:cs typeface="Open Sans Light" panose="020B0604020202020204" charset="0"/>
              </a:rPr>
              <a:t>There is not a ‘magic bullet’ for an amazing meeting. We need options by context!</a:t>
            </a:r>
          </a:p>
        </p:txBody>
      </p:sp>
    </p:spTree>
    <p:extLst>
      <p:ext uri="{BB962C8B-B14F-4D97-AF65-F5344CB8AC3E}">
        <p14:creationId xmlns:p14="http://schemas.microsoft.com/office/powerpoint/2010/main" val="4226422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005DEF-08B6-4D92-93F2-4CB6FC71F385}"/>
              </a:ext>
            </a:extLst>
          </p:cNvPr>
          <p:cNvSpPr>
            <a:spLocks noGrp="1"/>
          </p:cNvSpPr>
          <p:nvPr>
            <p:ph idx="1"/>
          </p:nvPr>
        </p:nvSpPr>
        <p:spPr/>
        <p:txBody>
          <a:bodyPr/>
          <a:lstStyle/>
          <a:p>
            <a:pPr marL="0" indent="0">
              <a:buNone/>
            </a:pPr>
            <a:r>
              <a:rPr lang="en-GB" dirty="0"/>
              <a:t>When mapping out timing – make sure to allow time for Q&amp;A and for transition between different presenters.</a:t>
            </a:r>
          </a:p>
          <a:p>
            <a:pPr marL="0" indent="0">
              <a:buNone/>
            </a:pPr>
            <a:r>
              <a:rPr lang="en-GB" dirty="0"/>
              <a:t>It is much better for the meeting to be shorter than expected rather than longer – so be generous with time allocation, and consider cutting content/agenda items if your hypothetical timings are too excessive (&gt; 2 hours). </a:t>
            </a:r>
          </a:p>
          <a:p>
            <a:pPr marL="0" indent="0">
              <a:buNone/>
            </a:pPr>
            <a:r>
              <a:rPr lang="en-GB" dirty="0"/>
              <a:t>Refer back to WHY? – which of these points being dropped could be addressed in a different format? </a:t>
            </a:r>
          </a:p>
        </p:txBody>
      </p:sp>
      <p:sp>
        <p:nvSpPr>
          <p:cNvPr id="3" name="Title 2">
            <a:extLst>
              <a:ext uri="{FF2B5EF4-FFF2-40B4-BE49-F238E27FC236}">
                <a16:creationId xmlns:a16="http://schemas.microsoft.com/office/drawing/2014/main" id="{2CD78BA0-1B47-4EF6-B882-0163A1F27CE4}"/>
              </a:ext>
            </a:extLst>
          </p:cNvPr>
          <p:cNvSpPr>
            <a:spLocks noGrp="1"/>
          </p:cNvSpPr>
          <p:nvPr>
            <p:ph type="title"/>
          </p:nvPr>
        </p:nvSpPr>
        <p:spPr/>
        <p:txBody>
          <a:bodyPr/>
          <a:lstStyle/>
          <a:p>
            <a:r>
              <a:rPr lang="en-GB" dirty="0"/>
              <a:t>Timing</a:t>
            </a:r>
          </a:p>
        </p:txBody>
      </p:sp>
    </p:spTree>
    <p:extLst>
      <p:ext uri="{BB962C8B-B14F-4D97-AF65-F5344CB8AC3E}">
        <p14:creationId xmlns:p14="http://schemas.microsoft.com/office/powerpoint/2010/main" val="4002095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21C5BB-E179-4007-8B40-E9989FF7903C}"/>
              </a:ext>
            </a:extLst>
          </p:cNvPr>
          <p:cNvSpPr>
            <a:spLocks noGrp="1"/>
          </p:cNvSpPr>
          <p:nvPr>
            <p:ph idx="1"/>
          </p:nvPr>
        </p:nvSpPr>
        <p:spPr/>
        <p:txBody>
          <a:bodyPr/>
          <a:lstStyle/>
          <a:p>
            <a:pPr marL="0" indent="0">
              <a:buNone/>
            </a:pPr>
            <a:r>
              <a:rPr lang="en-GB" dirty="0"/>
              <a:t>Never start the meeting on time!</a:t>
            </a:r>
          </a:p>
          <a:p>
            <a:pPr marL="0" indent="0">
              <a:buNone/>
            </a:pPr>
            <a:r>
              <a:rPr lang="en-GB" dirty="0"/>
              <a:t>People will be connecting from multiple locations, and may be delayed from the previous meeting over-running.</a:t>
            </a:r>
          </a:p>
          <a:p>
            <a:pPr marL="0" indent="0">
              <a:buNone/>
            </a:pPr>
            <a:r>
              <a:rPr lang="en-GB" dirty="0"/>
              <a:t>Plan to start at 3-5 minutes past the scheduled start time.</a:t>
            </a:r>
          </a:p>
          <a:p>
            <a:pPr marL="0" indent="0">
              <a:buNone/>
            </a:pPr>
            <a:r>
              <a:rPr lang="en-GB" dirty="0"/>
              <a:t>Use the 3-5 minutes as an “icebreaker” for casual conversations and introductions. This way everyone can see who is online. Especially useful if there are people who do not know each other.</a:t>
            </a:r>
          </a:p>
          <a:p>
            <a:pPr marL="0" indent="0">
              <a:buNone/>
            </a:pPr>
            <a:r>
              <a:rPr lang="en-GB" dirty="0"/>
              <a:t>Past 5 minutes – do not wait any longer. Start the meeting regardless of who is not there. Otherwise you are wasting everyone's time. </a:t>
            </a:r>
          </a:p>
        </p:txBody>
      </p:sp>
      <p:sp>
        <p:nvSpPr>
          <p:cNvPr id="3" name="Title 2">
            <a:extLst>
              <a:ext uri="{FF2B5EF4-FFF2-40B4-BE49-F238E27FC236}">
                <a16:creationId xmlns:a16="http://schemas.microsoft.com/office/drawing/2014/main" id="{C9660BB9-E9FD-4C42-8E3A-95FD84207F20}"/>
              </a:ext>
            </a:extLst>
          </p:cNvPr>
          <p:cNvSpPr>
            <a:spLocks noGrp="1"/>
          </p:cNvSpPr>
          <p:nvPr>
            <p:ph type="title"/>
          </p:nvPr>
        </p:nvSpPr>
        <p:spPr/>
        <p:txBody>
          <a:bodyPr/>
          <a:lstStyle/>
          <a:p>
            <a:r>
              <a:rPr lang="en-GB" dirty="0"/>
              <a:t>Sneaky tricks</a:t>
            </a:r>
          </a:p>
        </p:txBody>
      </p:sp>
    </p:spTree>
    <p:extLst>
      <p:ext uri="{BB962C8B-B14F-4D97-AF65-F5344CB8AC3E}">
        <p14:creationId xmlns:p14="http://schemas.microsoft.com/office/powerpoint/2010/main" val="2513180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2D04B7-CB5D-4AC3-BD7B-91503B40F83E}"/>
              </a:ext>
            </a:extLst>
          </p:cNvPr>
          <p:cNvSpPr>
            <a:spLocks noGrp="1"/>
          </p:cNvSpPr>
          <p:nvPr>
            <p:ph idx="1"/>
          </p:nvPr>
        </p:nvSpPr>
        <p:spPr/>
        <p:txBody>
          <a:bodyPr/>
          <a:lstStyle/>
          <a:p>
            <a:pPr marL="0" indent="0">
              <a:buNone/>
            </a:pPr>
            <a:r>
              <a:rPr lang="en-GB" dirty="0"/>
              <a:t>If in a small group – consider working with interactive documents if ‘work’ needs to be done in the meeting.</a:t>
            </a:r>
          </a:p>
          <a:p>
            <a:pPr marL="0" indent="0">
              <a:buNone/>
            </a:pPr>
            <a:r>
              <a:rPr lang="en-GB" dirty="0"/>
              <a:t>Google documents are very well suited to this, can have multiple editors at the same time and discuss the edits being made. </a:t>
            </a:r>
          </a:p>
          <a:p>
            <a:pPr marL="0" indent="0">
              <a:buNone/>
            </a:pPr>
            <a:r>
              <a:rPr lang="en-GB" dirty="0"/>
              <a:t>But realistically in a group of more than 3-4 this will stop being useful.</a:t>
            </a:r>
          </a:p>
        </p:txBody>
      </p:sp>
      <p:sp>
        <p:nvSpPr>
          <p:cNvPr id="3" name="Title 2">
            <a:extLst>
              <a:ext uri="{FF2B5EF4-FFF2-40B4-BE49-F238E27FC236}">
                <a16:creationId xmlns:a16="http://schemas.microsoft.com/office/drawing/2014/main" id="{2F1334CC-1E55-451C-AC89-05FDF0947F08}"/>
              </a:ext>
            </a:extLst>
          </p:cNvPr>
          <p:cNvSpPr>
            <a:spLocks noGrp="1"/>
          </p:cNvSpPr>
          <p:nvPr>
            <p:ph type="title"/>
          </p:nvPr>
        </p:nvSpPr>
        <p:spPr/>
        <p:txBody>
          <a:bodyPr/>
          <a:lstStyle/>
          <a:p>
            <a:r>
              <a:rPr lang="en-GB" dirty="0"/>
              <a:t>Sneaky tricks</a:t>
            </a:r>
          </a:p>
        </p:txBody>
      </p:sp>
    </p:spTree>
    <p:extLst>
      <p:ext uri="{BB962C8B-B14F-4D97-AF65-F5344CB8AC3E}">
        <p14:creationId xmlns:p14="http://schemas.microsoft.com/office/powerpoint/2010/main" val="1996992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EAB356-DBCC-43D3-8FB2-855962BD42D5}"/>
              </a:ext>
            </a:extLst>
          </p:cNvPr>
          <p:cNvSpPr>
            <a:spLocks noGrp="1"/>
          </p:cNvSpPr>
          <p:nvPr>
            <p:ph idx="1"/>
          </p:nvPr>
        </p:nvSpPr>
        <p:spPr/>
        <p:txBody>
          <a:bodyPr/>
          <a:lstStyle/>
          <a:p>
            <a:r>
              <a:rPr lang="en-GB" dirty="0"/>
              <a:t>Objectives</a:t>
            </a:r>
          </a:p>
          <a:p>
            <a:r>
              <a:rPr lang="en-GB" dirty="0"/>
              <a:t>Planning framework</a:t>
            </a:r>
          </a:p>
          <a:p>
            <a:r>
              <a:rPr lang="en-GB" dirty="0"/>
              <a:t>Specific tips, tricks and suggestions</a:t>
            </a:r>
          </a:p>
          <a:p>
            <a:r>
              <a:rPr lang="en-GB" sz="2800" b="1" dirty="0">
                <a:latin typeface="Open Sans" panose="020B0604020202020204" charset="0"/>
                <a:ea typeface="Open Sans" panose="020B0604020202020204" charset="0"/>
                <a:cs typeface="Open Sans" panose="020B0604020202020204" charset="0"/>
              </a:rPr>
              <a:t>Resources</a:t>
            </a:r>
          </a:p>
          <a:p>
            <a:endParaRPr lang="en-GB" dirty="0"/>
          </a:p>
        </p:txBody>
      </p:sp>
      <p:sp>
        <p:nvSpPr>
          <p:cNvPr id="3" name="Title 2">
            <a:extLst>
              <a:ext uri="{FF2B5EF4-FFF2-40B4-BE49-F238E27FC236}">
                <a16:creationId xmlns:a16="http://schemas.microsoft.com/office/drawing/2014/main" id="{B8439F63-A58C-451C-ADC1-00466226493C}"/>
              </a:ext>
            </a:extLst>
          </p:cNvPr>
          <p:cNvSpPr>
            <a:spLocks noGrp="1"/>
          </p:cNvSpPr>
          <p:nvPr>
            <p:ph type="title"/>
          </p:nvPr>
        </p:nvSpPr>
        <p:spPr/>
        <p:txBody>
          <a:bodyPr/>
          <a:lstStyle/>
          <a:p>
            <a:r>
              <a:rPr lang="en-GB" dirty="0"/>
              <a:t>Organising online meetings</a:t>
            </a:r>
          </a:p>
        </p:txBody>
      </p:sp>
    </p:spTree>
    <p:extLst>
      <p:ext uri="{BB962C8B-B14F-4D97-AF65-F5344CB8AC3E}">
        <p14:creationId xmlns:p14="http://schemas.microsoft.com/office/powerpoint/2010/main" val="298690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00391C-9E3A-41DB-9DCC-89C95A0DA4B5}"/>
              </a:ext>
            </a:extLst>
          </p:cNvPr>
          <p:cNvSpPr>
            <a:spLocks noGrp="1"/>
          </p:cNvSpPr>
          <p:nvPr>
            <p:ph sz="half" idx="2"/>
          </p:nvPr>
        </p:nvSpPr>
        <p:spPr/>
        <p:txBody>
          <a:bodyPr/>
          <a:lstStyle/>
          <a:p>
            <a:pPr marL="0" indent="0">
              <a:buNone/>
            </a:pPr>
            <a:r>
              <a:rPr lang="en-GB" b="1" dirty="0"/>
              <a:t>Webinar Best Practices A SUMMARY OF EXISTING RECOMMENDATIONS”. </a:t>
            </a:r>
            <a:endParaRPr lang="en-GB" u="sng" dirty="0">
              <a:hlinkClick r:id="rId2"/>
            </a:endParaRPr>
          </a:p>
          <a:p>
            <a:pPr marL="0" indent="0">
              <a:buNone/>
            </a:pPr>
            <a:r>
              <a:rPr lang="en-GB" u="sng" dirty="0">
                <a:hlinkClick r:id="rId2"/>
              </a:rPr>
              <a:t>https://stats4sd.org/resources/476</a:t>
            </a:r>
            <a:endParaRPr lang="en-GB" dirty="0"/>
          </a:p>
          <a:p>
            <a:endParaRPr lang="en-GB" dirty="0"/>
          </a:p>
          <a:p>
            <a:pPr marL="0" indent="0">
              <a:buNone/>
            </a:pPr>
            <a:r>
              <a:rPr lang="en-GB" dirty="0"/>
              <a:t>Really comprehensive document from a Canadian NGO. The Appendices are especially useful – a checklists what to prepare and when for (</a:t>
            </a:r>
            <a:r>
              <a:rPr lang="en-GB" dirty="0" err="1"/>
              <a:t>i</a:t>
            </a:r>
            <a:r>
              <a:rPr lang="en-GB" dirty="0"/>
              <a:t>) the organiser/facilitator and (ii) the presenter.</a:t>
            </a:r>
          </a:p>
        </p:txBody>
      </p:sp>
      <p:sp>
        <p:nvSpPr>
          <p:cNvPr id="3" name="Title 2">
            <a:extLst>
              <a:ext uri="{FF2B5EF4-FFF2-40B4-BE49-F238E27FC236}">
                <a16:creationId xmlns:a16="http://schemas.microsoft.com/office/drawing/2014/main" id="{C02A4A9E-7B47-A843-884D-A6B4C4975B3F}"/>
              </a:ext>
            </a:extLst>
          </p:cNvPr>
          <p:cNvSpPr>
            <a:spLocks noGrp="1"/>
          </p:cNvSpPr>
          <p:nvPr>
            <p:ph type="title"/>
          </p:nvPr>
        </p:nvSpPr>
        <p:spPr/>
        <p:txBody>
          <a:bodyPr/>
          <a:lstStyle/>
          <a:p>
            <a:r>
              <a:rPr lang="en-US" dirty="0"/>
              <a:t>Webinar Best Practices</a:t>
            </a:r>
          </a:p>
        </p:txBody>
      </p:sp>
      <p:pic>
        <p:nvPicPr>
          <p:cNvPr id="7" name="Content Placeholder 6">
            <a:extLst>
              <a:ext uri="{FF2B5EF4-FFF2-40B4-BE49-F238E27FC236}">
                <a16:creationId xmlns:a16="http://schemas.microsoft.com/office/drawing/2014/main" id="{D1F065FD-46CA-3749-B232-A71620B2C2EB}"/>
              </a:ext>
            </a:extLst>
          </p:cNvPr>
          <p:cNvPicPr>
            <a:picLocks noGrp="1" noChangeAspect="1"/>
          </p:cNvPicPr>
          <p:nvPr>
            <p:ph sz="half" idx="13"/>
          </p:nvPr>
        </p:nvPicPr>
        <p:blipFill>
          <a:blip r:embed="rId3"/>
          <a:stretch>
            <a:fillRect/>
          </a:stretch>
        </p:blipFill>
        <p:spPr>
          <a:xfrm>
            <a:off x="7270750" y="1589088"/>
            <a:ext cx="3709987" cy="4556125"/>
          </a:xfrm>
          <a:prstGeom prst="rect">
            <a:avLst/>
          </a:prstGeom>
        </p:spPr>
      </p:pic>
    </p:spTree>
    <p:extLst>
      <p:ext uri="{BB962C8B-B14F-4D97-AF65-F5344CB8AC3E}">
        <p14:creationId xmlns:p14="http://schemas.microsoft.com/office/powerpoint/2010/main" val="2704597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908638-77E6-AE44-945B-940832481110}"/>
              </a:ext>
            </a:extLst>
          </p:cNvPr>
          <p:cNvSpPr>
            <a:spLocks noGrp="1"/>
          </p:cNvSpPr>
          <p:nvPr>
            <p:ph type="title"/>
          </p:nvPr>
        </p:nvSpPr>
        <p:spPr/>
        <p:txBody>
          <a:bodyPr/>
          <a:lstStyle/>
          <a:p>
            <a:r>
              <a:rPr lang="en-US" dirty="0"/>
              <a:t>Ten Simple Rules…</a:t>
            </a:r>
          </a:p>
        </p:txBody>
      </p:sp>
      <p:sp>
        <p:nvSpPr>
          <p:cNvPr id="5" name="Content Placeholder 4">
            <a:extLst>
              <a:ext uri="{FF2B5EF4-FFF2-40B4-BE49-F238E27FC236}">
                <a16:creationId xmlns:a16="http://schemas.microsoft.com/office/drawing/2014/main" id="{1C93EE11-5683-4D46-ABD6-EBE32A4788F5}"/>
              </a:ext>
            </a:extLst>
          </p:cNvPr>
          <p:cNvSpPr>
            <a:spLocks noGrp="1"/>
          </p:cNvSpPr>
          <p:nvPr>
            <p:ph sz="half" idx="13"/>
          </p:nvPr>
        </p:nvSpPr>
        <p:spPr/>
        <p:txBody>
          <a:bodyPr/>
          <a:lstStyle/>
          <a:p>
            <a:pPr marL="0" indent="0">
              <a:buNone/>
            </a:pPr>
            <a:r>
              <a:rPr lang="en-US" sz="2400" b="1" dirty="0"/>
              <a:t>Ten simple rules for organizing a webinar series </a:t>
            </a:r>
          </a:p>
          <a:p>
            <a:pPr marL="0" indent="0">
              <a:buNone/>
            </a:pPr>
            <a:r>
              <a:rPr lang="en-GB" dirty="0">
                <a:hlinkClick r:id="rId2"/>
              </a:rPr>
              <a:t>https://stats4sd.org/resources/475</a:t>
            </a:r>
            <a:endParaRPr lang="en-GB" dirty="0"/>
          </a:p>
          <a:p>
            <a:pPr marL="0" indent="0">
              <a:buNone/>
            </a:pPr>
            <a:endParaRPr lang="en-GB" dirty="0"/>
          </a:p>
          <a:p>
            <a:pPr marL="0" indent="0">
              <a:buNone/>
            </a:pPr>
            <a:r>
              <a:rPr lang="en-GB" dirty="0"/>
              <a:t>Journal article, focused on running webinars within Africa. Lots of useful suggestions, and general guidance.</a:t>
            </a:r>
          </a:p>
          <a:p>
            <a:endParaRPr lang="en-US" dirty="0"/>
          </a:p>
        </p:txBody>
      </p:sp>
      <p:pic>
        <p:nvPicPr>
          <p:cNvPr id="6" name="Content Placeholder 5">
            <a:extLst>
              <a:ext uri="{FF2B5EF4-FFF2-40B4-BE49-F238E27FC236}">
                <a16:creationId xmlns:a16="http://schemas.microsoft.com/office/drawing/2014/main" id="{84CAF785-B96B-E54F-A3B8-FCF0D3D8F82B}"/>
              </a:ext>
            </a:extLst>
          </p:cNvPr>
          <p:cNvPicPr>
            <a:picLocks noGrp="1" noChangeAspect="1"/>
          </p:cNvPicPr>
          <p:nvPr>
            <p:ph sz="half" idx="2"/>
          </p:nvPr>
        </p:nvPicPr>
        <p:blipFill>
          <a:blip r:embed="rId3"/>
          <a:stretch>
            <a:fillRect/>
          </a:stretch>
        </p:blipFill>
        <p:spPr>
          <a:xfrm>
            <a:off x="552450" y="1975216"/>
            <a:ext cx="5507038" cy="3783868"/>
          </a:xfrm>
          <a:prstGeom prst="rect">
            <a:avLst/>
          </a:prstGeom>
        </p:spPr>
      </p:pic>
    </p:spTree>
    <p:extLst>
      <p:ext uri="{BB962C8B-B14F-4D97-AF65-F5344CB8AC3E}">
        <p14:creationId xmlns:p14="http://schemas.microsoft.com/office/powerpoint/2010/main" val="1057307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1DFB8D-8502-004C-B442-2806ABC25399}"/>
              </a:ext>
            </a:extLst>
          </p:cNvPr>
          <p:cNvSpPr>
            <a:spLocks noGrp="1"/>
          </p:cNvSpPr>
          <p:nvPr>
            <p:ph type="title"/>
          </p:nvPr>
        </p:nvSpPr>
        <p:spPr/>
        <p:txBody>
          <a:bodyPr/>
          <a:lstStyle/>
          <a:p>
            <a:r>
              <a:rPr lang="en-US" dirty="0"/>
              <a:t>7 Powerful Tips…</a:t>
            </a:r>
          </a:p>
        </p:txBody>
      </p:sp>
      <p:sp>
        <p:nvSpPr>
          <p:cNvPr id="4" name="Content Placeholder 3">
            <a:extLst>
              <a:ext uri="{FF2B5EF4-FFF2-40B4-BE49-F238E27FC236}">
                <a16:creationId xmlns:a16="http://schemas.microsoft.com/office/drawing/2014/main" id="{802F0E86-C904-8044-AA81-476CD7ED6B59}"/>
              </a:ext>
            </a:extLst>
          </p:cNvPr>
          <p:cNvSpPr>
            <a:spLocks noGrp="1"/>
          </p:cNvSpPr>
          <p:nvPr>
            <p:ph sz="half" idx="13"/>
          </p:nvPr>
        </p:nvSpPr>
        <p:spPr/>
        <p:txBody>
          <a:bodyPr/>
          <a:lstStyle/>
          <a:p>
            <a:pPr marL="0" indent="0">
              <a:buNone/>
            </a:pPr>
            <a:r>
              <a:rPr lang="en-US" b="1" dirty="0"/>
              <a:t>7 Powerful Tips for Highly Productive Online Meetings</a:t>
            </a:r>
            <a:endParaRPr lang="en-GB" b="1" dirty="0"/>
          </a:p>
          <a:p>
            <a:pPr marL="0" indent="0">
              <a:buNone/>
            </a:pPr>
            <a:r>
              <a:rPr lang="en-GB" dirty="0">
                <a:hlinkClick r:id="rId2"/>
              </a:rPr>
              <a:t>https://www.business.com/articles/7-powerful-tips-for-highly-productive-online-meetings/</a:t>
            </a:r>
            <a:endParaRPr lang="en-GB" dirty="0"/>
          </a:p>
          <a:p>
            <a:pPr marL="0" indent="0">
              <a:buNone/>
            </a:pPr>
            <a:endParaRPr lang="en-GB" dirty="0"/>
          </a:p>
          <a:p>
            <a:pPr marL="0" indent="0">
              <a:buNone/>
            </a:pPr>
            <a:r>
              <a:rPr lang="en-GB" dirty="0"/>
              <a:t>Well-structured, common sense advice for meetings. Both as a participant in a meeting, and as an organiser.</a:t>
            </a:r>
          </a:p>
          <a:p>
            <a:endParaRPr lang="en-US" dirty="0"/>
          </a:p>
        </p:txBody>
      </p:sp>
      <p:pic>
        <p:nvPicPr>
          <p:cNvPr id="6" name="Content Placeholder 5">
            <a:extLst>
              <a:ext uri="{FF2B5EF4-FFF2-40B4-BE49-F238E27FC236}">
                <a16:creationId xmlns:a16="http://schemas.microsoft.com/office/drawing/2014/main" id="{6ABFB261-E4CB-D94C-85DA-D76CA62350AD}"/>
              </a:ext>
            </a:extLst>
          </p:cNvPr>
          <p:cNvPicPr>
            <a:picLocks noGrp="1" noChangeAspect="1"/>
          </p:cNvPicPr>
          <p:nvPr>
            <p:ph sz="half" idx="2"/>
          </p:nvPr>
        </p:nvPicPr>
        <p:blipFill>
          <a:blip r:embed="rId3"/>
          <a:stretch>
            <a:fillRect/>
          </a:stretch>
        </p:blipFill>
        <p:spPr>
          <a:xfrm>
            <a:off x="552450" y="1994758"/>
            <a:ext cx="5507038" cy="3744785"/>
          </a:xfrm>
          <a:prstGeom prst="rect">
            <a:avLst/>
          </a:prstGeom>
        </p:spPr>
      </p:pic>
    </p:spTree>
    <p:extLst>
      <p:ext uri="{BB962C8B-B14F-4D97-AF65-F5344CB8AC3E}">
        <p14:creationId xmlns:p14="http://schemas.microsoft.com/office/powerpoint/2010/main" val="3375644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5D93DC-3035-4377-BAF9-DDC8FFBBEBA7}"/>
              </a:ext>
            </a:extLst>
          </p:cNvPr>
          <p:cNvSpPr>
            <a:spLocks noGrp="1"/>
          </p:cNvSpPr>
          <p:nvPr>
            <p:ph sz="half" idx="2"/>
          </p:nvPr>
        </p:nvSpPr>
        <p:spPr/>
        <p:txBody>
          <a:bodyPr/>
          <a:lstStyle/>
          <a:p>
            <a:pPr marL="0" indent="0">
              <a:buNone/>
            </a:pPr>
            <a:r>
              <a:rPr lang="en-GB" b="1" dirty="0"/>
              <a:t>Delivering Effective Virtual Presentations</a:t>
            </a:r>
            <a:endParaRPr lang="en-GB" b="1" dirty="0">
              <a:hlinkClick r:id="rId2"/>
            </a:endParaRPr>
          </a:p>
          <a:p>
            <a:pPr marL="0" indent="0">
              <a:buNone/>
            </a:pPr>
            <a:r>
              <a:rPr lang="en-GB" dirty="0">
                <a:hlinkClick r:id="rId2"/>
              </a:rPr>
              <a:t>https://books.google.co.uk/books?id=KwXFDwAAQBAJ</a:t>
            </a:r>
            <a:endParaRPr lang="en-GB" dirty="0"/>
          </a:p>
          <a:p>
            <a:pPr marL="0" indent="0">
              <a:buNone/>
            </a:pPr>
            <a:endParaRPr lang="en-GB" dirty="0"/>
          </a:p>
          <a:p>
            <a:pPr marL="0" indent="0">
              <a:buNone/>
            </a:pPr>
            <a:r>
              <a:rPr lang="en-GB" dirty="0"/>
              <a:t>E-book covering various aspects – particularly on presentation styles. </a:t>
            </a:r>
          </a:p>
          <a:p>
            <a:pPr marL="0" indent="0">
              <a:buNone/>
            </a:pPr>
            <a:r>
              <a:rPr lang="en-GB" dirty="0"/>
              <a:t>The chapter on facilitation is available as a free preview. The cost of the book is not excessive for a full copy.</a:t>
            </a:r>
          </a:p>
        </p:txBody>
      </p:sp>
      <p:sp>
        <p:nvSpPr>
          <p:cNvPr id="3" name="Title 2">
            <a:extLst>
              <a:ext uri="{FF2B5EF4-FFF2-40B4-BE49-F238E27FC236}">
                <a16:creationId xmlns:a16="http://schemas.microsoft.com/office/drawing/2014/main" id="{05AB3155-1839-F44C-8D1B-BBBCCF444181}"/>
              </a:ext>
            </a:extLst>
          </p:cNvPr>
          <p:cNvSpPr>
            <a:spLocks noGrp="1"/>
          </p:cNvSpPr>
          <p:nvPr>
            <p:ph type="title"/>
          </p:nvPr>
        </p:nvSpPr>
        <p:spPr/>
        <p:txBody>
          <a:bodyPr>
            <a:noAutofit/>
          </a:bodyPr>
          <a:lstStyle/>
          <a:p>
            <a:r>
              <a:rPr lang="en-US" sz="4000" dirty="0"/>
              <a:t>Delivering effective Virtual Presentations</a:t>
            </a:r>
          </a:p>
        </p:txBody>
      </p:sp>
      <p:pic>
        <p:nvPicPr>
          <p:cNvPr id="6" name="Picture 2" descr="Front Cover">
            <a:extLst>
              <a:ext uri="{FF2B5EF4-FFF2-40B4-BE49-F238E27FC236}">
                <a16:creationId xmlns:a16="http://schemas.microsoft.com/office/drawing/2014/main" id="{4E124508-11D6-1643-B8F8-9259888D7B03}"/>
              </a:ext>
            </a:extLst>
          </p:cNvPr>
          <p:cNvPicPr>
            <a:picLocks noGrp="1" noChangeAspect="1" noChangeArrowheads="1"/>
          </p:cNvPicPr>
          <p:nvPr>
            <p:ph sz="half" idx="13"/>
          </p:nvPr>
        </p:nvPicPr>
        <p:blipFill>
          <a:blip r:embed="rId3">
            <a:extLst>
              <a:ext uri="{28A0092B-C50C-407E-A947-70E740481C1C}">
                <a14:useLocalDpi xmlns:a14="http://schemas.microsoft.com/office/drawing/2010/main" val="0"/>
              </a:ext>
            </a:extLst>
          </a:blip>
          <a:srcRect/>
          <a:stretch>
            <a:fillRect/>
          </a:stretch>
        </p:blipFill>
        <p:spPr bwMode="auto">
          <a:xfrm>
            <a:off x="7609344" y="1589088"/>
            <a:ext cx="3032800" cy="455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315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33DD16-0648-C641-94E1-5347046E3D7C}"/>
              </a:ext>
            </a:extLst>
          </p:cNvPr>
          <p:cNvSpPr>
            <a:spLocks noGrp="1"/>
          </p:cNvSpPr>
          <p:nvPr>
            <p:ph type="title"/>
          </p:nvPr>
        </p:nvSpPr>
        <p:spPr/>
        <p:txBody>
          <a:bodyPr>
            <a:noAutofit/>
          </a:bodyPr>
          <a:lstStyle/>
          <a:p>
            <a:r>
              <a:rPr lang="en-US" sz="2800" dirty="0"/>
              <a:t>Evaluation of Evidence-Based Practices in Online Learning</a:t>
            </a:r>
          </a:p>
        </p:txBody>
      </p:sp>
      <p:sp>
        <p:nvSpPr>
          <p:cNvPr id="5" name="Content Placeholder 4">
            <a:extLst>
              <a:ext uri="{FF2B5EF4-FFF2-40B4-BE49-F238E27FC236}">
                <a16:creationId xmlns:a16="http://schemas.microsoft.com/office/drawing/2014/main" id="{D8D69143-AF1E-EF4D-81EE-6D0BBC6F0924}"/>
              </a:ext>
            </a:extLst>
          </p:cNvPr>
          <p:cNvSpPr>
            <a:spLocks noGrp="1"/>
          </p:cNvSpPr>
          <p:nvPr>
            <p:ph sz="half" idx="13"/>
          </p:nvPr>
        </p:nvSpPr>
        <p:spPr/>
        <p:txBody>
          <a:bodyPr/>
          <a:lstStyle/>
          <a:p>
            <a:pPr marL="0" indent="0">
              <a:buNone/>
            </a:pPr>
            <a:r>
              <a:rPr lang="en-US" b="1" dirty="0"/>
              <a:t>Evaluation of Evidence-Based Practices in Online Learning </a:t>
            </a:r>
            <a:endParaRPr lang="en-GB" b="1" dirty="0">
              <a:hlinkClick r:id="rId2"/>
            </a:endParaRPr>
          </a:p>
          <a:p>
            <a:pPr marL="0" indent="0">
              <a:buNone/>
            </a:pPr>
            <a:r>
              <a:rPr lang="en-GB" dirty="0">
                <a:hlinkClick r:id="rId2"/>
              </a:rPr>
              <a:t>https://www2.ed.gov/rschstat/eval/tech/evidence-based-practices/finalreport.pdf</a:t>
            </a:r>
            <a:endParaRPr lang="en-GB" dirty="0"/>
          </a:p>
          <a:p>
            <a:pPr marL="0" indent="0">
              <a:buNone/>
            </a:pPr>
            <a:r>
              <a:rPr lang="en-GB" dirty="0"/>
              <a:t>US government meta-analysis and best practice guidelines for providing online training.</a:t>
            </a:r>
          </a:p>
          <a:p>
            <a:pPr marL="0" indent="0">
              <a:buNone/>
            </a:pPr>
            <a:endParaRPr lang="en-GB" dirty="0"/>
          </a:p>
          <a:p>
            <a:pPr marL="0" indent="0">
              <a:buNone/>
            </a:pPr>
            <a:r>
              <a:rPr lang="en-GB" dirty="0"/>
              <a:t>It is </a:t>
            </a:r>
            <a:r>
              <a:rPr lang="en-GB" b="1" dirty="0"/>
              <a:t>long </a:t>
            </a:r>
            <a:r>
              <a:rPr lang="en-GB" dirty="0"/>
              <a:t>and 10 years old.</a:t>
            </a:r>
            <a:r>
              <a:rPr lang="en-GB" b="1" dirty="0"/>
              <a:t> </a:t>
            </a:r>
            <a:r>
              <a:rPr lang="en-GB" dirty="0"/>
              <a:t>But the executive summary has some interesting findings which perhaps challenge some of our assumptions.</a:t>
            </a:r>
            <a:endParaRPr lang="en-GB" dirty="0">
              <a:hlinkClick r:id="rId2"/>
            </a:endParaRPr>
          </a:p>
          <a:p>
            <a:endParaRPr lang="en-US" dirty="0"/>
          </a:p>
        </p:txBody>
      </p:sp>
      <p:pic>
        <p:nvPicPr>
          <p:cNvPr id="6" name="Content Placeholder 5">
            <a:extLst>
              <a:ext uri="{FF2B5EF4-FFF2-40B4-BE49-F238E27FC236}">
                <a16:creationId xmlns:a16="http://schemas.microsoft.com/office/drawing/2014/main" id="{9C5F05FF-AC01-F641-8B44-D47EA854DC62}"/>
              </a:ext>
            </a:extLst>
          </p:cNvPr>
          <p:cNvPicPr>
            <a:picLocks noGrp="1" noChangeAspect="1"/>
          </p:cNvPicPr>
          <p:nvPr>
            <p:ph sz="half" idx="2"/>
          </p:nvPr>
        </p:nvPicPr>
        <p:blipFill>
          <a:blip r:embed="rId3"/>
          <a:stretch>
            <a:fillRect/>
          </a:stretch>
        </p:blipFill>
        <p:spPr>
          <a:xfrm>
            <a:off x="1263020" y="1589088"/>
            <a:ext cx="4085897" cy="4556125"/>
          </a:xfrm>
          <a:prstGeom prst="rect">
            <a:avLst/>
          </a:prstGeom>
        </p:spPr>
      </p:pic>
    </p:spTree>
    <p:extLst>
      <p:ext uri="{BB962C8B-B14F-4D97-AF65-F5344CB8AC3E}">
        <p14:creationId xmlns:p14="http://schemas.microsoft.com/office/powerpoint/2010/main" val="2810116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1CE7E1-0424-40FE-AD0E-429823138ECB}"/>
              </a:ext>
            </a:extLst>
          </p:cNvPr>
          <p:cNvSpPr>
            <a:spLocks noGrp="1"/>
          </p:cNvSpPr>
          <p:nvPr>
            <p:ph sz="half" idx="2"/>
          </p:nvPr>
        </p:nvSpPr>
        <p:spPr/>
        <p:txBody>
          <a:bodyPr/>
          <a:lstStyle/>
          <a:p>
            <a:pPr marL="0" indent="0">
              <a:buNone/>
            </a:pPr>
            <a:r>
              <a:rPr lang="en-GB" b="1" dirty="0"/>
              <a:t>Virtual meeting facilitation</a:t>
            </a:r>
          </a:p>
          <a:p>
            <a:pPr marL="0" indent="0">
              <a:buNone/>
            </a:pPr>
            <a:r>
              <a:rPr lang="en-GB" dirty="0">
                <a:hlinkClick r:id="rId2"/>
              </a:rPr>
              <a:t>https://stats4sd.org/resources/473</a:t>
            </a:r>
            <a:endParaRPr lang="en-GB" dirty="0"/>
          </a:p>
          <a:p>
            <a:pPr marL="0" indent="0">
              <a:buNone/>
            </a:pPr>
            <a:r>
              <a:rPr lang="en-GB" dirty="0"/>
              <a:t>Presentation provided for CCRP – with emphasis on facilitation and structure of the meeting.</a:t>
            </a:r>
          </a:p>
        </p:txBody>
      </p:sp>
      <p:sp>
        <p:nvSpPr>
          <p:cNvPr id="5" name="Title 4">
            <a:extLst>
              <a:ext uri="{FF2B5EF4-FFF2-40B4-BE49-F238E27FC236}">
                <a16:creationId xmlns:a16="http://schemas.microsoft.com/office/drawing/2014/main" id="{87B606BC-6BCF-EF47-A2CA-745DD17F26DB}"/>
              </a:ext>
            </a:extLst>
          </p:cNvPr>
          <p:cNvSpPr>
            <a:spLocks noGrp="1"/>
          </p:cNvSpPr>
          <p:nvPr>
            <p:ph type="title"/>
          </p:nvPr>
        </p:nvSpPr>
        <p:spPr/>
        <p:txBody>
          <a:bodyPr/>
          <a:lstStyle/>
          <a:p>
            <a:r>
              <a:rPr lang="en-US" dirty="0"/>
              <a:t>Virtual Meeting Facilitation</a:t>
            </a:r>
          </a:p>
        </p:txBody>
      </p:sp>
      <p:pic>
        <p:nvPicPr>
          <p:cNvPr id="7" name="Content Placeholder 6">
            <a:extLst>
              <a:ext uri="{FF2B5EF4-FFF2-40B4-BE49-F238E27FC236}">
                <a16:creationId xmlns:a16="http://schemas.microsoft.com/office/drawing/2014/main" id="{E13CB2F5-F101-0A4A-AE22-B131C9DF060F}"/>
              </a:ext>
            </a:extLst>
          </p:cNvPr>
          <p:cNvPicPr>
            <a:picLocks noGrp="1" noChangeAspect="1"/>
          </p:cNvPicPr>
          <p:nvPr>
            <p:ph sz="half" idx="13"/>
          </p:nvPr>
        </p:nvPicPr>
        <p:blipFill>
          <a:blip r:embed="rId3"/>
          <a:stretch>
            <a:fillRect/>
          </a:stretch>
        </p:blipFill>
        <p:spPr>
          <a:xfrm>
            <a:off x="6372225" y="1949476"/>
            <a:ext cx="5507038" cy="3835348"/>
          </a:xfrm>
          <a:prstGeom prst="rect">
            <a:avLst/>
          </a:prstGeom>
        </p:spPr>
      </p:pic>
    </p:spTree>
    <p:extLst>
      <p:ext uri="{BB962C8B-B14F-4D97-AF65-F5344CB8AC3E}">
        <p14:creationId xmlns:p14="http://schemas.microsoft.com/office/powerpoint/2010/main" val="4074725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19BFE0-128E-4B55-B7BE-39FA7982393E}"/>
              </a:ext>
            </a:extLst>
          </p:cNvPr>
          <p:cNvSpPr>
            <a:spLocks noGrp="1"/>
          </p:cNvSpPr>
          <p:nvPr>
            <p:ph sz="half" idx="2"/>
          </p:nvPr>
        </p:nvSpPr>
        <p:spPr>
          <a:xfrm>
            <a:off x="551669" y="1588651"/>
            <a:ext cx="11249805" cy="4556442"/>
          </a:xfrm>
        </p:spPr>
        <p:txBody>
          <a:bodyPr>
            <a:normAutofit lnSpcReduction="10000"/>
          </a:bodyPr>
          <a:lstStyle/>
          <a:p>
            <a:pPr marL="0" indent="0">
              <a:buNone/>
            </a:pPr>
            <a:r>
              <a:rPr lang="en-GB" dirty="0"/>
              <a:t>Content compiled from various online sources, see final section, and input from various members of the CCRP Research Methods team:</a:t>
            </a:r>
          </a:p>
          <a:p>
            <a:pPr marL="0" indent="0">
              <a:buNone/>
            </a:pPr>
            <a:r>
              <a:rPr lang="en-GB" dirty="0"/>
              <a:t>Ric Coe</a:t>
            </a:r>
          </a:p>
          <a:p>
            <a:pPr marL="0" indent="0">
              <a:buNone/>
            </a:pPr>
            <a:r>
              <a:rPr lang="en-GB" dirty="0"/>
              <a:t>Carlos Barahona</a:t>
            </a:r>
          </a:p>
          <a:p>
            <a:pPr marL="0" indent="0">
              <a:buNone/>
            </a:pPr>
            <a:r>
              <a:rPr lang="en-GB" dirty="0"/>
              <a:t>Nuru Kipato</a:t>
            </a:r>
          </a:p>
          <a:p>
            <a:pPr marL="0" indent="0">
              <a:buNone/>
            </a:pPr>
            <a:r>
              <a:rPr lang="en-GB" dirty="0"/>
              <a:t>Shiphar </a:t>
            </a:r>
            <a:r>
              <a:rPr lang="en-GB" dirty="0" err="1"/>
              <a:t>Mulumbu</a:t>
            </a:r>
            <a:endParaRPr lang="en-GB" dirty="0"/>
          </a:p>
          <a:p>
            <a:pPr marL="0" indent="0">
              <a:buNone/>
            </a:pPr>
            <a:r>
              <a:rPr lang="en-GB" dirty="0"/>
              <a:t>Nicolas Greliche</a:t>
            </a:r>
          </a:p>
          <a:p>
            <a:pPr marL="0" indent="0">
              <a:buNone/>
            </a:pPr>
            <a:r>
              <a:rPr lang="en-GB" dirty="0"/>
              <a:t>Alex Riba-Civil</a:t>
            </a:r>
          </a:p>
          <a:p>
            <a:pPr marL="0" indent="0">
              <a:buNone/>
            </a:pPr>
            <a:r>
              <a:rPr lang="en-GB" dirty="0"/>
              <a:t>Dave Mills</a:t>
            </a:r>
          </a:p>
          <a:p>
            <a:pPr marL="0" indent="0">
              <a:buNone/>
            </a:pPr>
            <a:r>
              <a:rPr lang="en-GB" dirty="0"/>
              <a:t>Jane Poole</a:t>
            </a:r>
          </a:p>
          <a:p>
            <a:pPr marL="0" indent="0">
              <a:buNone/>
            </a:pPr>
            <a:endParaRPr lang="en-GB" dirty="0"/>
          </a:p>
        </p:txBody>
      </p:sp>
      <p:sp>
        <p:nvSpPr>
          <p:cNvPr id="3" name="Title 2">
            <a:extLst>
              <a:ext uri="{FF2B5EF4-FFF2-40B4-BE49-F238E27FC236}">
                <a16:creationId xmlns:a16="http://schemas.microsoft.com/office/drawing/2014/main" id="{B863B275-C77F-4BCC-B897-15F7D45AFE95}"/>
              </a:ext>
            </a:extLst>
          </p:cNvPr>
          <p:cNvSpPr>
            <a:spLocks noGrp="1"/>
          </p:cNvSpPr>
          <p:nvPr>
            <p:ph type="title"/>
          </p:nvPr>
        </p:nvSpPr>
        <p:spPr/>
        <p:txBody>
          <a:bodyPr/>
          <a:lstStyle/>
          <a:p>
            <a:r>
              <a:rPr lang="en-GB" dirty="0"/>
              <a:t>Acknowledgments</a:t>
            </a:r>
          </a:p>
        </p:txBody>
      </p:sp>
    </p:spTree>
    <p:extLst>
      <p:ext uri="{BB962C8B-B14F-4D97-AF65-F5344CB8AC3E}">
        <p14:creationId xmlns:p14="http://schemas.microsoft.com/office/powerpoint/2010/main" val="1190674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96320B-C5A7-4806-BEF1-9C87B4FA985E}"/>
              </a:ext>
            </a:extLst>
          </p:cNvPr>
          <p:cNvSpPr>
            <a:spLocks noGrp="1"/>
          </p:cNvSpPr>
          <p:nvPr>
            <p:ph idx="1"/>
          </p:nvPr>
        </p:nvSpPr>
        <p:spPr/>
        <p:txBody>
          <a:bodyPr/>
          <a:lstStyle/>
          <a:p>
            <a:pPr marL="0" indent="0">
              <a:buNone/>
            </a:pPr>
            <a:r>
              <a:rPr lang="en-GB" dirty="0"/>
              <a:t>A selection of journal articles, which may or may not be of interest. Mostly these are from an American context; and somewhat older. So may not all be completely relevant.</a:t>
            </a:r>
            <a:endParaRPr lang="en-GB" dirty="0">
              <a:hlinkClick r:id="rId2"/>
            </a:endParaRPr>
          </a:p>
          <a:p>
            <a:pPr marL="0" indent="0">
              <a:buNone/>
            </a:pPr>
            <a:r>
              <a:rPr lang="en-GB" dirty="0">
                <a:hlinkClick r:id="rId2"/>
              </a:rPr>
              <a:t>https://www.ncolr.org/jiol/issues/pdf/7.3.2.pdf</a:t>
            </a:r>
            <a:endParaRPr lang="en-GB" dirty="0"/>
          </a:p>
          <a:p>
            <a:pPr marL="0" indent="0">
              <a:buNone/>
            </a:pPr>
            <a:r>
              <a:rPr lang="en-GB" dirty="0">
                <a:hlinkClick r:id="rId3"/>
              </a:rPr>
              <a:t>https://jime.open.ac.uk/articles/10.5334/jime.453/</a:t>
            </a:r>
            <a:endParaRPr lang="en-GB" dirty="0"/>
          </a:p>
          <a:p>
            <a:pPr marL="0" indent="0">
              <a:buNone/>
            </a:pPr>
            <a:r>
              <a:rPr lang="en-GB" dirty="0">
                <a:hlinkClick r:id="rId4"/>
              </a:rPr>
              <a:t>https://www.joe.org/joe/2011december/a4.php</a:t>
            </a:r>
            <a:endParaRPr lang="en-GB" dirty="0"/>
          </a:p>
          <a:p>
            <a:pPr marL="0" indent="0">
              <a:buNone/>
            </a:pPr>
            <a:r>
              <a:rPr lang="en-GB" dirty="0">
                <a:hlinkClick r:id="rId5"/>
              </a:rPr>
              <a:t>https://files.eric.ed.gov/fulltext/EJ1111518.pdf</a:t>
            </a:r>
            <a:endParaRPr lang="en-GB" dirty="0"/>
          </a:p>
        </p:txBody>
      </p:sp>
      <p:sp>
        <p:nvSpPr>
          <p:cNvPr id="3" name="Title 2">
            <a:extLst>
              <a:ext uri="{FF2B5EF4-FFF2-40B4-BE49-F238E27FC236}">
                <a16:creationId xmlns:a16="http://schemas.microsoft.com/office/drawing/2014/main" id="{F63A4B3A-D20B-4BFD-95A5-B05DE938C7B0}"/>
              </a:ext>
            </a:extLst>
          </p:cNvPr>
          <p:cNvSpPr>
            <a:spLocks noGrp="1"/>
          </p:cNvSpPr>
          <p:nvPr>
            <p:ph type="title"/>
          </p:nvPr>
        </p:nvSpPr>
        <p:spPr/>
        <p:txBody>
          <a:bodyPr>
            <a:normAutofit/>
          </a:bodyPr>
          <a:lstStyle/>
          <a:p>
            <a:r>
              <a:rPr lang="en-GB" dirty="0"/>
              <a:t>Some journal articles</a:t>
            </a:r>
          </a:p>
        </p:txBody>
      </p:sp>
    </p:spTree>
    <p:extLst>
      <p:ext uri="{BB962C8B-B14F-4D97-AF65-F5344CB8AC3E}">
        <p14:creationId xmlns:p14="http://schemas.microsoft.com/office/powerpoint/2010/main" val="1082579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EAB356-DBCC-43D3-8FB2-855962BD42D5}"/>
              </a:ext>
            </a:extLst>
          </p:cNvPr>
          <p:cNvSpPr>
            <a:spLocks noGrp="1"/>
          </p:cNvSpPr>
          <p:nvPr>
            <p:ph idx="1"/>
          </p:nvPr>
        </p:nvSpPr>
        <p:spPr/>
        <p:txBody>
          <a:bodyPr/>
          <a:lstStyle/>
          <a:p>
            <a:r>
              <a:rPr lang="en-GB" dirty="0"/>
              <a:t>Objectives</a:t>
            </a:r>
          </a:p>
          <a:p>
            <a:r>
              <a:rPr lang="en-GB" sz="2800" b="1" dirty="0">
                <a:latin typeface="Open Sans" panose="020B0604020202020204" charset="0"/>
                <a:ea typeface="Open Sans" panose="020B0604020202020204" charset="0"/>
                <a:cs typeface="Open Sans" panose="020B0604020202020204" charset="0"/>
              </a:rPr>
              <a:t>Planning framework</a:t>
            </a:r>
          </a:p>
          <a:p>
            <a:r>
              <a:rPr lang="en-GB" dirty="0"/>
              <a:t>Specific tips, tricks and suggestions</a:t>
            </a:r>
          </a:p>
          <a:p>
            <a:r>
              <a:rPr lang="en-GB" dirty="0"/>
              <a:t>Resources</a:t>
            </a:r>
          </a:p>
          <a:p>
            <a:endParaRPr lang="en-GB" dirty="0"/>
          </a:p>
        </p:txBody>
      </p:sp>
      <p:sp>
        <p:nvSpPr>
          <p:cNvPr id="3" name="Title 2">
            <a:extLst>
              <a:ext uri="{FF2B5EF4-FFF2-40B4-BE49-F238E27FC236}">
                <a16:creationId xmlns:a16="http://schemas.microsoft.com/office/drawing/2014/main" id="{B8439F63-A58C-451C-ADC1-00466226493C}"/>
              </a:ext>
            </a:extLst>
          </p:cNvPr>
          <p:cNvSpPr>
            <a:spLocks noGrp="1"/>
          </p:cNvSpPr>
          <p:nvPr>
            <p:ph type="title"/>
          </p:nvPr>
        </p:nvSpPr>
        <p:spPr/>
        <p:txBody>
          <a:bodyPr/>
          <a:lstStyle/>
          <a:p>
            <a:r>
              <a:rPr lang="en-GB" dirty="0"/>
              <a:t>Organising online meetings</a:t>
            </a:r>
          </a:p>
        </p:txBody>
      </p:sp>
    </p:spTree>
    <p:extLst>
      <p:ext uri="{BB962C8B-B14F-4D97-AF65-F5344CB8AC3E}">
        <p14:creationId xmlns:p14="http://schemas.microsoft.com/office/powerpoint/2010/main" val="2704321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A6F31B3-E1E5-4273-897F-B3FBA050BFE4}"/>
              </a:ext>
            </a:extLst>
          </p:cNvPr>
          <p:cNvSpPr>
            <a:spLocks noGrp="1"/>
          </p:cNvSpPr>
          <p:nvPr>
            <p:ph sz="half" idx="2"/>
          </p:nvPr>
        </p:nvSpPr>
        <p:spPr>
          <a:xfrm>
            <a:off x="6961800" y="1582033"/>
            <a:ext cx="3441832" cy="4510857"/>
          </a:xfrm>
        </p:spPr>
        <p:txBody>
          <a:bodyPr>
            <a:normAutofit fontScale="40000" lnSpcReduction="20000"/>
          </a:bodyPr>
          <a:lstStyle/>
          <a:p>
            <a:pPr marL="0" indent="0">
              <a:buNone/>
            </a:pPr>
            <a:r>
              <a:rPr lang="en-GB" sz="4400" b="1" dirty="0">
                <a:latin typeface="Open Sans" panose="020B0604020202020204" charset="0"/>
                <a:ea typeface="Open Sans" panose="020B0604020202020204" charset="0"/>
                <a:cs typeface="Open Sans" panose="020B0604020202020204" charset="0"/>
              </a:rPr>
              <a:t>1. WHY?</a:t>
            </a:r>
          </a:p>
          <a:p>
            <a:pPr marL="0" indent="0">
              <a:buNone/>
            </a:pPr>
            <a:r>
              <a:rPr lang="en-GB" sz="3300" b="1" dirty="0"/>
              <a:t>Aims and objectives</a:t>
            </a:r>
          </a:p>
          <a:p>
            <a:pPr marL="0" indent="0">
              <a:buNone/>
            </a:pPr>
            <a:r>
              <a:rPr lang="en-GB" sz="4400" b="1" dirty="0">
                <a:latin typeface="Open Sans" panose="020B0604020202020204" charset="0"/>
                <a:ea typeface="Open Sans" panose="020B0604020202020204" charset="0"/>
                <a:cs typeface="Open Sans" panose="020B0604020202020204" charset="0"/>
              </a:rPr>
              <a:t>2. WHO?</a:t>
            </a:r>
          </a:p>
          <a:p>
            <a:pPr marL="0" indent="0">
              <a:buNone/>
            </a:pPr>
            <a:r>
              <a:rPr lang="en-GB" sz="3300" b="1" dirty="0"/>
              <a:t>Target audience; roles and responsibilities</a:t>
            </a:r>
            <a:endParaRPr lang="en-GB" sz="4000" b="1" dirty="0"/>
          </a:p>
          <a:p>
            <a:pPr marL="0" indent="0">
              <a:buNone/>
            </a:pPr>
            <a:r>
              <a:rPr lang="en-GB" sz="4400" b="1" dirty="0">
                <a:latin typeface="Open Sans" panose="020B0604020202020204" charset="0"/>
                <a:ea typeface="Open Sans" panose="020B0604020202020204" charset="0"/>
                <a:cs typeface="Open Sans" panose="020B0604020202020204" charset="0"/>
              </a:rPr>
              <a:t>3. WHEN?</a:t>
            </a:r>
          </a:p>
          <a:p>
            <a:pPr marL="0" indent="0">
              <a:buNone/>
            </a:pPr>
            <a:r>
              <a:rPr lang="en-GB" sz="3300" b="1" dirty="0"/>
              <a:t>Sensible scheduling</a:t>
            </a:r>
            <a:endParaRPr lang="en-GB" sz="4000" b="1" dirty="0"/>
          </a:p>
          <a:p>
            <a:pPr marL="0" indent="0">
              <a:buNone/>
            </a:pPr>
            <a:r>
              <a:rPr lang="en-GB" sz="4400" b="1" dirty="0">
                <a:latin typeface="Open Sans" panose="020B0604020202020204" charset="0"/>
                <a:ea typeface="Open Sans" panose="020B0604020202020204" charset="0"/>
                <a:cs typeface="Open Sans" panose="020B0604020202020204" charset="0"/>
              </a:rPr>
              <a:t>4. HOW?</a:t>
            </a:r>
          </a:p>
          <a:p>
            <a:pPr marL="0" indent="0">
              <a:buNone/>
            </a:pPr>
            <a:r>
              <a:rPr lang="en-GB" sz="3300" b="1" dirty="0"/>
              <a:t>Facilitation and technology</a:t>
            </a:r>
            <a:endParaRPr lang="en-GB" sz="4000" b="1" dirty="0"/>
          </a:p>
          <a:p>
            <a:pPr marL="0" indent="0">
              <a:buNone/>
            </a:pPr>
            <a:r>
              <a:rPr lang="en-GB" sz="4400" b="1" dirty="0">
                <a:latin typeface="Open Sans" panose="020B0604020202020204" charset="0"/>
                <a:ea typeface="Open Sans" panose="020B0604020202020204" charset="0"/>
                <a:cs typeface="Open Sans" panose="020B0604020202020204" charset="0"/>
              </a:rPr>
              <a:t>5. WHAT?</a:t>
            </a:r>
          </a:p>
          <a:p>
            <a:pPr marL="0" indent="0">
              <a:buNone/>
            </a:pPr>
            <a:r>
              <a:rPr lang="en-GB" sz="3400" b="1" dirty="0"/>
              <a:t>Content</a:t>
            </a:r>
          </a:p>
          <a:p>
            <a:pPr marL="0" indent="0">
              <a:buNone/>
            </a:pPr>
            <a:r>
              <a:rPr lang="en-GB" sz="4300" b="1" dirty="0">
                <a:latin typeface="Open Sans" panose="020B0604020202020204" charset="0"/>
                <a:ea typeface="Open Sans" panose="020B0604020202020204" charset="0"/>
                <a:cs typeface="Open Sans" panose="020B0604020202020204" charset="0"/>
              </a:rPr>
              <a:t>6. WHAT NEXT?</a:t>
            </a:r>
          </a:p>
          <a:p>
            <a:pPr marL="0" indent="0">
              <a:buNone/>
            </a:pPr>
            <a:r>
              <a:rPr lang="en-GB" sz="3400" b="1" dirty="0"/>
              <a:t>Follow-up</a:t>
            </a:r>
          </a:p>
          <a:p>
            <a:pPr marL="0" indent="0">
              <a:buNone/>
            </a:pPr>
            <a:endParaRPr lang="en-GB" sz="4400" b="1" dirty="0">
              <a:latin typeface="Open Sans" panose="020B0604020202020204" charset="0"/>
              <a:ea typeface="Open Sans" panose="020B0604020202020204" charset="0"/>
              <a:cs typeface="Open Sans" panose="020B0604020202020204" charset="0"/>
            </a:endParaRPr>
          </a:p>
        </p:txBody>
      </p:sp>
      <p:sp>
        <p:nvSpPr>
          <p:cNvPr id="4" name="Title 3">
            <a:extLst>
              <a:ext uri="{FF2B5EF4-FFF2-40B4-BE49-F238E27FC236}">
                <a16:creationId xmlns:a16="http://schemas.microsoft.com/office/drawing/2014/main" id="{29B4D296-614C-4847-81DC-0DB3F1858BBA}"/>
              </a:ext>
            </a:extLst>
          </p:cNvPr>
          <p:cNvSpPr>
            <a:spLocks noGrp="1"/>
          </p:cNvSpPr>
          <p:nvPr>
            <p:ph type="title"/>
          </p:nvPr>
        </p:nvSpPr>
        <p:spPr/>
        <p:txBody>
          <a:bodyPr/>
          <a:lstStyle/>
          <a:p>
            <a:r>
              <a:rPr lang="en-GB" dirty="0"/>
              <a:t>Planning framework</a:t>
            </a:r>
          </a:p>
        </p:txBody>
      </p:sp>
      <p:sp>
        <p:nvSpPr>
          <p:cNvPr id="6" name="Content Placeholder 1">
            <a:extLst>
              <a:ext uri="{FF2B5EF4-FFF2-40B4-BE49-F238E27FC236}">
                <a16:creationId xmlns:a16="http://schemas.microsoft.com/office/drawing/2014/main" id="{95DE1F9D-95DF-4DF2-9BF2-8A9DBAA7E555}"/>
              </a:ext>
            </a:extLst>
          </p:cNvPr>
          <p:cNvSpPr txBox="1">
            <a:spLocks/>
          </p:cNvSpPr>
          <p:nvPr/>
        </p:nvSpPr>
        <p:spPr>
          <a:xfrm>
            <a:off x="551670" y="1531849"/>
            <a:ext cx="5508000" cy="4556442"/>
          </a:xfrm>
          <a:prstGeom prst="rect">
            <a:avLst/>
          </a:prstGeom>
        </p:spPr>
        <p:txBody>
          <a:bodyPr vert="horz" lIns="90000" tIns="45720" rIns="91440" bIns="45720" rtlCol="0">
            <a:normAutofit/>
          </a:bodyPr>
          <a:lstStyle>
            <a:lvl1pPr marL="228600" indent="-228600" algn="l" defTabSz="914400" rtl="0" eaLnBrk="1" latinLnBrk="0" hangingPunct="1">
              <a:lnSpc>
                <a:spcPct val="110000"/>
              </a:lnSpc>
              <a:spcBef>
                <a:spcPts val="0"/>
              </a:spcBef>
              <a:spcAft>
                <a:spcPts val="1200"/>
              </a:spcAft>
              <a:buFont typeface="Arial" panose="020B0604020202020204" pitchFamily="34" charset="0"/>
              <a:buChar char="•"/>
              <a:defRPr lang="en-US" sz="2000" b="0" i="0" kern="1200" dirty="0" smtClean="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10000"/>
              </a:lnSpc>
              <a:spcBef>
                <a:spcPts val="0"/>
              </a:spcBef>
              <a:spcAft>
                <a:spcPts val="900"/>
              </a:spcAft>
              <a:buFont typeface="Arial" panose="020B0604020202020204" pitchFamily="34" charset="0"/>
              <a:buChar char="•"/>
              <a:defRPr sz="18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Planning is vital to any successful meeting, online or in person. </a:t>
            </a:r>
          </a:p>
          <a:p>
            <a:pPr marL="0" indent="0">
              <a:buFont typeface="Arial" panose="020B0604020202020204" pitchFamily="34" charset="0"/>
              <a:buNone/>
            </a:pPr>
            <a:r>
              <a:rPr lang="en-GB" dirty="0"/>
              <a:t>However, there are many additional components of this to consider when producing an online meeting than a face-to-face meeting.</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 have structured a planning ‘framework’ into 6 components </a:t>
            </a:r>
          </a:p>
        </p:txBody>
      </p:sp>
    </p:spTree>
    <p:extLst>
      <p:ext uri="{BB962C8B-B14F-4D97-AF65-F5344CB8AC3E}">
        <p14:creationId xmlns:p14="http://schemas.microsoft.com/office/powerpoint/2010/main" val="501244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905C00-EFBA-4617-ADC1-96E0A2938C2B}"/>
              </a:ext>
            </a:extLst>
          </p:cNvPr>
          <p:cNvSpPr>
            <a:spLocks noGrp="1"/>
          </p:cNvSpPr>
          <p:nvPr>
            <p:ph sz="half" idx="2"/>
          </p:nvPr>
        </p:nvSpPr>
        <p:spPr/>
        <p:txBody>
          <a:bodyPr/>
          <a:lstStyle/>
          <a:p>
            <a:r>
              <a:rPr lang="en-GB" i="1" dirty="0"/>
              <a:t>What are your specific goals and objectives for the activity you are working on?</a:t>
            </a:r>
          </a:p>
          <a:p>
            <a:pPr marL="0" indent="0">
              <a:buNone/>
            </a:pPr>
            <a:r>
              <a:rPr lang="en-GB" dirty="0"/>
              <a:t>Make sure that the meeting is designed around achieving these objectives. Make sure these objectives are well communicated in invitations, and the meeting introduction.</a:t>
            </a:r>
          </a:p>
          <a:p>
            <a:pPr marL="0" indent="0">
              <a:buNone/>
            </a:pPr>
            <a:endParaRPr lang="en-GB" dirty="0"/>
          </a:p>
          <a:p>
            <a:r>
              <a:rPr lang="en-GB" i="1" dirty="0"/>
              <a:t>Are you sure that you need an online meeting to meet these objectives?</a:t>
            </a:r>
          </a:p>
          <a:p>
            <a:pPr lvl="1"/>
            <a:r>
              <a:rPr lang="en-GB" i="1" dirty="0"/>
              <a:t>Would this be better served over email? </a:t>
            </a:r>
          </a:p>
          <a:p>
            <a:pPr lvl="1"/>
            <a:r>
              <a:rPr lang="en-GB" i="1" dirty="0"/>
              <a:t>Or one-on-one conversation(s)?</a:t>
            </a:r>
          </a:p>
          <a:p>
            <a:pPr lvl="1"/>
            <a:r>
              <a:rPr lang="en-GB" i="1" dirty="0"/>
              <a:t>Or a resource document/video?</a:t>
            </a:r>
          </a:p>
          <a:p>
            <a:pPr marL="0" indent="0">
              <a:buNone/>
            </a:pPr>
            <a:r>
              <a:rPr lang="en-GB" dirty="0"/>
              <a:t>If no: stop planning the meeting. Ask someone for advice!</a:t>
            </a:r>
          </a:p>
          <a:p>
            <a:endParaRPr lang="en-GB" dirty="0"/>
          </a:p>
        </p:txBody>
      </p:sp>
      <p:sp>
        <p:nvSpPr>
          <p:cNvPr id="3" name="Title 2">
            <a:extLst>
              <a:ext uri="{FF2B5EF4-FFF2-40B4-BE49-F238E27FC236}">
                <a16:creationId xmlns:a16="http://schemas.microsoft.com/office/drawing/2014/main" id="{9720939B-64CB-4059-A228-464FA627CA2D}"/>
              </a:ext>
            </a:extLst>
          </p:cNvPr>
          <p:cNvSpPr>
            <a:spLocks noGrp="1"/>
          </p:cNvSpPr>
          <p:nvPr>
            <p:ph type="title"/>
          </p:nvPr>
        </p:nvSpPr>
        <p:spPr>
          <a:xfrm>
            <a:off x="551670" y="131133"/>
            <a:ext cx="11640330" cy="1105325"/>
          </a:xfrm>
        </p:spPr>
        <p:txBody>
          <a:bodyPr>
            <a:normAutofit fontScale="90000"/>
          </a:bodyPr>
          <a:lstStyle/>
          <a:p>
            <a:r>
              <a:rPr lang="en-GB" sz="4400" dirty="0"/>
              <a:t>WHY… are you planning an online meeting?</a:t>
            </a:r>
            <a:endParaRPr lang="en-GB" dirty="0"/>
          </a:p>
        </p:txBody>
      </p:sp>
    </p:spTree>
    <p:extLst>
      <p:ext uri="{BB962C8B-B14F-4D97-AF65-F5344CB8AC3E}">
        <p14:creationId xmlns:p14="http://schemas.microsoft.com/office/powerpoint/2010/main" val="4068150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458A5D43-B4A6-420D-BBD8-6E6EC0157DA1}"/>
              </a:ext>
            </a:extLst>
          </p:cNvPr>
          <p:cNvSpPr>
            <a:spLocks noGrp="1"/>
          </p:cNvSpPr>
          <p:nvPr>
            <p:ph sz="half" idx="2"/>
          </p:nvPr>
        </p:nvSpPr>
        <p:spPr/>
        <p:txBody>
          <a:bodyPr>
            <a:normAutofit/>
          </a:bodyPr>
          <a:lstStyle/>
          <a:p>
            <a:pPr marL="0" indent="0">
              <a:buNone/>
            </a:pPr>
            <a:r>
              <a:rPr lang="en-GB" dirty="0"/>
              <a:t>Link back to your objective when considering invitations. Communicate the purpose very clearly when inviting people to attend.</a:t>
            </a:r>
          </a:p>
          <a:p>
            <a:pPr marL="0" indent="0">
              <a:buNone/>
            </a:pPr>
            <a:r>
              <a:rPr lang="en-GB" dirty="0"/>
              <a:t>Consider why </a:t>
            </a:r>
            <a:r>
              <a:rPr lang="en-GB" i="1" dirty="0"/>
              <a:t>they </a:t>
            </a:r>
            <a:r>
              <a:rPr lang="en-GB" dirty="0"/>
              <a:t>would want/need to join your meeting, not just why </a:t>
            </a:r>
            <a:r>
              <a:rPr lang="en-GB" i="1" dirty="0"/>
              <a:t>you </a:t>
            </a:r>
            <a:r>
              <a:rPr lang="en-GB" dirty="0"/>
              <a:t>want them to attend your meeting.</a:t>
            </a:r>
            <a:endParaRPr lang="en-GB" i="1" dirty="0"/>
          </a:p>
          <a:p>
            <a:pPr marL="0" indent="0">
              <a:buNone/>
            </a:pPr>
            <a:r>
              <a:rPr lang="en-GB" dirty="0"/>
              <a:t>You want the right people to attend, not necessarily as many people as possible. Larger groups are more difficult to manage, and can also prevent the ‘right’ people from speaking freely.</a:t>
            </a:r>
          </a:p>
          <a:p>
            <a:pPr marL="0" indent="0">
              <a:buNone/>
            </a:pPr>
            <a:r>
              <a:rPr lang="en-GB" dirty="0"/>
              <a:t>Identify the people who you think would be vital for a successful meeting. This could be due to their situation, knowledge or experience; either what they </a:t>
            </a:r>
            <a:r>
              <a:rPr lang="en-GB" b="1" dirty="0"/>
              <a:t>have </a:t>
            </a:r>
            <a:r>
              <a:rPr lang="en-GB" dirty="0"/>
              <a:t>that they can contribute to the meeting or what they </a:t>
            </a:r>
            <a:r>
              <a:rPr lang="en-GB" b="1" dirty="0"/>
              <a:t>lack </a:t>
            </a:r>
            <a:r>
              <a:rPr lang="en-GB" dirty="0"/>
              <a:t>which they can gain from the meeting.</a:t>
            </a:r>
          </a:p>
        </p:txBody>
      </p:sp>
      <p:sp>
        <p:nvSpPr>
          <p:cNvPr id="3" name="Title 2">
            <a:extLst>
              <a:ext uri="{FF2B5EF4-FFF2-40B4-BE49-F238E27FC236}">
                <a16:creationId xmlns:a16="http://schemas.microsoft.com/office/drawing/2014/main" id="{CEE7E920-DF89-49A4-95FC-97FAC7D1783A}"/>
              </a:ext>
            </a:extLst>
          </p:cNvPr>
          <p:cNvSpPr>
            <a:spLocks noGrp="1"/>
          </p:cNvSpPr>
          <p:nvPr>
            <p:ph type="title"/>
          </p:nvPr>
        </p:nvSpPr>
        <p:spPr/>
        <p:txBody>
          <a:bodyPr>
            <a:normAutofit/>
          </a:bodyPr>
          <a:lstStyle/>
          <a:p>
            <a:r>
              <a:rPr lang="en-GB" dirty="0"/>
              <a:t>WHO… is the meeting for?(1)</a:t>
            </a:r>
          </a:p>
        </p:txBody>
      </p:sp>
    </p:spTree>
    <p:extLst>
      <p:ext uri="{BB962C8B-B14F-4D97-AF65-F5344CB8AC3E}">
        <p14:creationId xmlns:p14="http://schemas.microsoft.com/office/powerpoint/2010/main" val="1446888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458A5D43-B4A6-420D-BBD8-6E6EC0157DA1}"/>
              </a:ext>
            </a:extLst>
          </p:cNvPr>
          <p:cNvSpPr>
            <a:spLocks noGrp="1"/>
          </p:cNvSpPr>
          <p:nvPr>
            <p:ph sz="half" idx="2"/>
          </p:nvPr>
        </p:nvSpPr>
        <p:spPr/>
        <p:txBody>
          <a:bodyPr>
            <a:normAutofit/>
          </a:bodyPr>
          <a:lstStyle/>
          <a:p>
            <a:pPr marL="0" indent="0">
              <a:buNone/>
            </a:pPr>
            <a:r>
              <a:rPr lang="en-GB" dirty="0"/>
              <a:t>As the level of interaction planned for the meeting </a:t>
            </a:r>
            <a:r>
              <a:rPr lang="en-GB" b="1" dirty="0"/>
              <a:t>increases </a:t>
            </a:r>
            <a:r>
              <a:rPr lang="en-GB" dirty="0"/>
              <a:t>the number of participants should </a:t>
            </a:r>
            <a:r>
              <a:rPr lang="en-GB" b="1" dirty="0"/>
              <a:t>decrease </a:t>
            </a:r>
            <a:r>
              <a:rPr lang="en-GB" dirty="0"/>
              <a:t>(and vice versa). Up to a certain threshold anyway. </a:t>
            </a:r>
          </a:p>
          <a:p>
            <a:pPr marL="0" indent="0">
              <a:buNone/>
            </a:pPr>
            <a:endParaRPr lang="en-GB" dirty="0"/>
          </a:p>
          <a:p>
            <a:pPr marL="0" indent="0">
              <a:buNone/>
            </a:pPr>
            <a:r>
              <a:rPr lang="en-GB" dirty="0"/>
              <a:t>Unless there is a very good reason, do not publicly advertise the meeting as open-to-all; this opens up a whole new range of potential problems and considerations. Specifically target the potential attendees.  Even within organisation – targeted invitations are more likely to yield attendance than a blanket email.</a:t>
            </a:r>
          </a:p>
        </p:txBody>
      </p:sp>
      <p:sp>
        <p:nvSpPr>
          <p:cNvPr id="3" name="Title 2">
            <a:extLst>
              <a:ext uri="{FF2B5EF4-FFF2-40B4-BE49-F238E27FC236}">
                <a16:creationId xmlns:a16="http://schemas.microsoft.com/office/drawing/2014/main" id="{CEE7E920-DF89-49A4-95FC-97FAC7D1783A}"/>
              </a:ext>
            </a:extLst>
          </p:cNvPr>
          <p:cNvSpPr>
            <a:spLocks noGrp="1"/>
          </p:cNvSpPr>
          <p:nvPr>
            <p:ph type="title"/>
          </p:nvPr>
        </p:nvSpPr>
        <p:spPr/>
        <p:txBody>
          <a:bodyPr>
            <a:normAutofit/>
          </a:bodyPr>
          <a:lstStyle/>
          <a:p>
            <a:r>
              <a:rPr lang="en-GB" dirty="0"/>
              <a:t>WHO… is the meeting for?(2)</a:t>
            </a:r>
          </a:p>
        </p:txBody>
      </p:sp>
    </p:spTree>
    <p:extLst>
      <p:ext uri="{BB962C8B-B14F-4D97-AF65-F5344CB8AC3E}">
        <p14:creationId xmlns:p14="http://schemas.microsoft.com/office/powerpoint/2010/main" val="3376553476"/>
      </p:ext>
    </p:extLst>
  </p:cSld>
  <p:clrMapOvr>
    <a:masterClrMapping/>
  </p:clrMapOvr>
</p:sld>
</file>

<file path=ppt/theme/theme1.xml><?xml version="1.0" encoding="utf-8"?>
<a:theme xmlns:a="http://schemas.openxmlformats.org/drawingml/2006/main" name="SSD theme test">
  <a:themeElements>
    <a:clrScheme name="Custom 1">
      <a:dk1>
        <a:srgbClr val="000000"/>
      </a:dk1>
      <a:lt1>
        <a:srgbClr val="FFFFFF"/>
      </a:lt1>
      <a:dk2>
        <a:srgbClr val="D32229"/>
      </a:dk2>
      <a:lt2>
        <a:srgbClr val="B4DCFA"/>
      </a:lt2>
      <a:accent1>
        <a:srgbClr val="D32229"/>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tats4SD">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esource Presentation Template" id="{B87FB9C1-6828-6F41-AA07-C8F141CFCA9B}" vid="{78DE9413-6133-664E-890E-389B449BFA95}"/>
    </a:ext>
  </a:extLst>
</a:theme>
</file>

<file path=docProps/app.xml><?xml version="1.0" encoding="utf-8"?>
<Properties xmlns="http://schemas.openxmlformats.org/officeDocument/2006/extended-properties" xmlns:vt="http://schemas.openxmlformats.org/officeDocument/2006/docPropsVTypes">
  <Template>Presentation Template 2020</Template>
  <TotalTime>5708</TotalTime>
  <Words>3410</Words>
  <Application>Microsoft Macintosh PowerPoint</Application>
  <PresentationFormat>Widescreen</PresentationFormat>
  <Paragraphs>302</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Open Sans Light</vt:lpstr>
      <vt:lpstr>Open Sans</vt:lpstr>
      <vt:lpstr>SSD theme test</vt:lpstr>
      <vt:lpstr>Organising online meetings</vt:lpstr>
      <vt:lpstr>Organising online meetings</vt:lpstr>
      <vt:lpstr>Objectives</vt:lpstr>
      <vt:lpstr>Acknowledgments</vt:lpstr>
      <vt:lpstr>Organising online meetings</vt:lpstr>
      <vt:lpstr>Planning framework</vt:lpstr>
      <vt:lpstr>WHY… are you planning an online meeting?</vt:lpstr>
      <vt:lpstr>WHO… is the meeting for?(1)</vt:lpstr>
      <vt:lpstr>WHO… is the meeting for?(2)</vt:lpstr>
      <vt:lpstr>WHO… is doing what?</vt:lpstr>
      <vt:lpstr>WHEN… is the meeting?</vt:lpstr>
      <vt:lpstr>WHEN… should I be planning the meeting?</vt:lpstr>
      <vt:lpstr>WHEN… should I be planning the meeting?</vt:lpstr>
      <vt:lpstr>How… is the meeting operated?</vt:lpstr>
      <vt:lpstr>How… should the facilitation work? (1)</vt:lpstr>
      <vt:lpstr>How… should the facilitation work? (2)</vt:lpstr>
      <vt:lpstr>How… should the facilitation work? (3)</vt:lpstr>
      <vt:lpstr>How… should the facilitation work? (4)</vt:lpstr>
      <vt:lpstr>How… should the facilitation work? (5)</vt:lpstr>
      <vt:lpstr>How… should I act as a participant?</vt:lpstr>
      <vt:lpstr>What… should I present? (1)</vt:lpstr>
      <vt:lpstr>What… should I present? (2)</vt:lpstr>
      <vt:lpstr>What… should I present? (3)</vt:lpstr>
      <vt:lpstr>What next… after the meeting?</vt:lpstr>
      <vt:lpstr>Organising online meetings</vt:lpstr>
      <vt:lpstr>Note for all of these tricks</vt:lpstr>
      <vt:lpstr>Useful Zoom features</vt:lpstr>
      <vt:lpstr>Useful Zoom features</vt:lpstr>
      <vt:lpstr>Interactive tools</vt:lpstr>
      <vt:lpstr>Timing</vt:lpstr>
      <vt:lpstr>Sneaky tricks</vt:lpstr>
      <vt:lpstr>Sneaky tricks</vt:lpstr>
      <vt:lpstr>Organising online meetings</vt:lpstr>
      <vt:lpstr>Webinar Best Practices</vt:lpstr>
      <vt:lpstr>Ten Simple Rules…</vt:lpstr>
      <vt:lpstr>7 Powerful Tips…</vt:lpstr>
      <vt:lpstr>Delivering effective Virtual Presentations</vt:lpstr>
      <vt:lpstr>Evaluation of Evidence-Based Practices in Online Learning</vt:lpstr>
      <vt:lpstr>Virtual Meeting Facilitation</vt:lpstr>
      <vt:lpstr>Some journal articles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Sam Dumble</dc:creator>
  <cp:lastModifiedBy>Dave Mills</cp:lastModifiedBy>
  <cp:revision>64</cp:revision>
  <dcterms:created xsi:type="dcterms:W3CDTF">2020-04-17T08:36:24Z</dcterms:created>
  <dcterms:modified xsi:type="dcterms:W3CDTF">2021-04-23T09:58:58Z</dcterms:modified>
</cp:coreProperties>
</file>