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9" r:id="rId2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1pPr>
    <a:lvl2pPr marL="0" marR="0" indent="228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2pPr>
    <a:lvl3pPr marL="0" marR="0" indent="457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3pPr>
    <a:lvl4pPr marL="0" marR="0" indent="685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4pPr>
    <a:lvl5pPr marL="0" marR="0" indent="9144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5pPr>
    <a:lvl6pPr marL="0" marR="0" indent="11430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6pPr>
    <a:lvl7pPr marL="0" marR="0" indent="1371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7pPr>
    <a:lvl8pPr marL="0" marR="0" indent="1600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8pPr>
    <a:lvl9pPr marL="0" marR="0" indent="1828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5D00"/>
    <a:srgbClr val="FBEED5"/>
    <a:srgbClr val="BF8F00"/>
    <a:srgbClr val="F8E5BE"/>
    <a:srgbClr val="FFC625"/>
    <a:srgbClr val="DEA900"/>
    <a:srgbClr val="FFD966"/>
    <a:srgbClr val="FAEBCE"/>
    <a:srgbClr val="FCF3E0"/>
    <a:srgbClr val="FAE7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3" autoAdjust="0"/>
    <p:restoredTop sz="94660"/>
  </p:normalViewPr>
  <p:slideViewPr>
    <p:cSldViewPr snapToGrid="0">
      <p:cViewPr varScale="1">
        <p:scale>
          <a:sx n="69" d="100"/>
          <a:sy n="69" d="100"/>
        </p:scale>
        <p:origin x="182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2849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>
            <a:spLocks noGrp="1"/>
          </p:cNvSpPr>
          <p:nvPr>
            <p:ph type="body" sz="quarter" idx="13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>
              <a:lnSpc>
                <a:spcPct val="90000"/>
              </a:lnSpc>
              <a:buSzTx/>
              <a:buNone/>
              <a:defRPr sz="900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>
            <a:spLocks noGrp="1"/>
          </p:cNvSpPr>
          <p:nvPr>
            <p:ph type="body" sz="quarter" idx="14"/>
          </p:nvPr>
        </p:nvSpPr>
        <p:spPr>
          <a:xfrm>
            <a:off x="1364257" y="4742656"/>
            <a:ext cx="11241486" cy="736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Sz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158750"/>
            <a:ext cx="1396421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725786" y="840878"/>
            <a:ext cx="10504786" cy="635744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7216923" y="840878"/>
            <a:ext cx="5729884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3300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7216923" y="2955478"/>
            <a:ext cx="5729884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146957" indent="-146957">
              <a:defRPr b="1"/>
            </a:lvl1pPr>
            <a:lvl2pPr marL="489857" indent="-146957">
              <a:defRPr b="1"/>
            </a:lvl2pPr>
            <a:lvl3pPr marL="832757" indent="-146957">
              <a:defRPr b="1"/>
            </a:lvl3pPr>
            <a:lvl4pPr marL="1175657" indent="-146957">
              <a:defRPr b="1"/>
            </a:lvl4pPr>
            <a:lvl5pPr marL="1518557" indent="-146957">
              <a:defRPr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half" idx="13"/>
          </p:nvPr>
        </p:nvSpPr>
        <p:spPr>
          <a:xfrm>
            <a:off x="1023193" y="1113730"/>
            <a:ext cx="5729884" cy="856754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7216923" y="5629423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quarter" idx="15"/>
          </p:nvPr>
        </p:nvSpPr>
        <p:spPr>
          <a:xfrm>
            <a:off x="7223603" y="1113730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 algn="ctr">
              <a:spcBef>
                <a:spcPts val="0"/>
              </a:spcBef>
              <a:defRPr sz="1800" b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1pPr>
      <a:lvl2pPr marL="0" marR="0" indent="228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2pPr>
      <a:lvl3pPr marL="0" marR="0" indent="457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3pPr>
      <a:lvl4pPr marL="0" marR="0" indent="685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4pPr>
      <a:lvl5pPr marL="0" marR="0" indent="9144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5pPr>
      <a:lvl6pPr marL="0" marR="0" indent="11430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6pPr>
      <a:lvl7pPr marL="0" marR="0" indent="1371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7pPr>
      <a:lvl8pPr marL="0" marR="0" indent="1600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8pPr>
      <a:lvl9pPr marL="0" marR="0" indent="1828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9pPr>
    </p:titleStyle>
    <p:bodyStyle>
      <a:lvl1pPr marL="148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1pPr>
      <a:lvl2pPr marL="592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2pPr>
      <a:lvl3pPr marL="1037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3pPr>
      <a:lvl4pPr marL="1481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4pPr>
      <a:lvl5pPr marL="1926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5pPr>
      <a:lvl6pPr marL="2370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6pPr>
      <a:lvl7pPr marL="2815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7pPr>
      <a:lvl8pPr marL="3259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8pPr>
      <a:lvl9pPr marL="3704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3EEF9318-796B-45FB-9223-011E2421A598}"/>
              </a:ext>
            </a:extLst>
          </p:cNvPr>
          <p:cNvSpPr/>
          <p:nvPr/>
        </p:nvSpPr>
        <p:spPr>
          <a:xfrm>
            <a:off x="10824919" y="9398141"/>
            <a:ext cx="2942351" cy="900000"/>
          </a:xfrm>
          <a:prstGeom prst="roundRect">
            <a:avLst>
              <a:gd name="adj" fmla="val 8467"/>
            </a:avLst>
          </a:prstGeom>
          <a:solidFill>
            <a:srgbClr val="FBEED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aphicFrame>
        <p:nvGraphicFramePr>
          <p:cNvPr id="101" name="Table 100">
            <a:extLst>
              <a:ext uri="{FF2B5EF4-FFF2-40B4-BE49-F238E27FC236}">
                <a16:creationId xmlns:a16="http://schemas.microsoft.com/office/drawing/2014/main" id="{E03D1BE8-FCEC-4FEA-9D3B-5EBD6DC076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554591"/>
              </p:ext>
            </p:extLst>
          </p:nvPr>
        </p:nvGraphicFramePr>
        <p:xfrm>
          <a:off x="6186930" y="1192445"/>
          <a:ext cx="1376045" cy="762000"/>
        </p:xfrm>
        <a:graphic>
          <a:graphicData uri="http://schemas.openxmlformats.org/drawingml/2006/table">
            <a:tbl>
              <a:tblPr/>
              <a:tblGrid>
                <a:gridCol w="86995">
                  <a:extLst>
                    <a:ext uri="{9D8B030D-6E8A-4147-A177-3AD203B41FA5}">
                      <a16:colId xmlns:a16="http://schemas.microsoft.com/office/drawing/2014/main" val="651554384"/>
                    </a:ext>
                  </a:extLst>
                </a:gridCol>
                <a:gridCol w="320358">
                  <a:extLst>
                    <a:ext uri="{9D8B030D-6E8A-4147-A177-3AD203B41FA5}">
                      <a16:colId xmlns:a16="http://schemas.microsoft.com/office/drawing/2014/main" val="3605153179"/>
                    </a:ext>
                  </a:extLst>
                </a:gridCol>
                <a:gridCol w="285432">
                  <a:extLst>
                    <a:ext uri="{9D8B030D-6E8A-4147-A177-3AD203B41FA5}">
                      <a16:colId xmlns:a16="http://schemas.microsoft.com/office/drawing/2014/main" val="4176591563"/>
                    </a:ext>
                  </a:extLst>
                </a:gridCol>
                <a:gridCol w="287020">
                  <a:extLst>
                    <a:ext uri="{9D8B030D-6E8A-4147-A177-3AD203B41FA5}">
                      <a16:colId xmlns:a16="http://schemas.microsoft.com/office/drawing/2014/main" val="2679739394"/>
                    </a:ext>
                  </a:extLst>
                </a:gridCol>
                <a:gridCol w="218758">
                  <a:extLst>
                    <a:ext uri="{9D8B030D-6E8A-4147-A177-3AD203B41FA5}">
                      <a16:colId xmlns:a16="http://schemas.microsoft.com/office/drawing/2014/main" val="288774951"/>
                    </a:ext>
                  </a:extLst>
                </a:gridCol>
                <a:gridCol w="177482">
                  <a:extLst>
                    <a:ext uri="{9D8B030D-6E8A-4147-A177-3AD203B41FA5}">
                      <a16:colId xmlns:a16="http://schemas.microsoft.com/office/drawing/2014/main" val="25473385"/>
                    </a:ext>
                  </a:extLst>
                </a:gridCol>
              </a:tblGrid>
              <a:tr h="5238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Site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4761"/>
                  </a:ext>
                </a:extLst>
              </a:tr>
              <a:tr h="523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pb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treat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849687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  <a:endParaRPr lang="en-GB" sz="6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897792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too long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8188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not en…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1500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36374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no pro...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376724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lots of...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96605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didn't...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162232"/>
                  </a:ext>
                </a:extLst>
              </a:tr>
            </a:tbl>
          </a:graphicData>
        </a:graphic>
      </p:graphicFrame>
      <p:graphicFrame>
        <p:nvGraphicFramePr>
          <p:cNvPr id="102" name="Table 101">
            <a:extLst>
              <a:ext uri="{FF2B5EF4-FFF2-40B4-BE49-F238E27FC236}">
                <a16:creationId xmlns:a16="http://schemas.microsoft.com/office/drawing/2014/main" id="{69176096-67A9-4F1A-A3B5-7226818827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779596"/>
              </p:ext>
            </p:extLst>
          </p:nvPr>
        </p:nvGraphicFramePr>
        <p:xfrm>
          <a:off x="7241822" y="1376895"/>
          <a:ext cx="1376045" cy="762000"/>
        </p:xfrm>
        <a:graphic>
          <a:graphicData uri="http://schemas.openxmlformats.org/drawingml/2006/table">
            <a:tbl>
              <a:tblPr/>
              <a:tblGrid>
                <a:gridCol w="86995">
                  <a:extLst>
                    <a:ext uri="{9D8B030D-6E8A-4147-A177-3AD203B41FA5}">
                      <a16:colId xmlns:a16="http://schemas.microsoft.com/office/drawing/2014/main" val="651554384"/>
                    </a:ext>
                  </a:extLst>
                </a:gridCol>
                <a:gridCol w="320358">
                  <a:extLst>
                    <a:ext uri="{9D8B030D-6E8A-4147-A177-3AD203B41FA5}">
                      <a16:colId xmlns:a16="http://schemas.microsoft.com/office/drawing/2014/main" val="3605153179"/>
                    </a:ext>
                  </a:extLst>
                </a:gridCol>
                <a:gridCol w="285432">
                  <a:extLst>
                    <a:ext uri="{9D8B030D-6E8A-4147-A177-3AD203B41FA5}">
                      <a16:colId xmlns:a16="http://schemas.microsoft.com/office/drawing/2014/main" val="4176591563"/>
                    </a:ext>
                  </a:extLst>
                </a:gridCol>
                <a:gridCol w="287020">
                  <a:extLst>
                    <a:ext uri="{9D8B030D-6E8A-4147-A177-3AD203B41FA5}">
                      <a16:colId xmlns:a16="http://schemas.microsoft.com/office/drawing/2014/main" val="2679739394"/>
                    </a:ext>
                  </a:extLst>
                </a:gridCol>
                <a:gridCol w="218758">
                  <a:extLst>
                    <a:ext uri="{9D8B030D-6E8A-4147-A177-3AD203B41FA5}">
                      <a16:colId xmlns:a16="http://schemas.microsoft.com/office/drawing/2014/main" val="288774951"/>
                    </a:ext>
                  </a:extLst>
                </a:gridCol>
                <a:gridCol w="177482">
                  <a:extLst>
                    <a:ext uri="{9D8B030D-6E8A-4147-A177-3AD203B41FA5}">
                      <a16:colId xmlns:a16="http://schemas.microsoft.com/office/drawing/2014/main" val="25473385"/>
                    </a:ext>
                  </a:extLst>
                </a:gridCol>
              </a:tblGrid>
              <a:tr h="5238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Site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4761"/>
                  </a:ext>
                </a:extLst>
              </a:tr>
              <a:tr h="523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pb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treat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849687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  <a:endParaRPr lang="en-GB" sz="6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897792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too long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8188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not en…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1500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36374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no pro...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376724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lots of...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96605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didn't...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162232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4253D78F-E807-4CE7-8E6C-EA3D4954C2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951346"/>
              </p:ext>
            </p:extLst>
          </p:nvPr>
        </p:nvGraphicFramePr>
        <p:xfrm>
          <a:off x="7770100" y="8018453"/>
          <a:ext cx="574993" cy="1230630"/>
        </p:xfrm>
        <a:graphic>
          <a:graphicData uri="http://schemas.openxmlformats.org/drawingml/2006/table">
            <a:tbl>
              <a:tblPr/>
              <a:tblGrid>
                <a:gridCol w="217170">
                  <a:extLst>
                    <a:ext uri="{9D8B030D-6E8A-4147-A177-3AD203B41FA5}">
                      <a16:colId xmlns:a16="http://schemas.microsoft.com/office/drawing/2014/main" val="3547816133"/>
                    </a:ext>
                  </a:extLst>
                </a:gridCol>
                <a:gridCol w="179070">
                  <a:extLst>
                    <a:ext uri="{9D8B030D-6E8A-4147-A177-3AD203B41FA5}">
                      <a16:colId xmlns:a16="http://schemas.microsoft.com/office/drawing/2014/main" val="2782408647"/>
                    </a:ext>
                  </a:extLst>
                </a:gridCol>
                <a:gridCol w="91758">
                  <a:extLst>
                    <a:ext uri="{9D8B030D-6E8A-4147-A177-3AD203B41FA5}">
                      <a16:colId xmlns:a16="http://schemas.microsoft.com/office/drawing/2014/main" val="125345000"/>
                    </a:ext>
                  </a:extLst>
                </a:gridCol>
                <a:gridCol w="86995">
                  <a:extLst>
                    <a:ext uri="{9D8B030D-6E8A-4147-A177-3AD203B41FA5}">
                      <a16:colId xmlns:a16="http://schemas.microsoft.com/office/drawing/2014/main" val="2897995061"/>
                    </a:ext>
                  </a:extLst>
                </a:gridCol>
              </a:tblGrid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1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Site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1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1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Var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1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Val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175493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 err="1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  <a:endParaRPr lang="en-GB" sz="4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873797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 err="1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  <a:endParaRPr lang="en-GB" sz="4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328858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722552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341007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455404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508444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478814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77704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 err="1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  <a:endParaRPr lang="en-GB" sz="4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224061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033334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176492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166602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349533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702729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128304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601479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900938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3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987751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847D45A0-D317-40F2-BE72-F89A9944B7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884767"/>
              </p:ext>
            </p:extLst>
          </p:nvPr>
        </p:nvGraphicFramePr>
        <p:xfrm>
          <a:off x="6515760" y="8210203"/>
          <a:ext cx="1049481" cy="453390"/>
        </p:xfrm>
        <a:graphic>
          <a:graphicData uri="http://schemas.openxmlformats.org/drawingml/2006/table">
            <a:tbl>
              <a:tblPr/>
              <a:tblGrid>
                <a:gridCol w="252941">
                  <a:extLst>
                    <a:ext uri="{9D8B030D-6E8A-4147-A177-3AD203B41FA5}">
                      <a16:colId xmlns:a16="http://schemas.microsoft.com/office/drawing/2014/main" val="3390302815"/>
                    </a:ext>
                  </a:extLst>
                </a:gridCol>
                <a:gridCol w="154944">
                  <a:extLst>
                    <a:ext uri="{9D8B030D-6E8A-4147-A177-3AD203B41FA5}">
                      <a16:colId xmlns:a16="http://schemas.microsoft.com/office/drawing/2014/main" val="1983285431"/>
                    </a:ext>
                  </a:extLst>
                </a:gridCol>
                <a:gridCol w="225206">
                  <a:extLst>
                    <a:ext uri="{9D8B030D-6E8A-4147-A177-3AD203B41FA5}">
                      <a16:colId xmlns:a16="http://schemas.microsoft.com/office/drawing/2014/main" val="1236156850"/>
                    </a:ext>
                  </a:extLst>
                </a:gridCol>
                <a:gridCol w="101324">
                  <a:extLst>
                    <a:ext uri="{9D8B030D-6E8A-4147-A177-3AD203B41FA5}">
                      <a16:colId xmlns:a16="http://schemas.microsoft.com/office/drawing/2014/main" val="2753275023"/>
                    </a:ext>
                  </a:extLst>
                </a:gridCol>
                <a:gridCol w="101324">
                  <a:extLst>
                    <a:ext uri="{9D8B030D-6E8A-4147-A177-3AD203B41FA5}">
                      <a16:colId xmlns:a16="http://schemas.microsoft.com/office/drawing/2014/main" val="3701822815"/>
                    </a:ext>
                  </a:extLst>
                </a:gridCol>
                <a:gridCol w="101324">
                  <a:extLst>
                    <a:ext uri="{9D8B030D-6E8A-4147-A177-3AD203B41FA5}">
                      <a16:colId xmlns:a16="http://schemas.microsoft.com/office/drawing/2014/main" val="1043054368"/>
                    </a:ext>
                  </a:extLst>
                </a:gridCol>
                <a:gridCol w="112418">
                  <a:extLst>
                    <a:ext uri="{9D8B030D-6E8A-4147-A177-3AD203B41FA5}">
                      <a16:colId xmlns:a16="http://schemas.microsoft.com/office/drawing/2014/main" val="42740324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1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Site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1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pb_A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1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name_A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1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1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1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1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y_B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1128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 err="1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  <a:endParaRPr lang="en-GB" sz="4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8819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3121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9523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4315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1149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932410"/>
                  </a:ext>
                </a:extLst>
              </a:tr>
            </a:tbl>
          </a:graphicData>
        </a:graphic>
      </p:graphicFrame>
      <p:sp>
        <p:nvSpPr>
          <p:cNvPr id="86" name="Arrow: Right 85">
            <a:extLst>
              <a:ext uri="{FF2B5EF4-FFF2-40B4-BE49-F238E27FC236}">
                <a16:creationId xmlns:a16="http://schemas.microsoft.com/office/drawing/2014/main" id="{615B2F92-9DD8-44CB-9B0B-DC3FA3B1685E}"/>
              </a:ext>
            </a:extLst>
          </p:cNvPr>
          <p:cNvSpPr/>
          <p:nvPr/>
        </p:nvSpPr>
        <p:spPr>
          <a:xfrm>
            <a:off x="7599599" y="8393923"/>
            <a:ext cx="110993" cy="123463"/>
          </a:xfrm>
          <a:prstGeom prst="rightArrow">
            <a:avLst/>
          </a:prstGeom>
          <a:solidFill>
            <a:schemeClr val="bg1">
              <a:lumMod val="50000"/>
              <a:alpha val="19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28BBC266-2328-43F1-853E-B0196B756CC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975417" y="8081365"/>
            <a:ext cx="1965027" cy="52590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9D1EE24-636C-4CF2-8D2E-8959FCE7F5A8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6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998" y="9442733"/>
            <a:ext cx="2660072" cy="1128755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6CDFCEC9-9A54-4723-A108-11DED6D9B230}"/>
              </a:ext>
            </a:extLst>
          </p:cNvPr>
          <p:cNvGrpSpPr/>
          <p:nvPr/>
        </p:nvGrpSpPr>
        <p:grpSpPr>
          <a:xfrm>
            <a:off x="350947" y="1092994"/>
            <a:ext cx="4737884" cy="9781147"/>
            <a:chOff x="579210" y="-532428"/>
            <a:chExt cx="4737884" cy="9781147"/>
          </a:xfrm>
        </p:grpSpPr>
        <p:sp>
          <p:nvSpPr>
            <p:cNvPr id="80" name="Arrow: Right 79">
              <a:extLst>
                <a:ext uri="{FF2B5EF4-FFF2-40B4-BE49-F238E27FC236}">
                  <a16:creationId xmlns:a16="http://schemas.microsoft.com/office/drawing/2014/main" id="{A4D6F647-C6E9-4471-900B-85418499C726}"/>
                </a:ext>
              </a:extLst>
            </p:cNvPr>
            <p:cNvSpPr/>
            <p:nvPr/>
          </p:nvSpPr>
          <p:spPr>
            <a:xfrm rot="10800000">
              <a:off x="2381275" y="7772719"/>
              <a:ext cx="2935819" cy="1476000"/>
            </a:xfrm>
            <a:prstGeom prst="rightArrow">
              <a:avLst>
                <a:gd name="adj1" fmla="val 50000"/>
                <a:gd name="adj2" fmla="val 0"/>
              </a:avLst>
            </a:prstGeom>
            <a:solidFill>
              <a:srgbClr val="FBEED5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4570" tIns="54570" rIns="54570" bIns="54570" numCol="1" spcCol="38100" rtlCol="0" anchor="ctr">
              <a:spAutoFit/>
            </a:bodyPr>
            <a:lstStyle/>
            <a:p>
              <a:pPr marL="0" marR="0" indent="0" algn="l" defTabSz="584200" rtl="0" fontAlgn="auto" latinLnBrk="0" hangingPunct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14" name="Arc 13">
              <a:extLst>
                <a:ext uri="{FF2B5EF4-FFF2-40B4-BE49-F238E27FC236}">
                  <a16:creationId xmlns:a16="http://schemas.microsoft.com/office/drawing/2014/main" id="{3FCEC065-8A08-49E1-867C-CC73B1837761}"/>
                </a:ext>
              </a:extLst>
            </p:cNvPr>
            <p:cNvSpPr/>
            <p:nvPr/>
          </p:nvSpPr>
          <p:spPr>
            <a:xfrm>
              <a:off x="1336707" y="6374818"/>
              <a:ext cx="2127472" cy="2127472"/>
            </a:xfrm>
            <a:prstGeom prst="arc">
              <a:avLst>
                <a:gd name="adj1" fmla="val 5187910"/>
                <a:gd name="adj2" fmla="val 10535814"/>
              </a:avLst>
            </a:prstGeom>
            <a:noFill/>
            <a:ln w="758825" cap="flat" cmpd="sng">
              <a:solidFill>
                <a:srgbClr val="FAEBCE"/>
              </a:solidFill>
              <a:prstDash val="solid"/>
              <a:miter lim="800000"/>
              <a:headEnd type="none" w="med" len="sm"/>
              <a:tailEnd type="none" w="med" len="sm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220" name="Arrow: Right 219">
              <a:extLst>
                <a:ext uri="{FF2B5EF4-FFF2-40B4-BE49-F238E27FC236}">
                  <a16:creationId xmlns:a16="http://schemas.microsoft.com/office/drawing/2014/main" id="{A9B4ACB1-540D-4C8E-AC28-235C3257A314}"/>
                </a:ext>
              </a:extLst>
            </p:cNvPr>
            <p:cNvSpPr/>
            <p:nvPr/>
          </p:nvSpPr>
          <p:spPr>
            <a:xfrm rot="5400000">
              <a:off x="-2735039" y="2781821"/>
              <a:ext cx="8104498" cy="1476000"/>
            </a:xfrm>
            <a:prstGeom prst="rightArrow">
              <a:avLst>
                <a:gd name="adj1" fmla="val 50000"/>
                <a:gd name="adj2" fmla="val 0"/>
              </a:avLst>
            </a:prstGeom>
            <a:solidFill>
              <a:srgbClr val="FBEED5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4570" tIns="54570" rIns="54570" bIns="54570" numCol="1" spcCol="38100" rtlCol="0" anchor="ctr">
              <a:spAutoFit/>
            </a:bodyPr>
            <a:lstStyle/>
            <a:p>
              <a:pPr marL="0" marR="0" indent="0" algn="l" defTabSz="584200" rtl="0" fontAlgn="auto" latinLnBrk="0" hangingPunct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2EB3568-4875-4905-845B-B21B5C21C641}"/>
              </a:ext>
            </a:extLst>
          </p:cNvPr>
          <p:cNvGrpSpPr/>
          <p:nvPr/>
        </p:nvGrpSpPr>
        <p:grpSpPr>
          <a:xfrm>
            <a:off x="3968757" y="8020104"/>
            <a:ext cx="2138692" cy="2585725"/>
            <a:chOff x="3968757" y="8020104"/>
            <a:chExt cx="2138692" cy="2585725"/>
          </a:xfrm>
        </p:grpSpPr>
        <p:sp>
          <p:nvSpPr>
            <p:cNvPr id="78" name="Arc 77">
              <a:extLst>
                <a:ext uri="{FF2B5EF4-FFF2-40B4-BE49-F238E27FC236}">
                  <a16:creationId xmlns:a16="http://schemas.microsoft.com/office/drawing/2014/main" id="{9DC15A4A-849E-4C2C-A4C7-D52F16950AED}"/>
                </a:ext>
              </a:extLst>
            </p:cNvPr>
            <p:cNvSpPr/>
            <p:nvPr/>
          </p:nvSpPr>
          <p:spPr>
            <a:xfrm rot="9900000">
              <a:off x="3979977" y="8020104"/>
              <a:ext cx="2127472" cy="2127472"/>
            </a:xfrm>
            <a:prstGeom prst="arc">
              <a:avLst>
                <a:gd name="adj1" fmla="val 21115437"/>
                <a:gd name="adj2" fmla="val 17051908"/>
              </a:avLst>
            </a:prstGeom>
            <a:noFill/>
            <a:ln w="727075" cap="flat" cmpd="sng">
              <a:solidFill>
                <a:srgbClr val="FAEBCE"/>
              </a:solidFill>
              <a:prstDash val="solid"/>
              <a:miter lim="800000"/>
              <a:headEnd type="none" w="med" len="sm"/>
              <a:tailEnd type="none" w="med" len="sm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79" name="Arc 78">
              <a:extLst>
                <a:ext uri="{FF2B5EF4-FFF2-40B4-BE49-F238E27FC236}">
                  <a16:creationId xmlns:a16="http://schemas.microsoft.com/office/drawing/2014/main" id="{D7AE76E2-EC37-4F0B-BCDF-2F4218FAD91A}"/>
                </a:ext>
              </a:extLst>
            </p:cNvPr>
            <p:cNvSpPr/>
            <p:nvPr/>
          </p:nvSpPr>
          <p:spPr>
            <a:xfrm rot="11700000">
              <a:off x="3968757" y="8478357"/>
              <a:ext cx="2127472" cy="2127472"/>
            </a:xfrm>
            <a:prstGeom prst="arc">
              <a:avLst>
                <a:gd name="adj1" fmla="val 19360232"/>
                <a:gd name="adj2" fmla="val 21551235"/>
              </a:avLst>
            </a:prstGeom>
            <a:noFill/>
            <a:ln w="568325" cap="flat" cmpd="sng">
              <a:solidFill>
                <a:srgbClr val="F8E5BE"/>
              </a:solidFill>
              <a:prstDash val="solid"/>
              <a:miter lim="800000"/>
              <a:headEnd type="stealth" w="med" len="sm"/>
              <a:tailEnd type="none" w="med" len="sm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</p:grpSp>
      <p:sp>
        <p:nvSpPr>
          <p:cNvPr id="315" name="Square"/>
          <p:cNvSpPr/>
          <p:nvPr/>
        </p:nvSpPr>
        <p:spPr>
          <a:xfrm>
            <a:off x="3413204" y="7046522"/>
            <a:ext cx="355601" cy="355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16" name="Rectangle"/>
          <p:cNvSpPr/>
          <p:nvPr/>
        </p:nvSpPr>
        <p:spPr>
          <a:xfrm>
            <a:off x="3413204" y="6658093"/>
            <a:ext cx="355601" cy="3429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34" name="Three Column Layout: : CHEAT SHEET"/>
          <p:cNvSpPr txBox="1">
            <a:spLocks noGrp="1"/>
          </p:cNvSpPr>
          <p:nvPr>
            <p:ph type="title"/>
          </p:nvPr>
        </p:nvSpPr>
        <p:spPr>
          <a:xfrm>
            <a:off x="325466" y="225351"/>
            <a:ext cx="13142096" cy="803346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/>
          <a:p>
            <a:r>
              <a:rPr lang="en-GB" dirty="0"/>
              <a:t>RoadMap to Data Analysis : :</a:t>
            </a:r>
            <a:r>
              <a:rPr dirty="0"/>
              <a:t> </a:t>
            </a:r>
            <a:r>
              <a:rPr sz="3600" dirty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CHEAT SHEET</a:t>
            </a:r>
            <a:r>
              <a:rPr sz="3600" dirty="0"/>
              <a:t> </a:t>
            </a:r>
          </a:p>
        </p:txBody>
      </p:sp>
      <p:sp>
        <p:nvSpPr>
          <p:cNvPr id="343" name="Quickly identify content with a package hexsticker (if available)…"/>
          <p:cNvSpPr txBox="1"/>
          <p:nvPr/>
        </p:nvSpPr>
        <p:spPr>
          <a:xfrm>
            <a:off x="9115567" y="2996818"/>
            <a:ext cx="2373332" cy="973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* Headers in one row only</a:t>
            </a:r>
            <a:endParaRPr lang="en-GB" sz="1400" dirty="0"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* No merged cells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* Rest of the sheet empty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GB" b="0" dirty="0">
              <a:solidFill>
                <a:srgbClr val="000000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59" name="Line"/>
          <p:cNvSpPr/>
          <p:nvPr/>
        </p:nvSpPr>
        <p:spPr>
          <a:xfrm>
            <a:off x="334249" y="5889485"/>
            <a:ext cx="13301502" cy="0"/>
          </a:xfrm>
          <a:prstGeom prst="line">
            <a:avLst/>
          </a:prstGeom>
          <a:ln w="1905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84" name="Layout Suggestions"/>
          <p:cNvSpPr txBox="1"/>
          <p:nvPr/>
        </p:nvSpPr>
        <p:spPr>
          <a:xfrm>
            <a:off x="9093905" y="2763252"/>
            <a:ext cx="1141338" cy="201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1400" dirty="0">
                <a:solidFill>
                  <a:schemeClr val="accent3">
                    <a:lumMod val="25000"/>
                  </a:schemeClr>
                </a:solidFill>
              </a:rPr>
              <a:t>What you want</a:t>
            </a:r>
            <a:endParaRPr sz="1400" dirty="0">
              <a:solidFill>
                <a:schemeClr val="accent3">
                  <a:lumMod val="25000"/>
                </a:schemeClr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BD3061F-6E2A-469C-A6B3-5CFE6E49D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226793"/>
              </p:ext>
            </p:extLst>
          </p:nvPr>
        </p:nvGraphicFramePr>
        <p:xfrm>
          <a:off x="2281276" y="2641793"/>
          <a:ext cx="2700015" cy="1543050"/>
        </p:xfrm>
        <a:graphic>
          <a:graphicData uri="http://schemas.openxmlformats.org/drawingml/2006/table">
            <a:tbl>
              <a:tblPr/>
              <a:tblGrid>
                <a:gridCol w="610870">
                  <a:extLst>
                    <a:ext uri="{9D8B030D-6E8A-4147-A177-3AD203B41FA5}">
                      <a16:colId xmlns:a16="http://schemas.microsoft.com/office/drawing/2014/main" val="2693892366"/>
                    </a:ext>
                  </a:extLst>
                </a:gridCol>
                <a:gridCol w="604520">
                  <a:extLst>
                    <a:ext uri="{9D8B030D-6E8A-4147-A177-3AD203B41FA5}">
                      <a16:colId xmlns:a16="http://schemas.microsoft.com/office/drawing/2014/main" val="342213258"/>
                    </a:ext>
                  </a:extLst>
                </a:gridCol>
                <a:gridCol w="536258">
                  <a:extLst>
                    <a:ext uri="{9D8B030D-6E8A-4147-A177-3AD203B41FA5}">
                      <a16:colId xmlns:a16="http://schemas.microsoft.com/office/drawing/2014/main" val="3333053312"/>
                    </a:ext>
                  </a:extLst>
                </a:gridCol>
                <a:gridCol w="466408">
                  <a:extLst>
                    <a:ext uri="{9D8B030D-6E8A-4147-A177-3AD203B41FA5}">
                      <a16:colId xmlns:a16="http://schemas.microsoft.com/office/drawing/2014/main" val="3396980512"/>
                    </a:ext>
                  </a:extLst>
                </a:gridCol>
                <a:gridCol w="315595">
                  <a:extLst>
                    <a:ext uri="{9D8B030D-6E8A-4147-A177-3AD203B41FA5}">
                      <a16:colId xmlns:a16="http://schemas.microsoft.com/office/drawing/2014/main" val="1967810692"/>
                    </a:ext>
                  </a:extLst>
                </a:gridCol>
                <a:gridCol w="166364">
                  <a:extLst>
                    <a:ext uri="{9D8B030D-6E8A-4147-A177-3AD203B41FA5}">
                      <a16:colId xmlns:a16="http://schemas.microsoft.com/office/drawing/2014/main" val="3933971583"/>
                    </a:ext>
                  </a:extLst>
                </a:gridCol>
              </a:tblGrid>
              <a:tr h="1327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Site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F8CBAD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114298"/>
                  </a:ext>
                </a:extLst>
              </a:tr>
              <a:tr h="132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pb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name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treat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y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266565"/>
                  </a:ext>
                </a:extLst>
              </a:tr>
              <a:tr h="13279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Sikasso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Helvetica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108702"/>
                  </a:ext>
                </a:extLst>
              </a:tr>
              <a:tr h="132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too long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K+V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611971"/>
                  </a:ext>
                </a:extLst>
              </a:tr>
              <a:tr h="132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not </a:t>
                      </a:r>
                      <a:r>
                        <a:rPr lang="en-GB" sz="11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en</a:t>
                      </a:r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1500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005093"/>
                  </a:ext>
                </a:extLst>
              </a:tr>
              <a:tr h="13279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Koulikoro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Helvetica" panose="020B060402020202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no pro…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K+V+Z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14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241962"/>
                  </a:ext>
                </a:extLst>
              </a:tr>
              <a:tr h="132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lots of…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433984"/>
                  </a:ext>
                </a:extLst>
              </a:tr>
              <a:tr h="1327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didn’t s…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50674"/>
                  </a:ext>
                </a:extLst>
              </a:tr>
              <a:tr h="71778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mean=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263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747278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F6AC3B6-D60B-41F3-A576-B552505E34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183467"/>
              </p:ext>
            </p:extLst>
          </p:nvPr>
        </p:nvGraphicFramePr>
        <p:xfrm>
          <a:off x="5447488" y="2742693"/>
          <a:ext cx="3207763" cy="1371600"/>
        </p:xfrm>
        <a:graphic>
          <a:graphicData uri="http://schemas.openxmlformats.org/drawingml/2006/table">
            <a:tbl>
              <a:tblPr/>
              <a:tblGrid>
                <a:gridCol w="673100">
                  <a:extLst>
                    <a:ext uri="{9D8B030D-6E8A-4147-A177-3AD203B41FA5}">
                      <a16:colId xmlns:a16="http://schemas.microsoft.com/office/drawing/2014/main" val="372928414"/>
                    </a:ext>
                  </a:extLst>
                </a:gridCol>
                <a:gridCol w="604520">
                  <a:extLst>
                    <a:ext uri="{9D8B030D-6E8A-4147-A177-3AD203B41FA5}">
                      <a16:colId xmlns:a16="http://schemas.microsoft.com/office/drawing/2014/main" val="1431071961"/>
                    </a:ext>
                  </a:extLst>
                </a:gridCol>
                <a:gridCol w="666919">
                  <a:extLst>
                    <a:ext uri="{9D8B030D-6E8A-4147-A177-3AD203B41FA5}">
                      <a16:colId xmlns:a16="http://schemas.microsoft.com/office/drawing/2014/main" val="2290801399"/>
                    </a:ext>
                  </a:extLst>
                </a:gridCol>
                <a:gridCol w="595086">
                  <a:extLst>
                    <a:ext uri="{9D8B030D-6E8A-4147-A177-3AD203B41FA5}">
                      <a16:colId xmlns:a16="http://schemas.microsoft.com/office/drawing/2014/main" val="283041653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427152093"/>
                    </a:ext>
                  </a:extLst>
                </a:gridCol>
                <a:gridCol w="160138">
                  <a:extLst>
                    <a:ext uri="{9D8B030D-6E8A-4147-A177-3AD203B41FA5}">
                      <a16:colId xmlns:a16="http://schemas.microsoft.com/office/drawing/2014/main" val="3603840959"/>
                    </a:ext>
                  </a:extLst>
                </a:gridCol>
              </a:tblGrid>
              <a:tr h="1431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Site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pb_</a:t>
                      </a:r>
                      <a:r>
                        <a:rPr lang="en-GB" sz="1100" b="1" i="0" u="none" strike="noStrik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A</a:t>
                      </a:r>
                      <a:endParaRPr lang="en-GB" sz="11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Helvetica" panose="020B060402020202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name_</a:t>
                      </a:r>
                      <a:r>
                        <a:rPr lang="en-GB" sz="1100" b="1" i="0" u="none" strike="noStrike" dirty="0" err="1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A</a:t>
                      </a:r>
                      <a:endParaRPr lang="en-GB" sz="11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Helvetica" panose="020B060402020202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treat_</a:t>
                      </a:r>
                      <a:r>
                        <a:rPr lang="en-GB" sz="1100" b="1" i="0" u="none" strike="noStrike" dirty="0" err="1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B</a:t>
                      </a:r>
                      <a:endParaRPr lang="en-GB" sz="1100" b="1" i="0" u="none" strike="noStrike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Helvetica" panose="020B060402020202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y_</a:t>
                      </a:r>
                      <a:r>
                        <a:rPr lang="en-GB" sz="1100" b="1" i="0" u="none" strike="noStrike" dirty="0" err="1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B</a:t>
                      </a:r>
                      <a:endParaRPr lang="en-GB" sz="1100" b="1" i="0" u="none" strike="noStrike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Helvetica" panose="020B060402020202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678680"/>
                  </a:ext>
                </a:extLst>
              </a:tr>
              <a:tr h="1431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843973"/>
                  </a:ext>
                </a:extLst>
              </a:tr>
              <a:tr h="1431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too long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K+V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15798"/>
                  </a:ext>
                </a:extLst>
              </a:tr>
              <a:tr h="1431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Sikasso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Helvetica" panose="020B060402020202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not </a:t>
                      </a:r>
                      <a:r>
                        <a:rPr lang="en-GB" sz="11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en</a:t>
                      </a:r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1500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473041"/>
                  </a:ext>
                </a:extLst>
              </a:tr>
              <a:tr h="1431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no pro…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K+V+Z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14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678422"/>
                  </a:ext>
                </a:extLst>
              </a:tr>
              <a:tr h="1431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lots of…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735853"/>
                  </a:ext>
                </a:extLst>
              </a:tr>
              <a:tr h="1431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didn’t s…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708764"/>
                  </a:ext>
                </a:extLst>
              </a:tr>
              <a:tr h="14317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50879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47C62B2-FEB2-4642-921D-CBFFFF7114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905959"/>
              </p:ext>
            </p:extLst>
          </p:nvPr>
        </p:nvGraphicFramePr>
        <p:xfrm>
          <a:off x="2281276" y="4415039"/>
          <a:ext cx="2843251" cy="1200150"/>
        </p:xfrm>
        <a:graphic>
          <a:graphicData uri="http://schemas.openxmlformats.org/drawingml/2006/table">
            <a:tbl>
              <a:tblPr/>
              <a:tblGrid>
                <a:gridCol w="610870">
                  <a:extLst>
                    <a:ext uri="{9D8B030D-6E8A-4147-A177-3AD203B41FA5}">
                      <a16:colId xmlns:a16="http://schemas.microsoft.com/office/drawing/2014/main" val="2158552153"/>
                    </a:ext>
                  </a:extLst>
                </a:gridCol>
                <a:gridCol w="604520">
                  <a:extLst>
                    <a:ext uri="{9D8B030D-6E8A-4147-A177-3AD203B41FA5}">
                      <a16:colId xmlns:a16="http://schemas.microsoft.com/office/drawing/2014/main" val="3167372810"/>
                    </a:ext>
                  </a:extLst>
                </a:gridCol>
                <a:gridCol w="616192">
                  <a:extLst>
                    <a:ext uri="{9D8B030D-6E8A-4147-A177-3AD203B41FA5}">
                      <a16:colId xmlns:a16="http://schemas.microsoft.com/office/drawing/2014/main" val="3130475642"/>
                    </a:ext>
                  </a:extLst>
                </a:gridCol>
                <a:gridCol w="522515">
                  <a:extLst>
                    <a:ext uri="{9D8B030D-6E8A-4147-A177-3AD203B41FA5}">
                      <a16:colId xmlns:a16="http://schemas.microsoft.com/office/drawing/2014/main" val="877462414"/>
                    </a:ext>
                  </a:extLst>
                </a:gridCol>
                <a:gridCol w="489154">
                  <a:extLst>
                    <a:ext uri="{9D8B030D-6E8A-4147-A177-3AD203B41FA5}">
                      <a16:colId xmlns:a16="http://schemas.microsoft.com/office/drawing/2014/main" val="3616935822"/>
                    </a:ext>
                  </a:extLst>
                </a:gridCol>
              </a:tblGrid>
              <a:tr h="1583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Site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pb_A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name_A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treat_B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y_B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633335"/>
                  </a:ext>
                </a:extLst>
              </a:tr>
              <a:tr h="1583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Sikasso</a:t>
                      </a:r>
                      <a:endParaRPr lang="en-GB" sz="1100" b="0" i="0" u="none" strike="noStrike" dirty="0">
                        <a:solidFill>
                          <a:srgbClr val="A6A6A6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Helvetica" panose="020B060402020202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393270"/>
                  </a:ext>
                </a:extLst>
              </a:tr>
              <a:tr h="1583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Sikasso</a:t>
                      </a:r>
                      <a:endParaRPr lang="en-GB" sz="1100" b="0" i="0" u="none" strike="noStrike" dirty="0">
                        <a:solidFill>
                          <a:srgbClr val="A6A6A6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Helvetica" panose="020B060402020202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too long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K+V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441245"/>
                  </a:ext>
                </a:extLst>
              </a:tr>
              <a:tr h="1583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not </a:t>
                      </a:r>
                      <a:r>
                        <a:rPr lang="en-GB" sz="11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en</a:t>
                      </a:r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1500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696773"/>
                  </a:ext>
                </a:extLst>
              </a:tr>
              <a:tr h="1583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no pro…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K+V+Z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14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317639"/>
                  </a:ext>
                </a:extLst>
              </a:tr>
              <a:tr h="1583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lots of…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592286"/>
                  </a:ext>
                </a:extLst>
              </a:tr>
              <a:tr h="1583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didn’t s…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30876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8C0A30A-58CC-4578-8008-EF6F4720B7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779842"/>
              </p:ext>
            </p:extLst>
          </p:nvPr>
        </p:nvGraphicFramePr>
        <p:xfrm>
          <a:off x="5791185" y="4430816"/>
          <a:ext cx="2845469" cy="1200150"/>
        </p:xfrm>
        <a:graphic>
          <a:graphicData uri="http://schemas.openxmlformats.org/drawingml/2006/table">
            <a:tbl>
              <a:tblPr/>
              <a:tblGrid>
                <a:gridCol w="610870">
                  <a:extLst>
                    <a:ext uri="{9D8B030D-6E8A-4147-A177-3AD203B41FA5}">
                      <a16:colId xmlns:a16="http://schemas.microsoft.com/office/drawing/2014/main" val="1002179569"/>
                    </a:ext>
                  </a:extLst>
                </a:gridCol>
                <a:gridCol w="604520">
                  <a:extLst>
                    <a:ext uri="{9D8B030D-6E8A-4147-A177-3AD203B41FA5}">
                      <a16:colId xmlns:a16="http://schemas.microsoft.com/office/drawing/2014/main" val="1911759563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626762047"/>
                    </a:ext>
                  </a:extLst>
                </a:gridCol>
                <a:gridCol w="499745">
                  <a:extLst>
                    <a:ext uri="{9D8B030D-6E8A-4147-A177-3AD203B41FA5}">
                      <a16:colId xmlns:a16="http://schemas.microsoft.com/office/drawing/2014/main" val="1529194796"/>
                    </a:ext>
                  </a:extLst>
                </a:gridCol>
                <a:gridCol w="495334">
                  <a:extLst>
                    <a:ext uri="{9D8B030D-6E8A-4147-A177-3AD203B41FA5}">
                      <a16:colId xmlns:a16="http://schemas.microsoft.com/office/drawing/2014/main" val="4062584338"/>
                    </a:ext>
                  </a:extLst>
                </a:gridCol>
              </a:tblGrid>
              <a:tr h="16041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Site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pb_A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name_A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treat_B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y_B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775948"/>
                  </a:ext>
                </a:extLst>
              </a:tr>
              <a:tr h="16041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K+Z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042120"/>
                  </a:ext>
                </a:extLst>
              </a:tr>
              <a:tr h="16041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too long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K+V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315439"/>
                  </a:ext>
                </a:extLst>
              </a:tr>
              <a:tr h="16041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not </a:t>
                      </a:r>
                      <a:r>
                        <a:rPr lang="en-GB" sz="11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en</a:t>
                      </a:r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 15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341384"/>
                  </a:ext>
                </a:extLst>
              </a:tr>
              <a:tr h="16041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no pro…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K+V+Z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665788"/>
                  </a:ext>
                </a:extLst>
              </a:tr>
              <a:tr h="16041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lots of…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915864"/>
                  </a:ext>
                </a:extLst>
              </a:tr>
              <a:tr h="16041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Helvetica" panose="020B0604020202020204" pitchFamily="34" charset="0"/>
                        </a:rPr>
                        <a:t>didn’t s…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83747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79D864C-DDDA-468A-BE4D-A4C9E6CDC0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386832"/>
              </p:ext>
            </p:extLst>
          </p:nvPr>
        </p:nvGraphicFramePr>
        <p:xfrm>
          <a:off x="2562794" y="6155875"/>
          <a:ext cx="2740660" cy="1200150"/>
        </p:xfrm>
        <a:graphic>
          <a:graphicData uri="http://schemas.openxmlformats.org/drawingml/2006/table">
            <a:tbl>
              <a:tblPr/>
              <a:tblGrid>
                <a:gridCol w="580707">
                  <a:extLst>
                    <a:ext uri="{9D8B030D-6E8A-4147-A177-3AD203B41FA5}">
                      <a16:colId xmlns:a16="http://schemas.microsoft.com/office/drawing/2014/main" val="3520399581"/>
                    </a:ext>
                  </a:extLst>
                </a:gridCol>
                <a:gridCol w="1004570">
                  <a:extLst>
                    <a:ext uri="{9D8B030D-6E8A-4147-A177-3AD203B41FA5}">
                      <a16:colId xmlns:a16="http://schemas.microsoft.com/office/drawing/2014/main" val="371272116"/>
                    </a:ext>
                  </a:extLst>
                </a:gridCol>
                <a:gridCol w="520383">
                  <a:extLst>
                    <a:ext uri="{9D8B030D-6E8A-4147-A177-3AD203B41FA5}">
                      <a16:colId xmlns:a16="http://schemas.microsoft.com/office/drawing/2014/main" val="2471067497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110116352"/>
                    </a:ext>
                  </a:extLst>
                </a:gridCol>
              </a:tblGrid>
              <a:tr h="1322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Site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pb_A</a:t>
                      </a:r>
                      <a:endParaRPr lang="en-GB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name_A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treat_B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388779"/>
                  </a:ext>
                </a:extLst>
              </a:tr>
              <a:tr h="1322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456123"/>
                  </a:ext>
                </a:extLst>
              </a:tr>
              <a:tr h="1322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too long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K+V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850718"/>
                  </a:ext>
                </a:extLst>
              </a:tr>
              <a:tr h="1322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enough 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397688"/>
                  </a:ext>
                </a:extLst>
              </a:tr>
              <a:tr h="1322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problem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K+V+Z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667905"/>
                  </a:ext>
                </a:extLst>
              </a:tr>
              <a:tr h="1322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lots of smoke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227766"/>
                  </a:ext>
                </a:extLst>
              </a:tr>
              <a:tr h="13229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didn't see any pb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59472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B19F570-95AF-4060-824D-D00AC367EB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709347"/>
              </p:ext>
            </p:extLst>
          </p:nvPr>
        </p:nvGraphicFramePr>
        <p:xfrm>
          <a:off x="5900205" y="6160063"/>
          <a:ext cx="2692889" cy="1200150"/>
        </p:xfrm>
        <a:graphic>
          <a:graphicData uri="http://schemas.openxmlformats.org/drawingml/2006/table">
            <a:tbl>
              <a:tblPr/>
              <a:tblGrid>
                <a:gridCol w="580707">
                  <a:extLst>
                    <a:ext uri="{9D8B030D-6E8A-4147-A177-3AD203B41FA5}">
                      <a16:colId xmlns:a16="http://schemas.microsoft.com/office/drawing/2014/main" val="3635737183"/>
                    </a:ext>
                  </a:extLst>
                </a:gridCol>
                <a:gridCol w="524999">
                  <a:extLst>
                    <a:ext uri="{9D8B030D-6E8A-4147-A177-3AD203B41FA5}">
                      <a16:colId xmlns:a16="http://schemas.microsoft.com/office/drawing/2014/main" val="3023558897"/>
                    </a:ext>
                  </a:extLst>
                </a:gridCol>
                <a:gridCol w="520383">
                  <a:extLst>
                    <a:ext uri="{9D8B030D-6E8A-4147-A177-3AD203B41FA5}">
                      <a16:colId xmlns:a16="http://schemas.microsoft.com/office/drawing/2014/main" val="1770575398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412941889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533346733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1942335258"/>
                    </a:ext>
                  </a:extLst>
                </a:gridCol>
              </a:tblGrid>
              <a:tr h="1320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Site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pb_A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name_A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331825"/>
                  </a:ext>
                </a:extLst>
              </a:tr>
              <a:tr h="1320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035979"/>
                  </a:ext>
                </a:extLst>
              </a:tr>
              <a:tr h="1320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595926"/>
                  </a:ext>
                </a:extLst>
              </a:tr>
              <a:tr h="1320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796520"/>
                  </a:ext>
                </a:extLst>
              </a:tr>
              <a:tr h="1320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403755"/>
                  </a:ext>
                </a:extLst>
              </a:tr>
              <a:tr h="1320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134637"/>
                  </a:ext>
                </a:extLst>
              </a:tr>
              <a:tr h="1320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  <a:endParaRPr lang="en-GB" sz="11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677268"/>
                  </a:ext>
                </a:extLst>
              </a:tr>
            </a:tbl>
          </a:graphicData>
        </a:graphic>
      </p:graphicFrame>
      <p:sp>
        <p:nvSpPr>
          <p:cNvPr id="175" name="Arrow: Right 174">
            <a:extLst>
              <a:ext uri="{FF2B5EF4-FFF2-40B4-BE49-F238E27FC236}">
                <a16:creationId xmlns:a16="http://schemas.microsoft.com/office/drawing/2014/main" id="{370EE06B-3B43-4681-9A76-3282EFC8C394}"/>
              </a:ext>
            </a:extLst>
          </p:cNvPr>
          <p:cNvSpPr/>
          <p:nvPr/>
        </p:nvSpPr>
        <p:spPr>
          <a:xfrm>
            <a:off x="5349725" y="4937241"/>
            <a:ext cx="273381" cy="215876"/>
          </a:xfrm>
          <a:prstGeom prst="rightArrow">
            <a:avLst/>
          </a:prstGeom>
          <a:solidFill>
            <a:srgbClr val="BE8411">
              <a:alpha val="50196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80" name="Basics">
            <a:extLst>
              <a:ext uri="{FF2B5EF4-FFF2-40B4-BE49-F238E27FC236}">
                <a16:creationId xmlns:a16="http://schemas.microsoft.com/office/drawing/2014/main" id="{F96CC104-2904-4695-B896-827305471B4E}"/>
              </a:ext>
            </a:extLst>
          </p:cNvPr>
          <p:cNvSpPr txBox="1"/>
          <p:nvPr/>
        </p:nvSpPr>
        <p:spPr>
          <a:xfrm>
            <a:off x="63655" y="3221255"/>
            <a:ext cx="2019269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 algn="ctr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dirty="0">
                <a:solidFill>
                  <a:schemeClr val="accent3">
                    <a:lumMod val="25000"/>
                  </a:schemeClr>
                </a:solidFill>
              </a:rPr>
              <a:t>Check format</a:t>
            </a:r>
            <a:endParaRPr lang="en-GB" sz="1000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181" name="Arrow: Right 180">
            <a:extLst>
              <a:ext uri="{FF2B5EF4-FFF2-40B4-BE49-F238E27FC236}">
                <a16:creationId xmlns:a16="http://schemas.microsoft.com/office/drawing/2014/main" id="{EE8A0D97-6B5E-4E18-91BF-878F7302C306}"/>
              </a:ext>
            </a:extLst>
          </p:cNvPr>
          <p:cNvSpPr/>
          <p:nvPr/>
        </p:nvSpPr>
        <p:spPr>
          <a:xfrm>
            <a:off x="5016204" y="3207573"/>
            <a:ext cx="273381" cy="215876"/>
          </a:xfrm>
          <a:prstGeom prst="rightArrow">
            <a:avLst/>
          </a:prstGeom>
          <a:solidFill>
            <a:srgbClr val="BE8411">
              <a:alpha val="50196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82" name="Arrow: Right 181">
            <a:extLst>
              <a:ext uri="{FF2B5EF4-FFF2-40B4-BE49-F238E27FC236}">
                <a16:creationId xmlns:a16="http://schemas.microsoft.com/office/drawing/2014/main" id="{8211465E-DDF0-4E1E-99D0-3A9ADF38465D}"/>
              </a:ext>
            </a:extLst>
          </p:cNvPr>
          <p:cNvSpPr/>
          <p:nvPr/>
        </p:nvSpPr>
        <p:spPr>
          <a:xfrm>
            <a:off x="5474602" y="6723126"/>
            <a:ext cx="273381" cy="215876"/>
          </a:xfrm>
          <a:prstGeom prst="rightArrow">
            <a:avLst/>
          </a:prstGeom>
          <a:solidFill>
            <a:srgbClr val="BE8411">
              <a:alpha val="50196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84" name="Basics">
            <a:extLst>
              <a:ext uri="{FF2B5EF4-FFF2-40B4-BE49-F238E27FC236}">
                <a16:creationId xmlns:a16="http://schemas.microsoft.com/office/drawing/2014/main" id="{47D2C327-4FBE-49DE-B402-AE062307F1DA}"/>
              </a:ext>
            </a:extLst>
          </p:cNvPr>
          <p:cNvSpPr txBox="1"/>
          <p:nvPr/>
        </p:nvSpPr>
        <p:spPr>
          <a:xfrm>
            <a:off x="5118841" y="8322066"/>
            <a:ext cx="1873911" cy="428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3200" b="0" dirty="0">
                <a:solidFill>
                  <a:srgbClr val="DEA900"/>
                </a:solidFill>
                <a:latin typeface="Source Sans Pro SemiBold" panose="020B0603030403020204" pitchFamily="34" charset="0"/>
              </a:rPr>
              <a:t>Transform</a:t>
            </a:r>
          </a:p>
        </p:txBody>
      </p:sp>
      <p:sp>
        <p:nvSpPr>
          <p:cNvPr id="185" name="Basics">
            <a:extLst>
              <a:ext uri="{FF2B5EF4-FFF2-40B4-BE49-F238E27FC236}">
                <a16:creationId xmlns:a16="http://schemas.microsoft.com/office/drawing/2014/main" id="{0897A1B4-8868-43AA-ACAD-0B75666E8969}"/>
              </a:ext>
            </a:extLst>
          </p:cNvPr>
          <p:cNvSpPr txBox="1"/>
          <p:nvPr/>
        </p:nvSpPr>
        <p:spPr>
          <a:xfrm>
            <a:off x="4971692" y="9659781"/>
            <a:ext cx="1570943" cy="428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3200" b="0" dirty="0">
                <a:solidFill>
                  <a:srgbClr val="DEA900"/>
                </a:solidFill>
                <a:latin typeface="Source Sans Pro SemiBold" panose="020B0603030403020204" pitchFamily="34" charset="0"/>
              </a:rPr>
              <a:t>Visualise</a:t>
            </a:r>
            <a:endParaRPr sz="3200" b="0" dirty="0">
              <a:solidFill>
                <a:srgbClr val="DEA900"/>
              </a:solidFill>
              <a:latin typeface="Source Sans Pro SemiBold" panose="020B0603030403020204" pitchFamily="34" charset="0"/>
            </a:endParaRPr>
          </a:p>
        </p:txBody>
      </p:sp>
      <p:sp>
        <p:nvSpPr>
          <p:cNvPr id="186" name="Basics">
            <a:extLst>
              <a:ext uri="{FF2B5EF4-FFF2-40B4-BE49-F238E27FC236}">
                <a16:creationId xmlns:a16="http://schemas.microsoft.com/office/drawing/2014/main" id="{DBDDAACC-1646-4315-82A7-C5B27FD85B27}"/>
              </a:ext>
            </a:extLst>
          </p:cNvPr>
          <p:cNvSpPr txBox="1"/>
          <p:nvPr/>
        </p:nvSpPr>
        <p:spPr>
          <a:xfrm>
            <a:off x="3392216" y="8452403"/>
            <a:ext cx="1107676" cy="428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3200" dirty="0">
                <a:solidFill>
                  <a:srgbClr val="DEA900"/>
                </a:solidFill>
                <a:latin typeface="Source Sans Pro SemiBold" panose="020B0603030403020204" pitchFamily="34" charset="0"/>
              </a:rPr>
              <a:t>Model</a:t>
            </a:r>
            <a:endParaRPr sz="3200" dirty="0">
              <a:solidFill>
                <a:srgbClr val="DEA900"/>
              </a:solidFill>
              <a:latin typeface="Source Sans Pro SemiBold" panose="020B0603030403020204" pitchFamily="34" charset="0"/>
            </a:endParaRPr>
          </a:p>
        </p:txBody>
      </p:sp>
      <p:sp>
        <p:nvSpPr>
          <p:cNvPr id="191" name="Quickly identify content with a package hexsticker (if available)…">
            <a:extLst>
              <a:ext uri="{FF2B5EF4-FFF2-40B4-BE49-F238E27FC236}">
                <a16:creationId xmlns:a16="http://schemas.microsoft.com/office/drawing/2014/main" id="{5F136F20-0A2A-4D58-8430-EAF45E4981EF}"/>
              </a:ext>
            </a:extLst>
          </p:cNvPr>
          <p:cNvSpPr txBox="1"/>
          <p:nvPr/>
        </p:nvSpPr>
        <p:spPr>
          <a:xfrm>
            <a:off x="9114165" y="4729515"/>
            <a:ext cx="2489860" cy="730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* </a:t>
            </a: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Same values always </a:t>
            </a: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written the exact same way</a:t>
            </a:r>
            <a:endParaRPr lang="en-GB" sz="1400" dirty="0"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* No absurd values</a:t>
            </a:r>
          </a:p>
        </p:txBody>
      </p:sp>
      <p:sp>
        <p:nvSpPr>
          <p:cNvPr id="192" name="Layout Suggestions">
            <a:extLst>
              <a:ext uri="{FF2B5EF4-FFF2-40B4-BE49-F238E27FC236}">
                <a16:creationId xmlns:a16="http://schemas.microsoft.com/office/drawing/2014/main" id="{97C5E914-1A4E-43BA-A7BD-9279B5355BBC}"/>
              </a:ext>
            </a:extLst>
          </p:cNvPr>
          <p:cNvSpPr txBox="1"/>
          <p:nvPr/>
        </p:nvSpPr>
        <p:spPr>
          <a:xfrm>
            <a:off x="9102867" y="4449930"/>
            <a:ext cx="1141338" cy="201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1400" dirty="0">
                <a:solidFill>
                  <a:schemeClr val="accent3">
                    <a:lumMod val="25000"/>
                  </a:schemeClr>
                </a:solidFill>
              </a:rPr>
              <a:t>What you want</a:t>
            </a:r>
            <a:endParaRPr sz="1400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193" name="Quickly identify content with a package hexsticker (if available)…">
            <a:extLst>
              <a:ext uri="{FF2B5EF4-FFF2-40B4-BE49-F238E27FC236}">
                <a16:creationId xmlns:a16="http://schemas.microsoft.com/office/drawing/2014/main" id="{E0E9774B-B37A-4FF4-86E3-552A97F1CAEF}"/>
              </a:ext>
            </a:extLst>
          </p:cNvPr>
          <p:cNvSpPr txBox="1"/>
          <p:nvPr/>
        </p:nvSpPr>
        <p:spPr>
          <a:xfrm>
            <a:off x="9114165" y="6388221"/>
            <a:ext cx="2507420" cy="1001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* Comparable numerical values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* Factors with:</a:t>
            </a: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      - limited number of values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     - values easy to compare</a:t>
            </a:r>
          </a:p>
        </p:txBody>
      </p:sp>
      <p:sp>
        <p:nvSpPr>
          <p:cNvPr id="194" name="Layout Suggestions">
            <a:extLst>
              <a:ext uri="{FF2B5EF4-FFF2-40B4-BE49-F238E27FC236}">
                <a16:creationId xmlns:a16="http://schemas.microsoft.com/office/drawing/2014/main" id="{EC572667-66EA-4E4A-ACCE-54736177D43D}"/>
              </a:ext>
            </a:extLst>
          </p:cNvPr>
          <p:cNvSpPr txBox="1"/>
          <p:nvPr/>
        </p:nvSpPr>
        <p:spPr>
          <a:xfrm>
            <a:off x="9102867" y="6137227"/>
            <a:ext cx="1141338" cy="201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1400" dirty="0">
                <a:solidFill>
                  <a:schemeClr val="accent3">
                    <a:lumMod val="25000"/>
                  </a:schemeClr>
                </a:solidFill>
              </a:rPr>
              <a:t>What you want</a:t>
            </a:r>
            <a:endParaRPr sz="1400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195" name="Layout Suggestions">
            <a:extLst>
              <a:ext uri="{FF2B5EF4-FFF2-40B4-BE49-F238E27FC236}">
                <a16:creationId xmlns:a16="http://schemas.microsoft.com/office/drawing/2014/main" id="{9C130D62-2B32-4F64-ADF8-A89A9A9FC754}"/>
              </a:ext>
            </a:extLst>
          </p:cNvPr>
          <p:cNvSpPr txBox="1"/>
          <p:nvPr/>
        </p:nvSpPr>
        <p:spPr>
          <a:xfrm>
            <a:off x="12224058" y="4414209"/>
            <a:ext cx="1227900" cy="201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1400" dirty="0">
                <a:solidFill>
                  <a:schemeClr val="accent3">
                    <a:lumMod val="25000"/>
                  </a:schemeClr>
                </a:solidFill>
              </a:rPr>
              <a:t>Suggested tools</a:t>
            </a:r>
            <a:endParaRPr sz="1400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196" name="Quickly identify content with a package hexsticker (if available)…">
            <a:extLst>
              <a:ext uri="{FF2B5EF4-FFF2-40B4-BE49-F238E27FC236}">
                <a16:creationId xmlns:a16="http://schemas.microsoft.com/office/drawing/2014/main" id="{7D8013F9-8F80-49BE-8E94-04B2E2222937}"/>
              </a:ext>
            </a:extLst>
          </p:cNvPr>
          <p:cNvSpPr txBox="1"/>
          <p:nvPr/>
        </p:nvSpPr>
        <p:spPr>
          <a:xfrm>
            <a:off x="12224057" y="4691039"/>
            <a:ext cx="2052131" cy="890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b="0" dirty="0">
                <a:solidFill>
                  <a:srgbClr val="000000"/>
                </a:solidFill>
                <a:sym typeface="Source Sans Pro Light"/>
              </a:rPr>
              <a:t>Open Refine</a:t>
            </a:r>
            <a:endParaRPr lang="en-GB" b="0" dirty="0">
              <a:solidFill>
                <a:srgbClr val="000000"/>
              </a:solidFill>
              <a:latin typeface="+mn-lt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b="0" dirty="0" err="1">
                <a:latin typeface="+mn-lt"/>
              </a:rPr>
              <a:t>Rinstat</a:t>
            </a:r>
            <a:endParaRPr lang="en-GB" b="0" dirty="0">
              <a:latin typeface="+mn-l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b="0" dirty="0" err="1">
                <a:latin typeface="+mn-lt"/>
              </a:rPr>
              <a:t>Rstudio</a:t>
            </a:r>
            <a:endParaRPr lang="en-GB" b="0" dirty="0">
              <a:latin typeface="+mn-l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b="0" dirty="0">
                <a:latin typeface="+mn-lt"/>
              </a:rPr>
              <a:t>Excel</a:t>
            </a:r>
          </a:p>
        </p:txBody>
      </p:sp>
      <p:sp>
        <p:nvSpPr>
          <p:cNvPr id="199" name="Quickly identify content with a package hexsticker (if available)…">
            <a:extLst>
              <a:ext uri="{FF2B5EF4-FFF2-40B4-BE49-F238E27FC236}">
                <a16:creationId xmlns:a16="http://schemas.microsoft.com/office/drawing/2014/main" id="{67137174-7458-48D1-A1DD-FF4F7BD2D797}"/>
              </a:ext>
            </a:extLst>
          </p:cNvPr>
          <p:cNvSpPr txBox="1"/>
          <p:nvPr/>
        </p:nvSpPr>
        <p:spPr>
          <a:xfrm>
            <a:off x="9145343" y="8165826"/>
            <a:ext cx="4513427" cy="1001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 Light"/>
              </a:rPr>
              <a:t>* The right transformations for your graphs and models</a:t>
            </a:r>
            <a:endParaRPr lang="en-GB" sz="1400" dirty="0">
              <a:latin typeface="Source Sans Pro SemiBold" panose="020B0603030403020204" pitchFamily="34" charset="0"/>
              <a:ea typeface="Source Sans Pro SemiBold" panose="020B0603030403020204" pitchFamily="34" charset="0"/>
              <a:sym typeface="Source Sans Pro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* Simple models adapted to the structure of your data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* Clear graphs that help you understand the data</a:t>
            </a:r>
            <a:endParaRPr lang="en-GB" sz="1400" dirty="0"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* Careful interpretation</a:t>
            </a:r>
          </a:p>
        </p:txBody>
      </p:sp>
      <p:sp>
        <p:nvSpPr>
          <p:cNvPr id="200" name="Layout Suggestions">
            <a:extLst>
              <a:ext uri="{FF2B5EF4-FFF2-40B4-BE49-F238E27FC236}">
                <a16:creationId xmlns:a16="http://schemas.microsoft.com/office/drawing/2014/main" id="{03BE2DE1-B063-433A-B60C-A991D3707835}"/>
              </a:ext>
            </a:extLst>
          </p:cNvPr>
          <p:cNvSpPr txBox="1"/>
          <p:nvPr/>
        </p:nvSpPr>
        <p:spPr>
          <a:xfrm>
            <a:off x="9115567" y="7870105"/>
            <a:ext cx="1141338" cy="201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1400" dirty="0">
                <a:solidFill>
                  <a:schemeClr val="accent3">
                    <a:lumMod val="25000"/>
                  </a:schemeClr>
                </a:solidFill>
              </a:rPr>
              <a:t>What you want</a:t>
            </a:r>
            <a:endParaRPr sz="1400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205" name="Layout Suggestions">
            <a:extLst>
              <a:ext uri="{FF2B5EF4-FFF2-40B4-BE49-F238E27FC236}">
                <a16:creationId xmlns:a16="http://schemas.microsoft.com/office/drawing/2014/main" id="{762D403E-0A3E-437A-AFDB-FB506E2E25B2}"/>
              </a:ext>
            </a:extLst>
          </p:cNvPr>
          <p:cNvSpPr txBox="1"/>
          <p:nvPr/>
        </p:nvSpPr>
        <p:spPr>
          <a:xfrm>
            <a:off x="9140967" y="9354096"/>
            <a:ext cx="1227900" cy="201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1400" dirty="0">
                <a:solidFill>
                  <a:schemeClr val="accent3">
                    <a:lumMod val="25000"/>
                  </a:schemeClr>
                </a:solidFill>
              </a:rPr>
              <a:t>Suggested tools</a:t>
            </a:r>
            <a:endParaRPr sz="1400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206" name="Quickly identify content with a package hexsticker (if available)…">
            <a:extLst>
              <a:ext uri="{FF2B5EF4-FFF2-40B4-BE49-F238E27FC236}">
                <a16:creationId xmlns:a16="http://schemas.microsoft.com/office/drawing/2014/main" id="{21F0C960-B717-4AAF-9B70-1B1F6021A736}"/>
              </a:ext>
            </a:extLst>
          </p:cNvPr>
          <p:cNvSpPr txBox="1"/>
          <p:nvPr/>
        </p:nvSpPr>
        <p:spPr>
          <a:xfrm>
            <a:off x="9158043" y="9592888"/>
            <a:ext cx="2052131" cy="481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b="0" dirty="0" err="1">
                <a:solidFill>
                  <a:srgbClr val="000000"/>
                </a:solidFill>
              </a:rPr>
              <a:t>Rstudio</a:t>
            </a:r>
            <a:endParaRPr lang="en-GB" b="0" dirty="0">
              <a:latin typeface="+mn-l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b="0" dirty="0" err="1">
                <a:latin typeface="+mn-lt"/>
              </a:rPr>
              <a:t>Rinstat</a:t>
            </a:r>
            <a:endParaRPr lang="en-GB" b="0" dirty="0">
              <a:latin typeface="+mn-lt"/>
            </a:endParaRPr>
          </a:p>
        </p:txBody>
      </p:sp>
      <p:sp>
        <p:nvSpPr>
          <p:cNvPr id="209" name="Line">
            <a:extLst>
              <a:ext uri="{FF2B5EF4-FFF2-40B4-BE49-F238E27FC236}">
                <a16:creationId xmlns:a16="http://schemas.microsoft.com/office/drawing/2014/main" id="{B5B0C0AE-F114-4748-88F3-11841C814DA7}"/>
              </a:ext>
            </a:extLst>
          </p:cNvPr>
          <p:cNvSpPr/>
          <p:nvPr/>
        </p:nvSpPr>
        <p:spPr>
          <a:xfrm>
            <a:off x="176005" y="2562041"/>
            <a:ext cx="13301502" cy="0"/>
          </a:xfrm>
          <a:prstGeom prst="line">
            <a:avLst/>
          </a:prstGeom>
          <a:ln w="1905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10" name="Line">
            <a:extLst>
              <a:ext uri="{FF2B5EF4-FFF2-40B4-BE49-F238E27FC236}">
                <a16:creationId xmlns:a16="http://schemas.microsoft.com/office/drawing/2014/main" id="{030ABFF3-1608-4410-8EB8-03B56B358051}"/>
              </a:ext>
            </a:extLst>
          </p:cNvPr>
          <p:cNvSpPr/>
          <p:nvPr/>
        </p:nvSpPr>
        <p:spPr>
          <a:xfrm>
            <a:off x="191541" y="4286737"/>
            <a:ext cx="13301502" cy="0"/>
          </a:xfrm>
          <a:prstGeom prst="line">
            <a:avLst/>
          </a:prstGeom>
          <a:ln w="1905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11" name="Line">
            <a:extLst>
              <a:ext uri="{FF2B5EF4-FFF2-40B4-BE49-F238E27FC236}">
                <a16:creationId xmlns:a16="http://schemas.microsoft.com/office/drawing/2014/main" id="{E3491DD2-2DAC-42A5-9F7F-34DA1D735B80}"/>
              </a:ext>
            </a:extLst>
          </p:cNvPr>
          <p:cNvSpPr/>
          <p:nvPr/>
        </p:nvSpPr>
        <p:spPr>
          <a:xfrm>
            <a:off x="245763" y="7607954"/>
            <a:ext cx="13301502" cy="0"/>
          </a:xfrm>
          <a:prstGeom prst="line">
            <a:avLst/>
          </a:prstGeom>
          <a:ln w="1905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961B2D1-C5B4-4A85-ADE4-DFA38EA0826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0064" y="284279"/>
            <a:ext cx="1468989" cy="258542"/>
          </a:xfrm>
          <a:prstGeom prst="rect">
            <a:avLst/>
          </a:prstGeom>
        </p:spPr>
      </p:pic>
      <p:sp>
        <p:nvSpPr>
          <p:cNvPr id="225" name="Basics">
            <a:extLst>
              <a:ext uri="{FF2B5EF4-FFF2-40B4-BE49-F238E27FC236}">
                <a16:creationId xmlns:a16="http://schemas.microsoft.com/office/drawing/2014/main" id="{E5A263CC-C641-43D6-9A1F-5714F12ADDAC}"/>
              </a:ext>
            </a:extLst>
          </p:cNvPr>
          <p:cNvSpPr txBox="1"/>
          <p:nvPr/>
        </p:nvSpPr>
        <p:spPr>
          <a:xfrm>
            <a:off x="88788" y="1656642"/>
            <a:ext cx="1994136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dirty="0">
                <a:solidFill>
                  <a:schemeClr val="accent3">
                    <a:lumMod val="25000"/>
                  </a:schemeClr>
                </a:solidFill>
              </a:rPr>
              <a:t>Keep data safe</a:t>
            </a:r>
            <a:endParaRPr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229" name="Arrow: Right 228">
            <a:extLst>
              <a:ext uri="{FF2B5EF4-FFF2-40B4-BE49-F238E27FC236}">
                <a16:creationId xmlns:a16="http://schemas.microsoft.com/office/drawing/2014/main" id="{EA2913C7-1F88-49A0-BEA5-89C56396AE3B}"/>
              </a:ext>
            </a:extLst>
          </p:cNvPr>
          <p:cNvSpPr/>
          <p:nvPr/>
        </p:nvSpPr>
        <p:spPr>
          <a:xfrm>
            <a:off x="3659743" y="1743861"/>
            <a:ext cx="273381" cy="215876"/>
          </a:xfrm>
          <a:prstGeom prst="rightArrow">
            <a:avLst/>
          </a:prstGeom>
          <a:solidFill>
            <a:srgbClr val="BE8411">
              <a:alpha val="50196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30" name="Quickly identify content with a package hexsticker (if available)…">
            <a:extLst>
              <a:ext uri="{FF2B5EF4-FFF2-40B4-BE49-F238E27FC236}">
                <a16:creationId xmlns:a16="http://schemas.microsoft.com/office/drawing/2014/main" id="{9C5CD8DE-249F-44D6-9E02-0BE79E5590F3}"/>
              </a:ext>
            </a:extLst>
          </p:cNvPr>
          <p:cNvSpPr txBox="1"/>
          <p:nvPr/>
        </p:nvSpPr>
        <p:spPr>
          <a:xfrm>
            <a:off x="9093905" y="1344194"/>
            <a:ext cx="3056159" cy="1001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 Light"/>
              </a:rPr>
              <a:t>* Unique identifiers</a:t>
            </a:r>
            <a:endParaRPr lang="en-GB" sz="1400" dirty="0">
              <a:latin typeface="Source Sans Pro SemiBold" panose="020B0603030403020204" pitchFamily="34" charset="0"/>
              <a:ea typeface="Source Sans Pro SemiBold" panose="020B0603030403020204" pitchFamily="34" charset="0"/>
              <a:sym typeface="Source Sans Pro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dirty="0"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* Raw dataset unaltered</a:t>
            </a:r>
            <a:endParaRPr lang="en-GB" sz="1400" b="0" dirty="0">
              <a:solidFill>
                <a:srgbClr val="000000"/>
              </a:solidFill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sym typeface="Source Sans Pro"/>
              </a:rPr>
              <a:t>* You</a:t>
            </a: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 work on a copy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sz="1400" b="0" dirty="0">
                <a:solidFill>
                  <a:srgbClr val="000000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* Everything recorded and backed up</a:t>
            </a:r>
          </a:p>
        </p:txBody>
      </p:sp>
      <p:sp>
        <p:nvSpPr>
          <p:cNvPr id="231" name="Layout Suggestions">
            <a:extLst>
              <a:ext uri="{FF2B5EF4-FFF2-40B4-BE49-F238E27FC236}">
                <a16:creationId xmlns:a16="http://schemas.microsoft.com/office/drawing/2014/main" id="{80737704-EA1E-4CE6-9C0E-49169C4C0924}"/>
              </a:ext>
            </a:extLst>
          </p:cNvPr>
          <p:cNvSpPr txBox="1"/>
          <p:nvPr/>
        </p:nvSpPr>
        <p:spPr>
          <a:xfrm>
            <a:off x="9081205" y="1092994"/>
            <a:ext cx="1141338" cy="201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1400" dirty="0">
                <a:solidFill>
                  <a:schemeClr val="accent3">
                    <a:lumMod val="25000"/>
                  </a:schemeClr>
                </a:solidFill>
              </a:rPr>
              <a:t>What you want</a:t>
            </a:r>
            <a:endParaRPr sz="1400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233" name="Quickly identify content with a package hexsticker (if available)…">
            <a:extLst>
              <a:ext uri="{FF2B5EF4-FFF2-40B4-BE49-F238E27FC236}">
                <a16:creationId xmlns:a16="http://schemas.microsoft.com/office/drawing/2014/main" id="{7DD44FE9-D457-45B9-89EF-BAA2D4E9F207}"/>
              </a:ext>
            </a:extLst>
          </p:cNvPr>
          <p:cNvSpPr txBox="1"/>
          <p:nvPr/>
        </p:nvSpPr>
        <p:spPr>
          <a:xfrm>
            <a:off x="12260644" y="1299488"/>
            <a:ext cx="2052131" cy="890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dirty="0">
                <a:latin typeface="+mn-lt"/>
                <a:ea typeface="Source Sans Pro SemiBold" panose="020B0603030403020204" pitchFamily="34" charset="0"/>
                <a:sym typeface="Source Sans Pro"/>
              </a:rPr>
              <a:t>Windows Explorer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dirty="0">
                <a:solidFill>
                  <a:srgbClr val="000000"/>
                </a:solidFill>
                <a:latin typeface="+mn-lt"/>
                <a:ea typeface="Source Sans Pro SemiBold" panose="020B0603030403020204" pitchFamily="34" charset="0"/>
              </a:rPr>
              <a:t>Dropbox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dirty="0">
                <a:solidFill>
                  <a:srgbClr val="000000"/>
                </a:solidFill>
                <a:latin typeface="+mn-lt"/>
                <a:ea typeface="Source Sans Pro SemiBold" panose="020B0603030403020204" pitchFamily="34" charset="0"/>
              </a:rPr>
              <a:t>Google Drive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b="0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git</a:t>
            </a:r>
          </a:p>
        </p:txBody>
      </p:sp>
      <p:sp>
        <p:nvSpPr>
          <p:cNvPr id="234" name="Basics">
            <a:extLst>
              <a:ext uri="{FF2B5EF4-FFF2-40B4-BE49-F238E27FC236}">
                <a16:creationId xmlns:a16="http://schemas.microsoft.com/office/drawing/2014/main" id="{DAADA83C-C23C-46C3-982C-1B8BE4FC8134}"/>
              </a:ext>
            </a:extLst>
          </p:cNvPr>
          <p:cNvSpPr txBox="1"/>
          <p:nvPr/>
        </p:nvSpPr>
        <p:spPr>
          <a:xfrm>
            <a:off x="92953" y="6483812"/>
            <a:ext cx="2127472" cy="647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 algn="ctr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dirty="0">
                <a:solidFill>
                  <a:schemeClr val="accent3">
                    <a:lumMod val="25000"/>
                  </a:schemeClr>
                </a:solidFill>
              </a:rPr>
              <a:t>Create useful variables</a:t>
            </a:r>
            <a:endParaRPr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235" name="Basics">
            <a:extLst>
              <a:ext uri="{FF2B5EF4-FFF2-40B4-BE49-F238E27FC236}">
                <a16:creationId xmlns:a16="http://schemas.microsoft.com/office/drawing/2014/main" id="{977DD4FD-FB29-4FE0-8A1B-B51F8794B5A8}"/>
              </a:ext>
            </a:extLst>
          </p:cNvPr>
          <p:cNvSpPr txBox="1"/>
          <p:nvPr/>
        </p:nvSpPr>
        <p:spPr>
          <a:xfrm>
            <a:off x="176005" y="4723011"/>
            <a:ext cx="1809834" cy="647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 algn="ctr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dirty="0">
                <a:solidFill>
                  <a:schemeClr val="accent3">
                    <a:lumMod val="25000"/>
                  </a:schemeClr>
                </a:solidFill>
              </a:rPr>
              <a:t>Make corrections</a:t>
            </a:r>
            <a:endParaRPr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87" name="Basics">
            <a:extLst>
              <a:ext uri="{FF2B5EF4-FFF2-40B4-BE49-F238E27FC236}">
                <a16:creationId xmlns:a16="http://schemas.microsoft.com/office/drawing/2014/main" id="{B2CD70D9-C922-493F-9241-E47E8B80F49E}"/>
              </a:ext>
            </a:extLst>
          </p:cNvPr>
          <p:cNvSpPr txBox="1"/>
          <p:nvPr/>
        </p:nvSpPr>
        <p:spPr>
          <a:xfrm>
            <a:off x="44708" y="8850086"/>
            <a:ext cx="2127472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2700" tIns="12700" rIns="12700" bIns="12700" anchor="ctr">
            <a:spAutoFit/>
          </a:bodyPr>
          <a:lstStyle/>
          <a:p>
            <a:pPr lvl="1" indent="0" algn="ctr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dirty="0">
                <a:solidFill>
                  <a:schemeClr val="accent3">
                    <a:lumMod val="25000"/>
                  </a:schemeClr>
                </a:solidFill>
              </a:rPr>
              <a:t>Analyse</a:t>
            </a:r>
            <a:endParaRPr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88" name="Basics">
            <a:extLst>
              <a:ext uri="{FF2B5EF4-FFF2-40B4-BE49-F238E27FC236}">
                <a16:creationId xmlns:a16="http://schemas.microsoft.com/office/drawing/2014/main" id="{B2612AA6-2FEE-462E-9C17-05305E62EE63}"/>
              </a:ext>
            </a:extLst>
          </p:cNvPr>
          <p:cNvSpPr txBox="1"/>
          <p:nvPr/>
        </p:nvSpPr>
        <p:spPr>
          <a:xfrm>
            <a:off x="4526495" y="8999001"/>
            <a:ext cx="1219886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2500" b="0" dirty="0">
                <a:solidFill>
                  <a:schemeClr val="accent3">
                    <a:lumMod val="25000"/>
                  </a:schemeClr>
                </a:solidFill>
              </a:rPr>
              <a:t>Interpret</a:t>
            </a:r>
            <a:endParaRPr sz="2500" b="0" dirty="0">
              <a:solidFill>
                <a:schemeClr val="accent3">
                  <a:lumMod val="25000"/>
                </a:schemeClr>
              </a:solidFill>
            </a:endParaRP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549FB40D-2712-4503-BDB7-C05D2212B8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390616"/>
              </p:ext>
            </p:extLst>
          </p:nvPr>
        </p:nvGraphicFramePr>
        <p:xfrm>
          <a:off x="2237486" y="1440066"/>
          <a:ext cx="1289050" cy="762000"/>
        </p:xfrm>
        <a:graphic>
          <a:graphicData uri="http://schemas.openxmlformats.org/drawingml/2006/table">
            <a:tbl>
              <a:tblPr/>
              <a:tblGrid>
                <a:gridCol w="320358">
                  <a:extLst>
                    <a:ext uri="{9D8B030D-6E8A-4147-A177-3AD203B41FA5}">
                      <a16:colId xmlns:a16="http://schemas.microsoft.com/office/drawing/2014/main" val="1322739087"/>
                    </a:ext>
                  </a:extLst>
                </a:gridCol>
                <a:gridCol w="285432">
                  <a:extLst>
                    <a:ext uri="{9D8B030D-6E8A-4147-A177-3AD203B41FA5}">
                      <a16:colId xmlns:a16="http://schemas.microsoft.com/office/drawing/2014/main" val="3899197284"/>
                    </a:ext>
                  </a:extLst>
                </a:gridCol>
                <a:gridCol w="287020">
                  <a:extLst>
                    <a:ext uri="{9D8B030D-6E8A-4147-A177-3AD203B41FA5}">
                      <a16:colId xmlns:a16="http://schemas.microsoft.com/office/drawing/2014/main" val="2311648352"/>
                    </a:ext>
                  </a:extLst>
                </a:gridCol>
                <a:gridCol w="218758">
                  <a:extLst>
                    <a:ext uri="{9D8B030D-6E8A-4147-A177-3AD203B41FA5}">
                      <a16:colId xmlns:a16="http://schemas.microsoft.com/office/drawing/2014/main" val="1506570406"/>
                    </a:ext>
                  </a:extLst>
                </a:gridCol>
                <a:gridCol w="177482">
                  <a:extLst>
                    <a:ext uri="{9D8B030D-6E8A-4147-A177-3AD203B41FA5}">
                      <a16:colId xmlns:a16="http://schemas.microsoft.com/office/drawing/2014/main" val="1264974575"/>
                    </a:ext>
                  </a:extLst>
                </a:gridCol>
              </a:tblGrid>
              <a:tr h="441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Site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6290766"/>
                  </a:ext>
                </a:extLst>
              </a:tr>
              <a:tr h="4416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pb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treat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986441"/>
                  </a:ext>
                </a:extLst>
              </a:tr>
              <a:tr h="4416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  <a:endParaRPr lang="en-GB" sz="6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99811"/>
                  </a:ext>
                </a:extLst>
              </a:tr>
              <a:tr h="4416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too long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16496"/>
                  </a:ext>
                </a:extLst>
              </a:tr>
              <a:tr h="4416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not en…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1500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659498"/>
                  </a:ext>
                </a:extLst>
              </a:tr>
              <a:tr h="4416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  <a:endParaRPr lang="en-GB" sz="6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no pro...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234449"/>
                  </a:ext>
                </a:extLst>
              </a:tr>
              <a:tr h="4416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lots of...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142822"/>
                  </a:ext>
                </a:extLst>
              </a:tr>
              <a:tr h="4416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didn't...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294376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4E3C234A-8882-4E24-B5ED-6A1D43DACD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877923"/>
              </p:ext>
            </p:extLst>
          </p:nvPr>
        </p:nvGraphicFramePr>
        <p:xfrm>
          <a:off x="4037030" y="1447355"/>
          <a:ext cx="1376045" cy="762000"/>
        </p:xfrm>
        <a:graphic>
          <a:graphicData uri="http://schemas.openxmlformats.org/drawingml/2006/table">
            <a:tbl>
              <a:tblPr/>
              <a:tblGrid>
                <a:gridCol w="86995">
                  <a:extLst>
                    <a:ext uri="{9D8B030D-6E8A-4147-A177-3AD203B41FA5}">
                      <a16:colId xmlns:a16="http://schemas.microsoft.com/office/drawing/2014/main" val="651554384"/>
                    </a:ext>
                  </a:extLst>
                </a:gridCol>
                <a:gridCol w="320358">
                  <a:extLst>
                    <a:ext uri="{9D8B030D-6E8A-4147-A177-3AD203B41FA5}">
                      <a16:colId xmlns:a16="http://schemas.microsoft.com/office/drawing/2014/main" val="3605153179"/>
                    </a:ext>
                  </a:extLst>
                </a:gridCol>
                <a:gridCol w="285432">
                  <a:extLst>
                    <a:ext uri="{9D8B030D-6E8A-4147-A177-3AD203B41FA5}">
                      <a16:colId xmlns:a16="http://schemas.microsoft.com/office/drawing/2014/main" val="4176591563"/>
                    </a:ext>
                  </a:extLst>
                </a:gridCol>
                <a:gridCol w="287020">
                  <a:extLst>
                    <a:ext uri="{9D8B030D-6E8A-4147-A177-3AD203B41FA5}">
                      <a16:colId xmlns:a16="http://schemas.microsoft.com/office/drawing/2014/main" val="2679739394"/>
                    </a:ext>
                  </a:extLst>
                </a:gridCol>
                <a:gridCol w="218758">
                  <a:extLst>
                    <a:ext uri="{9D8B030D-6E8A-4147-A177-3AD203B41FA5}">
                      <a16:colId xmlns:a16="http://schemas.microsoft.com/office/drawing/2014/main" val="288774951"/>
                    </a:ext>
                  </a:extLst>
                </a:gridCol>
                <a:gridCol w="177482">
                  <a:extLst>
                    <a:ext uri="{9D8B030D-6E8A-4147-A177-3AD203B41FA5}">
                      <a16:colId xmlns:a16="http://schemas.microsoft.com/office/drawing/2014/main" val="25473385"/>
                    </a:ext>
                  </a:extLst>
                </a:gridCol>
              </a:tblGrid>
              <a:tr h="5238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Site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4761"/>
                  </a:ext>
                </a:extLst>
              </a:tr>
              <a:tr h="523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pb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treat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849687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  <a:endParaRPr lang="en-GB" sz="6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897792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too long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8188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not en…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1500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36374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no pro...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376724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lots of...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96605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didn't...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162232"/>
                  </a:ext>
                </a:extLst>
              </a:tr>
            </a:tbl>
          </a:graphicData>
        </a:graphic>
      </p:graphicFrame>
      <p:graphicFrame>
        <p:nvGraphicFramePr>
          <p:cNvPr id="94" name="Table 93">
            <a:extLst>
              <a:ext uri="{FF2B5EF4-FFF2-40B4-BE49-F238E27FC236}">
                <a16:creationId xmlns:a16="http://schemas.microsoft.com/office/drawing/2014/main" id="{44AE11E0-4E8A-415A-A7F4-93E127D35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025743"/>
              </p:ext>
            </p:extLst>
          </p:nvPr>
        </p:nvGraphicFramePr>
        <p:xfrm>
          <a:off x="5907178" y="1433400"/>
          <a:ext cx="1376045" cy="762000"/>
        </p:xfrm>
        <a:graphic>
          <a:graphicData uri="http://schemas.openxmlformats.org/drawingml/2006/table">
            <a:tbl>
              <a:tblPr/>
              <a:tblGrid>
                <a:gridCol w="86995">
                  <a:extLst>
                    <a:ext uri="{9D8B030D-6E8A-4147-A177-3AD203B41FA5}">
                      <a16:colId xmlns:a16="http://schemas.microsoft.com/office/drawing/2014/main" val="651554384"/>
                    </a:ext>
                  </a:extLst>
                </a:gridCol>
                <a:gridCol w="320358">
                  <a:extLst>
                    <a:ext uri="{9D8B030D-6E8A-4147-A177-3AD203B41FA5}">
                      <a16:colId xmlns:a16="http://schemas.microsoft.com/office/drawing/2014/main" val="3605153179"/>
                    </a:ext>
                  </a:extLst>
                </a:gridCol>
                <a:gridCol w="285432">
                  <a:extLst>
                    <a:ext uri="{9D8B030D-6E8A-4147-A177-3AD203B41FA5}">
                      <a16:colId xmlns:a16="http://schemas.microsoft.com/office/drawing/2014/main" val="4176591563"/>
                    </a:ext>
                  </a:extLst>
                </a:gridCol>
                <a:gridCol w="287020">
                  <a:extLst>
                    <a:ext uri="{9D8B030D-6E8A-4147-A177-3AD203B41FA5}">
                      <a16:colId xmlns:a16="http://schemas.microsoft.com/office/drawing/2014/main" val="2679739394"/>
                    </a:ext>
                  </a:extLst>
                </a:gridCol>
                <a:gridCol w="218758">
                  <a:extLst>
                    <a:ext uri="{9D8B030D-6E8A-4147-A177-3AD203B41FA5}">
                      <a16:colId xmlns:a16="http://schemas.microsoft.com/office/drawing/2014/main" val="288774951"/>
                    </a:ext>
                  </a:extLst>
                </a:gridCol>
                <a:gridCol w="177482">
                  <a:extLst>
                    <a:ext uri="{9D8B030D-6E8A-4147-A177-3AD203B41FA5}">
                      <a16:colId xmlns:a16="http://schemas.microsoft.com/office/drawing/2014/main" val="25473385"/>
                    </a:ext>
                  </a:extLst>
                </a:gridCol>
              </a:tblGrid>
              <a:tr h="5238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Site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4761"/>
                  </a:ext>
                </a:extLst>
              </a:tr>
              <a:tr h="523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pb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treat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849687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  <a:endParaRPr lang="en-GB" sz="6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897792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too long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8188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not en…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1500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36374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no pro...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376724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lots of...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96605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didn't...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162232"/>
                  </a:ext>
                </a:extLst>
              </a:tr>
            </a:tbl>
          </a:graphicData>
        </a:graphic>
      </p:graphicFrame>
      <p:graphicFrame>
        <p:nvGraphicFramePr>
          <p:cNvPr id="95" name="Table 94">
            <a:extLst>
              <a:ext uri="{FF2B5EF4-FFF2-40B4-BE49-F238E27FC236}">
                <a16:creationId xmlns:a16="http://schemas.microsoft.com/office/drawing/2014/main" id="{728DB81E-1905-443E-AD66-2E34097828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957386"/>
              </p:ext>
            </p:extLst>
          </p:nvPr>
        </p:nvGraphicFramePr>
        <p:xfrm>
          <a:off x="6962070" y="1617850"/>
          <a:ext cx="1376045" cy="762000"/>
        </p:xfrm>
        <a:graphic>
          <a:graphicData uri="http://schemas.openxmlformats.org/drawingml/2006/table">
            <a:tbl>
              <a:tblPr/>
              <a:tblGrid>
                <a:gridCol w="86995">
                  <a:extLst>
                    <a:ext uri="{9D8B030D-6E8A-4147-A177-3AD203B41FA5}">
                      <a16:colId xmlns:a16="http://schemas.microsoft.com/office/drawing/2014/main" val="651554384"/>
                    </a:ext>
                  </a:extLst>
                </a:gridCol>
                <a:gridCol w="320358">
                  <a:extLst>
                    <a:ext uri="{9D8B030D-6E8A-4147-A177-3AD203B41FA5}">
                      <a16:colId xmlns:a16="http://schemas.microsoft.com/office/drawing/2014/main" val="3605153179"/>
                    </a:ext>
                  </a:extLst>
                </a:gridCol>
                <a:gridCol w="285432">
                  <a:extLst>
                    <a:ext uri="{9D8B030D-6E8A-4147-A177-3AD203B41FA5}">
                      <a16:colId xmlns:a16="http://schemas.microsoft.com/office/drawing/2014/main" val="4176591563"/>
                    </a:ext>
                  </a:extLst>
                </a:gridCol>
                <a:gridCol w="287020">
                  <a:extLst>
                    <a:ext uri="{9D8B030D-6E8A-4147-A177-3AD203B41FA5}">
                      <a16:colId xmlns:a16="http://schemas.microsoft.com/office/drawing/2014/main" val="2679739394"/>
                    </a:ext>
                  </a:extLst>
                </a:gridCol>
                <a:gridCol w="218758">
                  <a:extLst>
                    <a:ext uri="{9D8B030D-6E8A-4147-A177-3AD203B41FA5}">
                      <a16:colId xmlns:a16="http://schemas.microsoft.com/office/drawing/2014/main" val="288774951"/>
                    </a:ext>
                  </a:extLst>
                </a:gridCol>
                <a:gridCol w="177482">
                  <a:extLst>
                    <a:ext uri="{9D8B030D-6E8A-4147-A177-3AD203B41FA5}">
                      <a16:colId xmlns:a16="http://schemas.microsoft.com/office/drawing/2014/main" val="25473385"/>
                    </a:ext>
                  </a:extLst>
                </a:gridCol>
              </a:tblGrid>
              <a:tr h="5238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Site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4761"/>
                  </a:ext>
                </a:extLst>
              </a:tr>
              <a:tr h="523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pb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treat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849687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 err="1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Sikasso</a:t>
                      </a:r>
                      <a:endParaRPr lang="en-GB" sz="600" b="0" i="0" u="none" strike="noStrike" dirty="0">
                        <a:solidFill>
                          <a:srgbClr val="A6A6A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food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897792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too long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K+V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8188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not en…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1500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36374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Koulikoro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no pro...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bat-man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K+V+Z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376724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lots of...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robin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96605"/>
                  </a:ext>
                </a:extLst>
              </a:tr>
              <a:tr h="70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didn't...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V+Z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 dirty="0">
                          <a:solidFill>
                            <a:srgbClr val="A6A6A6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10" marR="3810" marT="381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162232"/>
                  </a:ext>
                </a:extLst>
              </a:tr>
            </a:tbl>
          </a:graphicData>
        </a:graphic>
      </p:graphicFrame>
      <p:sp>
        <p:nvSpPr>
          <p:cNvPr id="96" name="Arrow: Right 95">
            <a:extLst>
              <a:ext uri="{FF2B5EF4-FFF2-40B4-BE49-F238E27FC236}">
                <a16:creationId xmlns:a16="http://schemas.microsoft.com/office/drawing/2014/main" id="{8F3A7C28-4C6C-47C6-B752-9E999E24E1A5}"/>
              </a:ext>
            </a:extLst>
          </p:cNvPr>
          <p:cNvSpPr/>
          <p:nvPr/>
        </p:nvSpPr>
        <p:spPr>
          <a:xfrm>
            <a:off x="5516981" y="1752823"/>
            <a:ext cx="273381" cy="215876"/>
          </a:xfrm>
          <a:prstGeom prst="rightArrow">
            <a:avLst/>
          </a:prstGeom>
          <a:solidFill>
            <a:srgbClr val="BE8411">
              <a:alpha val="50196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28" name="Graphic 27" descr="Lock">
            <a:extLst>
              <a:ext uri="{FF2B5EF4-FFF2-40B4-BE49-F238E27FC236}">
                <a16:creationId xmlns:a16="http://schemas.microsoft.com/office/drawing/2014/main" id="{0BCCF9D2-9F76-423A-BB9E-B46C03B861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32580" y="1423662"/>
            <a:ext cx="634057" cy="634057"/>
          </a:xfrm>
          <a:prstGeom prst="rect">
            <a:avLst/>
          </a:prstGeom>
        </p:spPr>
      </p:pic>
      <p:pic>
        <p:nvPicPr>
          <p:cNvPr id="30" name="Graphic 29" descr="Pencil">
            <a:extLst>
              <a:ext uri="{FF2B5EF4-FFF2-40B4-BE49-F238E27FC236}">
                <a16:creationId xmlns:a16="http://schemas.microsoft.com/office/drawing/2014/main" id="{837EAFF2-FD22-4682-A40C-4618BD423BA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519386" y="1667075"/>
            <a:ext cx="576468" cy="576468"/>
          </a:xfrm>
          <a:prstGeom prst="rect">
            <a:avLst/>
          </a:prstGeom>
        </p:spPr>
      </p:pic>
      <p:pic>
        <p:nvPicPr>
          <p:cNvPr id="104" name="Graphic 103" descr="Lock">
            <a:extLst>
              <a:ext uri="{FF2B5EF4-FFF2-40B4-BE49-F238E27FC236}">
                <a16:creationId xmlns:a16="http://schemas.microsoft.com/office/drawing/2014/main" id="{0A569C9D-498A-428C-B215-51AEB765AC9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303885" y="1267829"/>
            <a:ext cx="289209" cy="289209"/>
          </a:xfrm>
          <a:prstGeom prst="rect">
            <a:avLst/>
          </a:prstGeom>
        </p:spPr>
      </p:pic>
      <p:pic>
        <p:nvPicPr>
          <p:cNvPr id="105" name="Graphic 104" descr="Lock">
            <a:extLst>
              <a:ext uri="{FF2B5EF4-FFF2-40B4-BE49-F238E27FC236}">
                <a16:creationId xmlns:a16="http://schemas.microsoft.com/office/drawing/2014/main" id="{07E88287-3774-4FA3-AA41-C8322D7E13C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203498" y="1096235"/>
            <a:ext cx="289209" cy="289209"/>
          </a:xfrm>
          <a:prstGeom prst="rect">
            <a:avLst/>
          </a:prstGeom>
        </p:spPr>
      </p:pic>
      <p:sp>
        <p:nvSpPr>
          <p:cNvPr id="106" name="Layout Suggestions">
            <a:extLst>
              <a:ext uri="{FF2B5EF4-FFF2-40B4-BE49-F238E27FC236}">
                <a16:creationId xmlns:a16="http://schemas.microsoft.com/office/drawing/2014/main" id="{D3290923-5D19-41D4-835C-B9CAAE9BBFA3}"/>
              </a:ext>
            </a:extLst>
          </p:cNvPr>
          <p:cNvSpPr txBox="1"/>
          <p:nvPr/>
        </p:nvSpPr>
        <p:spPr>
          <a:xfrm>
            <a:off x="12231616" y="2770625"/>
            <a:ext cx="1227900" cy="201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1400" dirty="0">
                <a:solidFill>
                  <a:schemeClr val="accent3">
                    <a:lumMod val="25000"/>
                  </a:schemeClr>
                </a:solidFill>
              </a:rPr>
              <a:t>Suggested tools</a:t>
            </a:r>
            <a:endParaRPr sz="1400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107" name="Quickly identify content with a package hexsticker (if available)…">
            <a:extLst>
              <a:ext uri="{FF2B5EF4-FFF2-40B4-BE49-F238E27FC236}">
                <a16:creationId xmlns:a16="http://schemas.microsoft.com/office/drawing/2014/main" id="{F080960B-D591-40B2-A070-53A47944F8ED}"/>
              </a:ext>
            </a:extLst>
          </p:cNvPr>
          <p:cNvSpPr txBox="1"/>
          <p:nvPr/>
        </p:nvSpPr>
        <p:spPr>
          <a:xfrm>
            <a:off x="12260644" y="3042465"/>
            <a:ext cx="2052131" cy="481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dirty="0">
                <a:latin typeface="+mn-lt"/>
                <a:ea typeface="Source Sans Pro SemiBold" panose="020B0603030403020204" pitchFamily="34" charset="0"/>
                <a:sym typeface="Source Sans Pro"/>
              </a:rPr>
              <a:t>ODK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dirty="0">
                <a:latin typeface="+mn-lt"/>
                <a:ea typeface="Source Sans Pro SemiBold" panose="020B0603030403020204" pitchFamily="34" charset="0"/>
                <a:sym typeface="Source Sans Pro"/>
              </a:rPr>
              <a:t>Excel</a:t>
            </a:r>
          </a:p>
        </p:txBody>
      </p:sp>
      <p:sp>
        <p:nvSpPr>
          <p:cNvPr id="108" name="Layout Suggestions">
            <a:extLst>
              <a:ext uri="{FF2B5EF4-FFF2-40B4-BE49-F238E27FC236}">
                <a16:creationId xmlns:a16="http://schemas.microsoft.com/office/drawing/2014/main" id="{E65A60F6-DD9C-4354-AAD4-9134E9DAF229}"/>
              </a:ext>
            </a:extLst>
          </p:cNvPr>
          <p:cNvSpPr txBox="1"/>
          <p:nvPr/>
        </p:nvSpPr>
        <p:spPr>
          <a:xfrm>
            <a:off x="12224058" y="6094803"/>
            <a:ext cx="1227900" cy="201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1400" dirty="0">
                <a:solidFill>
                  <a:schemeClr val="accent3">
                    <a:lumMod val="25000"/>
                  </a:schemeClr>
                </a:solidFill>
              </a:rPr>
              <a:t>Suggested tools</a:t>
            </a:r>
            <a:endParaRPr sz="1400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109" name="Quickly identify content with a package hexsticker (if available)…">
            <a:extLst>
              <a:ext uri="{FF2B5EF4-FFF2-40B4-BE49-F238E27FC236}">
                <a16:creationId xmlns:a16="http://schemas.microsoft.com/office/drawing/2014/main" id="{77A14141-711D-44EB-B9BE-8F78B969B6E4}"/>
              </a:ext>
            </a:extLst>
          </p:cNvPr>
          <p:cNvSpPr txBox="1"/>
          <p:nvPr/>
        </p:nvSpPr>
        <p:spPr>
          <a:xfrm>
            <a:off x="12253085" y="6386147"/>
            <a:ext cx="2052131" cy="6857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b="0" dirty="0">
                <a:solidFill>
                  <a:srgbClr val="000000"/>
                </a:solidFill>
                <a:sym typeface="Source Sans Pro Light"/>
              </a:rPr>
              <a:t>Open Refine</a:t>
            </a:r>
            <a:endParaRPr lang="en-GB" b="0" dirty="0">
              <a:latin typeface="+mn-l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b="0" dirty="0" err="1">
                <a:latin typeface="+mn-lt"/>
              </a:rPr>
              <a:t>Rstudio</a:t>
            </a:r>
            <a:endParaRPr lang="en-GB" b="0" dirty="0">
              <a:latin typeface="+mn-l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b="0" dirty="0" err="1">
                <a:latin typeface="+mn-lt"/>
              </a:rPr>
              <a:t>Rinstat</a:t>
            </a:r>
            <a:endParaRPr lang="en-GB" b="0" dirty="0">
              <a:latin typeface="+mn-lt"/>
            </a:endParaRPr>
          </a:p>
        </p:txBody>
      </p:sp>
      <p:sp>
        <p:nvSpPr>
          <p:cNvPr id="111" name="Layout Suggestions">
            <a:extLst>
              <a:ext uri="{FF2B5EF4-FFF2-40B4-BE49-F238E27FC236}">
                <a16:creationId xmlns:a16="http://schemas.microsoft.com/office/drawing/2014/main" id="{B7F565D8-BE83-4EC0-A0DA-AE955C162A5A}"/>
              </a:ext>
            </a:extLst>
          </p:cNvPr>
          <p:cNvSpPr txBox="1"/>
          <p:nvPr/>
        </p:nvSpPr>
        <p:spPr>
          <a:xfrm>
            <a:off x="10947884" y="9526953"/>
            <a:ext cx="1750479" cy="201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1400" dirty="0">
                <a:solidFill>
                  <a:srgbClr val="7E5D00"/>
                </a:solidFill>
                <a:latin typeface="Source Sans Pro SemiBold" panose="020B0603030403020204" pitchFamily="34" charset="0"/>
              </a:rPr>
              <a:t>Find how to guides at:</a:t>
            </a:r>
            <a:endParaRPr sz="1400" dirty="0">
              <a:solidFill>
                <a:srgbClr val="7E5D00"/>
              </a:solidFill>
              <a:latin typeface="Source Sans Pro SemiBold" panose="020B0603030403020204" pitchFamily="34" charset="0"/>
            </a:endParaRPr>
          </a:p>
        </p:txBody>
      </p:sp>
      <p:sp>
        <p:nvSpPr>
          <p:cNvPr id="112" name="Quickly identify content with a package hexsticker (if available)…">
            <a:extLst>
              <a:ext uri="{FF2B5EF4-FFF2-40B4-BE49-F238E27FC236}">
                <a16:creationId xmlns:a16="http://schemas.microsoft.com/office/drawing/2014/main" id="{E1D22B78-1F6B-4BA4-BC9C-3400B0F1D535}"/>
              </a:ext>
            </a:extLst>
          </p:cNvPr>
          <p:cNvSpPr txBox="1"/>
          <p:nvPr/>
        </p:nvSpPr>
        <p:spPr>
          <a:xfrm>
            <a:off x="10981843" y="9787388"/>
            <a:ext cx="2052131" cy="276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GB" b="0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stats4sd.org/resources</a:t>
            </a:r>
          </a:p>
        </p:txBody>
      </p:sp>
      <p:sp>
        <p:nvSpPr>
          <p:cNvPr id="85" name="Layout Suggestions">
            <a:extLst>
              <a:ext uri="{FF2B5EF4-FFF2-40B4-BE49-F238E27FC236}">
                <a16:creationId xmlns:a16="http://schemas.microsoft.com/office/drawing/2014/main" id="{55C44EDA-8C0A-4C8E-9E45-3B5B329DAA09}"/>
              </a:ext>
            </a:extLst>
          </p:cNvPr>
          <p:cNvSpPr txBox="1"/>
          <p:nvPr/>
        </p:nvSpPr>
        <p:spPr>
          <a:xfrm>
            <a:off x="12215159" y="1036368"/>
            <a:ext cx="1227900" cy="201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GB" sz="1400" dirty="0">
                <a:solidFill>
                  <a:schemeClr val="accent3">
                    <a:lumMod val="25000"/>
                  </a:schemeClr>
                </a:solidFill>
              </a:rPr>
              <a:t>Suggested tools</a:t>
            </a:r>
            <a:endParaRPr sz="1400" dirty="0">
              <a:solidFill>
                <a:schemeClr val="accent3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66478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4C4C4C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1016</Words>
  <Application>Microsoft Office PowerPoint</Application>
  <PresentationFormat>Custom</PresentationFormat>
  <Paragraphs>647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Avenir Roman</vt:lpstr>
      <vt:lpstr>Calibri</vt:lpstr>
      <vt:lpstr>Helvetica Light</vt:lpstr>
      <vt:lpstr>Source Sans Pro</vt:lpstr>
      <vt:lpstr>Source Sans Pro Light</vt:lpstr>
      <vt:lpstr>Source Sans Pro SemiBold</vt:lpstr>
      <vt:lpstr>Source Sans Pro SemiBold</vt:lpstr>
      <vt:lpstr>White</vt:lpstr>
      <vt:lpstr>RoadMap to Data Analysis : : CHEAT SHEET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RoadMap to Data Analysis : : CHEAT SHEET</dc:title>
  <dc:creator>Nicolas Greliche</dc:creator>
  <cp:lastModifiedBy>Nicolas Greliche</cp:lastModifiedBy>
  <cp:revision>104</cp:revision>
  <dcterms:modified xsi:type="dcterms:W3CDTF">2020-01-22T12:01:32Z</dcterms:modified>
</cp:coreProperties>
</file>