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64" r:id="rId3"/>
    <p:sldId id="265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666666"/>
    <a:srgbClr val="6E6E6E"/>
    <a:srgbClr val="DBDBD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6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6D3B2-229B-BA45-9AAE-464955EB0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7D81834-A9CD-4BCC-97E3-8D96382A5261}" type="datetimeFigureOut">
              <a:rPr lang="en-GB" smtClean="0"/>
              <a:pPr/>
              <a:t>06/06/2019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A31C50E-599F-4C46-B651-F89D0C008C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524000" y="373266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524000" y="1886855"/>
            <a:ext cx="9144000" cy="17537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8" y="528914"/>
            <a:ext cx="2199544" cy="3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0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8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5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9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65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801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77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15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39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72571" y="1901370"/>
            <a:ext cx="10781229" cy="449942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72571" y="0"/>
            <a:ext cx="10781229" cy="1428749"/>
          </a:xfrm>
        </p:spPr>
        <p:txBody>
          <a:bodyPr lIns="90000" rIns="90000"/>
          <a:lstStyle>
            <a:lvl1pPr>
              <a:defRPr>
                <a:solidFill>
                  <a:srgbClr val="D223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492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482772" y="1901370"/>
            <a:ext cx="5871028" cy="44994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72571" y="0"/>
            <a:ext cx="10781229" cy="1428749"/>
          </a:xfrm>
        </p:spPr>
        <p:txBody>
          <a:bodyPr lIns="90000" rIns="90000"/>
          <a:lstStyle>
            <a:lvl1pPr>
              <a:defRPr>
                <a:solidFill>
                  <a:srgbClr val="D223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Placeholder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2861" y="1916110"/>
            <a:ext cx="4391025" cy="725488"/>
          </a:xfrm>
          <a:solidFill>
            <a:srgbClr val="666666"/>
          </a:solidFill>
        </p:spPr>
        <p:txBody>
          <a:bodyPr anchor="ctr" anchorCtr="0"/>
          <a:lstStyle>
            <a:lvl1pPr marL="0" indent="0"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Title Text Placeholder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72861" y="2641597"/>
            <a:ext cx="4391025" cy="3759201"/>
          </a:xfrm>
          <a:solidFill>
            <a:srgbClr val="666666"/>
          </a:solidFill>
        </p:spPr>
        <p:txBody>
          <a:bodyPr anchor="t" anchorCtr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Content Text Placeholder</a:t>
            </a:r>
          </a:p>
        </p:txBody>
      </p:sp>
    </p:spTree>
    <p:extLst>
      <p:ext uri="{BB962C8B-B14F-4D97-AF65-F5344CB8AC3E}">
        <p14:creationId xmlns:p14="http://schemas.microsoft.com/office/powerpoint/2010/main" val="321433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72572" y="1681163"/>
            <a:ext cx="5425004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2572" y="2505075"/>
            <a:ext cx="5425004" cy="3684588"/>
          </a:xfrm>
        </p:spPr>
        <p:txBody>
          <a:bodyPr>
            <a:normAutofit/>
          </a:bodyPr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7D81834-A9CD-4BCC-97E3-8D96382A5261}" type="datetimeFigureOut">
              <a:rPr lang="en-GB" smtClean="0"/>
              <a:pPr/>
              <a:t>06/06/2019</a:t>
            </a:fld>
            <a:endParaRPr lang="en-GB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A31C50E-599F-4C46-B651-F89D0C008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72571" y="0"/>
            <a:ext cx="10781229" cy="1428749"/>
          </a:xfrm>
        </p:spPr>
        <p:txBody>
          <a:bodyPr lIns="90000" rIns="90000"/>
          <a:lstStyle>
            <a:lvl1pPr>
              <a:defRPr>
                <a:solidFill>
                  <a:srgbClr val="D223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3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3688443"/>
            <a:ext cx="12192000" cy="165417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67658"/>
            <a:ext cx="12192000" cy="2434318"/>
          </a:xfrm>
          <a:solidFill>
            <a:srgbClr val="D2232A">
              <a:alpha val="9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4800">
                <a:solidFill>
                  <a:schemeClr val="bg1">
                    <a:alpha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Title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464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7D81834-A9CD-4BCC-97E3-8D96382A5261}" type="datetimeFigureOut">
              <a:rPr lang="en-GB" smtClean="0"/>
              <a:pPr/>
              <a:t>06/06/2019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A31C50E-599F-4C46-B651-F89D0C008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ai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72571" y="1901370"/>
            <a:ext cx="10781229" cy="449942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72571" y="0"/>
            <a:ext cx="10781229" cy="1428749"/>
          </a:xfrm>
        </p:spPr>
        <p:txBody>
          <a:bodyPr lIns="90000" rIns="90000"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3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99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F3D-6B24-414D-8AE4-4AEE7F006B38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72FA-2903-4F46-B90E-0F064A1D5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4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1834-A9CD-4BCC-97E3-8D96382A5261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C50E-599F-4C46-B651-F89D0C008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8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5" r:id="rId3"/>
    <p:sldLayoutId id="2147483687" r:id="rId4"/>
    <p:sldLayoutId id="2147483688" r:id="rId5"/>
    <p:sldLayoutId id="2147483666" r:id="rId6"/>
    <p:sldLayoutId id="2147483689" r:id="rId7"/>
    <p:sldLayoutId id="2147483662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30BC6-7016-426C-8D75-CBA54E0C4DEB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24BC-25A9-4DB4-8506-D7C9D7C03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2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026296/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pri.org/publication/womens-empowerment-agriculture-inde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countries/bangladesh/46146440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Midiendo el empoderamiento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88BD0-8A5A-444F-A31F-1E78D9045849}"/>
              </a:ext>
            </a:extLst>
          </p:cNvPr>
          <p:cNvSpPr txBox="1"/>
          <p:nvPr/>
        </p:nvSpPr>
        <p:spPr>
          <a:xfrm>
            <a:off x="2348345" y="3998767"/>
            <a:ext cx="604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Ian Fitzpatrick, </a:t>
            </a:r>
            <a:r>
              <a:rPr lang="en-US" sz="2400" dirty="0" err="1"/>
              <a:t>Huancayo</a:t>
            </a:r>
            <a:r>
              <a:rPr lang="en-US" sz="2400" dirty="0"/>
              <a:t>, Peru, Feb 2018</a:t>
            </a:r>
          </a:p>
        </p:txBody>
      </p:sp>
    </p:spTree>
    <p:extLst>
      <p:ext uri="{BB962C8B-B14F-4D97-AF65-F5344CB8AC3E}">
        <p14:creationId xmlns:p14="http://schemas.microsoft.com/office/powerpoint/2010/main" val="143661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dirty="0"/>
              <a:t>¿Medir el empoderamiento? Pregúntales</a:t>
            </a:r>
            <a:br>
              <a:rPr lang="es-ES" sz="3600" dirty="0"/>
            </a:br>
            <a:endParaRPr lang="es-ES" sz="3600" dirty="0"/>
          </a:p>
          <a:p>
            <a:pPr marL="0" indent="0">
              <a:buNone/>
            </a:pPr>
            <a:r>
              <a:rPr lang="es-ES" sz="3600" dirty="0"/>
              <a:t>Cuantificando resultados cualitativos del propio análisis de la gente.</a:t>
            </a:r>
            <a:br>
              <a:rPr lang="es-ES" sz="3600" dirty="0"/>
            </a:br>
            <a:endParaRPr lang="es-ES" sz="3600" dirty="0"/>
          </a:p>
          <a:p>
            <a:pPr marL="0" indent="0">
              <a:buNone/>
            </a:pPr>
            <a:r>
              <a:rPr lang="es-ES" sz="3600" dirty="0"/>
              <a:t>Ideas para la gestión basada en resultados de la experiencia de un movimiento social en Bangladesh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90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5546"/>
            <a:ext cx="10515600" cy="5361417"/>
          </a:xfrm>
        </p:spPr>
        <p:txBody>
          <a:bodyPr>
            <a:normAutofit/>
          </a:bodyPr>
          <a:lstStyle/>
          <a:p>
            <a:r>
              <a:rPr lang="es-ES" dirty="0"/>
              <a:t>Revisión participativa de base (PGR)</a:t>
            </a:r>
          </a:p>
          <a:p>
            <a:r>
              <a:rPr lang="es-ES" dirty="0"/>
              <a:t>La PGR generó más de 8,000 declaraciones clave de grupos y comités dentro de la comunidad</a:t>
            </a:r>
          </a:p>
          <a:p>
            <a:r>
              <a:rPr lang="es-ES" dirty="0"/>
              <a:t>Las declaraciones describieron los beneficios y dificultades enfrentadas en relación con las áreas temáticas desarrolladas en las consultas (cohesión, liderazgo, toma de decisiones, creación de redes, movilización de recursos, sostenibilidad)</a:t>
            </a:r>
          </a:p>
          <a:p>
            <a:r>
              <a:rPr lang="es-ES" dirty="0"/>
              <a:t>8,000 declaraciones</a:t>
            </a:r>
          </a:p>
          <a:p>
            <a:r>
              <a:rPr lang="es-ES" dirty="0"/>
              <a:t>Agrupan ideas similares y relacionadas y gradualmente surgen patrones.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9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</a:t>
            </a:r>
            <a:r>
              <a:rPr lang="es-ES_tradnl" dirty="0"/>
              <a:t>patrones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Declaraciones que tienen que ver con la sensación de mayor poder del grupo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Declaraciones que tienen que ver con el apoyo mutuo, la confianza, el respeto y la equidad.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Declaraciones que tienen que ver con el acceso y el uso de los recursos económicos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Declaraciones que tienen que ver con la propia capacidad e independencia del grupo.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</a:t>
            </a:r>
            <a:r>
              <a:rPr lang="en-US" dirty="0" err="1"/>
              <a:t>patrones</a:t>
            </a:r>
            <a:r>
              <a:rPr lang="en-US" dirty="0"/>
              <a:t>: </a:t>
            </a:r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 Político</a:t>
            </a:r>
            <a:br>
              <a:rPr lang="es-ES" dirty="0"/>
            </a:br>
            <a:r>
              <a:rPr lang="es-ES" dirty="0"/>
              <a:t>2. Social</a:t>
            </a:r>
            <a:br>
              <a:rPr lang="es-ES" dirty="0"/>
            </a:br>
            <a:r>
              <a:rPr lang="es-ES" dirty="0"/>
              <a:t>3. Recursos económicos y naturales</a:t>
            </a:r>
            <a:br>
              <a:rPr lang="es-ES" dirty="0"/>
            </a:br>
            <a:r>
              <a:rPr lang="es-ES" dirty="0"/>
              <a:t>4. Capacidad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Declaraciones se convierten en indicadores</a:t>
            </a:r>
          </a:p>
          <a:p>
            <a:r>
              <a:rPr lang="es-ES_tradnl" dirty="0"/>
              <a:t>Las cuatro categorías de declaraciones se categorizaron por tres niveles de progresión del desarrollo; 1. conciencia, 2. confianza</a:t>
            </a:r>
            <a:br>
              <a:rPr lang="es-ES_tradnl" dirty="0"/>
            </a:br>
            <a:r>
              <a:rPr lang="es-ES_tradnl" dirty="0"/>
              <a:t>y capacidad, y 3. efectividad y autosuficiencia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1416050"/>
            <a:ext cx="89027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6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41" y="862742"/>
            <a:ext cx="8998379" cy="521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8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Escaleras</a:t>
            </a:r>
            <a:r>
              <a:rPr lang="en-US" dirty="0"/>
              <a:t> </a:t>
            </a:r>
            <a:r>
              <a:rPr lang="en-US" dirty="0" err="1"/>
              <a:t>culturales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Los ancianos en las aldeas río arriba trabajan mucho en sus campos agrícolas, pero los </a:t>
            </a:r>
            <a:r>
              <a:rPr lang="es-ES" dirty="0" err="1"/>
              <a:t>Tsimane</a:t>
            </a:r>
            <a:r>
              <a:rPr lang="es-ES" dirty="0"/>
              <a:t> 'que viven en la ciudad prefieren trabajar para los madereros y no tanto en sus campos. ¿Qué tan importante es para ti trabajar en el campo? ¿Dónde te pondrías en la escalera?</a:t>
            </a:r>
          </a:p>
          <a:p>
            <a:r>
              <a:rPr lang="es-ES" dirty="0"/>
              <a:t>Las preguntas se presentaron en forma de una escalera con cinco pasos y dos escenas, una en la parte inferior y otra en la parte superior. Las escenas representaban un </a:t>
            </a:r>
            <a:r>
              <a:rPr lang="es-ES" dirty="0" err="1"/>
              <a:t>Tsimane</a:t>
            </a:r>
            <a:r>
              <a:rPr lang="es-ES" dirty="0"/>
              <a:t> "tradicional" frente a un "moderno". A los encuestados se les pidió que indicaran dónde se ubicarían en algún lugar a lo largo de la escalera. Para cada encuestado, </a:t>
            </a:r>
            <a:r>
              <a:rPr lang="es-ES" dirty="0" err="1"/>
              <a:t>aleatorizamos</a:t>
            </a:r>
            <a:r>
              <a:rPr lang="es-ES" dirty="0"/>
              <a:t> la ubicación de la escena "tradicional" y de la "moderna".</a:t>
            </a:r>
          </a:p>
          <a:p>
            <a:pPr marL="0" indent="0">
              <a:buNone/>
            </a:pPr>
            <a:r>
              <a:rPr lang="es-ES" dirty="0"/>
              <a:t>[</a:t>
            </a:r>
            <a:r>
              <a:rPr lang="en-GB" dirty="0">
                <a:hlinkClick r:id="rId2"/>
              </a:rPr>
              <a:t>https://www.ncbi.nlm.nih.gov/pmc/articles/PMC5026296/</a:t>
            </a:r>
            <a:r>
              <a:rPr lang="en-GB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7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69" y="139917"/>
            <a:ext cx="8295261" cy="65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3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medimos</a:t>
            </a:r>
            <a:r>
              <a:rPr lang="en-US" dirty="0"/>
              <a:t> </a:t>
            </a:r>
            <a:r>
              <a:rPr lang="en-US" dirty="0" err="1"/>
              <a:t>empoderamiento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Grupo</a:t>
            </a:r>
            <a:r>
              <a:rPr lang="en-US" dirty="0"/>
              <a:t> hombres /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mujeres</a:t>
            </a:r>
            <a:r>
              <a:rPr lang="en-US" dirty="0"/>
              <a:t>: para </a:t>
            </a:r>
            <a:r>
              <a:rPr lang="en-US" dirty="0" err="1"/>
              <a:t>desarollar</a:t>
            </a:r>
            <a:r>
              <a:rPr lang="en-US" dirty="0"/>
              <a:t> INDICADORES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Escaleras</a:t>
            </a:r>
            <a:r>
              <a:rPr lang="en-US" dirty="0"/>
              <a:t>/test con </a:t>
            </a:r>
            <a:r>
              <a:rPr lang="en-US" dirty="0" err="1"/>
              <a:t>Participantes</a:t>
            </a:r>
            <a:r>
              <a:rPr lang="en-US" dirty="0"/>
              <a:t> Y No </a:t>
            </a:r>
            <a:r>
              <a:rPr lang="en-US" dirty="0" err="1"/>
              <a:t>Participantes</a:t>
            </a:r>
            <a:r>
              <a:rPr lang="en-US" dirty="0"/>
              <a:t> (para </a:t>
            </a:r>
            <a:r>
              <a:rPr lang="en-US" dirty="0" err="1"/>
              <a:t>comparar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Analisis</a:t>
            </a:r>
            <a:r>
              <a:rPr lang="en-US" dirty="0"/>
              <a:t> de NIVEL de GRUPO, y NIVEL de INDIVIDUAL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9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2002, un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expertos</a:t>
            </a:r>
            <a:r>
              <a:rPr lang="en-US" dirty="0"/>
              <a:t> del Banco Mundial </a:t>
            </a:r>
            <a:r>
              <a:rPr lang="en-US" dirty="0" err="1"/>
              <a:t>identificaron</a:t>
            </a:r>
            <a:r>
              <a:rPr lang="en-US" dirty="0"/>
              <a:t>: </a:t>
            </a:r>
            <a:r>
              <a:rPr lang="en-US" b="1" dirty="0" err="1"/>
              <a:t>Dimensiones</a:t>
            </a:r>
            <a:r>
              <a:rPr lang="en-US" b="1" dirty="0"/>
              <a:t> y </a:t>
            </a:r>
            <a:r>
              <a:rPr lang="en-US" b="1" dirty="0" err="1"/>
              <a:t>niveles</a:t>
            </a:r>
            <a:r>
              <a:rPr lang="en-US" b="1" dirty="0"/>
              <a:t> del </a:t>
            </a:r>
            <a:r>
              <a:rPr lang="en-US" b="1" dirty="0" err="1"/>
              <a:t>empoderamiento</a:t>
            </a:r>
            <a:endParaRPr lang="en-US" b="1" dirty="0"/>
          </a:p>
          <a:p>
            <a:pPr lvl="1"/>
            <a:r>
              <a:rPr lang="en-US" dirty="0" err="1"/>
              <a:t>Economica</a:t>
            </a:r>
            <a:endParaRPr lang="en-US" dirty="0"/>
          </a:p>
          <a:p>
            <a:pPr lvl="1"/>
            <a:r>
              <a:rPr lang="en-US" dirty="0"/>
              <a:t>Socio-cultural</a:t>
            </a:r>
          </a:p>
          <a:p>
            <a:pPr lvl="1"/>
            <a:r>
              <a:rPr lang="en-US" dirty="0"/>
              <a:t>Familiar-interpersonal</a:t>
            </a:r>
          </a:p>
          <a:p>
            <a:pPr lvl="1"/>
            <a:r>
              <a:rPr lang="en-US" dirty="0"/>
              <a:t>Legal</a:t>
            </a:r>
          </a:p>
          <a:p>
            <a:pPr lvl="1"/>
            <a:r>
              <a:rPr lang="en-US" dirty="0" err="1"/>
              <a:t>Politica</a:t>
            </a:r>
            <a:endParaRPr lang="en-US" dirty="0"/>
          </a:p>
          <a:p>
            <a:pPr lvl="1"/>
            <a:r>
              <a:rPr lang="en-US" dirty="0" err="1"/>
              <a:t>Psicologica</a:t>
            </a:r>
            <a:endParaRPr lang="en-US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7942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podrian</a:t>
            </a:r>
            <a:r>
              <a:rPr lang="en-US" dirty="0"/>
              <a:t> ‘</a:t>
            </a:r>
            <a:r>
              <a:rPr lang="en-US" dirty="0" err="1"/>
              <a:t>abrir</a:t>
            </a:r>
            <a:r>
              <a:rPr lang="en-US" dirty="0"/>
              <a:t>’ el </a:t>
            </a:r>
            <a:r>
              <a:rPr lang="en-US" dirty="0" err="1"/>
              <a:t>tema</a:t>
            </a:r>
            <a:r>
              <a:rPr lang="en-US" dirty="0"/>
              <a:t> de </a:t>
            </a:r>
            <a:r>
              <a:rPr lang="en-US" dirty="0" err="1"/>
              <a:t>empoderamiento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? [para </a:t>
            </a:r>
            <a:r>
              <a:rPr lang="en-US" dirty="0" err="1"/>
              <a:t>comenzar</a:t>
            </a:r>
            <a:r>
              <a:rPr lang="en-US" dirty="0"/>
              <a:t>]</a:t>
            </a:r>
          </a:p>
          <a:p>
            <a:r>
              <a:rPr lang="en-US" dirty="0"/>
              <a:t>Como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avanzando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personas (</a:t>
            </a:r>
            <a:r>
              <a:rPr lang="en-US" dirty="0" err="1"/>
              <a:t>desde</a:t>
            </a:r>
            <a:r>
              <a:rPr lang="en-US" dirty="0"/>
              <a:t> el </a:t>
            </a:r>
            <a:r>
              <a:rPr lang="en-US" dirty="0" err="1"/>
              <a:t>comienzo</a:t>
            </a:r>
            <a:r>
              <a:rPr lang="en-US" dirty="0"/>
              <a:t> del </a:t>
            </a:r>
            <a:r>
              <a:rPr lang="en-US" dirty="0" err="1"/>
              <a:t>trabajo</a:t>
            </a:r>
            <a:r>
              <a:rPr lang="en-US" dirty="0"/>
              <a:t>/</a:t>
            </a:r>
            <a:r>
              <a:rPr lang="en-US" dirty="0" err="1"/>
              <a:t>proyecto</a:t>
            </a:r>
            <a:r>
              <a:rPr lang="en-US" dirty="0"/>
              <a:t>)?</a:t>
            </a:r>
          </a:p>
          <a:p>
            <a:r>
              <a:rPr lang="en-US" dirty="0" err="1"/>
              <a:t>Quien</a:t>
            </a:r>
            <a:r>
              <a:rPr lang="en-US" dirty="0"/>
              <a:t> son </a:t>
            </a:r>
            <a:r>
              <a:rPr lang="en-US" dirty="0" err="1"/>
              <a:t>los</a:t>
            </a:r>
            <a:r>
              <a:rPr lang="en-US" dirty="0"/>
              <a:t>/las hombres/</a:t>
            </a:r>
            <a:r>
              <a:rPr lang="en-US" dirty="0" err="1"/>
              <a:t>mujeres</a:t>
            </a:r>
            <a:r>
              <a:rPr lang="en-US" dirty="0"/>
              <a:t> de </a:t>
            </a:r>
            <a:r>
              <a:rPr lang="en-US" dirty="0" err="1"/>
              <a:t>confianza</a:t>
            </a:r>
            <a:r>
              <a:rPr lang="en-US" dirty="0"/>
              <a:t>/</a:t>
            </a:r>
            <a:r>
              <a:rPr lang="en-US" dirty="0" err="1"/>
              <a:t>importante</a:t>
            </a:r>
            <a:r>
              <a:rPr lang="en-US" dirty="0"/>
              <a:t>/mas </a:t>
            </a:r>
            <a:r>
              <a:rPr lang="en-US" dirty="0" err="1"/>
              <a:t>respetada</a:t>
            </a:r>
            <a:r>
              <a:rPr lang="en-US" dirty="0"/>
              <a:t>/’</a:t>
            </a:r>
            <a:r>
              <a:rPr lang="en-US" dirty="0" err="1"/>
              <a:t>illustres</a:t>
            </a:r>
            <a:r>
              <a:rPr lang="en-US" dirty="0"/>
              <a:t>’</a:t>
            </a:r>
          </a:p>
          <a:p>
            <a:r>
              <a:rPr lang="en-US" dirty="0"/>
              <a:t>Que </a:t>
            </a:r>
            <a:r>
              <a:rPr lang="en-US" dirty="0" err="1"/>
              <a:t>cualidades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/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llegaron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?</a:t>
            </a:r>
          </a:p>
          <a:p>
            <a:r>
              <a:rPr lang="en-US" dirty="0"/>
              <a:t>Como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algien</a:t>
            </a:r>
            <a:r>
              <a:rPr lang="en-US" dirty="0"/>
              <a:t> que </a:t>
            </a:r>
            <a:r>
              <a:rPr lang="en-US" dirty="0" err="1"/>
              <a:t>representa</a:t>
            </a:r>
            <a:r>
              <a:rPr lang="en-US" dirty="0"/>
              <a:t> el </a:t>
            </a:r>
            <a:r>
              <a:rPr lang="en-US" dirty="0" err="1"/>
              <a:t>grupo</a:t>
            </a:r>
            <a:r>
              <a:rPr lang="en-US" dirty="0"/>
              <a:t>/la </a:t>
            </a:r>
            <a:r>
              <a:rPr lang="en-US" dirty="0" err="1"/>
              <a:t>comunidad</a:t>
            </a:r>
            <a:r>
              <a:rPr lang="en-US" dirty="0"/>
              <a:t>? Y </a:t>
            </a:r>
            <a:r>
              <a:rPr lang="en-US" dirty="0" err="1"/>
              <a:t>Porque</a:t>
            </a:r>
            <a:r>
              <a:rPr lang="en-US" dirty="0"/>
              <a:t>? </a:t>
            </a:r>
            <a:r>
              <a:rPr lang="en-US" i="1" dirty="0"/>
              <a:t>[para </a:t>
            </a:r>
            <a:r>
              <a:rPr lang="en-US" i="1" dirty="0" err="1"/>
              <a:t>llegar</a:t>
            </a:r>
            <a:r>
              <a:rPr lang="en-US" i="1" dirty="0"/>
              <a:t> a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pregunta</a:t>
            </a:r>
            <a:r>
              <a:rPr lang="en-US" i="1" dirty="0"/>
              <a:t> </a:t>
            </a:r>
            <a:r>
              <a:rPr lang="en-US" i="1" dirty="0" err="1"/>
              <a:t>como</a:t>
            </a:r>
            <a:r>
              <a:rPr lang="en-US" i="1" dirty="0"/>
              <a:t> “</a:t>
            </a:r>
            <a:r>
              <a:rPr lang="en-US" i="1" dirty="0" err="1"/>
              <a:t>Cuantas</a:t>
            </a:r>
            <a:r>
              <a:rPr lang="en-US" i="1" dirty="0"/>
              <a:t> </a:t>
            </a:r>
            <a:r>
              <a:rPr lang="en-US" i="1" dirty="0" err="1"/>
              <a:t>veces</a:t>
            </a:r>
            <a:r>
              <a:rPr lang="en-US" i="1" dirty="0"/>
              <a:t> has </a:t>
            </a:r>
            <a:r>
              <a:rPr lang="en-US" i="1" dirty="0" err="1"/>
              <a:t>asumido</a:t>
            </a:r>
            <a:r>
              <a:rPr lang="en-US" i="1" dirty="0"/>
              <a:t> cargos?”]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0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Cohesión: organización débil y fuerte</a:t>
            </a:r>
          </a:p>
          <a:p>
            <a:r>
              <a:rPr lang="es-ES" dirty="0"/>
              <a:t>Liderazgo: cargos, capacidad de convocatoria</a:t>
            </a:r>
          </a:p>
          <a:p>
            <a:r>
              <a:rPr lang="es-ES" dirty="0"/>
              <a:t>Toma de decisiones: acuerdos</a:t>
            </a:r>
          </a:p>
          <a:p>
            <a:r>
              <a:rPr lang="es-ES" dirty="0"/>
              <a:t>Movilización de recursos: compartir gastos y insumos</a:t>
            </a:r>
          </a:p>
          <a:p>
            <a:r>
              <a:rPr lang="es-ES" dirty="0"/>
              <a:t>Sostenibilidad: gestión de recursos públicos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Nivel de grupo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34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Trabajando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grupo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81037" cy="4351338"/>
          </a:xfrm>
        </p:spPr>
        <p:txBody>
          <a:bodyPr/>
          <a:lstStyle/>
          <a:p>
            <a:r>
              <a:rPr lang="en-US" dirty="0" err="1"/>
              <a:t>Desarollar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clave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indicadores</a:t>
            </a:r>
            <a:endParaRPr lang="en-US" dirty="0"/>
          </a:p>
          <a:p>
            <a:r>
              <a:rPr lang="en-US" dirty="0" err="1"/>
              <a:t>Usando</a:t>
            </a:r>
            <a:r>
              <a:rPr lang="en-US" dirty="0"/>
              <a:t> stickers para </a:t>
            </a:r>
            <a:r>
              <a:rPr lang="en-US" dirty="0" err="1"/>
              <a:t>evaluar</a:t>
            </a:r>
            <a:r>
              <a:rPr lang="en-US" dirty="0"/>
              <a:t> </a:t>
            </a:r>
            <a:r>
              <a:rPr lang="en-US" dirty="0" err="1"/>
              <a:t>respuestas</a:t>
            </a:r>
            <a:r>
              <a:rPr lang="en-US" dirty="0"/>
              <a:t> a las </a:t>
            </a:r>
            <a:r>
              <a:rPr lang="en-US" dirty="0" err="1"/>
              <a:t>preguntas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de la </a:t>
            </a:r>
            <a:r>
              <a:rPr lang="en-US" dirty="0" err="1"/>
              <a:t>escalera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999" y="1617663"/>
            <a:ext cx="37592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83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Liderazgo: cargos, capacidad de convocatoria</a:t>
            </a:r>
          </a:p>
          <a:p>
            <a:r>
              <a:rPr lang="es-ES" dirty="0"/>
              <a:t>Toma de decisiones: autonomía</a:t>
            </a:r>
          </a:p>
          <a:p>
            <a:r>
              <a:rPr lang="es-ES" dirty="0"/>
              <a:t>Movilización de recursos: autonomía</a:t>
            </a:r>
          </a:p>
          <a:p>
            <a:r>
              <a:rPr lang="es-ES" dirty="0"/>
              <a:t>Participación activamente: opiniones, realiza ejercicios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Nivel de individual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8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38100"/>
            <a:ext cx="10185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2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920750"/>
            <a:ext cx="101727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agregado</a:t>
            </a:r>
            <a:r>
              <a:rPr lang="en-US" dirty="0"/>
              <a:t> de </a:t>
            </a:r>
            <a:r>
              <a:rPr lang="en-US" dirty="0" err="1"/>
              <a:t>indicadores</a:t>
            </a:r>
            <a:r>
              <a:rPr lang="en-US" dirty="0"/>
              <a:t> de </a:t>
            </a:r>
            <a:r>
              <a:rPr lang="en-US" dirty="0" err="1"/>
              <a:t>empoderamiento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474764" cy="493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8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2791"/>
            <a:ext cx="80899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5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Distintos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poder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poder</a:t>
            </a:r>
            <a:r>
              <a:rPr lang="en-US" b="1" dirty="0"/>
              <a:t> </a:t>
            </a:r>
            <a:r>
              <a:rPr lang="en-US" b="1" dirty="0" err="1"/>
              <a:t>sobre</a:t>
            </a:r>
            <a:r>
              <a:rPr lang="en-US" b="1" dirty="0"/>
              <a:t> (</a:t>
            </a:r>
            <a:r>
              <a:rPr lang="en-US" dirty="0" err="1"/>
              <a:t>relaciones</a:t>
            </a:r>
            <a:r>
              <a:rPr lang="en-US" dirty="0"/>
              <a:t> de </a:t>
            </a:r>
            <a:r>
              <a:rPr lang="en-US" dirty="0" err="1"/>
              <a:t>dominacion</a:t>
            </a:r>
            <a:r>
              <a:rPr lang="en-US" dirty="0"/>
              <a:t> y de </a:t>
            </a:r>
            <a:r>
              <a:rPr lang="en-US" dirty="0" err="1"/>
              <a:t>subordinacion</a:t>
            </a:r>
            <a:r>
              <a:rPr lang="en-US" dirty="0"/>
              <a:t>)</a:t>
            </a:r>
          </a:p>
          <a:p>
            <a:r>
              <a:rPr lang="en-US" b="1" dirty="0" err="1"/>
              <a:t>poder</a:t>
            </a:r>
            <a:r>
              <a:rPr lang="en-US" b="1" dirty="0"/>
              <a:t> de</a:t>
            </a:r>
            <a:r>
              <a:rPr lang="en-US" dirty="0"/>
              <a:t> (que </a:t>
            </a:r>
            <a:r>
              <a:rPr lang="en-US" dirty="0" err="1"/>
              <a:t>implica</a:t>
            </a:r>
            <a:r>
              <a:rPr lang="en-US" dirty="0"/>
              <a:t> la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..)</a:t>
            </a:r>
          </a:p>
          <a:p>
            <a:r>
              <a:rPr lang="en-US" b="1" dirty="0" err="1"/>
              <a:t>poder</a:t>
            </a:r>
            <a:r>
              <a:rPr lang="en-US" b="1" dirty="0"/>
              <a:t> con</a:t>
            </a:r>
            <a:r>
              <a:rPr lang="en-US" dirty="0"/>
              <a:t> (</a:t>
            </a:r>
            <a:r>
              <a:rPr lang="en-US" dirty="0" err="1"/>
              <a:t>poder</a:t>
            </a:r>
            <a:r>
              <a:rPr lang="en-US" dirty="0"/>
              <a:t> social y politico)</a:t>
            </a:r>
          </a:p>
          <a:p>
            <a:r>
              <a:rPr lang="en-US" b="1" dirty="0" err="1"/>
              <a:t>poder</a:t>
            </a:r>
            <a:r>
              <a:rPr lang="en-US" b="1" dirty="0"/>
              <a:t> interior</a:t>
            </a:r>
            <a:r>
              <a:rPr lang="en-US" dirty="0"/>
              <a:t> (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referencia</a:t>
            </a:r>
            <a:r>
              <a:rPr lang="en-US" dirty="0"/>
              <a:t> al </a:t>
            </a:r>
            <a:r>
              <a:rPr lang="en-US" dirty="0" err="1"/>
              <a:t>poder</a:t>
            </a:r>
            <a:r>
              <a:rPr lang="en-US" dirty="0"/>
              <a:t> interior del </a:t>
            </a:r>
            <a:r>
              <a:rPr lang="en-US" dirty="0" err="1"/>
              <a:t>individuo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influir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y </a:t>
            </a:r>
            <a:r>
              <a:rPr lang="en-US" dirty="0" err="1"/>
              <a:t>proponer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617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Índice</a:t>
            </a:r>
            <a:r>
              <a:rPr lang="en-US" dirty="0"/>
              <a:t> de </a:t>
            </a:r>
            <a:r>
              <a:rPr lang="en-US" dirty="0" err="1"/>
              <a:t>Empoderamiento</a:t>
            </a:r>
            <a:r>
              <a:rPr lang="en-US" dirty="0"/>
              <a:t> de las </a:t>
            </a:r>
            <a:r>
              <a:rPr lang="en-US" dirty="0" err="1"/>
              <a:t>Mujeres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Agricultura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Componentes</a:t>
            </a:r>
            <a:r>
              <a:rPr lang="en-US" dirty="0"/>
              <a:t> del </a:t>
            </a:r>
            <a:r>
              <a:rPr lang="en-US" dirty="0" err="1"/>
              <a:t>Índice</a:t>
            </a:r>
            <a:r>
              <a:rPr lang="en-US" dirty="0"/>
              <a:t> de </a:t>
            </a:r>
            <a:r>
              <a:rPr lang="en-US" dirty="0" err="1"/>
              <a:t>Empoderamiento</a:t>
            </a:r>
            <a:r>
              <a:rPr lang="en-US" dirty="0"/>
              <a:t> de las </a:t>
            </a:r>
            <a:r>
              <a:rPr lang="en-US" dirty="0" err="1"/>
              <a:t>Mujeres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Agricultura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071" y="2434499"/>
            <a:ext cx="6185930" cy="4089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65F5E-3CEF-BD49-9F27-9C2E27423342}"/>
              </a:ext>
            </a:extLst>
          </p:cNvPr>
          <p:cNvSpPr txBox="1"/>
          <p:nvPr/>
        </p:nvSpPr>
        <p:spPr>
          <a:xfrm>
            <a:off x="2495550" y="6459761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http://www.ifpri.org/publication/womens-empowerment-agriculture-index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9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Usando</a:t>
            </a:r>
            <a:r>
              <a:rPr lang="en-US" dirty="0"/>
              <a:t> un </a:t>
            </a:r>
            <a:r>
              <a:rPr lang="en-US" dirty="0" err="1"/>
              <a:t>metodo</a:t>
            </a:r>
            <a:r>
              <a:rPr lang="en-US" dirty="0"/>
              <a:t> </a:t>
            </a:r>
            <a:r>
              <a:rPr lang="en-US" dirty="0" err="1"/>
              <a:t>participativo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97" y="1359630"/>
            <a:ext cx="9047205" cy="5049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60336D-87DE-D747-B32B-2EEED604FF84}"/>
              </a:ext>
            </a:extLst>
          </p:cNvPr>
          <p:cNvSpPr txBox="1"/>
          <p:nvPr/>
        </p:nvSpPr>
        <p:spPr>
          <a:xfrm>
            <a:off x="1572397" y="6039556"/>
            <a:ext cx="840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https://www.oecd.org/countries/bangladesh/46146440.pdf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029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SD">
      <a:dk1>
        <a:sysClr val="windowText" lastClr="000000"/>
      </a:dk1>
      <a:lt1>
        <a:sysClr val="window" lastClr="FFFFFF"/>
      </a:lt1>
      <a:dk2>
        <a:srgbClr val="666666"/>
      </a:dk2>
      <a:lt2>
        <a:srgbClr val="E7E6E6"/>
      </a:lt2>
      <a:accent1>
        <a:srgbClr val="D2232A"/>
      </a:accent1>
      <a:accent2>
        <a:srgbClr val="30A8A7"/>
      </a:accent2>
      <a:accent3>
        <a:srgbClr val="A5A5A5"/>
      </a:accent3>
      <a:accent4>
        <a:srgbClr val="F8BC02"/>
      </a:accent4>
      <a:accent5>
        <a:srgbClr val="CDD1C4"/>
      </a:accent5>
      <a:accent6>
        <a:srgbClr val="70AD47"/>
      </a:accent6>
      <a:hlink>
        <a:srgbClr val="FE5F5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696</Words>
  <Application>Microsoft Macintosh PowerPoint</Application>
  <PresentationFormat>Widescreen</PresentationFormat>
  <Paragraphs>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Custom Design</vt:lpstr>
      <vt:lpstr>Office Theme</vt:lpstr>
      <vt:lpstr>Midiendo el empoderamiento</vt:lpstr>
      <vt:lpstr>PowerPoint Presentation</vt:lpstr>
      <vt:lpstr>PowerPoint Presentation</vt:lpstr>
      <vt:lpstr>PowerPoint Presentation</vt:lpstr>
      <vt:lpstr>Nivel agregado de indicadores de empoderamiento</vt:lpstr>
      <vt:lpstr>PowerPoint Presentation</vt:lpstr>
      <vt:lpstr>Distintos tipos de poder:</vt:lpstr>
      <vt:lpstr>Índice de Empoderamiento de las Mujeres en la Agricultura</vt:lpstr>
      <vt:lpstr>Usando un metodo participativo:</vt:lpstr>
      <vt:lpstr>PowerPoint Presentation</vt:lpstr>
      <vt:lpstr>PowerPoint Presentation</vt:lpstr>
      <vt:lpstr>4 patrones</vt:lpstr>
      <vt:lpstr>4 patrones: resumen</vt:lpstr>
      <vt:lpstr>PowerPoint Presentation</vt:lpstr>
      <vt:lpstr>PowerPoint Presentation</vt:lpstr>
      <vt:lpstr>PowerPoint Presentation</vt:lpstr>
      <vt:lpstr>Escaleras culturales</vt:lpstr>
      <vt:lpstr>PowerPoint Presentation</vt:lpstr>
      <vt:lpstr>Como medimos empoderamiento?</vt:lpstr>
      <vt:lpstr>Que preguntas podrian ‘abrir’ el tema de empoderamiento?</vt:lpstr>
      <vt:lpstr>Nivel de grupo</vt:lpstr>
      <vt:lpstr>Trabajando en grupo</vt:lpstr>
      <vt:lpstr>Nivel de individual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Clarke</dc:creator>
  <cp:lastModifiedBy>Ian Fitzpatrick</cp:lastModifiedBy>
  <cp:revision>17</cp:revision>
  <dcterms:created xsi:type="dcterms:W3CDTF">2017-04-18T09:45:33Z</dcterms:created>
  <dcterms:modified xsi:type="dcterms:W3CDTF">2019-06-06T10:24:13Z</dcterms:modified>
</cp:coreProperties>
</file>