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6" r:id="rId3"/>
  </p:sldMasterIdLst>
  <p:notesMasterIdLst>
    <p:notesMasterId r:id="rId86"/>
  </p:notesMasterIdLst>
  <p:sldIdLst>
    <p:sldId id="271" r:id="rId4"/>
    <p:sldId id="324" r:id="rId5"/>
    <p:sldId id="257" r:id="rId6"/>
    <p:sldId id="256" r:id="rId7"/>
    <p:sldId id="258" r:id="rId8"/>
    <p:sldId id="259" r:id="rId9"/>
    <p:sldId id="260" r:id="rId10"/>
    <p:sldId id="261" r:id="rId11"/>
    <p:sldId id="262" r:id="rId12"/>
    <p:sldId id="265" r:id="rId13"/>
    <p:sldId id="327" r:id="rId14"/>
    <p:sldId id="320" r:id="rId15"/>
    <p:sldId id="328" r:id="rId16"/>
    <p:sldId id="329" r:id="rId17"/>
    <p:sldId id="330" r:id="rId18"/>
    <p:sldId id="331" r:id="rId19"/>
    <p:sldId id="337" r:id="rId20"/>
    <p:sldId id="332" r:id="rId21"/>
    <p:sldId id="333" r:id="rId22"/>
    <p:sldId id="334" r:id="rId23"/>
    <p:sldId id="335" r:id="rId24"/>
    <p:sldId id="336" r:id="rId25"/>
    <p:sldId id="285" r:id="rId26"/>
    <p:sldId id="266" r:id="rId27"/>
    <p:sldId id="338" r:id="rId28"/>
    <p:sldId id="313" r:id="rId29"/>
    <p:sldId id="311" r:id="rId30"/>
    <p:sldId id="317" r:id="rId31"/>
    <p:sldId id="318" r:id="rId32"/>
    <p:sldId id="316" r:id="rId33"/>
    <p:sldId id="312" r:id="rId34"/>
    <p:sldId id="310" r:id="rId35"/>
    <p:sldId id="339" r:id="rId36"/>
    <p:sldId id="268" r:id="rId37"/>
    <p:sldId id="340" r:id="rId38"/>
    <p:sldId id="341" r:id="rId39"/>
    <p:sldId id="342" r:id="rId40"/>
    <p:sldId id="460" r:id="rId41"/>
    <p:sldId id="343" r:id="rId42"/>
    <p:sldId id="350" r:id="rId43"/>
    <p:sldId id="366" r:id="rId44"/>
    <p:sldId id="351" r:id="rId45"/>
    <p:sldId id="269" r:id="rId46"/>
    <p:sldId id="349" r:id="rId47"/>
    <p:sldId id="356" r:id="rId48"/>
    <p:sldId id="348" r:id="rId49"/>
    <p:sldId id="368" r:id="rId50"/>
    <p:sldId id="353" r:id="rId51"/>
    <p:sldId id="355" r:id="rId52"/>
    <p:sldId id="360" r:id="rId53"/>
    <p:sldId id="364" r:id="rId54"/>
    <p:sldId id="365" r:id="rId55"/>
    <p:sldId id="369" r:id="rId56"/>
    <p:sldId id="270" r:id="rId57"/>
    <p:sldId id="376" r:id="rId58"/>
    <p:sldId id="372" r:id="rId59"/>
    <p:sldId id="375" r:id="rId60"/>
    <p:sldId id="371" r:id="rId61"/>
    <p:sldId id="383" r:id="rId62"/>
    <p:sldId id="449" r:id="rId63"/>
    <p:sldId id="386" r:id="rId64"/>
    <p:sldId id="452" r:id="rId65"/>
    <p:sldId id="388" r:id="rId66"/>
    <p:sldId id="450" r:id="rId67"/>
    <p:sldId id="393" r:id="rId68"/>
    <p:sldId id="448" r:id="rId69"/>
    <p:sldId id="445" r:id="rId70"/>
    <p:sldId id="418" r:id="rId71"/>
    <p:sldId id="446" r:id="rId72"/>
    <p:sldId id="447" r:id="rId73"/>
    <p:sldId id="451" r:id="rId74"/>
    <p:sldId id="263" r:id="rId75"/>
    <p:sldId id="392" r:id="rId76"/>
    <p:sldId id="453" r:id="rId77"/>
    <p:sldId id="396" r:id="rId78"/>
    <p:sldId id="395" r:id="rId79"/>
    <p:sldId id="458" r:id="rId80"/>
    <p:sldId id="459" r:id="rId81"/>
    <p:sldId id="454" r:id="rId82"/>
    <p:sldId id="455" r:id="rId83"/>
    <p:sldId id="457" r:id="rId84"/>
    <p:sldId id="456"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2947" autoAdjust="0"/>
    <p:restoredTop sz="83476" autoAdjust="0"/>
  </p:normalViewPr>
  <p:slideViewPr>
    <p:cSldViewPr snapToGrid="0">
      <p:cViewPr varScale="1">
        <p:scale>
          <a:sx n="53" d="100"/>
          <a:sy n="53" d="100"/>
        </p:scale>
        <p:origin x="10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90" Type="http://schemas.openxmlformats.org/officeDocument/2006/relationships/tableStyles" Target="tableStyles.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presProps" Target="presProps.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01A811-6E3D-4261-B531-32C0755130D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407BB382-C4C4-468D-AF8A-F732E47CECFD}">
      <dgm:prSet phldrT="[Text]"/>
      <dgm:spPr/>
      <dgm:t>
        <a:bodyPr/>
        <a:lstStyle/>
        <a:p>
          <a:r>
            <a:rPr lang="en-US" dirty="0"/>
            <a:t>Univariate analysis</a:t>
          </a:r>
          <a:endParaRPr lang="en-GB" dirty="0"/>
        </a:p>
      </dgm:t>
    </dgm:pt>
    <dgm:pt modelId="{8A4C1E51-138F-4C7F-8631-0A75F4B12C08}" type="parTrans" cxnId="{4F684E89-48A9-4CA2-9DFD-3BED4CF33C31}">
      <dgm:prSet/>
      <dgm:spPr/>
      <dgm:t>
        <a:bodyPr/>
        <a:lstStyle/>
        <a:p>
          <a:endParaRPr lang="en-GB"/>
        </a:p>
      </dgm:t>
    </dgm:pt>
    <dgm:pt modelId="{1ACB63DD-51FF-4291-BF9B-DB89A548079B}" type="sibTrans" cxnId="{4F684E89-48A9-4CA2-9DFD-3BED4CF33C31}">
      <dgm:prSet/>
      <dgm:spPr/>
      <dgm:t>
        <a:bodyPr/>
        <a:lstStyle/>
        <a:p>
          <a:endParaRPr lang="en-GB"/>
        </a:p>
      </dgm:t>
    </dgm:pt>
    <dgm:pt modelId="{AAB13D13-92BA-4812-810E-A3BD4CAF9432}">
      <dgm:prSet phldrT="[Text]"/>
      <dgm:spPr/>
      <dgm:t>
        <a:bodyPr/>
        <a:lstStyle/>
        <a:p>
          <a:r>
            <a:rPr lang="en-US" dirty="0"/>
            <a:t>Categorical variable</a:t>
          </a:r>
          <a:endParaRPr lang="en-GB" dirty="0"/>
        </a:p>
      </dgm:t>
    </dgm:pt>
    <dgm:pt modelId="{8F8B4E74-AA1D-49CE-B9D8-5D429674D891}" type="parTrans" cxnId="{37ACD32B-8BE6-4224-8503-9E72CD8C318A}">
      <dgm:prSet/>
      <dgm:spPr/>
      <dgm:t>
        <a:bodyPr/>
        <a:lstStyle/>
        <a:p>
          <a:endParaRPr lang="en-GB"/>
        </a:p>
      </dgm:t>
    </dgm:pt>
    <dgm:pt modelId="{105C260B-DE33-4328-BBF1-0D9BC37A52A4}" type="sibTrans" cxnId="{37ACD32B-8BE6-4224-8503-9E72CD8C318A}">
      <dgm:prSet/>
      <dgm:spPr/>
      <dgm:t>
        <a:bodyPr/>
        <a:lstStyle/>
        <a:p>
          <a:endParaRPr lang="en-GB"/>
        </a:p>
      </dgm:t>
    </dgm:pt>
    <dgm:pt modelId="{B0719FA6-C525-4775-A660-C83120BDCC7A}">
      <dgm:prSet phldrT="[Text]"/>
      <dgm:spPr/>
      <dgm:t>
        <a:bodyPr/>
        <a:lstStyle/>
        <a:p>
          <a:r>
            <a:rPr lang="en-US" dirty="0"/>
            <a:t>Counts, Count %</a:t>
          </a:r>
          <a:endParaRPr lang="en-GB" dirty="0"/>
        </a:p>
      </dgm:t>
    </dgm:pt>
    <dgm:pt modelId="{CB4BB2D3-5DBC-425A-AF8A-ED9D822E4793}" type="parTrans" cxnId="{260AD8A3-A320-4F22-8095-F7C79913443B}">
      <dgm:prSet/>
      <dgm:spPr/>
      <dgm:t>
        <a:bodyPr/>
        <a:lstStyle/>
        <a:p>
          <a:endParaRPr lang="en-GB"/>
        </a:p>
      </dgm:t>
    </dgm:pt>
    <dgm:pt modelId="{7D8E9FF4-D00B-45B9-899D-D7EB5177900E}" type="sibTrans" cxnId="{260AD8A3-A320-4F22-8095-F7C79913443B}">
      <dgm:prSet/>
      <dgm:spPr/>
      <dgm:t>
        <a:bodyPr/>
        <a:lstStyle/>
        <a:p>
          <a:endParaRPr lang="en-GB"/>
        </a:p>
      </dgm:t>
    </dgm:pt>
    <dgm:pt modelId="{B3133691-8826-492B-8AA7-361320CD5F8D}">
      <dgm:prSet phldrT="[Text]"/>
      <dgm:spPr/>
      <dgm:t>
        <a:bodyPr/>
        <a:lstStyle/>
        <a:p>
          <a:r>
            <a:rPr lang="en-US" dirty="0"/>
            <a:t>Numerical variable</a:t>
          </a:r>
          <a:endParaRPr lang="en-GB" dirty="0"/>
        </a:p>
      </dgm:t>
    </dgm:pt>
    <dgm:pt modelId="{019AC483-752C-42D0-8410-6106820BEE94}" type="parTrans" cxnId="{68630362-7655-401F-9644-A2E895BE59AE}">
      <dgm:prSet/>
      <dgm:spPr/>
      <dgm:t>
        <a:bodyPr/>
        <a:lstStyle/>
        <a:p>
          <a:endParaRPr lang="en-GB"/>
        </a:p>
      </dgm:t>
    </dgm:pt>
    <dgm:pt modelId="{91AA5537-FF73-4696-8AEA-269195A42562}" type="sibTrans" cxnId="{68630362-7655-401F-9644-A2E895BE59AE}">
      <dgm:prSet/>
      <dgm:spPr/>
      <dgm:t>
        <a:bodyPr/>
        <a:lstStyle/>
        <a:p>
          <a:endParaRPr lang="en-GB"/>
        </a:p>
      </dgm:t>
    </dgm:pt>
    <dgm:pt modelId="{A082BF54-478E-455B-80F7-C4305BB62F3F}">
      <dgm:prSet phldrT="[Text]"/>
      <dgm:spPr/>
      <dgm:t>
        <a:bodyPr/>
        <a:lstStyle/>
        <a:p>
          <a:r>
            <a:rPr lang="en-US" dirty="0"/>
            <a:t>Min, max, mean, mode</a:t>
          </a:r>
          <a:endParaRPr lang="en-GB" dirty="0"/>
        </a:p>
      </dgm:t>
    </dgm:pt>
    <dgm:pt modelId="{002AC81C-9D0A-46BD-8CC7-472E7E4F7892}" type="parTrans" cxnId="{F91F5228-4F47-4A13-B409-FBFB1FF2AB58}">
      <dgm:prSet/>
      <dgm:spPr/>
      <dgm:t>
        <a:bodyPr/>
        <a:lstStyle/>
        <a:p>
          <a:endParaRPr lang="en-GB"/>
        </a:p>
      </dgm:t>
    </dgm:pt>
    <dgm:pt modelId="{ED3382E0-B73B-4A5A-A72F-6631659E03EB}" type="sibTrans" cxnId="{F91F5228-4F47-4A13-B409-FBFB1FF2AB58}">
      <dgm:prSet/>
      <dgm:spPr/>
      <dgm:t>
        <a:bodyPr/>
        <a:lstStyle/>
        <a:p>
          <a:endParaRPr lang="en-GB"/>
        </a:p>
      </dgm:t>
    </dgm:pt>
    <dgm:pt modelId="{85561CE5-2103-4818-A2EF-C2F3BC22B3D8}">
      <dgm:prSet/>
      <dgm:spPr/>
      <dgm:t>
        <a:bodyPr/>
        <a:lstStyle/>
        <a:p>
          <a:r>
            <a:rPr lang="en-US" dirty="0"/>
            <a:t>Bar chats, Pie-charts</a:t>
          </a:r>
          <a:endParaRPr lang="en-GB" dirty="0"/>
        </a:p>
      </dgm:t>
    </dgm:pt>
    <dgm:pt modelId="{FF4E8B3B-4C13-4BC1-A4D0-BAF56D208B4C}" type="parTrans" cxnId="{A5DE2955-178F-4EC9-B45B-E264C022571E}">
      <dgm:prSet/>
      <dgm:spPr/>
      <dgm:t>
        <a:bodyPr/>
        <a:lstStyle/>
        <a:p>
          <a:endParaRPr lang="en-GB"/>
        </a:p>
      </dgm:t>
    </dgm:pt>
    <dgm:pt modelId="{811C3147-AE44-41E2-BC56-872EFD333AC7}" type="sibTrans" cxnId="{A5DE2955-178F-4EC9-B45B-E264C022571E}">
      <dgm:prSet/>
      <dgm:spPr/>
      <dgm:t>
        <a:bodyPr/>
        <a:lstStyle/>
        <a:p>
          <a:endParaRPr lang="en-GB"/>
        </a:p>
      </dgm:t>
    </dgm:pt>
    <dgm:pt modelId="{C995BC06-D7F6-4C91-97F7-A8F77A7F0285}">
      <dgm:prSet/>
      <dgm:spPr/>
      <dgm:t>
        <a:bodyPr/>
        <a:lstStyle/>
        <a:p>
          <a:r>
            <a:rPr lang="en-US" dirty="0"/>
            <a:t>Range, quartile, standard deviation, variance</a:t>
          </a:r>
          <a:endParaRPr lang="en-GB" dirty="0"/>
        </a:p>
      </dgm:t>
    </dgm:pt>
    <dgm:pt modelId="{8D21E74E-C567-466A-A682-E91DA5CC6425}" type="parTrans" cxnId="{DFCE11F1-2C0D-45E1-88DC-252C1836C5DE}">
      <dgm:prSet/>
      <dgm:spPr/>
      <dgm:t>
        <a:bodyPr/>
        <a:lstStyle/>
        <a:p>
          <a:endParaRPr lang="en-GB"/>
        </a:p>
      </dgm:t>
    </dgm:pt>
    <dgm:pt modelId="{CB83DC22-01A3-438E-88C0-8F11F231F8A3}" type="sibTrans" cxnId="{DFCE11F1-2C0D-45E1-88DC-252C1836C5DE}">
      <dgm:prSet/>
      <dgm:spPr/>
      <dgm:t>
        <a:bodyPr/>
        <a:lstStyle/>
        <a:p>
          <a:endParaRPr lang="en-GB"/>
        </a:p>
      </dgm:t>
    </dgm:pt>
    <dgm:pt modelId="{B48352AD-205B-4AC6-BB6F-17792FBA7D9D}">
      <dgm:prSet/>
      <dgm:spPr/>
      <dgm:t>
        <a:bodyPr/>
        <a:lstStyle/>
        <a:p>
          <a:r>
            <a:rPr lang="en-US" dirty="0"/>
            <a:t>Histogram, box plot</a:t>
          </a:r>
          <a:endParaRPr lang="en-GB" dirty="0"/>
        </a:p>
      </dgm:t>
    </dgm:pt>
    <dgm:pt modelId="{318BC95B-40FF-4772-B02E-C66BE5454B0F}" type="parTrans" cxnId="{BBB0BF6A-EA2C-4D7C-B8A8-00E5C348B54C}">
      <dgm:prSet/>
      <dgm:spPr/>
      <dgm:t>
        <a:bodyPr/>
        <a:lstStyle/>
        <a:p>
          <a:endParaRPr lang="en-GB"/>
        </a:p>
      </dgm:t>
    </dgm:pt>
    <dgm:pt modelId="{6A78CD21-A2D5-4479-8D6D-FECDEA14116C}" type="sibTrans" cxnId="{BBB0BF6A-EA2C-4D7C-B8A8-00E5C348B54C}">
      <dgm:prSet/>
      <dgm:spPr/>
      <dgm:t>
        <a:bodyPr/>
        <a:lstStyle/>
        <a:p>
          <a:endParaRPr lang="en-GB"/>
        </a:p>
      </dgm:t>
    </dgm:pt>
    <dgm:pt modelId="{062B6C73-0210-4EC6-90C8-0DC7F9380FA6}" type="pres">
      <dgm:prSet presAssocID="{E101A811-6E3D-4261-B531-32C0755130DC}" presName="diagram" presStyleCnt="0">
        <dgm:presLayoutVars>
          <dgm:chPref val="1"/>
          <dgm:dir/>
          <dgm:animOne val="branch"/>
          <dgm:animLvl val="lvl"/>
          <dgm:resizeHandles val="exact"/>
        </dgm:presLayoutVars>
      </dgm:prSet>
      <dgm:spPr/>
    </dgm:pt>
    <dgm:pt modelId="{BE89E584-DD50-4729-B612-5FB1E889C5ED}" type="pres">
      <dgm:prSet presAssocID="{407BB382-C4C4-468D-AF8A-F732E47CECFD}" presName="root1" presStyleCnt="0"/>
      <dgm:spPr/>
    </dgm:pt>
    <dgm:pt modelId="{6D0F0018-ED71-45C9-84A3-FFFCECA3E060}" type="pres">
      <dgm:prSet presAssocID="{407BB382-C4C4-468D-AF8A-F732E47CECFD}" presName="LevelOneTextNode" presStyleLbl="node0" presStyleIdx="0" presStyleCnt="1">
        <dgm:presLayoutVars>
          <dgm:chPref val="3"/>
        </dgm:presLayoutVars>
      </dgm:prSet>
      <dgm:spPr/>
    </dgm:pt>
    <dgm:pt modelId="{E589B686-9BCA-4982-A8EC-21F2B7B9B7FC}" type="pres">
      <dgm:prSet presAssocID="{407BB382-C4C4-468D-AF8A-F732E47CECFD}" presName="level2hierChild" presStyleCnt="0"/>
      <dgm:spPr/>
    </dgm:pt>
    <dgm:pt modelId="{CBB0D997-C51D-4027-9F77-8A7419EB19CF}" type="pres">
      <dgm:prSet presAssocID="{8F8B4E74-AA1D-49CE-B9D8-5D429674D891}" presName="conn2-1" presStyleLbl="parChTrans1D2" presStyleIdx="0" presStyleCnt="2"/>
      <dgm:spPr/>
    </dgm:pt>
    <dgm:pt modelId="{FC86447E-2E55-4F70-A9E5-04DF7B0DC4A4}" type="pres">
      <dgm:prSet presAssocID="{8F8B4E74-AA1D-49CE-B9D8-5D429674D891}" presName="connTx" presStyleLbl="parChTrans1D2" presStyleIdx="0" presStyleCnt="2"/>
      <dgm:spPr/>
    </dgm:pt>
    <dgm:pt modelId="{6D9126CB-7C82-4053-B054-9D91C8A80622}" type="pres">
      <dgm:prSet presAssocID="{AAB13D13-92BA-4812-810E-A3BD4CAF9432}" presName="root2" presStyleCnt="0"/>
      <dgm:spPr/>
    </dgm:pt>
    <dgm:pt modelId="{15E7B07B-4207-463A-85F6-4F1E0C16CE28}" type="pres">
      <dgm:prSet presAssocID="{AAB13D13-92BA-4812-810E-A3BD4CAF9432}" presName="LevelTwoTextNode" presStyleLbl="node2" presStyleIdx="0" presStyleCnt="2">
        <dgm:presLayoutVars>
          <dgm:chPref val="3"/>
        </dgm:presLayoutVars>
      </dgm:prSet>
      <dgm:spPr/>
    </dgm:pt>
    <dgm:pt modelId="{D7D4A9C1-001A-472B-8F49-167FA3AAC6B7}" type="pres">
      <dgm:prSet presAssocID="{AAB13D13-92BA-4812-810E-A3BD4CAF9432}" presName="level3hierChild" presStyleCnt="0"/>
      <dgm:spPr/>
    </dgm:pt>
    <dgm:pt modelId="{22261A11-1EDE-4B6A-8B2C-F88085B06FD5}" type="pres">
      <dgm:prSet presAssocID="{CB4BB2D3-5DBC-425A-AF8A-ED9D822E4793}" presName="conn2-1" presStyleLbl="parChTrans1D3" presStyleIdx="0" presStyleCnt="5"/>
      <dgm:spPr/>
    </dgm:pt>
    <dgm:pt modelId="{25535D97-E4ED-42A3-A2F3-1EC346FFEE24}" type="pres">
      <dgm:prSet presAssocID="{CB4BB2D3-5DBC-425A-AF8A-ED9D822E4793}" presName="connTx" presStyleLbl="parChTrans1D3" presStyleIdx="0" presStyleCnt="5"/>
      <dgm:spPr/>
    </dgm:pt>
    <dgm:pt modelId="{C0B127FD-247B-4971-A18F-E8D179284B9B}" type="pres">
      <dgm:prSet presAssocID="{B0719FA6-C525-4775-A660-C83120BDCC7A}" presName="root2" presStyleCnt="0"/>
      <dgm:spPr/>
    </dgm:pt>
    <dgm:pt modelId="{C11A75EC-C006-4AD0-A4DF-38A7D0BC30AB}" type="pres">
      <dgm:prSet presAssocID="{B0719FA6-C525-4775-A660-C83120BDCC7A}" presName="LevelTwoTextNode" presStyleLbl="node3" presStyleIdx="0" presStyleCnt="5">
        <dgm:presLayoutVars>
          <dgm:chPref val="3"/>
        </dgm:presLayoutVars>
      </dgm:prSet>
      <dgm:spPr/>
    </dgm:pt>
    <dgm:pt modelId="{693DA8A5-A386-46B0-AFF2-D1492834CECF}" type="pres">
      <dgm:prSet presAssocID="{B0719FA6-C525-4775-A660-C83120BDCC7A}" presName="level3hierChild" presStyleCnt="0"/>
      <dgm:spPr/>
    </dgm:pt>
    <dgm:pt modelId="{068826C7-13E6-4091-9487-4112542BBAC7}" type="pres">
      <dgm:prSet presAssocID="{FF4E8B3B-4C13-4BC1-A4D0-BAF56D208B4C}" presName="conn2-1" presStyleLbl="parChTrans1D3" presStyleIdx="1" presStyleCnt="5"/>
      <dgm:spPr/>
    </dgm:pt>
    <dgm:pt modelId="{B82B42A3-6FC7-4AC8-BFEC-D9A81B180862}" type="pres">
      <dgm:prSet presAssocID="{FF4E8B3B-4C13-4BC1-A4D0-BAF56D208B4C}" presName="connTx" presStyleLbl="parChTrans1D3" presStyleIdx="1" presStyleCnt="5"/>
      <dgm:spPr/>
    </dgm:pt>
    <dgm:pt modelId="{7551DA94-0462-4BCF-9363-D3094AE53D5B}" type="pres">
      <dgm:prSet presAssocID="{85561CE5-2103-4818-A2EF-C2F3BC22B3D8}" presName="root2" presStyleCnt="0"/>
      <dgm:spPr/>
    </dgm:pt>
    <dgm:pt modelId="{B9487B68-B7FF-4EF9-B0A0-8AAAD65522DA}" type="pres">
      <dgm:prSet presAssocID="{85561CE5-2103-4818-A2EF-C2F3BC22B3D8}" presName="LevelTwoTextNode" presStyleLbl="node3" presStyleIdx="1" presStyleCnt="5">
        <dgm:presLayoutVars>
          <dgm:chPref val="3"/>
        </dgm:presLayoutVars>
      </dgm:prSet>
      <dgm:spPr/>
    </dgm:pt>
    <dgm:pt modelId="{F4567A79-1B10-494A-B73C-001628C1E902}" type="pres">
      <dgm:prSet presAssocID="{85561CE5-2103-4818-A2EF-C2F3BC22B3D8}" presName="level3hierChild" presStyleCnt="0"/>
      <dgm:spPr/>
    </dgm:pt>
    <dgm:pt modelId="{35450BB7-C5A9-4693-AC36-74BAD0CBAEB4}" type="pres">
      <dgm:prSet presAssocID="{019AC483-752C-42D0-8410-6106820BEE94}" presName="conn2-1" presStyleLbl="parChTrans1D2" presStyleIdx="1" presStyleCnt="2"/>
      <dgm:spPr/>
    </dgm:pt>
    <dgm:pt modelId="{C63E84ED-2801-443F-A612-3A2CD2DDA688}" type="pres">
      <dgm:prSet presAssocID="{019AC483-752C-42D0-8410-6106820BEE94}" presName="connTx" presStyleLbl="parChTrans1D2" presStyleIdx="1" presStyleCnt="2"/>
      <dgm:spPr/>
    </dgm:pt>
    <dgm:pt modelId="{DE4F1DE3-3321-4157-985D-8702185A944F}" type="pres">
      <dgm:prSet presAssocID="{B3133691-8826-492B-8AA7-361320CD5F8D}" presName="root2" presStyleCnt="0"/>
      <dgm:spPr/>
    </dgm:pt>
    <dgm:pt modelId="{47A22BBE-3CE9-41D0-A43F-4C41F2C45D4F}" type="pres">
      <dgm:prSet presAssocID="{B3133691-8826-492B-8AA7-361320CD5F8D}" presName="LevelTwoTextNode" presStyleLbl="node2" presStyleIdx="1" presStyleCnt="2">
        <dgm:presLayoutVars>
          <dgm:chPref val="3"/>
        </dgm:presLayoutVars>
      </dgm:prSet>
      <dgm:spPr/>
    </dgm:pt>
    <dgm:pt modelId="{645A798A-CC3E-41FB-A7BA-B26127E1D671}" type="pres">
      <dgm:prSet presAssocID="{B3133691-8826-492B-8AA7-361320CD5F8D}" presName="level3hierChild" presStyleCnt="0"/>
      <dgm:spPr/>
    </dgm:pt>
    <dgm:pt modelId="{6002E990-A4DC-4648-90E1-872EAB9D241F}" type="pres">
      <dgm:prSet presAssocID="{002AC81C-9D0A-46BD-8CC7-472E7E4F7892}" presName="conn2-1" presStyleLbl="parChTrans1D3" presStyleIdx="2" presStyleCnt="5"/>
      <dgm:spPr/>
    </dgm:pt>
    <dgm:pt modelId="{CB8D401D-CC54-42D4-A816-72F80388279E}" type="pres">
      <dgm:prSet presAssocID="{002AC81C-9D0A-46BD-8CC7-472E7E4F7892}" presName="connTx" presStyleLbl="parChTrans1D3" presStyleIdx="2" presStyleCnt="5"/>
      <dgm:spPr/>
    </dgm:pt>
    <dgm:pt modelId="{1D7643A0-B1ED-4326-B00B-8C9F9A2ABEA7}" type="pres">
      <dgm:prSet presAssocID="{A082BF54-478E-455B-80F7-C4305BB62F3F}" presName="root2" presStyleCnt="0"/>
      <dgm:spPr/>
    </dgm:pt>
    <dgm:pt modelId="{1E24F49D-53C2-46CE-8250-BED7BC2B8147}" type="pres">
      <dgm:prSet presAssocID="{A082BF54-478E-455B-80F7-C4305BB62F3F}" presName="LevelTwoTextNode" presStyleLbl="node3" presStyleIdx="2" presStyleCnt="5">
        <dgm:presLayoutVars>
          <dgm:chPref val="3"/>
        </dgm:presLayoutVars>
      </dgm:prSet>
      <dgm:spPr/>
    </dgm:pt>
    <dgm:pt modelId="{71F20183-6D22-4EEC-B924-2733A9062C7F}" type="pres">
      <dgm:prSet presAssocID="{A082BF54-478E-455B-80F7-C4305BB62F3F}" presName="level3hierChild" presStyleCnt="0"/>
      <dgm:spPr/>
    </dgm:pt>
    <dgm:pt modelId="{AB289598-99DA-4A4D-B4C4-335686BD0D41}" type="pres">
      <dgm:prSet presAssocID="{8D21E74E-C567-466A-A682-E91DA5CC6425}" presName="conn2-1" presStyleLbl="parChTrans1D3" presStyleIdx="3" presStyleCnt="5"/>
      <dgm:spPr/>
    </dgm:pt>
    <dgm:pt modelId="{C1C05A82-219E-4773-BBDC-5770CB0A298C}" type="pres">
      <dgm:prSet presAssocID="{8D21E74E-C567-466A-A682-E91DA5CC6425}" presName="connTx" presStyleLbl="parChTrans1D3" presStyleIdx="3" presStyleCnt="5"/>
      <dgm:spPr/>
    </dgm:pt>
    <dgm:pt modelId="{CA1F926E-944F-4557-8578-16F232ECCDAC}" type="pres">
      <dgm:prSet presAssocID="{C995BC06-D7F6-4C91-97F7-A8F77A7F0285}" presName="root2" presStyleCnt="0"/>
      <dgm:spPr/>
    </dgm:pt>
    <dgm:pt modelId="{067A5214-A148-4750-90FD-9A94FD056B21}" type="pres">
      <dgm:prSet presAssocID="{C995BC06-D7F6-4C91-97F7-A8F77A7F0285}" presName="LevelTwoTextNode" presStyleLbl="node3" presStyleIdx="3" presStyleCnt="5">
        <dgm:presLayoutVars>
          <dgm:chPref val="3"/>
        </dgm:presLayoutVars>
      </dgm:prSet>
      <dgm:spPr/>
    </dgm:pt>
    <dgm:pt modelId="{8204022A-58C9-48CD-BCCB-05F11E68689C}" type="pres">
      <dgm:prSet presAssocID="{C995BC06-D7F6-4C91-97F7-A8F77A7F0285}" presName="level3hierChild" presStyleCnt="0"/>
      <dgm:spPr/>
    </dgm:pt>
    <dgm:pt modelId="{0BCA88D4-068A-4222-B004-B78430B251C8}" type="pres">
      <dgm:prSet presAssocID="{318BC95B-40FF-4772-B02E-C66BE5454B0F}" presName="conn2-1" presStyleLbl="parChTrans1D3" presStyleIdx="4" presStyleCnt="5"/>
      <dgm:spPr/>
    </dgm:pt>
    <dgm:pt modelId="{7F982A6D-9341-432C-A1D8-2F706895D121}" type="pres">
      <dgm:prSet presAssocID="{318BC95B-40FF-4772-B02E-C66BE5454B0F}" presName="connTx" presStyleLbl="parChTrans1D3" presStyleIdx="4" presStyleCnt="5"/>
      <dgm:spPr/>
    </dgm:pt>
    <dgm:pt modelId="{C3088261-C431-4F80-BADD-93285D2E281F}" type="pres">
      <dgm:prSet presAssocID="{B48352AD-205B-4AC6-BB6F-17792FBA7D9D}" presName="root2" presStyleCnt="0"/>
      <dgm:spPr/>
    </dgm:pt>
    <dgm:pt modelId="{8BCFEC3C-9917-40A5-B7C5-B3CFD7B41E9B}" type="pres">
      <dgm:prSet presAssocID="{B48352AD-205B-4AC6-BB6F-17792FBA7D9D}" presName="LevelTwoTextNode" presStyleLbl="node3" presStyleIdx="4" presStyleCnt="5">
        <dgm:presLayoutVars>
          <dgm:chPref val="3"/>
        </dgm:presLayoutVars>
      </dgm:prSet>
      <dgm:spPr/>
    </dgm:pt>
    <dgm:pt modelId="{E796707E-FFD7-4B03-8248-17CA237528CE}" type="pres">
      <dgm:prSet presAssocID="{B48352AD-205B-4AC6-BB6F-17792FBA7D9D}" presName="level3hierChild" presStyleCnt="0"/>
      <dgm:spPr/>
    </dgm:pt>
  </dgm:ptLst>
  <dgm:cxnLst>
    <dgm:cxn modelId="{1956C302-308E-4A3D-889B-C6A57CE42735}" type="presOf" srcId="{318BC95B-40FF-4772-B02E-C66BE5454B0F}" destId="{7F982A6D-9341-432C-A1D8-2F706895D121}" srcOrd="1" destOrd="0" presId="urn:microsoft.com/office/officeart/2005/8/layout/hierarchy2"/>
    <dgm:cxn modelId="{F26C9B06-DED4-4CDE-AB50-D1B2C95F859F}" type="presOf" srcId="{8F8B4E74-AA1D-49CE-B9D8-5D429674D891}" destId="{FC86447E-2E55-4F70-A9E5-04DF7B0DC4A4}" srcOrd="1" destOrd="0" presId="urn:microsoft.com/office/officeart/2005/8/layout/hierarchy2"/>
    <dgm:cxn modelId="{104D9012-15D8-4CAF-9953-38EFD62B4191}" type="presOf" srcId="{A082BF54-478E-455B-80F7-C4305BB62F3F}" destId="{1E24F49D-53C2-46CE-8250-BED7BC2B8147}" srcOrd="0" destOrd="0" presId="urn:microsoft.com/office/officeart/2005/8/layout/hierarchy2"/>
    <dgm:cxn modelId="{CF1BDF15-FF53-4746-AB18-1FF2E96AAB64}" type="presOf" srcId="{407BB382-C4C4-468D-AF8A-F732E47CECFD}" destId="{6D0F0018-ED71-45C9-84A3-FFFCECA3E060}" srcOrd="0" destOrd="0" presId="urn:microsoft.com/office/officeart/2005/8/layout/hierarchy2"/>
    <dgm:cxn modelId="{1335BA16-9196-41FB-B40F-E067F02CADE4}" type="presOf" srcId="{019AC483-752C-42D0-8410-6106820BEE94}" destId="{C63E84ED-2801-443F-A612-3A2CD2DDA688}" srcOrd="1" destOrd="0" presId="urn:microsoft.com/office/officeart/2005/8/layout/hierarchy2"/>
    <dgm:cxn modelId="{EED3FA1A-8B43-4300-953E-30D179787410}" type="presOf" srcId="{002AC81C-9D0A-46BD-8CC7-472E7E4F7892}" destId="{CB8D401D-CC54-42D4-A816-72F80388279E}" srcOrd="1" destOrd="0" presId="urn:microsoft.com/office/officeart/2005/8/layout/hierarchy2"/>
    <dgm:cxn modelId="{16BF8720-FCFB-4519-AC2D-67A045AFC46A}" type="presOf" srcId="{AAB13D13-92BA-4812-810E-A3BD4CAF9432}" destId="{15E7B07B-4207-463A-85F6-4F1E0C16CE28}" srcOrd="0" destOrd="0" presId="urn:microsoft.com/office/officeart/2005/8/layout/hierarchy2"/>
    <dgm:cxn modelId="{F91F5228-4F47-4A13-B409-FBFB1FF2AB58}" srcId="{B3133691-8826-492B-8AA7-361320CD5F8D}" destId="{A082BF54-478E-455B-80F7-C4305BB62F3F}" srcOrd="0" destOrd="0" parTransId="{002AC81C-9D0A-46BD-8CC7-472E7E4F7892}" sibTransId="{ED3382E0-B73B-4A5A-A72F-6631659E03EB}"/>
    <dgm:cxn modelId="{37ACD32B-8BE6-4224-8503-9E72CD8C318A}" srcId="{407BB382-C4C4-468D-AF8A-F732E47CECFD}" destId="{AAB13D13-92BA-4812-810E-A3BD4CAF9432}" srcOrd="0" destOrd="0" parTransId="{8F8B4E74-AA1D-49CE-B9D8-5D429674D891}" sibTransId="{105C260B-DE33-4328-BBF1-0D9BC37A52A4}"/>
    <dgm:cxn modelId="{B1018433-6DB9-4735-8B0E-FC7FEB4A2936}" type="presOf" srcId="{85561CE5-2103-4818-A2EF-C2F3BC22B3D8}" destId="{B9487B68-B7FF-4EF9-B0A0-8AAAD65522DA}" srcOrd="0" destOrd="0" presId="urn:microsoft.com/office/officeart/2005/8/layout/hierarchy2"/>
    <dgm:cxn modelId="{6A62593C-07AA-4A45-8929-10CB389511BA}" type="presOf" srcId="{CB4BB2D3-5DBC-425A-AF8A-ED9D822E4793}" destId="{22261A11-1EDE-4B6A-8B2C-F88085B06FD5}" srcOrd="0" destOrd="0" presId="urn:microsoft.com/office/officeart/2005/8/layout/hierarchy2"/>
    <dgm:cxn modelId="{FEEEB041-082F-4B60-B202-8B6283A93097}" type="presOf" srcId="{B0719FA6-C525-4775-A660-C83120BDCC7A}" destId="{C11A75EC-C006-4AD0-A4DF-38A7D0BC30AB}" srcOrd="0" destOrd="0" presId="urn:microsoft.com/office/officeart/2005/8/layout/hierarchy2"/>
    <dgm:cxn modelId="{68630362-7655-401F-9644-A2E895BE59AE}" srcId="{407BB382-C4C4-468D-AF8A-F732E47CECFD}" destId="{B3133691-8826-492B-8AA7-361320CD5F8D}" srcOrd="1" destOrd="0" parTransId="{019AC483-752C-42D0-8410-6106820BEE94}" sibTransId="{91AA5537-FF73-4696-8AEA-269195A42562}"/>
    <dgm:cxn modelId="{31F3CE63-FF58-4ABA-9146-0517FCB72629}" type="presOf" srcId="{FF4E8B3B-4C13-4BC1-A4D0-BAF56D208B4C}" destId="{068826C7-13E6-4091-9487-4112542BBAC7}" srcOrd="0" destOrd="0" presId="urn:microsoft.com/office/officeart/2005/8/layout/hierarchy2"/>
    <dgm:cxn modelId="{BBB0BF6A-EA2C-4D7C-B8A8-00E5C348B54C}" srcId="{B3133691-8826-492B-8AA7-361320CD5F8D}" destId="{B48352AD-205B-4AC6-BB6F-17792FBA7D9D}" srcOrd="2" destOrd="0" parTransId="{318BC95B-40FF-4772-B02E-C66BE5454B0F}" sibTransId="{6A78CD21-A2D5-4479-8D6D-FECDEA14116C}"/>
    <dgm:cxn modelId="{A5DE2955-178F-4EC9-B45B-E264C022571E}" srcId="{AAB13D13-92BA-4812-810E-A3BD4CAF9432}" destId="{85561CE5-2103-4818-A2EF-C2F3BC22B3D8}" srcOrd="1" destOrd="0" parTransId="{FF4E8B3B-4C13-4BC1-A4D0-BAF56D208B4C}" sibTransId="{811C3147-AE44-41E2-BC56-872EFD333AC7}"/>
    <dgm:cxn modelId="{CA992259-E436-4E2C-BF23-21340C1124AA}" type="presOf" srcId="{E101A811-6E3D-4261-B531-32C0755130DC}" destId="{062B6C73-0210-4EC6-90C8-0DC7F9380FA6}" srcOrd="0" destOrd="0" presId="urn:microsoft.com/office/officeart/2005/8/layout/hierarchy2"/>
    <dgm:cxn modelId="{8CAEBA59-59BD-4034-A246-D515259624E7}" type="presOf" srcId="{C995BC06-D7F6-4C91-97F7-A8F77A7F0285}" destId="{067A5214-A148-4750-90FD-9A94FD056B21}" srcOrd="0" destOrd="0" presId="urn:microsoft.com/office/officeart/2005/8/layout/hierarchy2"/>
    <dgm:cxn modelId="{4F684E89-48A9-4CA2-9DFD-3BED4CF33C31}" srcId="{E101A811-6E3D-4261-B531-32C0755130DC}" destId="{407BB382-C4C4-468D-AF8A-F732E47CECFD}" srcOrd="0" destOrd="0" parTransId="{8A4C1E51-138F-4C7F-8631-0A75F4B12C08}" sibTransId="{1ACB63DD-51FF-4291-BF9B-DB89A548079B}"/>
    <dgm:cxn modelId="{1F95138E-7E98-4300-8895-D54B0A076AB7}" type="presOf" srcId="{318BC95B-40FF-4772-B02E-C66BE5454B0F}" destId="{0BCA88D4-068A-4222-B004-B78430B251C8}" srcOrd="0" destOrd="0" presId="urn:microsoft.com/office/officeart/2005/8/layout/hierarchy2"/>
    <dgm:cxn modelId="{6D6D0696-C777-4F29-8087-ABFBFE810DB9}" type="presOf" srcId="{8F8B4E74-AA1D-49CE-B9D8-5D429674D891}" destId="{CBB0D997-C51D-4027-9F77-8A7419EB19CF}" srcOrd="0" destOrd="0" presId="urn:microsoft.com/office/officeart/2005/8/layout/hierarchy2"/>
    <dgm:cxn modelId="{260AD8A3-A320-4F22-8095-F7C79913443B}" srcId="{AAB13D13-92BA-4812-810E-A3BD4CAF9432}" destId="{B0719FA6-C525-4775-A660-C83120BDCC7A}" srcOrd="0" destOrd="0" parTransId="{CB4BB2D3-5DBC-425A-AF8A-ED9D822E4793}" sibTransId="{7D8E9FF4-D00B-45B9-899D-D7EB5177900E}"/>
    <dgm:cxn modelId="{8D1138A5-F9A8-4C8C-AD69-7AB677AB3EC2}" type="presOf" srcId="{B3133691-8826-492B-8AA7-361320CD5F8D}" destId="{47A22BBE-3CE9-41D0-A43F-4C41F2C45D4F}" srcOrd="0" destOrd="0" presId="urn:microsoft.com/office/officeart/2005/8/layout/hierarchy2"/>
    <dgm:cxn modelId="{A34E3BA5-5CB5-43B1-A348-4D861900058C}" type="presOf" srcId="{FF4E8B3B-4C13-4BC1-A4D0-BAF56D208B4C}" destId="{B82B42A3-6FC7-4AC8-BFEC-D9A81B180862}" srcOrd="1" destOrd="0" presId="urn:microsoft.com/office/officeart/2005/8/layout/hierarchy2"/>
    <dgm:cxn modelId="{D0310DC2-2E49-45D2-A442-573C41D54573}" type="presOf" srcId="{8D21E74E-C567-466A-A682-E91DA5CC6425}" destId="{AB289598-99DA-4A4D-B4C4-335686BD0D41}" srcOrd="0" destOrd="0" presId="urn:microsoft.com/office/officeart/2005/8/layout/hierarchy2"/>
    <dgm:cxn modelId="{C9126FC4-0596-40BF-BEF9-C94724741098}" type="presOf" srcId="{019AC483-752C-42D0-8410-6106820BEE94}" destId="{35450BB7-C5A9-4693-AC36-74BAD0CBAEB4}" srcOrd="0" destOrd="0" presId="urn:microsoft.com/office/officeart/2005/8/layout/hierarchy2"/>
    <dgm:cxn modelId="{F17AAFDA-B4A3-42E1-99E8-BF8BC1CDFBA2}" type="presOf" srcId="{CB4BB2D3-5DBC-425A-AF8A-ED9D822E4793}" destId="{25535D97-E4ED-42A3-A2F3-1EC346FFEE24}" srcOrd="1" destOrd="0" presId="urn:microsoft.com/office/officeart/2005/8/layout/hierarchy2"/>
    <dgm:cxn modelId="{96A72DDC-F7C3-46BA-9084-1412FB804CEF}" type="presOf" srcId="{B48352AD-205B-4AC6-BB6F-17792FBA7D9D}" destId="{8BCFEC3C-9917-40A5-B7C5-B3CFD7B41E9B}" srcOrd="0" destOrd="0" presId="urn:microsoft.com/office/officeart/2005/8/layout/hierarchy2"/>
    <dgm:cxn modelId="{4E5F86E3-DBD0-44BB-995E-955FFF7D292F}" type="presOf" srcId="{8D21E74E-C567-466A-A682-E91DA5CC6425}" destId="{C1C05A82-219E-4773-BBDC-5770CB0A298C}" srcOrd="1" destOrd="0" presId="urn:microsoft.com/office/officeart/2005/8/layout/hierarchy2"/>
    <dgm:cxn modelId="{DFCE11F1-2C0D-45E1-88DC-252C1836C5DE}" srcId="{B3133691-8826-492B-8AA7-361320CD5F8D}" destId="{C995BC06-D7F6-4C91-97F7-A8F77A7F0285}" srcOrd="1" destOrd="0" parTransId="{8D21E74E-C567-466A-A682-E91DA5CC6425}" sibTransId="{CB83DC22-01A3-438E-88C0-8F11F231F8A3}"/>
    <dgm:cxn modelId="{1755B0FE-7347-461B-B046-6A4FE99E5CBE}" type="presOf" srcId="{002AC81C-9D0A-46BD-8CC7-472E7E4F7892}" destId="{6002E990-A4DC-4648-90E1-872EAB9D241F}" srcOrd="0" destOrd="0" presId="urn:microsoft.com/office/officeart/2005/8/layout/hierarchy2"/>
    <dgm:cxn modelId="{8F364673-F41F-4AA8-BC52-59502F39C110}" type="presParOf" srcId="{062B6C73-0210-4EC6-90C8-0DC7F9380FA6}" destId="{BE89E584-DD50-4729-B612-5FB1E889C5ED}" srcOrd="0" destOrd="0" presId="urn:microsoft.com/office/officeart/2005/8/layout/hierarchy2"/>
    <dgm:cxn modelId="{19A08561-DB63-48AF-A1A8-99BBB6429799}" type="presParOf" srcId="{BE89E584-DD50-4729-B612-5FB1E889C5ED}" destId="{6D0F0018-ED71-45C9-84A3-FFFCECA3E060}" srcOrd="0" destOrd="0" presId="urn:microsoft.com/office/officeart/2005/8/layout/hierarchy2"/>
    <dgm:cxn modelId="{ADA7AB89-89D4-4DD2-B300-050A6EC844C6}" type="presParOf" srcId="{BE89E584-DD50-4729-B612-5FB1E889C5ED}" destId="{E589B686-9BCA-4982-A8EC-21F2B7B9B7FC}" srcOrd="1" destOrd="0" presId="urn:microsoft.com/office/officeart/2005/8/layout/hierarchy2"/>
    <dgm:cxn modelId="{4B895FDB-20AA-4480-9751-741CDD363572}" type="presParOf" srcId="{E589B686-9BCA-4982-A8EC-21F2B7B9B7FC}" destId="{CBB0D997-C51D-4027-9F77-8A7419EB19CF}" srcOrd="0" destOrd="0" presId="urn:microsoft.com/office/officeart/2005/8/layout/hierarchy2"/>
    <dgm:cxn modelId="{1A44BA0A-971A-43CF-A4B0-33AC4AD302F1}" type="presParOf" srcId="{CBB0D997-C51D-4027-9F77-8A7419EB19CF}" destId="{FC86447E-2E55-4F70-A9E5-04DF7B0DC4A4}" srcOrd="0" destOrd="0" presId="urn:microsoft.com/office/officeart/2005/8/layout/hierarchy2"/>
    <dgm:cxn modelId="{60B2DF1B-9645-4B2E-8796-6F50301C8A21}" type="presParOf" srcId="{E589B686-9BCA-4982-A8EC-21F2B7B9B7FC}" destId="{6D9126CB-7C82-4053-B054-9D91C8A80622}" srcOrd="1" destOrd="0" presId="urn:microsoft.com/office/officeart/2005/8/layout/hierarchy2"/>
    <dgm:cxn modelId="{862B378C-46EE-4092-84EB-CF5EF2F0EDA0}" type="presParOf" srcId="{6D9126CB-7C82-4053-B054-9D91C8A80622}" destId="{15E7B07B-4207-463A-85F6-4F1E0C16CE28}" srcOrd="0" destOrd="0" presId="urn:microsoft.com/office/officeart/2005/8/layout/hierarchy2"/>
    <dgm:cxn modelId="{4E568056-C0DF-4D68-8E24-C68BF4D379AA}" type="presParOf" srcId="{6D9126CB-7C82-4053-B054-9D91C8A80622}" destId="{D7D4A9C1-001A-472B-8F49-167FA3AAC6B7}" srcOrd="1" destOrd="0" presId="urn:microsoft.com/office/officeart/2005/8/layout/hierarchy2"/>
    <dgm:cxn modelId="{9D10B7C6-2116-49FD-B24C-EBA661D02805}" type="presParOf" srcId="{D7D4A9C1-001A-472B-8F49-167FA3AAC6B7}" destId="{22261A11-1EDE-4B6A-8B2C-F88085B06FD5}" srcOrd="0" destOrd="0" presId="urn:microsoft.com/office/officeart/2005/8/layout/hierarchy2"/>
    <dgm:cxn modelId="{40B6D418-3734-4CCE-9ABF-376101508D32}" type="presParOf" srcId="{22261A11-1EDE-4B6A-8B2C-F88085B06FD5}" destId="{25535D97-E4ED-42A3-A2F3-1EC346FFEE24}" srcOrd="0" destOrd="0" presId="urn:microsoft.com/office/officeart/2005/8/layout/hierarchy2"/>
    <dgm:cxn modelId="{87CD655E-DF96-459B-BD60-7A78A0DC9BB7}" type="presParOf" srcId="{D7D4A9C1-001A-472B-8F49-167FA3AAC6B7}" destId="{C0B127FD-247B-4971-A18F-E8D179284B9B}" srcOrd="1" destOrd="0" presId="urn:microsoft.com/office/officeart/2005/8/layout/hierarchy2"/>
    <dgm:cxn modelId="{D09CB00B-9BC7-476B-8A21-ED9E7DA22764}" type="presParOf" srcId="{C0B127FD-247B-4971-A18F-E8D179284B9B}" destId="{C11A75EC-C006-4AD0-A4DF-38A7D0BC30AB}" srcOrd="0" destOrd="0" presId="urn:microsoft.com/office/officeart/2005/8/layout/hierarchy2"/>
    <dgm:cxn modelId="{8E81CC49-2318-48CB-962D-A14162C2D6AD}" type="presParOf" srcId="{C0B127FD-247B-4971-A18F-E8D179284B9B}" destId="{693DA8A5-A386-46B0-AFF2-D1492834CECF}" srcOrd="1" destOrd="0" presId="urn:microsoft.com/office/officeart/2005/8/layout/hierarchy2"/>
    <dgm:cxn modelId="{1FAAF49A-0590-4777-912B-AA597EA6DD79}" type="presParOf" srcId="{D7D4A9C1-001A-472B-8F49-167FA3AAC6B7}" destId="{068826C7-13E6-4091-9487-4112542BBAC7}" srcOrd="2" destOrd="0" presId="urn:microsoft.com/office/officeart/2005/8/layout/hierarchy2"/>
    <dgm:cxn modelId="{E9944469-61DE-4170-84ED-644FA5EBCBF0}" type="presParOf" srcId="{068826C7-13E6-4091-9487-4112542BBAC7}" destId="{B82B42A3-6FC7-4AC8-BFEC-D9A81B180862}" srcOrd="0" destOrd="0" presId="urn:microsoft.com/office/officeart/2005/8/layout/hierarchy2"/>
    <dgm:cxn modelId="{0CF5812B-9D9F-4911-984F-ABEE2160C1C4}" type="presParOf" srcId="{D7D4A9C1-001A-472B-8F49-167FA3AAC6B7}" destId="{7551DA94-0462-4BCF-9363-D3094AE53D5B}" srcOrd="3" destOrd="0" presId="urn:microsoft.com/office/officeart/2005/8/layout/hierarchy2"/>
    <dgm:cxn modelId="{ABC6BE8E-B529-428D-A09B-ECB1B0C147ED}" type="presParOf" srcId="{7551DA94-0462-4BCF-9363-D3094AE53D5B}" destId="{B9487B68-B7FF-4EF9-B0A0-8AAAD65522DA}" srcOrd="0" destOrd="0" presId="urn:microsoft.com/office/officeart/2005/8/layout/hierarchy2"/>
    <dgm:cxn modelId="{A21DE770-BF7B-427B-9616-DD9040530291}" type="presParOf" srcId="{7551DA94-0462-4BCF-9363-D3094AE53D5B}" destId="{F4567A79-1B10-494A-B73C-001628C1E902}" srcOrd="1" destOrd="0" presId="urn:microsoft.com/office/officeart/2005/8/layout/hierarchy2"/>
    <dgm:cxn modelId="{7A33AE0D-F954-418F-A28B-E819C0488705}" type="presParOf" srcId="{E589B686-9BCA-4982-A8EC-21F2B7B9B7FC}" destId="{35450BB7-C5A9-4693-AC36-74BAD0CBAEB4}" srcOrd="2" destOrd="0" presId="urn:microsoft.com/office/officeart/2005/8/layout/hierarchy2"/>
    <dgm:cxn modelId="{07622BB7-B525-46C7-A5C8-4490B8D952A6}" type="presParOf" srcId="{35450BB7-C5A9-4693-AC36-74BAD0CBAEB4}" destId="{C63E84ED-2801-443F-A612-3A2CD2DDA688}" srcOrd="0" destOrd="0" presId="urn:microsoft.com/office/officeart/2005/8/layout/hierarchy2"/>
    <dgm:cxn modelId="{4489F222-F042-49E7-980F-165A3FB7067C}" type="presParOf" srcId="{E589B686-9BCA-4982-A8EC-21F2B7B9B7FC}" destId="{DE4F1DE3-3321-4157-985D-8702185A944F}" srcOrd="3" destOrd="0" presId="urn:microsoft.com/office/officeart/2005/8/layout/hierarchy2"/>
    <dgm:cxn modelId="{4B8BBB6D-B892-4216-805B-AC61F86FD35D}" type="presParOf" srcId="{DE4F1DE3-3321-4157-985D-8702185A944F}" destId="{47A22BBE-3CE9-41D0-A43F-4C41F2C45D4F}" srcOrd="0" destOrd="0" presId="urn:microsoft.com/office/officeart/2005/8/layout/hierarchy2"/>
    <dgm:cxn modelId="{F5C9C314-91EA-43E8-A25A-23937B4FB0BC}" type="presParOf" srcId="{DE4F1DE3-3321-4157-985D-8702185A944F}" destId="{645A798A-CC3E-41FB-A7BA-B26127E1D671}" srcOrd="1" destOrd="0" presId="urn:microsoft.com/office/officeart/2005/8/layout/hierarchy2"/>
    <dgm:cxn modelId="{84D94074-3FE9-4394-AA34-3B692B99220F}" type="presParOf" srcId="{645A798A-CC3E-41FB-A7BA-B26127E1D671}" destId="{6002E990-A4DC-4648-90E1-872EAB9D241F}" srcOrd="0" destOrd="0" presId="urn:microsoft.com/office/officeart/2005/8/layout/hierarchy2"/>
    <dgm:cxn modelId="{96CA17D3-EE31-43C7-8C6C-4BACF4C6BC9A}" type="presParOf" srcId="{6002E990-A4DC-4648-90E1-872EAB9D241F}" destId="{CB8D401D-CC54-42D4-A816-72F80388279E}" srcOrd="0" destOrd="0" presId="urn:microsoft.com/office/officeart/2005/8/layout/hierarchy2"/>
    <dgm:cxn modelId="{B625D73B-9F47-4A86-BCA4-77C38C77E000}" type="presParOf" srcId="{645A798A-CC3E-41FB-A7BA-B26127E1D671}" destId="{1D7643A0-B1ED-4326-B00B-8C9F9A2ABEA7}" srcOrd="1" destOrd="0" presId="urn:microsoft.com/office/officeart/2005/8/layout/hierarchy2"/>
    <dgm:cxn modelId="{B95F09DD-73C3-4EE5-AF06-C5368F59595D}" type="presParOf" srcId="{1D7643A0-B1ED-4326-B00B-8C9F9A2ABEA7}" destId="{1E24F49D-53C2-46CE-8250-BED7BC2B8147}" srcOrd="0" destOrd="0" presId="urn:microsoft.com/office/officeart/2005/8/layout/hierarchy2"/>
    <dgm:cxn modelId="{371A6FE8-7D3C-4BDD-90FB-6578890DBE26}" type="presParOf" srcId="{1D7643A0-B1ED-4326-B00B-8C9F9A2ABEA7}" destId="{71F20183-6D22-4EEC-B924-2733A9062C7F}" srcOrd="1" destOrd="0" presId="urn:microsoft.com/office/officeart/2005/8/layout/hierarchy2"/>
    <dgm:cxn modelId="{BA29E57D-E395-4216-B688-49A722174402}" type="presParOf" srcId="{645A798A-CC3E-41FB-A7BA-B26127E1D671}" destId="{AB289598-99DA-4A4D-B4C4-335686BD0D41}" srcOrd="2" destOrd="0" presId="urn:microsoft.com/office/officeart/2005/8/layout/hierarchy2"/>
    <dgm:cxn modelId="{B8A5D9F9-D363-463D-AAE9-A8235C871331}" type="presParOf" srcId="{AB289598-99DA-4A4D-B4C4-335686BD0D41}" destId="{C1C05A82-219E-4773-BBDC-5770CB0A298C}" srcOrd="0" destOrd="0" presId="urn:microsoft.com/office/officeart/2005/8/layout/hierarchy2"/>
    <dgm:cxn modelId="{48FE9023-7191-4A99-9C69-24023D35CD0E}" type="presParOf" srcId="{645A798A-CC3E-41FB-A7BA-B26127E1D671}" destId="{CA1F926E-944F-4557-8578-16F232ECCDAC}" srcOrd="3" destOrd="0" presId="urn:microsoft.com/office/officeart/2005/8/layout/hierarchy2"/>
    <dgm:cxn modelId="{6E104625-1D57-48E5-9277-1FBB4DBC227A}" type="presParOf" srcId="{CA1F926E-944F-4557-8578-16F232ECCDAC}" destId="{067A5214-A148-4750-90FD-9A94FD056B21}" srcOrd="0" destOrd="0" presId="urn:microsoft.com/office/officeart/2005/8/layout/hierarchy2"/>
    <dgm:cxn modelId="{370497FA-CA07-42EC-845B-7FE8FAA5AF16}" type="presParOf" srcId="{CA1F926E-944F-4557-8578-16F232ECCDAC}" destId="{8204022A-58C9-48CD-BCCB-05F11E68689C}" srcOrd="1" destOrd="0" presId="urn:microsoft.com/office/officeart/2005/8/layout/hierarchy2"/>
    <dgm:cxn modelId="{1AA2005E-BA6C-41C8-8C7E-94BFEC7C7A53}" type="presParOf" srcId="{645A798A-CC3E-41FB-A7BA-B26127E1D671}" destId="{0BCA88D4-068A-4222-B004-B78430B251C8}" srcOrd="4" destOrd="0" presId="urn:microsoft.com/office/officeart/2005/8/layout/hierarchy2"/>
    <dgm:cxn modelId="{BAA852E4-E897-4BF1-971A-B97D5EFC0395}" type="presParOf" srcId="{0BCA88D4-068A-4222-B004-B78430B251C8}" destId="{7F982A6D-9341-432C-A1D8-2F706895D121}" srcOrd="0" destOrd="0" presId="urn:microsoft.com/office/officeart/2005/8/layout/hierarchy2"/>
    <dgm:cxn modelId="{C4C1C568-67F5-4E2D-8BE1-733DFDA48F47}" type="presParOf" srcId="{645A798A-CC3E-41FB-A7BA-B26127E1D671}" destId="{C3088261-C431-4F80-BADD-93285D2E281F}" srcOrd="5" destOrd="0" presId="urn:microsoft.com/office/officeart/2005/8/layout/hierarchy2"/>
    <dgm:cxn modelId="{48FF121F-42D8-40BD-95AD-92735DB6D692}" type="presParOf" srcId="{C3088261-C431-4F80-BADD-93285D2E281F}" destId="{8BCFEC3C-9917-40A5-B7C5-B3CFD7B41E9B}" srcOrd="0" destOrd="0" presId="urn:microsoft.com/office/officeart/2005/8/layout/hierarchy2"/>
    <dgm:cxn modelId="{4FBF21D9-C52E-49FE-9310-D5E06EC21532}" type="presParOf" srcId="{C3088261-C431-4F80-BADD-93285D2E281F}" destId="{E796707E-FFD7-4B03-8248-17CA237528C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01A811-6E3D-4261-B531-32C0755130DC}"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407BB382-C4C4-468D-AF8A-F732E47CECFD}">
      <dgm:prSet phldrT="[Text]" custT="1"/>
      <dgm:spPr/>
      <dgm:t>
        <a:bodyPr/>
        <a:lstStyle/>
        <a:p>
          <a:r>
            <a:rPr lang="en-US" sz="1600" dirty="0"/>
            <a:t>Bivariate analysis</a:t>
          </a:r>
          <a:endParaRPr lang="en-GB" sz="1600" dirty="0"/>
        </a:p>
      </dgm:t>
    </dgm:pt>
    <dgm:pt modelId="{8A4C1E51-138F-4C7F-8631-0A75F4B12C08}" type="parTrans" cxnId="{4F684E89-48A9-4CA2-9DFD-3BED4CF33C31}">
      <dgm:prSet/>
      <dgm:spPr/>
      <dgm:t>
        <a:bodyPr/>
        <a:lstStyle/>
        <a:p>
          <a:endParaRPr lang="en-GB"/>
        </a:p>
      </dgm:t>
    </dgm:pt>
    <dgm:pt modelId="{1ACB63DD-51FF-4291-BF9B-DB89A548079B}" type="sibTrans" cxnId="{4F684E89-48A9-4CA2-9DFD-3BED4CF33C31}">
      <dgm:prSet/>
      <dgm:spPr/>
      <dgm:t>
        <a:bodyPr/>
        <a:lstStyle/>
        <a:p>
          <a:endParaRPr lang="en-GB"/>
        </a:p>
      </dgm:t>
    </dgm:pt>
    <dgm:pt modelId="{AAB13D13-92BA-4812-810E-A3BD4CAF9432}">
      <dgm:prSet phldrT="[Text]" custT="1"/>
      <dgm:spPr/>
      <dgm:t>
        <a:bodyPr/>
        <a:lstStyle/>
        <a:p>
          <a:r>
            <a:rPr lang="en-US" sz="1600" dirty="0"/>
            <a:t>Categorical &amp; Categorial</a:t>
          </a:r>
          <a:endParaRPr lang="en-GB" sz="1600" dirty="0"/>
        </a:p>
      </dgm:t>
    </dgm:pt>
    <dgm:pt modelId="{8F8B4E74-AA1D-49CE-B9D8-5D429674D891}" type="parTrans" cxnId="{37ACD32B-8BE6-4224-8503-9E72CD8C318A}">
      <dgm:prSet/>
      <dgm:spPr/>
      <dgm:t>
        <a:bodyPr/>
        <a:lstStyle/>
        <a:p>
          <a:endParaRPr lang="en-GB"/>
        </a:p>
      </dgm:t>
    </dgm:pt>
    <dgm:pt modelId="{105C260B-DE33-4328-BBF1-0D9BC37A52A4}" type="sibTrans" cxnId="{37ACD32B-8BE6-4224-8503-9E72CD8C318A}">
      <dgm:prSet/>
      <dgm:spPr/>
      <dgm:t>
        <a:bodyPr/>
        <a:lstStyle/>
        <a:p>
          <a:endParaRPr lang="en-GB"/>
        </a:p>
      </dgm:t>
    </dgm:pt>
    <dgm:pt modelId="{B3133691-8826-492B-8AA7-361320CD5F8D}">
      <dgm:prSet phldrT="[Text]" custT="1"/>
      <dgm:spPr/>
      <dgm:t>
        <a:bodyPr/>
        <a:lstStyle/>
        <a:p>
          <a:r>
            <a:rPr lang="en-US" sz="1600" dirty="0"/>
            <a:t>Numerical &amp; Categorical</a:t>
          </a:r>
          <a:endParaRPr lang="en-GB" sz="1600" dirty="0"/>
        </a:p>
      </dgm:t>
    </dgm:pt>
    <dgm:pt modelId="{019AC483-752C-42D0-8410-6106820BEE94}" type="parTrans" cxnId="{68630362-7655-401F-9644-A2E895BE59AE}">
      <dgm:prSet/>
      <dgm:spPr/>
      <dgm:t>
        <a:bodyPr/>
        <a:lstStyle/>
        <a:p>
          <a:endParaRPr lang="en-GB"/>
        </a:p>
      </dgm:t>
    </dgm:pt>
    <dgm:pt modelId="{91AA5537-FF73-4696-8AEA-269195A42562}" type="sibTrans" cxnId="{68630362-7655-401F-9644-A2E895BE59AE}">
      <dgm:prSet/>
      <dgm:spPr/>
      <dgm:t>
        <a:bodyPr/>
        <a:lstStyle/>
        <a:p>
          <a:endParaRPr lang="en-GB"/>
        </a:p>
      </dgm:t>
    </dgm:pt>
    <dgm:pt modelId="{85561CE5-2103-4818-A2EF-C2F3BC22B3D8}">
      <dgm:prSet custT="1"/>
      <dgm:spPr/>
      <dgm:t>
        <a:bodyPr/>
        <a:lstStyle/>
        <a:p>
          <a:r>
            <a:rPr lang="en-US" sz="1600" dirty="0"/>
            <a:t>Bar</a:t>
          </a:r>
          <a:r>
            <a:rPr lang="en-US" sz="1600" baseline="0" dirty="0"/>
            <a:t> chart, 2-Y axis plot</a:t>
          </a:r>
          <a:endParaRPr lang="en-GB" sz="1600" dirty="0"/>
        </a:p>
      </dgm:t>
    </dgm:pt>
    <dgm:pt modelId="{FF4E8B3B-4C13-4BC1-A4D0-BAF56D208B4C}" type="parTrans" cxnId="{A5DE2955-178F-4EC9-B45B-E264C022571E}">
      <dgm:prSet/>
      <dgm:spPr/>
      <dgm:t>
        <a:bodyPr/>
        <a:lstStyle/>
        <a:p>
          <a:endParaRPr lang="en-GB"/>
        </a:p>
      </dgm:t>
    </dgm:pt>
    <dgm:pt modelId="{811C3147-AE44-41E2-BC56-872EFD333AC7}" type="sibTrans" cxnId="{A5DE2955-178F-4EC9-B45B-E264C022571E}">
      <dgm:prSet/>
      <dgm:spPr/>
      <dgm:t>
        <a:bodyPr/>
        <a:lstStyle/>
        <a:p>
          <a:endParaRPr lang="en-GB"/>
        </a:p>
      </dgm:t>
    </dgm:pt>
    <dgm:pt modelId="{B48352AD-205B-4AC6-BB6F-17792FBA7D9D}">
      <dgm:prSet custT="1"/>
      <dgm:spPr/>
      <dgm:t>
        <a:bodyPr/>
        <a:lstStyle/>
        <a:p>
          <a:r>
            <a:rPr lang="en-US" sz="1600" dirty="0"/>
            <a:t>Bar and line graph, 2 Y-axis plot</a:t>
          </a:r>
          <a:endParaRPr lang="en-GB" sz="1600" dirty="0"/>
        </a:p>
      </dgm:t>
    </dgm:pt>
    <dgm:pt modelId="{318BC95B-40FF-4772-B02E-C66BE5454B0F}" type="parTrans" cxnId="{BBB0BF6A-EA2C-4D7C-B8A8-00E5C348B54C}">
      <dgm:prSet/>
      <dgm:spPr/>
      <dgm:t>
        <a:bodyPr/>
        <a:lstStyle/>
        <a:p>
          <a:endParaRPr lang="en-GB"/>
        </a:p>
      </dgm:t>
    </dgm:pt>
    <dgm:pt modelId="{6A78CD21-A2D5-4479-8D6D-FECDEA14116C}" type="sibTrans" cxnId="{BBB0BF6A-EA2C-4D7C-B8A8-00E5C348B54C}">
      <dgm:prSet/>
      <dgm:spPr/>
      <dgm:t>
        <a:bodyPr/>
        <a:lstStyle/>
        <a:p>
          <a:endParaRPr lang="en-GB"/>
        </a:p>
      </dgm:t>
    </dgm:pt>
    <dgm:pt modelId="{81D260BA-6223-41B2-B863-4C4ED7F1F4EB}">
      <dgm:prSet custT="1"/>
      <dgm:spPr/>
      <dgm:t>
        <a:bodyPr/>
        <a:lstStyle/>
        <a:p>
          <a:r>
            <a:rPr lang="en-US" sz="1600" dirty="0"/>
            <a:t>Numerical &amp; Numerical</a:t>
          </a:r>
          <a:endParaRPr lang="en-GB" sz="1600" dirty="0"/>
        </a:p>
      </dgm:t>
    </dgm:pt>
    <dgm:pt modelId="{6FF40089-E910-42E0-9274-1A014C2C504B}" type="parTrans" cxnId="{1AEEBB22-F421-492E-92F1-F48F9D1FBC5B}">
      <dgm:prSet/>
      <dgm:spPr/>
      <dgm:t>
        <a:bodyPr/>
        <a:lstStyle/>
        <a:p>
          <a:endParaRPr lang="en-GB"/>
        </a:p>
      </dgm:t>
    </dgm:pt>
    <dgm:pt modelId="{C9D752A1-C759-4534-8EE9-86F29B0CE29C}" type="sibTrans" cxnId="{1AEEBB22-F421-492E-92F1-F48F9D1FBC5B}">
      <dgm:prSet/>
      <dgm:spPr/>
      <dgm:t>
        <a:bodyPr/>
        <a:lstStyle/>
        <a:p>
          <a:endParaRPr lang="en-GB"/>
        </a:p>
      </dgm:t>
    </dgm:pt>
    <dgm:pt modelId="{75B4E360-370E-43A9-BF47-05C0AB3ACE29}">
      <dgm:prSet custT="1"/>
      <dgm:spPr/>
      <dgm:t>
        <a:bodyPr/>
        <a:lstStyle/>
        <a:p>
          <a:r>
            <a:rPr lang="en-US" sz="1600" dirty="0"/>
            <a:t>Correlation</a:t>
          </a:r>
          <a:endParaRPr lang="en-GB" sz="1600" dirty="0"/>
        </a:p>
      </dgm:t>
    </dgm:pt>
    <dgm:pt modelId="{C89F20BD-C220-41C6-A054-A55596E284FC}" type="parTrans" cxnId="{DED38269-F62F-4B32-886F-5C13A2BE8271}">
      <dgm:prSet/>
      <dgm:spPr/>
      <dgm:t>
        <a:bodyPr/>
        <a:lstStyle/>
        <a:p>
          <a:endParaRPr lang="en-GB"/>
        </a:p>
      </dgm:t>
    </dgm:pt>
    <dgm:pt modelId="{58BBE40A-C562-4C84-86E0-8E25002AF23C}" type="sibTrans" cxnId="{DED38269-F62F-4B32-886F-5C13A2BE8271}">
      <dgm:prSet/>
      <dgm:spPr/>
      <dgm:t>
        <a:bodyPr/>
        <a:lstStyle/>
        <a:p>
          <a:endParaRPr lang="en-GB"/>
        </a:p>
      </dgm:t>
    </dgm:pt>
    <dgm:pt modelId="{D93ADC69-42E2-4242-836C-66B42AEC5DCA}">
      <dgm:prSet custT="1"/>
      <dgm:spPr/>
      <dgm:t>
        <a:bodyPr/>
        <a:lstStyle/>
        <a:p>
          <a:r>
            <a:rPr lang="en-US" sz="1600" dirty="0"/>
            <a:t>Scatterplot</a:t>
          </a:r>
          <a:endParaRPr lang="en-GB" sz="1600" dirty="0"/>
        </a:p>
      </dgm:t>
    </dgm:pt>
    <dgm:pt modelId="{EB9CB655-6102-42F5-AEFB-21A077F756CE}" type="parTrans" cxnId="{48725B54-4ACF-46BA-9D37-22173EFEDB2A}">
      <dgm:prSet/>
      <dgm:spPr/>
      <dgm:t>
        <a:bodyPr/>
        <a:lstStyle/>
        <a:p>
          <a:endParaRPr lang="en-GB"/>
        </a:p>
      </dgm:t>
    </dgm:pt>
    <dgm:pt modelId="{A6E8E1C1-EA07-426B-AB3D-18D5F7252DA9}" type="sibTrans" cxnId="{48725B54-4ACF-46BA-9D37-22173EFEDB2A}">
      <dgm:prSet/>
      <dgm:spPr/>
      <dgm:t>
        <a:bodyPr/>
        <a:lstStyle/>
        <a:p>
          <a:endParaRPr lang="en-GB"/>
        </a:p>
      </dgm:t>
    </dgm:pt>
    <dgm:pt modelId="{223D7618-504E-4890-8D05-582335219606}">
      <dgm:prSet custT="1"/>
      <dgm:spPr/>
      <dgm:t>
        <a:bodyPr/>
        <a:lstStyle/>
        <a:p>
          <a:r>
            <a:rPr lang="en-US" sz="1600" b="0" dirty="0"/>
            <a:t>Cross-tabs</a:t>
          </a:r>
          <a:endParaRPr lang="en-GB" sz="1600" b="0" dirty="0"/>
        </a:p>
      </dgm:t>
    </dgm:pt>
    <dgm:pt modelId="{2A831BAF-60FF-40B3-A101-67934D408926}" type="parTrans" cxnId="{1E84EC6E-A5AB-41AD-B0B5-933FB2F69C4E}">
      <dgm:prSet/>
      <dgm:spPr/>
      <dgm:t>
        <a:bodyPr/>
        <a:lstStyle/>
        <a:p>
          <a:endParaRPr lang="en-GB"/>
        </a:p>
      </dgm:t>
    </dgm:pt>
    <dgm:pt modelId="{DB1BA695-E841-4C87-B78B-B91D5500AB2E}" type="sibTrans" cxnId="{1E84EC6E-A5AB-41AD-B0B5-933FB2F69C4E}">
      <dgm:prSet/>
      <dgm:spPr/>
      <dgm:t>
        <a:bodyPr/>
        <a:lstStyle/>
        <a:p>
          <a:endParaRPr lang="en-GB"/>
        </a:p>
      </dgm:t>
    </dgm:pt>
    <dgm:pt modelId="{062B6C73-0210-4EC6-90C8-0DC7F9380FA6}" type="pres">
      <dgm:prSet presAssocID="{E101A811-6E3D-4261-B531-32C0755130DC}" presName="diagram" presStyleCnt="0">
        <dgm:presLayoutVars>
          <dgm:chPref val="1"/>
          <dgm:dir/>
          <dgm:animOne val="branch"/>
          <dgm:animLvl val="lvl"/>
          <dgm:resizeHandles val="exact"/>
        </dgm:presLayoutVars>
      </dgm:prSet>
      <dgm:spPr/>
    </dgm:pt>
    <dgm:pt modelId="{BE89E584-DD50-4729-B612-5FB1E889C5ED}" type="pres">
      <dgm:prSet presAssocID="{407BB382-C4C4-468D-AF8A-F732E47CECFD}" presName="root1" presStyleCnt="0"/>
      <dgm:spPr/>
    </dgm:pt>
    <dgm:pt modelId="{6D0F0018-ED71-45C9-84A3-FFFCECA3E060}" type="pres">
      <dgm:prSet presAssocID="{407BB382-C4C4-468D-AF8A-F732E47CECFD}" presName="LevelOneTextNode" presStyleLbl="node0" presStyleIdx="0" presStyleCnt="1" custScaleX="31259" custScaleY="19353" custLinFactNeighborX="-53" custLinFactNeighborY="1543">
        <dgm:presLayoutVars>
          <dgm:chPref val="3"/>
        </dgm:presLayoutVars>
      </dgm:prSet>
      <dgm:spPr/>
    </dgm:pt>
    <dgm:pt modelId="{E589B686-9BCA-4982-A8EC-21F2B7B9B7FC}" type="pres">
      <dgm:prSet presAssocID="{407BB382-C4C4-468D-AF8A-F732E47CECFD}" presName="level2hierChild" presStyleCnt="0"/>
      <dgm:spPr/>
    </dgm:pt>
    <dgm:pt modelId="{CBB0D997-C51D-4027-9F77-8A7419EB19CF}" type="pres">
      <dgm:prSet presAssocID="{8F8B4E74-AA1D-49CE-B9D8-5D429674D891}" presName="conn2-1" presStyleLbl="parChTrans1D2" presStyleIdx="0" presStyleCnt="3"/>
      <dgm:spPr/>
    </dgm:pt>
    <dgm:pt modelId="{FC86447E-2E55-4F70-A9E5-04DF7B0DC4A4}" type="pres">
      <dgm:prSet presAssocID="{8F8B4E74-AA1D-49CE-B9D8-5D429674D891}" presName="connTx" presStyleLbl="parChTrans1D2" presStyleIdx="0" presStyleCnt="3"/>
      <dgm:spPr/>
    </dgm:pt>
    <dgm:pt modelId="{6D9126CB-7C82-4053-B054-9D91C8A80622}" type="pres">
      <dgm:prSet presAssocID="{AAB13D13-92BA-4812-810E-A3BD4CAF9432}" presName="root2" presStyleCnt="0"/>
      <dgm:spPr/>
    </dgm:pt>
    <dgm:pt modelId="{15E7B07B-4207-463A-85F6-4F1E0C16CE28}" type="pres">
      <dgm:prSet presAssocID="{AAB13D13-92BA-4812-810E-A3BD4CAF9432}" presName="LevelTwoTextNode" presStyleLbl="node2" presStyleIdx="0" presStyleCnt="3" custScaleX="42862" custScaleY="24638" custLinFactNeighborX="-26887" custLinFactNeighborY="-6730">
        <dgm:presLayoutVars>
          <dgm:chPref val="3"/>
        </dgm:presLayoutVars>
      </dgm:prSet>
      <dgm:spPr/>
    </dgm:pt>
    <dgm:pt modelId="{D7D4A9C1-001A-472B-8F49-167FA3AAC6B7}" type="pres">
      <dgm:prSet presAssocID="{AAB13D13-92BA-4812-810E-A3BD4CAF9432}" presName="level3hierChild" presStyleCnt="0"/>
      <dgm:spPr/>
    </dgm:pt>
    <dgm:pt modelId="{068826C7-13E6-4091-9487-4112542BBAC7}" type="pres">
      <dgm:prSet presAssocID="{FF4E8B3B-4C13-4BC1-A4D0-BAF56D208B4C}" presName="conn2-1" presStyleLbl="parChTrans1D3" presStyleIdx="0" presStyleCnt="5"/>
      <dgm:spPr/>
    </dgm:pt>
    <dgm:pt modelId="{B82B42A3-6FC7-4AC8-BFEC-D9A81B180862}" type="pres">
      <dgm:prSet presAssocID="{FF4E8B3B-4C13-4BC1-A4D0-BAF56D208B4C}" presName="connTx" presStyleLbl="parChTrans1D3" presStyleIdx="0" presStyleCnt="5"/>
      <dgm:spPr/>
    </dgm:pt>
    <dgm:pt modelId="{7551DA94-0462-4BCF-9363-D3094AE53D5B}" type="pres">
      <dgm:prSet presAssocID="{85561CE5-2103-4818-A2EF-C2F3BC22B3D8}" presName="root2" presStyleCnt="0"/>
      <dgm:spPr/>
    </dgm:pt>
    <dgm:pt modelId="{B9487B68-B7FF-4EF9-B0A0-8AAAD65522DA}" type="pres">
      <dgm:prSet presAssocID="{85561CE5-2103-4818-A2EF-C2F3BC22B3D8}" presName="LevelTwoTextNode" presStyleLbl="node3" presStyleIdx="0" presStyleCnt="5" custScaleX="31336" custScaleY="31711" custLinFactNeighborX="-49819" custLinFactNeighborY="-5068">
        <dgm:presLayoutVars>
          <dgm:chPref val="3"/>
        </dgm:presLayoutVars>
      </dgm:prSet>
      <dgm:spPr/>
    </dgm:pt>
    <dgm:pt modelId="{F4567A79-1B10-494A-B73C-001628C1E902}" type="pres">
      <dgm:prSet presAssocID="{85561CE5-2103-4818-A2EF-C2F3BC22B3D8}" presName="level3hierChild" presStyleCnt="0"/>
      <dgm:spPr/>
    </dgm:pt>
    <dgm:pt modelId="{1C07F71A-9F5B-4C72-9A39-B2E29D98E93F}" type="pres">
      <dgm:prSet presAssocID="{2A831BAF-60FF-40B3-A101-67934D408926}" presName="conn2-1" presStyleLbl="parChTrans1D3" presStyleIdx="1" presStyleCnt="5"/>
      <dgm:spPr/>
    </dgm:pt>
    <dgm:pt modelId="{7883AE46-A11E-4BAB-B52A-92DF6FE0CA30}" type="pres">
      <dgm:prSet presAssocID="{2A831BAF-60FF-40B3-A101-67934D408926}" presName="connTx" presStyleLbl="parChTrans1D3" presStyleIdx="1" presStyleCnt="5"/>
      <dgm:spPr/>
    </dgm:pt>
    <dgm:pt modelId="{F96773E0-6870-445F-8F83-7BDB6A3D5014}" type="pres">
      <dgm:prSet presAssocID="{223D7618-504E-4890-8D05-582335219606}" presName="root2" presStyleCnt="0"/>
      <dgm:spPr/>
    </dgm:pt>
    <dgm:pt modelId="{D3CCEB55-3448-4792-913A-8F4697331AB6}" type="pres">
      <dgm:prSet presAssocID="{223D7618-504E-4890-8D05-582335219606}" presName="LevelTwoTextNode" presStyleLbl="node3" presStyleIdx="1" presStyleCnt="5" custScaleX="32249" custScaleY="23313" custLinFactNeighborX="-49584" custLinFactNeighborY="-5254">
        <dgm:presLayoutVars>
          <dgm:chPref val="3"/>
        </dgm:presLayoutVars>
      </dgm:prSet>
      <dgm:spPr/>
    </dgm:pt>
    <dgm:pt modelId="{64714E9A-69F4-43F6-86F8-197D2EF4A8BA}" type="pres">
      <dgm:prSet presAssocID="{223D7618-504E-4890-8D05-582335219606}" presName="level3hierChild" presStyleCnt="0"/>
      <dgm:spPr/>
    </dgm:pt>
    <dgm:pt modelId="{973FAC60-C692-4739-A1D9-A4BA97A9BD4F}" type="pres">
      <dgm:prSet presAssocID="{6FF40089-E910-42E0-9274-1A014C2C504B}" presName="conn2-1" presStyleLbl="parChTrans1D2" presStyleIdx="1" presStyleCnt="3"/>
      <dgm:spPr/>
    </dgm:pt>
    <dgm:pt modelId="{F4E648C6-9196-4290-8761-7A4F1D79AC3B}" type="pres">
      <dgm:prSet presAssocID="{6FF40089-E910-42E0-9274-1A014C2C504B}" presName="connTx" presStyleLbl="parChTrans1D2" presStyleIdx="1" presStyleCnt="3"/>
      <dgm:spPr/>
    </dgm:pt>
    <dgm:pt modelId="{98E8D2BE-3856-406F-94F1-C759CE3B100A}" type="pres">
      <dgm:prSet presAssocID="{81D260BA-6223-41B2-B863-4C4ED7F1F4EB}" presName="root2" presStyleCnt="0"/>
      <dgm:spPr/>
    </dgm:pt>
    <dgm:pt modelId="{5AA43FB9-097C-46A9-AE98-761903D40923}" type="pres">
      <dgm:prSet presAssocID="{81D260BA-6223-41B2-B863-4C4ED7F1F4EB}" presName="LevelTwoTextNode" presStyleLbl="node2" presStyleIdx="1" presStyleCnt="3" custScaleX="42308" custScaleY="21481" custLinFactNeighborX="-27750" custLinFactNeighborY="-2077">
        <dgm:presLayoutVars>
          <dgm:chPref val="3"/>
        </dgm:presLayoutVars>
      </dgm:prSet>
      <dgm:spPr/>
    </dgm:pt>
    <dgm:pt modelId="{FC5BBECD-3D1C-4552-8399-B36226303BF0}" type="pres">
      <dgm:prSet presAssocID="{81D260BA-6223-41B2-B863-4C4ED7F1F4EB}" presName="level3hierChild" presStyleCnt="0"/>
      <dgm:spPr/>
    </dgm:pt>
    <dgm:pt modelId="{8AEA9EB3-3D60-42E2-AE01-A1D2458A1BF4}" type="pres">
      <dgm:prSet presAssocID="{C89F20BD-C220-41C6-A054-A55596E284FC}" presName="conn2-1" presStyleLbl="parChTrans1D3" presStyleIdx="2" presStyleCnt="5"/>
      <dgm:spPr/>
    </dgm:pt>
    <dgm:pt modelId="{69DF019D-5EE2-48FC-8B27-43F5658F130C}" type="pres">
      <dgm:prSet presAssocID="{C89F20BD-C220-41C6-A054-A55596E284FC}" presName="connTx" presStyleLbl="parChTrans1D3" presStyleIdx="2" presStyleCnt="5"/>
      <dgm:spPr/>
    </dgm:pt>
    <dgm:pt modelId="{14E58A1D-8470-4F31-AAAC-0720FA23AFD6}" type="pres">
      <dgm:prSet presAssocID="{75B4E360-370E-43A9-BF47-05C0AB3ACE29}" presName="root2" presStyleCnt="0"/>
      <dgm:spPr/>
    </dgm:pt>
    <dgm:pt modelId="{0A2DAD03-4211-4878-A994-30B45D063FFF}" type="pres">
      <dgm:prSet presAssocID="{75B4E360-370E-43A9-BF47-05C0AB3ACE29}" presName="LevelTwoTextNode" presStyleLbl="node3" presStyleIdx="2" presStyleCnt="5" custScaleX="31143" custScaleY="16384" custLinFactNeighborX="-49082" custLinFactNeighborY="1085">
        <dgm:presLayoutVars>
          <dgm:chPref val="3"/>
        </dgm:presLayoutVars>
      </dgm:prSet>
      <dgm:spPr/>
    </dgm:pt>
    <dgm:pt modelId="{07E27A66-D895-4B9F-A46C-38CB15F14B46}" type="pres">
      <dgm:prSet presAssocID="{75B4E360-370E-43A9-BF47-05C0AB3ACE29}" presName="level3hierChild" presStyleCnt="0"/>
      <dgm:spPr/>
    </dgm:pt>
    <dgm:pt modelId="{A597D861-0A62-46E6-839D-DA777BD1F74A}" type="pres">
      <dgm:prSet presAssocID="{EB9CB655-6102-42F5-AEFB-21A077F756CE}" presName="conn2-1" presStyleLbl="parChTrans1D3" presStyleIdx="3" presStyleCnt="5"/>
      <dgm:spPr/>
    </dgm:pt>
    <dgm:pt modelId="{2745B0B1-535E-4FE4-950C-850FE68A3F00}" type="pres">
      <dgm:prSet presAssocID="{EB9CB655-6102-42F5-AEFB-21A077F756CE}" presName="connTx" presStyleLbl="parChTrans1D3" presStyleIdx="3" presStyleCnt="5"/>
      <dgm:spPr/>
    </dgm:pt>
    <dgm:pt modelId="{BB71232D-9139-4F91-90E1-B5C0EB39CA96}" type="pres">
      <dgm:prSet presAssocID="{D93ADC69-42E2-4242-836C-66B42AEC5DCA}" presName="root2" presStyleCnt="0"/>
      <dgm:spPr/>
    </dgm:pt>
    <dgm:pt modelId="{A8CC9D56-AAD6-4121-8416-0AE7ECF53CF1}" type="pres">
      <dgm:prSet presAssocID="{D93ADC69-42E2-4242-836C-66B42AEC5DCA}" presName="LevelTwoTextNode" presStyleLbl="node3" presStyleIdx="3" presStyleCnt="5" custScaleX="29057" custScaleY="16334" custLinFactNeighborX="-48372" custLinFactNeighborY="874">
        <dgm:presLayoutVars>
          <dgm:chPref val="3"/>
        </dgm:presLayoutVars>
      </dgm:prSet>
      <dgm:spPr/>
    </dgm:pt>
    <dgm:pt modelId="{97585C3A-EEBF-4F1F-AC53-E5E521E527B2}" type="pres">
      <dgm:prSet presAssocID="{D93ADC69-42E2-4242-836C-66B42AEC5DCA}" presName="level3hierChild" presStyleCnt="0"/>
      <dgm:spPr/>
    </dgm:pt>
    <dgm:pt modelId="{35450BB7-C5A9-4693-AC36-74BAD0CBAEB4}" type="pres">
      <dgm:prSet presAssocID="{019AC483-752C-42D0-8410-6106820BEE94}" presName="conn2-1" presStyleLbl="parChTrans1D2" presStyleIdx="2" presStyleCnt="3"/>
      <dgm:spPr/>
    </dgm:pt>
    <dgm:pt modelId="{C63E84ED-2801-443F-A612-3A2CD2DDA688}" type="pres">
      <dgm:prSet presAssocID="{019AC483-752C-42D0-8410-6106820BEE94}" presName="connTx" presStyleLbl="parChTrans1D2" presStyleIdx="2" presStyleCnt="3"/>
      <dgm:spPr/>
    </dgm:pt>
    <dgm:pt modelId="{DE4F1DE3-3321-4157-985D-8702185A944F}" type="pres">
      <dgm:prSet presAssocID="{B3133691-8826-492B-8AA7-361320CD5F8D}" presName="root2" presStyleCnt="0"/>
      <dgm:spPr/>
    </dgm:pt>
    <dgm:pt modelId="{47A22BBE-3CE9-41D0-A43F-4C41F2C45D4F}" type="pres">
      <dgm:prSet presAssocID="{B3133691-8826-492B-8AA7-361320CD5F8D}" presName="LevelTwoTextNode" presStyleLbl="node2" presStyleIdx="2" presStyleCnt="3" custScaleX="41465" custScaleY="19533" custLinFactNeighborX="-25490" custLinFactNeighborY="-1771">
        <dgm:presLayoutVars>
          <dgm:chPref val="3"/>
        </dgm:presLayoutVars>
      </dgm:prSet>
      <dgm:spPr/>
    </dgm:pt>
    <dgm:pt modelId="{645A798A-CC3E-41FB-A7BA-B26127E1D671}" type="pres">
      <dgm:prSet presAssocID="{B3133691-8826-492B-8AA7-361320CD5F8D}" presName="level3hierChild" presStyleCnt="0"/>
      <dgm:spPr/>
    </dgm:pt>
    <dgm:pt modelId="{0BCA88D4-068A-4222-B004-B78430B251C8}" type="pres">
      <dgm:prSet presAssocID="{318BC95B-40FF-4772-B02E-C66BE5454B0F}" presName="conn2-1" presStyleLbl="parChTrans1D3" presStyleIdx="4" presStyleCnt="5"/>
      <dgm:spPr/>
    </dgm:pt>
    <dgm:pt modelId="{7F982A6D-9341-432C-A1D8-2F706895D121}" type="pres">
      <dgm:prSet presAssocID="{318BC95B-40FF-4772-B02E-C66BE5454B0F}" presName="connTx" presStyleLbl="parChTrans1D3" presStyleIdx="4" presStyleCnt="5"/>
      <dgm:spPr/>
    </dgm:pt>
    <dgm:pt modelId="{C3088261-C431-4F80-BADD-93285D2E281F}" type="pres">
      <dgm:prSet presAssocID="{B48352AD-205B-4AC6-BB6F-17792FBA7D9D}" presName="root2" presStyleCnt="0"/>
      <dgm:spPr/>
    </dgm:pt>
    <dgm:pt modelId="{8BCFEC3C-9917-40A5-B7C5-B3CFD7B41E9B}" type="pres">
      <dgm:prSet presAssocID="{B48352AD-205B-4AC6-BB6F-17792FBA7D9D}" presName="LevelTwoTextNode" presStyleLbl="node3" presStyleIdx="4" presStyleCnt="5" custScaleX="29122" custScaleY="25665" custLinFactNeighborX="-47594" custLinFactNeighborY="-480">
        <dgm:presLayoutVars>
          <dgm:chPref val="3"/>
        </dgm:presLayoutVars>
      </dgm:prSet>
      <dgm:spPr/>
    </dgm:pt>
    <dgm:pt modelId="{E796707E-FFD7-4B03-8248-17CA237528CE}" type="pres">
      <dgm:prSet presAssocID="{B48352AD-205B-4AC6-BB6F-17792FBA7D9D}" presName="level3hierChild" presStyleCnt="0"/>
      <dgm:spPr/>
    </dgm:pt>
  </dgm:ptLst>
  <dgm:cxnLst>
    <dgm:cxn modelId="{1956C302-308E-4A3D-889B-C6A57CE42735}" type="presOf" srcId="{318BC95B-40FF-4772-B02E-C66BE5454B0F}" destId="{7F982A6D-9341-432C-A1D8-2F706895D121}" srcOrd="1" destOrd="0" presId="urn:microsoft.com/office/officeart/2005/8/layout/hierarchy2"/>
    <dgm:cxn modelId="{F26C9B06-DED4-4CDE-AB50-D1B2C95F859F}" type="presOf" srcId="{8F8B4E74-AA1D-49CE-B9D8-5D429674D891}" destId="{FC86447E-2E55-4F70-A9E5-04DF7B0DC4A4}" srcOrd="1" destOrd="0" presId="urn:microsoft.com/office/officeart/2005/8/layout/hierarchy2"/>
    <dgm:cxn modelId="{01E7AD0C-FEB8-40E2-921E-67CB26DC763E}" type="presOf" srcId="{C89F20BD-C220-41C6-A054-A55596E284FC}" destId="{69DF019D-5EE2-48FC-8B27-43F5658F130C}" srcOrd="1" destOrd="0" presId="urn:microsoft.com/office/officeart/2005/8/layout/hierarchy2"/>
    <dgm:cxn modelId="{CF1BDF15-FF53-4746-AB18-1FF2E96AAB64}" type="presOf" srcId="{407BB382-C4C4-468D-AF8A-F732E47CECFD}" destId="{6D0F0018-ED71-45C9-84A3-FFFCECA3E060}" srcOrd="0" destOrd="0" presId="urn:microsoft.com/office/officeart/2005/8/layout/hierarchy2"/>
    <dgm:cxn modelId="{1335BA16-9196-41FB-B40F-E067F02CADE4}" type="presOf" srcId="{019AC483-752C-42D0-8410-6106820BEE94}" destId="{C63E84ED-2801-443F-A612-3A2CD2DDA688}" srcOrd="1" destOrd="0" presId="urn:microsoft.com/office/officeart/2005/8/layout/hierarchy2"/>
    <dgm:cxn modelId="{16BF8720-FCFB-4519-AC2D-67A045AFC46A}" type="presOf" srcId="{AAB13D13-92BA-4812-810E-A3BD4CAF9432}" destId="{15E7B07B-4207-463A-85F6-4F1E0C16CE28}" srcOrd="0" destOrd="0" presId="urn:microsoft.com/office/officeart/2005/8/layout/hierarchy2"/>
    <dgm:cxn modelId="{1AEEBB22-F421-492E-92F1-F48F9D1FBC5B}" srcId="{407BB382-C4C4-468D-AF8A-F732E47CECFD}" destId="{81D260BA-6223-41B2-B863-4C4ED7F1F4EB}" srcOrd="1" destOrd="0" parTransId="{6FF40089-E910-42E0-9274-1A014C2C504B}" sibTransId="{C9D752A1-C759-4534-8EE9-86F29B0CE29C}"/>
    <dgm:cxn modelId="{6F537726-416E-4510-8FE8-C757DF605E47}" type="presOf" srcId="{6FF40089-E910-42E0-9274-1A014C2C504B}" destId="{F4E648C6-9196-4290-8761-7A4F1D79AC3B}" srcOrd="1" destOrd="0" presId="urn:microsoft.com/office/officeart/2005/8/layout/hierarchy2"/>
    <dgm:cxn modelId="{37ACD32B-8BE6-4224-8503-9E72CD8C318A}" srcId="{407BB382-C4C4-468D-AF8A-F732E47CECFD}" destId="{AAB13D13-92BA-4812-810E-A3BD4CAF9432}" srcOrd="0" destOrd="0" parTransId="{8F8B4E74-AA1D-49CE-B9D8-5D429674D891}" sibTransId="{105C260B-DE33-4328-BBF1-0D9BC37A52A4}"/>
    <dgm:cxn modelId="{45E82E2F-2CEE-4D91-8BC2-F0108FAEA43A}" type="presOf" srcId="{C89F20BD-C220-41C6-A054-A55596E284FC}" destId="{8AEA9EB3-3D60-42E2-AE01-A1D2458A1BF4}" srcOrd="0" destOrd="0" presId="urn:microsoft.com/office/officeart/2005/8/layout/hierarchy2"/>
    <dgm:cxn modelId="{13D53830-B687-4860-9C5B-4B96ECF5A54D}" type="presOf" srcId="{223D7618-504E-4890-8D05-582335219606}" destId="{D3CCEB55-3448-4792-913A-8F4697331AB6}" srcOrd="0" destOrd="0" presId="urn:microsoft.com/office/officeart/2005/8/layout/hierarchy2"/>
    <dgm:cxn modelId="{B1018433-6DB9-4735-8B0E-FC7FEB4A2936}" type="presOf" srcId="{85561CE5-2103-4818-A2EF-C2F3BC22B3D8}" destId="{B9487B68-B7FF-4EF9-B0A0-8AAAD65522DA}" srcOrd="0" destOrd="0" presId="urn:microsoft.com/office/officeart/2005/8/layout/hierarchy2"/>
    <dgm:cxn modelId="{6C522F35-B0FB-4865-ABD5-FF0BB8A425CB}" type="presOf" srcId="{75B4E360-370E-43A9-BF47-05C0AB3ACE29}" destId="{0A2DAD03-4211-4878-A994-30B45D063FFF}" srcOrd="0" destOrd="0" presId="urn:microsoft.com/office/officeart/2005/8/layout/hierarchy2"/>
    <dgm:cxn modelId="{68630362-7655-401F-9644-A2E895BE59AE}" srcId="{407BB382-C4C4-468D-AF8A-F732E47CECFD}" destId="{B3133691-8826-492B-8AA7-361320CD5F8D}" srcOrd="2" destOrd="0" parTransId="{019AC483-752C-42D0-8410-6106820BEE94}" sibTransId="{91AA5537-FF73-4696-8AEA-269195A42562}"/>
    <dgm:cxn modelId="{31F3CE63-FF58-4ABA-9146-0517FCB72629}" type="presOf" srcId="{FF4E8B3B-4C13-4BC1-A4D0-BAF56D208B4C}" destId="{068826C7-13E6-4091-9487-4112542BBAC7}" srcOrd="0" destOrd="0" presId="urn:microsoft.com/office/officeart/2005/8/layout/hierarchy2"/>
    <dgm:cxn modelId="{DED38269-F62F-4B32-886F-5C13A2BE8271}" srcId="{81D260BA-6223-41B2-B863-4C4ED7F1F4EB}" destId="{75B4E360-370E-43A9-BF47-05C0AB3ACE29}" srcOrd="0" destOrd="0" parTransId="{C89F20BD-C220-41C6-A054-A55596E284FC}" sibTransId="{58BBE40A-C562-4C84-86E0-8E25002AF23C}"/>
    <dgm:cxn modelId="{BBB0BF6A-EA2C-4D7C-B8A8-00E5C348B54C}" srcId="{B3133691-8826-492B-8AA7-361320CD5F8D}" destId="{B48352AD-205B-4AC6-BB6F-17792FBA7D9D}" srcOrd="0" destOrd="0" parTransId="{318BC95B-40FF-4772-B02E-C66BE5454B0F}" sibTransId="{6A78CD21-A2D5-4479-8D6D-FECDEA14116C}"/>
    <dgm:cxn modelId="{1E84EC6E-A5AB-41AD-B0B5-933FB2F69C4E}" srcId="{AAB13D13-92BA-4812-810E-A3BD4CAF9432}" destId="{223D7618-504E-4890-8D05-582335219606}" srcOrd="1" destOrd="0" parTransId="{2A831BAF-60FF-40B3-A101-67934D408926}" sibTransId="{DB1BA695-E841-4C87-B78B-B91D5500AB2E}"/>
    <dgm:cxn modelId="{D2BD8353-971D-4800-B836-BF9B0BF6156A}" type="presOf" srcId="{6FF40089-E910-42E0-9274-1A014C2C504B}" destId="{973FAC60-C692-4739-A1D9-A4BA97A9BD4F}" srcOrd="0" destOrd="0" presId="urn:microsoft.com/office/officeart/2005/8/layout/hierarchy2"/>
    <dgm:cxn modelId="{48725B54-4ACF-46BA-9D37-22173EFEDB2A}" srcId="{81D260BA-6223-41B2-B863-4C4ED7F1F4EB}" destId="{D93ADC69-42E2-4242-836C-66B42AEC5DCA}" srcOrd="1" destOrd="0" parTransId="{EB9CB655-6102-42F5-AEFB-21A077F756CE}" sibTransId="{A6E8E1C1-EA07-426B-AB3D-18D5F7252DA9}"/>
    <dgm:cxn modelId="{A5DE2955-178F-4EC9-B45B-E264C022571E}" srcId="{AAB13D13-92BA-4812-810E-A3BD4CAF9432}" destId="{85561CE5-2103-4818-A2EF-C2F3BC22B3D8}" srcOrd="0" destOrd="0" parTransId="{FF4E8B3B-4C13-4BC1-A4D0-BAF56D208B4C}" sibTransId="{811C3147-AE44-41E2-BC56-872EFD333AC7}"/>
    <dgm:cxn modelId="{74A58755-69F0-4878-8DD4-6BB03C8A6269}" type="presOf" srcId="{EB9CB655-6102-42F5-AEFB-21A077F756CE}" destId="{A597D861-0A62-46E6-839D-DA777BD1F74A}" srcOrd="0" destOrd="0" presId="urn:microsoft.com/office/officeart/2005/8/layout/hierarchy2"/>
    <dgm:cxn modelId="{CA992259-E436-4E2C-BF23-21340C1124AA}" type="presOf" srcId="{E101A811-6E3D-4261-B531-32C0755130DC}" destId="{062B6C73-0210-4EC6-90C8-0DC7F9380FA6}" srcOrd="0" destOrd="0" presId="urn:microsoft.com/office/officeart/2005/8/layout/hierarchy2"/>
    <dgm:cxn modelId="{4F684E89-48A9-4CA2-9DFD-3BED4CF33C31}" srcId="{E101A811-6E3D-4261-B531-32C0755130DC}" destId="{407BB382-C4C4-468D-AF8A-F732E47CECFD}" srcOrd="0" destOrd="0" parTransId="{8A4C1E51-138F-4C7F-8631-0A75F4B12C08}" sibTransId="{1ACB63DD-51FF-4291-BF9B-DB89A548079B}"/>
    <dgm:cxn modelId="{1F95138E-7E98-4300-8895-D54B0A076AB7}" type="presOf" srcId="{318BC95B-40FF-4772-B02E-C66BE5454B0F}" destId="{0BCA88D4-068A-4222-B004-B78430B251C8}" srcOrd="0" destOrd="0" presId="urn:microsoft.com/office/officeart/2005/8/layout/hierarchy2"/>
    <dgm:cxn modelId="{7D3A3990-F744-4B9F-9C4E-DBED74AB969B}" type="presOf" srcId="{81D260BA-6223-41B2-B863-4C4ED7F1F4EB}" destId="{5AA43FB9-097C-46A9-AE98-761903D40923}" srcOrd="0" destOrd="0" presId="urn:microsoft.com/office/officeart/2005/8/layout/hierarchy2"/>
    <dgm:cxn modelId="{6D6D0696-C777-4F29-8087-ABFBFE810DB9}" type="presOf" srcId="{8F8B4E74-AA1D-49CE-B9D8-5D429674D891}" destId="{CBB0D997-C51D-4027-9F77-8A7419EB19CF}" srcOrd="0" destOrd="0" presId="urn:microsoft.com/office/officeart/2005/8/layout/hierarchy2"/>
    <dgm:cxn modelId="{5C8BAB9D-7B8A-4FFB-B9D6-F9A6935951FD}" type="presOf" srcId="{D93ADC69-42E2-4242-836C-66B42AEC5DCA}" destId="{A8CC9D56-AAD6-4121-8416-0AE7ECF53CF1}" srcOrd="0" destOrd="0" presId="urn:microsoft.com/office/officeart/2005/8/layout/hierarchy2"/>
    <dgm:cxn modelId="{8D1138A5-F9A8-4C8C-AD69-7AB677AB3EC2}" type="presOf" srcId="{B3133691-8826-492B-8AA7-361320CD5F8D}" destId="{47A22BBE-3CE9-41D0-A43F-4C41F2C45D4F}" srcOrd="0" destOrd="0" presId="urn:microsoft.com/office/officeart/2005/8/layout/hierarchy2"/>
    <dgm:cxn modelId="{A34E3BA5-5CB5-43B1-A348-4D861900058C}" type="presOf" srcId="{FF4E8B3B-4C13-4BC1-A4D0-BAF56D208B4C}" destId="{B82B42A3-6FC7-4AC8-BFEC-D9A81B180862}" srcOrd="1" destOrd="0" presId="urn:microsoft.com/office/officeart/2005/8/layout/hierarchy2"/>
    <dgm:cxn modelId="{C9126FC4-0596-40BF-BEF9-C94724741098}" type="presOf" srcId="{019AC483-752C-42D0-8410-6106820BEE94}" destId="{35450BB7-C5A9-4693-AC36-74BAD0CBAEB4}" srcOrd="0" destOrd="0" presId="urn:microsoft.com/office/officeart/2005/8/layout/hierarchy2"/>
    <dgm:cxn modelId="{96A72DDC-F7C3-46BA-9084-1412FB804CEF}" type="presOf" srcId="{B48352AD-205B-4AC6-BB6F-17792FBA7D9D}" destId="{8BCFEC3C-9917-40A5-B7C5-B3CFD7B41E9B}" srcOrd="0" destOrd="0" presId="urn:microsoft.com/office/officeart/2005/8/layout/hierarchy2"/>
    <dgm:cxn modelId="{1F4F4EE3-EDE0-4CB9-A68E-E0748D47C606}" type="presOf" srcId="{EB9CB655-6102-42F5-AEFB-21A077F756CE}" destId="{2745B0B1-535E-4FE4-950C-850FE68A3F00}" srcOrd="1" destOrd="0" presId="urn:microsoft.com/office/officeart/2005/8/layout/hierarchy2"/>
    <dgm:cxn modelId="{10B92BF4-93B6-4F7B-9880-A5F39F44FE4E}" type="presOf" srcId="{2A831BAF-60FF-40B3-A101-67934D408926}" destId="{7883AE46-A11E-4BAB-B52A-92DF6FE0CA30}" srcOrd="1" destOrd="0" presId="urn:microsoft.com/office/officeart/2005/8/layout/hierarchy2"/>
    <dgm:cxn modelId="{DF9ADEF9-D2C6-4B12-97DB-CF64AD4F978E}" type="presOf" srcId="{2A831BAF-60FF-40B3-A101-67934D408926}" destId="{1C07F71A-9F5B-4C72-9A39-B2E29D98E93F}" srcOrd="0" destOrd="0" presId="urn:microsoft.com/office/officeart/2005/8/layout/hierarchy2"/>
    <dgm:cxn modelId="{8F364673-F41F-4AA8-BC52-59502F39C110}" type="presParOf" srcId="{062B6C73-0210-4EC6-90C8-0DC7F9380FA6}" destId="{BE89E584-DD50-4729-B612-5FB1E889C5ED}" srcOrd="0" destOrd="0" presId="urn:microsoft.com/office/officeart/2005/8/layout/hierarchy2"/>
    <dgm:cxn modelId="{19A08561-DB63-48AF-A1A8-99BBB6429799}" type="presParOf" srcId="{BE89E584-DD50-4729-B612-5FB1E889C5ED}" destId="{6D0F0018-ED71-45C9-84A3-FFFCECA3E060}" srcOrd="0" destOrd="0" presId="urn:microsoft.com/office/officeart/2005/8/layout/hierarchy2"/>
    <dgm:cxn modelId="{ADA7AB89-89D4-4DD2-B300-050A6EC844C6}" type="presParOf" srcId="{BE89E584-DD50-4729-B612-5FB1E889C5ED}" destId="{E589B686-9BCA-4982-A8EC-21F2B7B9B7FC}" srcOrd="1" destOrd="0" presId="urn:microsoft.com/office/officeart/2005/8/layout/hierarchy2"/>
    <dgm:cxn modelId="{4B895FDB-20AA-4480-9751-741CDD363572}" type="presParOf" srcId="{E589B686-9BCA-4982-A8EC-21F2B7B9B7FC}" destId="{CBB0D997-C51D-4027-9F77-8A7419EB19CF}" srcOrd="0" destOrd="0" presId="urn:microsoft.com/office/officeart/2005/8/layout/hierarchy2"/>
    <dgm:cxn modelId="{1A44BA0A-971A-43CF-A4B0-33AC4AD302F1}" type="presParOf" srcId="{CBB0D997-C51D-4027-9F77-8A7419EB19CF}" destId="{FC86447E-2E55-4F70-A9E5-04DF7B0DC4A4}" srcOrd="0" destOrd="0" presId="urn:microsoft.com/office/officeart/2005/8/layout/hierarchy2"/>
    <dgm:cxn modelId="{60B2DF1B-9645-4B2E-8796-6F50301C8A21}" type="presParOf" srcId="{E589B686-9BCA-4982-A8EC-21F2B7B9B7FC}" destId="{6D9126CB-7C82-4053-B054-9D91C8A80622}" srcOrd="1" destOrd="0" presId="urn:microsoft.com/office/officeart/2005/8/layout/hierarchy2"/>
    <dgm:cxn modelId="{862B378C-46EE-4092-84EB-CF5EF2F0EDA0}" type="presParOf" srcId="{6D9126CB-7C82-4053-B054-9D91C8A80622}" destId="{15E7B07B-4207-463A-85F6-4F1E0C16CE28}" srcOrd="0" destOrd="0" presId="urn:microsoft.com/office/officeart/2005/8/layout/hierarchy2"/>
    <dgm:cxn modelId="{4E568056-C0DF-4D68-8E24-C68BF4D379AA}" type="presParOf" srcId="{6D9126CB-7C82-4053-B054-9D91C8A80622}" destId="{D7D4A9C1-001A-472B-8F49-167FA3AAC6B7}" srcOrd="1" destOrd="0" presId="urn:microsoft.com/office/officeart/2005/8/layout/hierarchy2"/>
    <dgm:cxn modelId="{1FAAF49A-0590-4777-912B-AA597EA6DD79}" type="presParOf" srcId="{D7D4A9C1-001A-472B-8F49-167FA3AAC6B7}" destId="{068826C7-13E6-4091-9487-4112542BBAC7}" srcOrd="0" destOrd="0" presId="urn:microsoft.com/office/officeart/2005/8/layout/hierarchy2"/>
    <dgm:cxn modelId="{E9944469-61DE-4170-84ED-644FA5EBCBF0}" type="presParOf" srcId="{068826C7-13E6-4091-9487-4112542BBAC7}" destId="{B82B42A3-6FC7-4AC8-BFEC-D9A81B180862}" srcOrd="0" destOrd="0" presId="urn:microsoft.com/office/officeart/2005/8/layout/hierarchy2"/>
    <dgm:cxn modelId="{0CF5812B-9D9F-4911-984F-ABEE2160C1C4}" type="presParOf" srcId="{D7D4A9C1-001A-472B-8F49-167FA3AAC6B7}" destId="{7551DA94-0462-4BCF-9363-D3094AE53D5B}" srcOrd="1" destOrd="0" presId="urn:microsoft.com/office/officeart/2005/8/layout/hierarchy2"/>
    <dgm:cxn modelId="{ABC6BE8E-B529-428D-A09B-ECB1B0C147ED}" type="presParOf" srcId="{7551DA94-0462-4BCF-9363-D3094AE53D5B}" destId="{B9487B68-B7FF-4EF9-B0A0-8AAAD65522DA}" srcOrd="0" destOrd="0" presId="urn:microsoft.com/office/officeart/2005/8/layout/hierarchy2"/>
    <dgm:cxn modelId="{A21DE770-BF7B-427B-9616-DD9040530291}" type="presParOf" srcId="{7551DA94-0462-4BCF-9363-D3094AE53D5B}" destId="{F4567A79-1B10-494A-B73C-001628C1E902}" srcOrd="1" destOrd="0" presId="urn:microsoft.com/office/officeart/2005/8/layout/hierarchy2"/>
    <dgm:cxn modelId="{4A6D964B-83B8-4D3D-8AB8-DE7996D8A182}" type="presParOf" srcId="{D7D4A9C1-001A-472B-8F49-167FA3AAC6B7}" destId="{1C07F71A-9F5B-4C72-9A39-B2E29D98E93F}" srcOrd="2" destOrd="0" presId="urn:microsoft.com/office/officeart/2005/8/layout/hierarchy2"/>
    <dgm:cxn modelId="{72225CDA-AAFF-4C46-B377-30CC733D4446}" type="presParOf" srcId="{1C07F71A-9F5B-4C72-9A39-B2E29D98E93F}" destId="{7883AE46-A11E-4BAB-B52A-92DF6FE0CA30}" srcOrd="0" destOrd="0" presId="urn:microsoft.com/office/officeart/2005/8/layout/hierarchy2"/>
    <dgm:cxn modelId="{03CC6588-208C-477C-ADBD-94A600AE8EA5}" type="presParOf" srcId="{D7D4A9C1-001A-472B-8F49-167FA3AAC6B7}" destId="{F96773E0-6870-445F-8F83-7BDB6A3D5014}" srcOrd="3" destOrd="0" presId="urn:microsoft.com/office/officeart/2005/8/layout/hierarchy2"/>
    <dgm:cxn modelId="{75A000A6-7746-472F-B433-A78F676CEAAB}" type="presParOf" srcId="{F96773E0-6870-445F-8F83-7BDB6A3D5014}" destId="{D3CCEB55-3448-4792-913A-8F4697331AB6}" srcOrd="0" destOrd="0" presId="urn:microsoft.com/office/officeart/2005/8/layout/hierarchy2"/>
    <dgm:cxn modelId="{57750387-BDF0-403C-ABAB-73D7330BBE3F}" type="presParOf" srcId="{F96773E0-6870-445F-8F83-7BDB6A3D5014}" destId="{64714E9A-69F4-43F6-86F8-197D2EF4A8BA}" srcOrd="1" destOrd="0" presId="urn:microsoft.com/office/officeart/2005/8/layout/hierarchy2"/>
    <dgm:cxn modelId="{2AB62C49-2E3D-4D05-979D-EF045871F7B6}" type="presParOf" srcId="{E589B686-9BCA-4982-A8EC-21F2B7B9B7FC}" destId="{973FAC60-C692-4739-A1D9-A4BA97A9BD4F}" srcOrd="2" destOrd="0" presId="urn:microsoft.com/office/officeart/2005/8/layout/hierarchy2"/>
    <dgm:cxn modelId="{98B521C4-A792-4018-BBAD-F51D4E7060CE}" type="presParOf" srcId="{973FAC60-C692-4739-A1D9-A4BA97A9BD4F}" destId="{F4E648C6-9196-4290-8761-7A4F1D79AC3B}" srcOrd="0" destOrd="0" presId="urn:microsoft.com/office/officeart/2005/8/layout/hierarchy2"/>
    <dgm:cxn modelId="{C811BE35-3F5A-4F69-BFF6-1AE7C328ED71}" type="presParOf" srcId="{E589B686-9BCA-4982-A8EC-21F2B7B9B7FC}" destId="{98E8D2BE-3856-406F-94F1-C759CE3B100A}" srcOrd="3" destOrd="0" presId="urn:microsoft.com/office/officeart/2005/8/layout/hierarchy2"/>
    <dgm:cxn modelId="{23968689-9573-432C-B274-6B6386942FA1}" type="presParOf" srcId="{98E8D2BE-3856-406F-94F1-C759CE3B100A}" destId="{5AA43FB9-097C-46A9-AE98-761903D40923}" srcOrd="0" destOrd="0" presId="urn:microsoft.com/office/officeart/2005/8/layout/hierarchy2"/>
    <dgm:cxn modelId="{7B4AFE66-A8BA-4138-86EE-0F4B1E02E654}" type="presParOf" srcId="{98E8D2BE-3856-406F-94F1-C759CE3B100A}" destId="{FC5BBECD-3D1C-4552-8399-B36226303BF0}" srcOrd="1" destOrd="0" presId="urn:microsoft.com/office/officeart/2005/8/layout/hierarchy2"/>
    <dgm:cxn modelId="{559B85B6-B360-4F26-9153-A67B0651F63F}" type="presParOf" srcId="{FC5BBECD-3D1C-4552-8399-B36226303BF0}" destId="{8AEA9EB3-3D60-42E2-AE01-A1D2458A1BF4}" srcOrd="0" destOrd="0" presId="urn:microsoft.com/office/officeart/2005/8/layout/hierarchy2"/>
    <dgm:cxn modelId="{8B77B7A3-61C2-4330-AD90-E983A130FEDC}" type="presParOf" srcId="{8AEA9EB3-3D60-42E2-AE01-A1D2458A1BF4}" destId="{69DF019D-5EE2-48FC-8B27-43F5658F130C}" srcOrd="0" destOrd="0" presId="urn:microsoft.com/office/officeart/2005/8/layout/hierarchy2"/>
    <dgm:cxn modelId="{833A7913-7A35-4F06-8E8D-D37097E7898D}" type="presParOf" srcId="{FC5BBECD-3D1C-4552-8399-B36226303BF0}" destId="{14E58A1D-8470-4F31-AAAC-0720FA23AFD6}" srcOrd="1" destOrd="0" presId="urn:microsoft.com/office/officeart/2005/8/layout/hierarchy2"/>
    <dgm:cxn modelId="{3367F873-B7C8-4C6C-B898-D79F3B11E7D1}" type="presParOf" srcId="{14E58A1D-8470-4F31-AAAC-0720FA23AFD6}" destId="{0A2DAD03-4211-4878-A994-30B45D063FFF}" srcOrd="0" destOrd="0" presId="urn:microsoft.com/office/officeart/2005/8/layout/hierarchy2"/>
    <dgm:cxn modelId="{AFB3FCC9-6EE0-46B7-A78F-E2CCBC0B935B}" type="presParOf" srcId="{14E58A1D-8470-4F31-AAAC-0720FA23AFD6}" destId="{07E27A66-D895-4B9F-A46C-38CB15F14B46}" srcOrd="1" destOrd="0" presId="urn:microsoft.com/office/officeart/2005/8/layout/hierarchy2"/>
    <dgm:cxn modelId="{AC3F666E-551F-493B-8FA2-EC0D6D75AA6E}" type="presParOf" srcId="{FC5BBECD-3D1C-4552-8399-B36226303BF0}" destId="{A597D861-0A62-46E6-839D-DA777BD1F74A}" srcOrd="2" destOrd="0" presId="urn:microsoft.com/office/officeart/2005/8/layout/hierarchy2"/>
    <dgm:cxn modelId="{0A298449-21EC-459E-B776-53159C408214}" type="presParOf" srcId="{A597D861-0A62-46E6-839D-DA777BD1F74A}" destId="{2745B0B1-535E-4FE4-950C-850FE68A3F00}" srcOrd="0" destOrd="0" presId="urn:microsoft.com/office/officeart/2005/8/layout/hierarchy2"/>
    <dgm:cxn modelId="{A02F76A8-66D5-4118-A7F2-8720A6CC55BF}" type="presParOf" srcId="{FC5BBECD-3D1C-4552-8399-B36226303BF0}" destId="{BB71232D-9139-4F91-90E1-B5C0EB39CA96}" srcOrd="3" destOrd="0" presId="urn:microsoft.com/office/officeart/2005/8/layout/hierarchy2"/>
    <dgm:cxn modelId="{9978E1C9-E12E-482A-B9EA-C52CC74C0CA3}" type="presParOf" srcId="{BB71232D-9139-4F91-90E1-B5C0EB39CA96}" destId="{A8CC9D56-AAD6-4121-8416-0AE7ECF53CF1}" srcOrd="0" destOrd="0" presId="urn:microsoft.com/office/officeart/2005/8/layout/hierarchy2"/>
    <dgm:cxn modelId="{4B275405-F4DB-413F-8A55-4E9694A5301A}" type="presParOf" srcId="{BB71232D-9139-4F91-90E1-B5C0EB39CA96}" destId="{97585C3A-EEBF-4F1F-AC53-E5E521E527B2}" srcOrd="1" destOrd="0" presId="urn:microsoft.com/office/officeart/2005/8/layout/hierarchy2"/>
    <dgm:cxn modelId="{7A33AE0D-F954-418F-A28B-E819C0488705}" type="presParOf" srcId="{E589B686-9BCA-4982-A8EC-21F2B7B9B7FC}" destId="{35450BB7-C5A9-4693-AC36-74BAD0CBAEB4}" srcOrd="4" destOrd="0" presId="urn:microsoft.com/office/officeart/2005/8/layout/hierarchy2"/>
    <dgm:cxn modelId="{07622BB7-B525-46C7-A5C8-4490B8D952A6}" type="presParOf" srcId="{35450BB7-C5A9-4693-AC36-74BAD0CBAEB4}" destId="{C63E84ED-2801-443F-A612-3A2CD2DDA688}" srcOrd="0" destOrd="0" presId="urn:microsoft.com/office/officeart/2005/8/layout/hierarchy2"/>
    <dgm:cxn modelId="{4489F222-F042-49E7-980F-165A3FB7067C}" type="presParOf" srcId="{E589B686-9BCA-4982-A8EC-21F2B7B9B7FC}" destId="{DE4F1DE3-3321-4157-985D-8702185A944F}" srcOrd="5" destOrd="0" presId="urn:microsoft.com/office/officeart/2005/8/layout/hierarchy2"/>
    <dgm:cxn modelId="{4B8BBB6D-B892-4216-805B-AC61F86FD35D}" type="presParOf" srcId="{DE4F1DE3-3321-4157-985D-8702185A944F}" destId="{47A22BBE-3CE9-41D0-A43F-4C41F2C45D4F}" srcOrd="0" destOrd="0" presId="urn:microsoft.com/office/officeart/2005/8/layout/hierarchy2"/>
    <dgm:cxn modelId="{F5C9C314-91EA-43E8-A25A-23937B4FB0BC}" type="presParOf" srcId="{DE4F1DE3-3321-4157-985D-8702185A944F}" destId="{645A798A-CC3E-41FB-A7BA-B26127E1D671}" srcOrd="1" destOrd="0" presId="urn:microsoft.com/office/officeart/2005/8/layout/hierarchy2"/>
    <dgm:cxn modelId="{1AA2005E-BA6C-41C8-8C7E-94BFEC7C7A53}" type="presParOf" srcId="{645A798A-CC3E-41FB-A7BA-B26127E1D671}" destId="{0BCA88D4-068A-4222-B004-B78430B251C8}" srcOrd="0" destOrd="0" presId="urn:microsoft.com/office/officeart/2005/8/layout/hierarchy2"/>
    <dgm:cxn modelId="{BAA852E4-E897-4BF1-971A-B97D5EFC0395}" type="presParOf" srcId="{0BCA88D4-068A-4222-B004-B78430B251C8}" destId="{7F982A6D-9341-432C-A1D8-2F706895D121}" srcOrd="0" destOrd="0" presId="urn:microsoft.com/office/officeart/2005/8/layout/hierarchy2"/>
    <dgm:cxn modelId="{C4C1C568-67F5-4E2D-8BE1-733DFDA48F47}" type="presParOf" srcId="{645A798A-CC3E-41FB-A7BA-B26127E1D671}" destId="{C3088261-C431-4F80-BADD-93285D2E281F}" srcOrd="1" destOrd="0" presId="urn:microsoft.com/office/officeart/2005/8/layout/hierarchy2"/>
    <dgm:cxn modelId="{48FF121F-42D8-40BD-95AD-92735DB6D692}" type="presParOf" srcId="{C3088261-C431-4F80-BADD-93285D2E281F}" destId="{8BCFEC3C-9917-40A5-B7C5-B3CFD7B41E9B}" srcOrd="0" destOrd="0" presId="urn:microsoft.com/office/officeart/2005/8/layout/hierarchy2"/>
    <dgm:cxn modelId="{4FBF21D9-C52E-49FE-9310-D5E06EC21532}" type="presParOf" srcId="{C3088261-C431-4F80-BADD-93285D2E281F}" destId="{E796707E-FFD7-4B03-8248-17CA237528C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59635E-8695-4C23-BA81-140104F95B4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34A6ED2E-16B3-475F-AE4B-5A0133090615}">
      <dgm:prSet phldrT="[Text]"/>
      <dgm:spPr/>
      <dgm:t>
        <a:bodyPr/>
        <a:lstStyle/>
        <a:p>
          <a:r>
            <a:rPr lang="en-GB" dirty="0"/>
            <a:t>Explanatory variables</a:t>
          </a:r>
        </a:p>
      </dgm:t>
    </dgm:pt>
    <dgm:pt modelId="{C53D9970-E172-4BA8-9EA4-CA2871B3328F}" type="parTrans" cxnId="{9ED7D6AB-3C88-4864-85D3-D94F0E1CF786}">
      <dgm:prSet/>
      <dgm:spPr/>
      <dgm:t>
        <a:bodyPr/>
        <a:lstStyle/>
        <a:p>
          <a:endParaRPr lang="en-GB"/>
        </a:p>
      </dgm:t>
    </dgm:pt>
    <dgm:pt modelId="{F34910A6-B9AA-4CF9-98DE-778C91E4A79D}" type="sibTrans" cxnId="{9ED7D6AB-3C88-4864-85D3-D94F0E1CF786}">
      <dgm:prSet/>
      <dgm:spPr/>
      <dgm:t>
        <a:bodyPr/>
        <a:lstStyle/>
        <a:p>
          <a:endParaRPr lang="en-GB"/>
        </a:p>
      </dgm:t>
    </dgm:pt>
    <dgm:pt modelId="{C5D128E5-AB77-4BB8-8DDF-C7A514E3BF28}">
      <dgm:prSet phldrT="[Text]"/>
      <dgm:spPr/>
      <dgm:t>
        <a:bodyPr/>
        <a:lstStyle/>
        <a:p>
          <a:r>
            <a:rPr lang="en-GB" dirty="0"/>
            <a:t>Regression</a:t>
          </a:r>
        </a:p>
      </dgm:t>
    </dgm:pt>
    <dgm:pt modelId="{BD5FE02D-3A9D-4522-8AD2-56CA84D2BBB9}" type="parTrans" cxnId="{BB6BFD14-B3EA-4354-A095-85FFE4069DD8}">
      <dgm:prSet/>
      <dgm:spPr/>
      <dgm:t>
        <a:bodyPr/>
        <a:lstStyle/>
        <a:p>
          <a:endParaRPr lang="en-GB"/>
        </a:p>
      </dgm:t>
    </dgm:pt>
    <dgm:pt modelId="{689762F7-0BB9-4784-9242-69BE4EF21A57}" type="sibTrans" cxnId="{BB6BFD14-B3EA-4354-A095-85FFE4069DD8}">
      <dgm:prSet/>
      <dgm:spPr/>
      <dgm:t>
        <a:bodyPr/>
        <a:lstStyle/>
        <a:p>
          <a:endParaRPr lang="en-GB"/>
        </a:p>
      </dgm:t>
    </dgm:pt>
    <dgm:pt modelId="{6A50E451-EF93-4D3E-A4E2-0660491B8345}">
      <dgm:prSet phldrT="[Text]"/>
      <dgm:spPr/>
      <dgm:t>
        <a:bodyPr/>
        <a:lstStyle/>
        <a:p>
          <a:r>
            <a:rPr lang="en-GB" dirty="0"/>
            <a:t>Categorical</a:t>
          </a:r>
        </a:p>
      </dgm:t>
    </dgm:pt>
    <dgm:pt modelId="{01570C63-8BAB-4754-A22E-16E6688C0651}" type="parTrans" cxnId="{2B3AE6EC-7C8C-4AFC-A4DB-ECE4089EB8B3}">
      <dgm:prSet/>
      <dgm:spPr/>
      <dgm:t>
        <a:bodyPr/>
        <a:lstStyle/>
        <a:p>
          <a:endParaRPr lang="en-GB"/>
        </a:p>
      </dgm:t>
    </dgm:pt>
    <dgm:pt modelId="{313D56FD-4DF8-43C4-AC86-16E19E69C097}" type="sibTrans" cxnId="{2B3AE6EC-7C8C-4AFC-A4DB-ECE4089EB8B3}">
      <dgm:prSet/>
      <dgm:spPr/>
      <dgm:t>
        <a:bodyPr/>
        <a:lstStyle/>
        <a:p>
          <a:endParaRPr lang="en-GB"/>
        </a:p>
      </dgm:t>
    </dgm:pt>
    <dgm:pt modelId="{B7E9C7FB-5C53-4C31-9D93-8CC3718AFFA1}">
      <dgm:prSet phldrT="[Text]"/>
      <dgm:spPr/>
      <dgm:t>
        <a:bodyPr/>
        <a:lstStyle/>
        <a:p>
          <a:r>
            <a:rPr lang="en-GB" dirty="0"/>
            <a:t>ANOVA</a:t>
          </a:r>
        </a:p>
      </dgm:t>
    </dgm:pt>
    <dgm:pt modelId="{765A48EF-5163-4756-823F-930719E26E29}" type="parTrans" cxnId="{8FD60AA9-8D74-4B28-941B-571693F784CF}">
      <dgm:prSet/>
      <dgm:spPr/>
      <dgm:t>
        <a:bodyPr/>
        <a:lstStyle/>
        <a:p>
          <a:endParaRPr lang="en-GB"/>
        </a:p>
      </dgm:t>
    </dgm:pt>
    <dgm:pt modelId="{74B5DA8B-6D7E-4E6E-94BA-E1A11FB9D78D}" type="sibTrans" cxnId="{8FD60AA9-8D74-4B28-941B-571693F784CF}">
      <dgm:prSet/>
      <dgm:spPr/>
      <dgm:t>
        <a:bodyPr/>
        <a:lstStyle/>
        <a:p>
          <a:endParaRPr lang="en-GB"/>
        </a:p>
      </dgm:t>
    </dgm:pt>
    <dgm:pt modelId="{2558C608-ADB5-45C4-BC73-321273DA18DD}">
      <dgm:prSet phldrT="[Text]"/>
      <dgm:spPr/>
      <dgm:t>
        <a:bodyPr/>
        <a:lstStyle/>
        <a:p>
          <a:r>
            <a:rPr lang="en-GB" dirty="0"/>
            <a:t>Continuous and categorical</a:t>
          </a:r>
        </a:p>
      </dgm:t>
    </dgm:pt>
    <dgm:pt modelId="{A6B69215-86D1-43BF-9456-2E5404D5D77B}" type="parTrans" cxnId="{908CB61A-F673-4B16-AD27-2EDF810E0831}">
      <dgm:prSet/>
      <dgm:spPr/>
      <dgm:t>
        <a:bodyPr/>
        <a:lstStyle/>
        <a:p>
          <a:endParaRPr lang="en-GB"/>
        </a:p>
      </dgm:t>
    </dgm:pt>
    <dgm:pt modelId="{07037CFE-BCEF-4BBF-892D-CAACB3FE37C0}" type="sibTrans" cxnId="{908CB61A-F673-4B16-AD27-2EDF810E0831}">
      <dgm:prSet/>
      <dgm:spPr/>
      <dgm:t>
        <a:bodyPr/>
        <a:lstStyle/>
        <a:p>
          <a:endParaRPr lang="en-GB"/>
        </a:p>
      </dgm:t>
    </dgm:pt>
    <dgm:pt modelId="{4888AEE4-8606-428E-9696-ACF971B0D37C}">
      <dgm:prSet phldrT="[Text]"/>
      <dgm:spPr/>
      <dgm:t>
        <a:bodyPr/>
        <a:lstStyle/>
        <a:p>
          <a:r>
            <a:rPr lang="en-GB" dirty="0"/>
            <a:t>ANCOVA</a:t>
          </a:r>
        </a:p>
      </dgm:t>
    </dgm:pt>
    <dgm:pt modelId="{F88EB332-A16A-4E74-8FDC-AF5C879F6216}" type="parTrans" cxnId="{74C61549-1CD4-4D64-8AC0-B151BBA37160}">
      <dgm:prSet/>
      <dgm:spPr/>
      <dgm:t>
        <a:bodyPr/>
        <a:lstStyle/>
        <a:p>
          <a:endParaRPr lang="en-GB"/>
        </a:p>
      </dgm:t>
    </dgm:pt>
    <dgm:pt modelId="{038666EE-B3A2-4B7A-927E-A5BDA05203DC}" type="sibTrans" cxnId="{74C61549-1CD4-4D64-8AC0-B151BBA37160}">
      <dgm:prSet/>
      <dgm:spPr/>
      <dgm:t>
        <a:bodyPr/>
        <a:lstStyle/>
        <a:p>
          <a:endParaRPr lang="en-GB"/>
        </a:p>
      </dgm:t>
    </dgm:pt>
    <dgm:pt modelId="{2D96ABBA-D6E4-489C-9F16-2EE1DE4888A8}">
      <dgm:prSet phldrT="[Text]"/>
      <dgm:spPr/>
      <dgm:t>
        <a:bodyPr/>
        <a:lstStyle/>
        <a:p>
          <a:r>
            <a:rPr lang="en-GB" dirty="0"/>
            <a:t>Continuous</a:t>
          </a:r>
        </a:p>
      </dgm:t>
    </dgm:pt>
    <dgm:pt modelId="{3A91CD3E-43C1-4EE3-8DA7-35D68F70F5EF}" type="parTrans" cxnId="{49E79235-661A-4853-BF50-CE3E081D53CD}">
      <dgm:prSet/>
      <dgm:spPr/>
      <dgm:t>
        <a:bodyPr/>
        <a:lstStyle/>
        <a:p>
          <a:endParaRPr lang="en-GB"/>
        </a:p>
      </dgm:t>
    </dgm:pt>
    <dgm:pt modelId="{1B9E211C-28DD-4FC0-AAB9-434B02A7B961}" type="sibTrans" cxnId="{49E79235-661A-4853-BF50-CE3E081D53CD}">
      <dgm:prSet/>
      <dgm:spPr/>
      <dgm:t>
        <a:bodyPr/>
        <a:lstStyle/>
        <a:p>
          <a:endParaRPr lang="en-GB"/>
        </a:p>
      </dgm:t>
    </dgm:pt>
    <dgm:pt modelId="{926F0C3E-774F-4097-9C24-B1B6805145FC}" type="pres">
      <dgm:prSet presAssocID="{FA59635E-8695-4C23-BA81-140104F95B44}" presName="hierChild1" presStyleCnt="0">
        <dgm:presLayoutVars>
          <dgm:orgChart val="1"/>
          <dgm:chPref val="1"/>
          <dgm:dir/>
          <dgm:animOne val="branch"/>
          <dgm:animLvl val="lvl"/>
          <dgm:resizeHandles/>
        </dgm:presLayoutVars>
      </dgm:prSet>
      <dgm:spPr/>
    </dgm:pt>
    <dgm:pt modelId="{6D50F9AA-2C31-454D-A8A5-2B6FED5A4557}" type="pres">
      <dgm:prSet presAssocID="{34A6ED2E-16B3-475F-AE4B-5A0133090615}" presName="hierRoot1" presStyleCnt="0">
        <dgm:presLayoutVars>
          <dgm:hierBranch val="init"/>
        </dgm:presLayoutVars>
      </dgm:prSet>
      <dgm:spPr/>
    </dgm:pt>
    <dgm:pt modelId="{F7F736A1-B758-471B-911F-EBB7E7E12F5B}" type="pres">
      <dgm:prSet presAssocID="{34A6ED2E-16B3-475F-AE4B-5A0133090615}" presName="rootComposite1" presStyleCnt="0"/>
      <dgm:spPr/>
    </dgm:pt>
    <dgm:pt modelId="{9929E8CD-7D13-42EC-8D73-2B6CD7FA5E17}" type="pres">
      <dgm:prSet presAssocID="{34A6ED2E-16B3-475F-AE4B-5A0133090615}" presName="rootText1" presStyleLbl="node0" presStyleIdx="0" presStyleCnt="1">
        <dgm:presLayoutVars>
          <dgm:chPref val="3"/>
        </dgm:presLayoutVars>
      </dgm:prSet>
      <dgm:spPr/>
    </dgm:pt>
    <dgm:pt modelId="{386CF668-0DF0-4BF1-9171-E17DDE567D0B}" type="pres">
      <dgm:prSet presAssocID="{34A6ED2E-16B3-475F-AE4B-5A0133090615}" presName="rootConnector1" presStyleLbl="node1" presStyleIdx="0" presStyleCnt="0"/>
      <dgm:spPr/>
    </dgm:pt>
    <dgm:pt modelId="{2A0B5B05-8315-421E-B171-1B7699AE4B2E}" type="pres">
      <dgm:prSet presAssocID="{34A6ED2E-16B3-475F-AE4B-5A0133090615}" presName="hierChild2" presStyleCnt="0"/>
      <dgm:spPr/>
    </dgm:pt>
    <dgm:pt modelId="{99D92458-A176-43B3-A7DA-846413DBF761}" type="pres">
      <dgm:prSet presAssocID="{3A91CD3E-43C1-4EE3-8DA7-35D68F70F5EF}" presName="Name37" presStyleLbl="parChTrans1D2" presStyleIdx="0" presStyleCnt="3"/>
      <dgm:spPr/>
    </dgm:pt>
    <dgm:pt modelId="{4F564456-68F7-4388-980C-B67CE1C9542C}" type="pres">
      <dgm:prSet presAssocID="{2D96ABBA-D6E4-489C-9F16-2EE1DE4888A8}" presName="hierRoot2" presStyleCnt="0">
        <dgm:presLayoutVars>
          <dgm:hierBranch val="init"/>
        </dgm:presLayoutVars>
      </dgm:prSet>
      <dgm:spPr/>
    </dgm:pt>
    <dgm:pt modelId="{D5393417-274D-47FC-A1E0-7D7D5AE5ABD8}" type="pres">
      <dgm:prSet presAssocID="{2D96ABBA-D6E4-489C-9F16-2EE1DE4888A8}" presName="rootComposite" presStyleCnt="0"/>
      <dgm:spPr/>
    </dgm:pt>
    <dgm:pt modelId="{9176DA29-1127-4E35-910C-12D00B1D080A}" type="pres">
      <dgm:prSet presAssocID="{2D96ABBA-D6E4-489C-9F16-2EE1DE4888A8}" presName="rootText" presStyleLbl="node2" presStyleIdx="0" presStyleCnt="3">
        <dgm:presLayoutVars>
          <dgm:chPref val="3"/>
        </dgm:presLayoutVars>
      </dgm:prSet>
      <dgm:spPr/>
    </dgm:pt>
    <dgm:pt modelId="{3B612C73-D8CB-4DF5-916B-834A86ACDF82}" type="pres">
      <dgm:prSet presAssocID="{2D96ABBA-D6E4-489C-9F16-2EE1DE4888A8}" presName="rootConnector" presStyleLbl="node2" presStyleIdx="0" presStyleCnt="3"/>
      <dgm:spPr/>
    </dgm:pt>
    <dgm:pt modelId="{5FC41D8F-7EA5-4F12-8B58-11147CD2E681}" type="pres">
      <dgm:prSet presAssocID="{2D96ABBA-D6E4-489C-9F16-2EE1DE4888A8}" presName="hierChild4" presStyleCnt="0"/>
      <dgm:spPr/>
    </dgm:pt>
    <dgm:pt modelId="{A790DA95-6EF8-4E15-9D83-47A61517B6C5}" type="pres">
      <dgm:prSet presAssocID="{BD5FE02D-3A9D-4522-8AD2-56CA84D2BBB9}" presName="Name37" presStyleLbl="parChTrans1D3" presStyleIdx="0" presStyleCnt="3"/>
      <dgm:spPr/>
    </dgm:pt>
    <dgm:pt modelId="{C2D8DE6A-6EB1-4352-B683-A923D3B13E4E}" type="pres">
      <dgm:prSet presAssocID="{C5D128E5-AB77-4BB8-8DDF-C7A514E3BF28}" presName="hierRoot2" presStyleCnt="0">
        <dgm:presLayoutVars>
          <dgm:hierBranch val="init"/>
        </dgm:presLayoutVars>
      </dgm:prSet>
      <dgm:spPr/>
    </dgm:pt>
    <dgm:pt modelId="{851F7A96-55A8-49AD-8E54-223B9D53E054}" type="pres">
      <dgm:prSet presAssocID="{C5D128E5-AB77-4BB8-8DDF-C7A514E3BF28}" presName="rootComposite" presStyleCnt="0"/>
      <dgm:spPr/>
    </dgm:pt>
    <dgm:pt modelId="{D69D132B-2F4A-4EDF-AF56-F0544F6EE1B5}" type="pres">
      <dgm:prSet presAssocID="{C5D128E5-AB77-4BB8-8DDF-C7A514E3BF28}" presName="rootText" presStyleLbl="node3" presStyleIdx="0" presStyleCnt="3">
        <dgm:presLayoutVars>
          <dgm:chPref val="3"/>
        </dgm:presLayoutVars>
      </dgm:prSet>
      <dgm:spPr/>
    </dgm:pt>
    <dgm:pt modelId="{ACE674FF-FC81-40C5-BFAF-09BA0E0317E8}" type="pres">
      <dgm:prSet presAssocID="{C5D128E5-AB77-4BB8-8DDF-C7A514E3BF28}" presName="rootConnector" presStyleLbl="node3" presStyleIdx="0" presStyleCnt="3"/>
      <dgm:spPr/>
    </dgm:pt>
    <dgm:pt modelId="{B53355D6-1A12-49F3-AB99-D1372AC26770}" type="pres">
      <dgm:prSet presAssocID="{C5D128E5-AB77-4BB8-8DDF-C7A514E3BF28}" presName="hierChild4" presStyleCnt="0"/>
      <dgm:spPr/>
    </dgm:pt>
    <dgm:pt modelId="{598FCB1C-C229-47DB-8E33-01D53E5423AB}" type="pres">
      <dgm:prSet presAssocID="{C5D128E5-AB77-4BB8-8DDF-C7A514E3BF28}" presName="hierChild5" presStyleCnt="0"/>
      <dgm:spPr/>
    </dgm:pt>
    <dgm:pt modelId="{E337740D-C598-4B65-83B0-A66F5F431823}" type="pres">
      <dgm:prSet presAssocID="{2D96ABBA-D6E4-489C-9F16-2EE1DE4888A8}" presName="hierChild5" presStyleCnt="0"/>
      <dgm:spPr/>
    </dgm:pt>
    <dgm:pt modelId="{38E4AA77-FE70-45A9-9E9B-ACD201F7022A}" type="pres">
      <dgm:prSet presAssocID="{01570C63-8BAB-4754-A22E-16E6688C0651}" presName="Name37" presStyleLbl="parChTrans1D2" presStyleIdx="1" presStyleCnt="3"/>
      <dgm:spPr/>
    </dgm:pt>
    <dgm:pt modelId="{6D88052D-6FBF-4D44-BFCC-C7662DE17815}" type="pres">
      <dgm:prSet presAssocID="{6A50E451-EF93-4D3E-A4E2-0660491B8345}" presName="hierRoot2" presStyleCnt="0">
        <dgm:presLayoutVars>
          <dgm:hierBranch val="init"/>
        </dgm:presLayoutVars>
      </dgm:prSet>
      <dgm:spPr/>
    </dgm:pt>
    <dgm:pt modelId="{F1C1493E-C081-49B5-900D-CD07E6ADF8CD}" type="pres">
      <dgm:prSet presAssocID="{6A50E451-EF93-4D3E-A4E2-0660491B8345}" presName="rootComposite" presStyleCnt="0"/>
      <dgm:spPr/>
    </dgm:pt>
    <dgm:pt modelId="{7621AEC4-C259-4D3D-AE27-96E78B305BB6}" type="pres">
      <dgm:prSet presAssocID="{6A50E451-EF93-4D3E-A4E2-0660491B8345}" presName="rootText" presStyleLbl="node2" presStyleIdx="1" presStyleCnt="3">
        <dgm:presLayoutVars>
          <dgm:chPref val="3"/>
        </dgm:presLayoutVars>
      </dgm:prSet>
      <dgm:spPr/>
    </dgm:pt>
    <dgm:pt modelId="{5F0830C0-7ADB-4CD3-A51B-25084CE79EC0}" type="pres">
      <dgm:prSet presAssocID="{6A50E451-EF93-4D3E-A4E2-0660491B8345}" presName="rootConnector" presStyleLbl="node2" presStyleIdx="1" presStyleCnt="3"/>
      <dgm:spPr/>
    </dgm:pt>
    <dgm:pt modelId="{543426BA-57E3-4086-811C-B4981EA434C8}" type="pres">
      <dgm:prSet presAssocID="{6A50E451-EF93-4D3E-A4E2-0660491B8345}" presName="hierChild4" presStyleCnt="0"/>
      <dgm:spPr/>
    </dgm:pt>
    <dgm:pt modelId="{F77FFD0B-FA4F-4162-B6C5-895F755D803E}" type="pres">
      <dgm:prSet presAssocID="{765A48EF-5163-4756-823F-930719E26E29}" presName="Name37" presStyleLbl="parChTrans1D3" presStyleIdx="1" presStyleCnt="3"/>
      <dgm:spPr/>
    </dgm:pt>
    <dgm:pt modelId="{8F29634D-F831-44E4-85E1-BE97CFED4331}" type="pres">
      <dgm:prSet presAssocID="{B7E9C7FB-5C53-4C31-9D93-8CC3718AFFA1}" presName="hierRoot2" presStyleCnt="0">
        <dgm:presLayoutVars>
          <dgm:hierBranch val="init"/>
        </dgm:presLayoutVars>
      </dgm:prSet>
      <dgm:spPr/>
    </dgm:pt>
    <dgm:pt modelId="{7D60C3DB-ADCF-41D8-8F00-FF481E091E05}" type="pres">
      <dgm:prSet presAssocID="{B7E9C7FB-5C53-4C31-9D93-8CC3718AFFA1}" presName="rootComposite" presStyleCnt="0"/>
      <dgm:spPr/>
    </dgm:pt>
    <dgm:pt modelId="{1C56F8C6-0D85-4778-9142-50C2743B52A9}" type="pres">
      <dgm:prSet presAssocID="{B7E9C7FB-5C53-4C31-9D93-8CC3718AFFA1}" presName="rootText" presStyleLbl="node3" presStyleIdx="1" presStyleCnt="3">
        <dgm:presLayoutVars>
          <dgm:chPref val="3"/>
        </dgm:presLayoutVars>
      </dgm:prSet>
      <dgm:spPr/>
    </dgm:pt>
    <dgm:pt modelId="{6F577308-F1BE-4C7C-9F3B-9BBFA91B9E49}" type="pres">
      <dgm:prSet presAssocID="{B7E9C7FB-5C53-4C31-9D93-8CC3718AFFA1}" presName="rootConnector" presStyleLbl="node3" presStyleIdx="1" presStyleCnt="3"/>
      <dgm:spPr/>
    </dgm:pt>
    <dgm:pt modelId="{FF416D1A-D538-4476-8BB6-B0038FA7428B}" type="pres">
      <dgm:prSet presAssocID="{B7E9C7FB-5C53-4C31-9D93-8CC3718AFFA1}" presName="hierChild4" presStyleCnt="0"/>
      <dgm:spPr/>
    </dgm:pt>
    <dgm:pt modelId="{0E3CBE25-CC3D-43B0-AA10-583F08D9E4EB}" type="pres">
      <dgm:prSet presAssocID="{B7E9C7FB-5C53-4C31-9D93-8CC3718AFFA1}" presName="hierChild5" presStyleCnt="0"/>
      <dgm:spPr/>
    </dgm:pt>
    <dgm:pt modelId="{AF5C2DE9-945F-44D6-ADEB-A2A379D3330C}" type="pres">
      <dgm:prSet presAssocID="{6A50E451-EF93-4D3E-A4E2-0660491B8345}" presName="hierChild5" presStyleCnt="0"/>
      <dgm:spPr/>
    </dgm:pt>
    <dgm:pt modelId="{83093486-4C85-450A-8B69-D366D6975920}" type="pres">
      <dgm:prSet presAssocID="{A6B69215-86D1-43BF-9456-2E5404D5D77B}" presName="Name37" presStyleLbl="parChTrans1D2" presStyleIdx="2" presStyleCnt="3"/>
      <dgm:spPr/>
    </dgm:pt>
    <dgm:pt modelId="{CEE8DAD1-1D2C-4E56-8FF9-78F41C01498E}" type="pres">
      <dgm:prSet presAssocID="{2558C608-ADB5-45C4-BC73-321273DA18DD}" presName="hierRoot2" presStyleCnt="0">
        <dgm:presLayoutVars>
          <dgm:hierBranch val="init"/>
        </dgm:presLayoutVars>
      </dgm:prSet>
      <dgm:spPr/>
    </dgm:pt>
    <dgm:pt modelId="{07FAE906-CF42-4943-ADFD-312DBB1A4F2C}" type="pres">
      <dgm:prSet presAssocID="{2558C608-ADB5-45C4-BC73-321273DA18DD}" presName="rootComposite" presStyleCnt="0"/>
      <dgm:spPr/>
    </dgm:pt>
    <dgm:pt modelId="{6234AC32-061E-4755-9EF0-E8AE401A8E16}" type="pres">
      <dgm:prSet presAssocID="{2558C608-ADB5-45C4-BC73-321273DA18DD}" presName="rootText" presStyleLbl="node2" presStyleIdx="2" presStyleCnt="3">
        <dgm:presLayoutVars>
          <dgm:chPref val="3"/>
        </dgm:presLayoutVars>
      </dgm:prSet>
      <dgm:spPr/>
    </dgm:pt>
    <dgm:pt modelId="{7B1887BA-FDE3-41B2-8639-8E3E1E80FB40}" type="pres">
      <dgm:prSet presAssocID="{2558C608-ADB5-45C4-BC73-321273DA18DD}" presName="rootConnector" presStyleLbl="node2" presStyleIdx="2" presStyleCnt="3"/>
      <dgm:spPr/>
    </dgm:pt>
    <dgm:pt modelId="{8642E39C-2F0B-4112-981A-34B02403DF1A}" type="pres">
      <dgm:prSet presAssocID="{2558C608-ADB5-45C4-BC73-321273DA18DD}" presName="hierChild4" presStyleCnt="0"/>
      <dgm:spPr/>
    </dgm:pt>
    <dgm:pt modelId="{3B92DC52-33C4-426B-A5DD-4AC791333D4B}" type="pres">
      <dgm:prSet presAssocID="{F88EB332-A16A-4E74-8FDC-AF5C879F6216}" presName="Name37" presStyleLbl="parChTrans1D3" presStyleIdx="2" presStyleCnt="3"/>
      <dgm:spPr/>
    </dgm:pt>
    <dgm:pt modelId="{8073A409-7A18-4D98-B360-D392FCCA14F1}" type="pres">
      <dgm:prSet presAssocID="{4888AEE4-8606-428E-9696-ACF971B0D37C}" presName="hierRoot2" presStyleCnt="0">
        <dgm:presLayoutVars>
          <dgm:hierBranch val="init"/>
        </dgm:presLayoutVars>
      </dgm:prSet>
      <dgm:spPr/>
    </dgm:pt>
    <dgm:pt modelId="{EC988DF5-9977-4F03-82DC-57950C93409F}" type="pres">
      <dgm:prSet presAssocID="{4888AEE4-8606-428E-9696-ACF971B0D37C}" presName="rootComposite" presStyleCnt="0"/>
      <dgm:spPr/>
    </dgm:pt>
    <dgm:pt modelId="{CE184887-F3E8-428C-815B-DD32C1327CBA}" type="pres">
      <dgm:prSet presAssocID="{4888AEE4-8606-428E-9696-ACF971B0D37C}" presName="rootText" presStyleLbl="node3" presStyleIdx="2" presStyleCnt="3">
        <dgm:presLayoutVars>
          <dgm:chPref val="3"/>
        </dgm:presLayoutVars>
      </dgm:prSet>
      <dgm:spPr/>
    </dgm:pt>
    <dgm:pt modelId="{B323A092-624F-47AA-B72A-4534E136F09B}" type="pres">
      <dgm:prSet presAssocID="{4888AEE4-8606-428E-9696-ACF971B0D37C}" presName="rootConnector" presStyleLbl="node3" presStyleIdx="2" presStyleCnt="3"/>
      <dgm:spPr/>
    </dgm:pt>
    <dgm:pt modelId="{682D3C31-464F-443A-AC81-04962C33BEA0}" type="pres">
      <dgm:prSet presAssocID="{4888AEE4-8606-428E-9696-ACF971B0D37C}" presName="hierChild4" presStyleCnt="0"/>
      <dgm:spPr/>
    </dgm:pt>
    <dgm:pt modelId="{B87C9314-814E-4818-B3B2-B3868A2A4E06}" type="pres">
      <dgm:prSet presAssocID="{4888AEE4-8606-428E-9696-ACF971B0D37C}" presName="hierChild5" presStyleCnt="0"/>
      <dgm:spPr/>
    </dgm:pt>
    <dgm:pt modelId="{2AD85CA2-C5DE-49C7-AB27-4706CC3B73D9}" type="pres">
      <dgm:prSet presAssocID="{2558C608-ADB5-45C4-BC73-321273DA18DD}" presName="hierChild5" presStyleCnt="0"/>
      <dgm:spPr/>
    </dgm:pt>
    <dgm:pt modelId="{57BF7348-8707-4672-AE76-1F1B51A0BC85}" type="pres">
      <dgm:prSet presAssocID="{34A6ED2E-16B3-475F-AE4B-5A0133090615}" presName="hierChild3" presStyleCnt="0"/>
      <dgm:spPr/>
    </dgm:pt>
  </dgm:ptLst>
  <dgm:cxnLst>
    <dgm:cxn modelId="{EE0BAB0C-04E8-476F-9970-330B2B35112B}" type="presOf" srcId="{4888AEE4-8606-428E-9696-ACF971B0D37C}" destId="{CE184887-F3E8-428C-815B-DD32C1327CBA}" srcOrd="0" destOrd="0" presId="urn:microsoft.com/office/officeart/2005/8/layout/orgChart1"/>
    <dgm:cxn modelId="{E4B83A10-55D6-41A4-A624-F400171BAF56}" type="presOf" srcId="{34A6ED2E-16B3-475F-AE4B-5A0133090615}" destId="{386CF668-0DF0-4BF1-9171-E17DDE567D0B}" srcOrd="1" destOrd="0" presId="urn:microsoft.com/office/officeart/2005/8/layout/orgChart1"/>
    <dgm:cxn modelId="{BB6BFD14-B3EA-4354-A095-85FFE4069DD8}" srcId="{2D96ABBA-D6E4-489C-9F16-2EE1DE4888A8}" destId="{C5D128E5-AB77-4BB8-8DDF-C7A514E3BF28}" srcOrd="0" destOrd="0" parTransId="{BD5FE02D-3A9D-4522-8AD2-56CA84D2BBB9}" sibTransId="{689762F7-0BB9-4784-9242-69BE4EF21A57}"/>
    <dgm:cxn modelId="{908CB61A-F673-4B16-AD27-2EDF810E0831}" srcId="{34A6ED2E-16B3-475F-AE4B-5A0133090615}" destId="{2558C608-ADB5-45C4-BC73-321273DA18DD}" srcOrd="2" destOrd="0" parTransId="{A6B69215-86D1-43BF-9456-2E5404D5D77B}" sibTransId="{07037CFE-BCEF-4BBF-892D-CAACB3FE37C0}"/>
    <dgm:cxn modelId="{B8F8791D-D6EC-451F-B570-6648FE6B6021}" type="presOf" srcId="{2D96ABBA-D6E4-489C-9F16-2EE1DE4888A8}" destId="{9176DA29-1127-4E35-910C-12D00B1D080A}" srcOrd="0" destOrd="0" presId="urn:microsoft.com/office/officeart/2005/8/layout/orgChart1"/>
    <dgm:cxn modelId="{89AFBF23-FF24-41D1-A890-1167ACB1E59D}" type="presOf" srcId="{FA59635E-8695-4C23-BA81-140104F95B44}" destId="{926F0C3E-774F-4097-9C24-B1B6805145FC}" srcOrd="0" destOrd="0" presId="urn:microsoft.com/office/officeart/2005/8/layout/orgChart1"/>
    <dgm:cxn modelId="{54DFBB25-E9E0-42C7-9E1F-A4F573D069D6}" type="presOf" srcId="{C5D128E5-AB77-4BB8-8DDF-C7A514E3BF28}" destId="{D69D132B-2F4A-4EDF-AF56-F0544F6EE1B5}" srcOrd="0" destOrd="0" presId="urn:microsoft.com/office/officeart/2005/8/layout/orgChart1"/>
    <dgm:cxn modelId="{AE93E027-F7EB-4E06-845F-2149E99E5938}" type="presOf" srcId="{3A91CD3E-43C1-4EE3-8DA7-35D68F70F5EF}" destId="{99D92458-A176-43B3-A7DA-846413DBF761}" srcOrd="0" destOrd="0" presId="urn:microsoft.com/office/officeart/2005/8/layout/orgChart1"/>
    <dgm:cxn modelId="{81974428-188B-4020-830C-0EA55D79D530}" type="presOf" srcId="{765A48EF-5163-4756-823F-930719E26E29}" destId="{F77FFD0B-FA4F-4162-B6C5-895F755D803E}" srcOrd="0" destOrd="0" presId="urn:microsoft.com/office/officeart/2005/8/layout/orgChart1"/>
    <dgm:cxn modelId="{A1FCEC33-1719-474F-8173-9643AFE798AC}" type="presOf" srcId="{4888AEE4-8606-428E-9696-ACF971B0D37C}" destId="{B323A092-624F-47AA-B72A-4534E136F09B}" srcOrd="1" destOrd="0" presId="urn:microsoft.com/office/officeart/2005/8/layout/orgChart1"/>
    <dgm:cxn modelId="{49E79235-661A-4853-BF50-CE3E081D53CD}" srcId="{34A6ED2E-16B3-475F-AE4B-5A0133090615}" destId="{2D96ABBA-D6E4-489C-9F16-2EE1DE4888A8}" srcOrd="0" destOrd="0" parTransId="{3A91CD3E-43C1-4EE3-8DA7-35D68F70F5EF}" sibTransId="{1B9E211C-28DD-4FC0-AAB9-434B02A7B961}"/>
    <dgm:cxn modelId="{C3296363-DAAC-4F74-88BF-E0C238024E0C}" type="presOf" srcId="{BD5FE02D-3A9D-4522-8AD2-56CA84D2BBB9}" destId="{A790DA95-6EF8-4E15-9D83-47A61517B6C5}" srcOrd="0" destOrd="0" presId="urn:microsoft.com/office/officeart/2005/8/layout/orgChart1"/>
    <dgm:cxn modelId="{74C61549-1CD4-4D64-8AC0-B151BBA37160}" srcId="{2558C608-ADB5-45C4-BC73-321273DA18DD}" destId="{4888AEE4-8606-428E-9696-ACF971B0D37C}" srcOrd="0" destOrd="0" parTransId="{F88EB332-A16A-4E74-8FDC-AF5C879F6216}" sibTransId="{038666EE-B3A2-4B7A-927E-A5BDA05203DC}"/>
    <dgm:cxn modelId="{283ED058-14A0-4BA2-9E25-B96E5F887E1D}" type="presOf" srcId="{2558C608-ADB5-45C4-BC73-321273DA18DD}" destId="{7B1887BA-FDE3-41B2-8639-8E3E1E80FB40}" srcOrd="1" destOrd="0" presId="urn:microsoft.com/office/officeart/2005/8/layout/orgChart1"/>
    <dgm:cxn modelId="{34391859-9C93-4373-9E35-EC321D6116A7}" type="presOf" srcId="{C5D128E5-AB77-4BB8-8DDF-C7A514E3BF28}" destId="{ACE674FF-FC81-40C5-BFAF-09BA0E0317E8}" srcOrd="1" destOrd="0" presId="urn:microsoft.com/office/officeart/2005/8/layout/orgChart1"/>
    <dgm:cxn modelId="{D93AF27C-DB96-4A2A-92F7-D3C5279ADC56}" type="presOf" srcId="{A6B69215-86D1-43BF-9456-2E5404D5D77B}" destId="{83093486-4C85-450A-8B69-D366D6975920}" srcOrd="0" destOrd="0" presId="urn:microsoft.com/office/officeart/2005/8/layout/orgChart1"/>
    <dgm:cxn modelId="{85D1B195-C079-415B-A98F-C7395BE73000}" type="presOf" srcId="{B7E9C7FB-5C53-4C31-9D93-8CC3718AFFA1}" destId="{1C56F8C6-0D85-4778-9142-50C2743B52A9}" srcOrd="0" destOrd="0" presId="urn:microsoft.com/office/officeart/2005/8/layout/orgChart1"/>
    <dgm:cxn modelId="{B017B3A3-6267-4A30-84A6-6590905F0707}" type="presOf" srcId="{01570C63-8BAB-4754-A22E-16E6688C0651}" destId="{38E4AA77-FE70-45A9-9E9B-ACD201F7022A}" srcOrd="0" destOrd="0" presId="urn:microsoft.com/office/officeart/2005/8/layout/orgChart1"/>
    <dgm:cxn modelId="{AC1712A7-86B4-4AFA-BDC4-18C7C6876A9A}" type="presOf" srcId="{6A50E451-EF93-4D3E-A4E2-0660491B8345}" destId="{7621AEC4-C259-4D3D-AE27-96E78B305BB6}" srcOrd="0" destOrd="0" presId="urn:microsoft.com/office/officeart/2005/8/layout/orgChart1"/>
    <dgm:cxn modelId="{8FD60AA9-8D74-4B28-941B-571693F784CF}" srcId="{6A50E451-EF93-4D3E-A4E2-0660491B8345}" destId="{B7E9C7FB-5C53-4C31-9D93-8CC3718AFFA1}" srcOrd="0" destOrd="0" parTransId="{765A48EF-5163-4756-823F-930719E26E29}" sibTransId="{74B5DA8B-6D7E-4E6E-94BA-E1A11FB9D78D}"/>
    <dgm:cxn modelId="{9ED7D6AB-3C88-4864-85D3-D94F0E1CF786}" srcId="{FA59635E-8695-4C23-BA81-140104F95B44}" destId="{34A6ED2E-16B3-475F-AE4B-5A0133090615}" srcOrd="0" destOrd="0" parTransId="{C53D9970-E172-4BA8-9EA4-CA2871B3328F}" sibTransId="{F34910A6-B9AA-4CF9-98DE-778C91E4A79D}"/>
    <dgm:cxn modelId="{EE0FE9B6-ED0E-44A1-BC08-083D7E12D0B5}" type="presOf" srcId="{B7E9C7FB-5C53-4C31-9D93-8CC3718AFFA1}" destId="{6F577308-F1BE-4C7C-9F3B-9BBFA91B9E49}" srcOrd="1" destOrd="0" presId="urn:microsoft.com/office/officeart/2005/8/layout/orgChart1"/>
    <dgm:cxn modelId="{62960CD8-4701-4693-9801-0036CDE45706}" type="presOf" srcId="{2558C608-ADB5-45C4-BC73-321273DA18DD}" destId="{6234AC32-061E-4755-9EF0-E8AE401A8E16}" srcOrd="0" destOrd="0" presId="urn:microsoft.com/office/officeart/2005/8/layout/orgChart1"/>
    <dgm:cxn modelId="{7AF96FE7-68CF-4549-95E3-49A965C86E2D}" type="presOf" srcId="{34A6ED2E-16B3-475F-AE4B-5A0133090615}" destId="{9929E8CD-7D13-42EC-8D73-2B6CD7FA5E17}" srcOrd="0" destOrd="0" presId="urn:microsoft.com/office/officeart/2005/8/layout/orgChart1"/>
    <dgm:cxn modelId="{2B3AE6EC-7C8C-4AFC-A4DB-ECE4089EB8B3}" srcId="{34A6ED2E-16B3-475F-AE4B-5A0133090615}" destId="{6A50E451-EF93-4D3E-A4E2-0660491B8345}" srcOrd="1" destOrd="0" parTransId="{01570C63-8BAB-4754-A22E-16E6688C0651}" sibTransId="{313D56FD-4DF8-43C4-AC86-16E19E69C097}"/>
    <dgm:cxn modelId="{16F150ED-3FAA-4477-B36E-4843E9CB6426}" type="presOf" srcId="{2D96ABBA-D6E4-489C-9F16-2EE1DE4888A8}" destId="{3B612C73-D8CB-4DF5-916B-834A86ACDF82}" srcOrd="1" destOrd="0" presId="urn:microsoft.com/office/officeart/2005/8/layout/orgChart1"/>
    <dgm:cxn modelId="{449C5CF2-C0F9-4728-8EF7-1FBBDBD6D195}" type="presOf" srcId="{F88EB332-A16A-4E74-8FDC-AF5C879F6216}" destId="{3B92DC52-33C4-426B-A5DD-4AC791333D4B}" srcOrd="0" destOrd="0" presId="urn:microsoft.com/office/officeart/2005/8/layout/orgChart1"/>
    <dgm:cxn modelId="{449A3AF8-145B-485D-80C7-E08EA6AB5586}" type="presOf" srcId="{6A50E451-EF93-4D3E-A4E2-0660491B8345}" destId="{5F0830C0-7ADB-4CD3-A51B-25084CE79EC0}" srcOrd="1" destOrd="0" presId="urn:microsoft.com/office/officeart/2005/8/layout/orgChart1"/>
    <dgm:cxn modelId="{A77B2C0F-AC77-456D-9131-ED6A42546E3D}" type="presParOf" srcId="{926F0C3E-774F-4097-9C24-B1B6805145FC}" destId="{6D50F9AA-2C31-454D-A8A5-2B6FED5A4557}" srcOrd="0" destOrd="0" presId="urn:microsoft.com/office/officeart/2005/8/layout/orgChart1"/>
    <dgm:cxn modelId="{26E72F53-D0BC-483C-A8B1-23EF12EC838F}" type="presParOf" srcId="{6D50F9AA-2C31-454D-A8A5-2B6FED5A4557}" destId="{F7F736A1-B758-471B-911F-EBB7E7E12F5B}" srcOrd="0" destOrd="0" presId="urn:microsoft.com/office/officeart/2005/8/layout/orgChart1"/>
    <dgm:cxn modelId="{49229197-4C13-4253-B066-9FC4E2924EF1}" type="presParOf" srcId="{F7F736A1-B758-471B-911F-EBB7E7E12F5B}" destId="{9929E8CD-7D13-42EC-8D73-2B6CD7FA5E17}" srcOrd="0" destOrd="0" presId="urn:microsoft.com/office/officeart/2005/8/layout/orgChart1"/>
    <dgm:cxn modelId="{B1B524A8-8F8C-4364-916C-F7364972B0AC}" type="presParOf" srcId="{F7F736A1-B758-471B-911F-EBB7E7E12F5B}" destId="{386CF668-0DF0-4BF1-9171-E17DDE567D0B}" srcOrd="1" destOrd="0" presId="urn:microsoft.com/office/officeart/2005/8/layout/orgChart1"/>
    <dgm:cxn modelId="{6326DD19-E215-4C29-91E4-DD47ECEA7F16}" type="presParOf" srcId="{6D50F9AA-2C31-454D-A8A5-2B6FED5A4557}" destId="{2A0B5B05-8315-421E-B171-1B7699AE4B2E}" srcOrd="1" destOrd="0" presId="urn:microsoft.com/office/officeart/2005/8/layout/orgChart1"/>
    <dgm:cxn modelId="{9C585BB7-73C2-4AE4-9771-5E5DA25CE2F8}" type="presParOf" srcId="{2A0B5B05-8315-421E-B171-1B7699AE4B2E}" destId="{99D92458-A176-43B3-A7DA-846413DBF761}" srcOrd="0" destOrd="0" presId="urn:microsoft.com/office/officeart/2005/8/layout/orgChart1"/>
    <dgm:cxn modelId="{9880B0E1-4FAF-467F-8F93-CB10A6AD8C18}" type="presParOf" srcId="{2A0B5B05-8315-421E-B171-1B7699AE4B2E}" destId="{4F564456-68F7-4388-980C-B67CE1C9542C}" srcOrd="1" destOrd="0" presId="urn:microsoft.com/office/officeart/2005/8/layout/orgChart1"/>
    <dgm:cxn modelId="{AADBAB05-832B-4991-B442-C1CDE48CE64B}" type="presParOf" srcId="{4F564456-68F7-4388-980C-B67CE1C9542C}" destId="{D5393417-274D-47FC-A1E0-7D7D5AE5ABD8}" srcOrd="0" destOrd="0" presId="urn:microsoft.com/office/officeart/2005/8/layout/orgChart1"/>
    <dgm:cxn modelId="{3A7C04E1-E9E3-4D7B-8C63-4F6A885842CE}" type="presParOf" srcId="{D5393417-274D-47FC-A1E0-7D7D5AE5ABD8}" destId="{9176DA29-1127-4E35-910C-12D00B1D080A}" srcOrd="0" destOrd="0" presId="urn:microsoft.com/office/officeart/2005/8/layout/orgChart1"/>
    <dgm:cxn modelId="{6AF198E2-02FA-4667-99E3-C3C869C19298}" type="presParOf" srcId="{D5393417-274D-47FC-A1E0-7D7D5AE5ABD8}" destId="{3B612C73-D8CB-4DF5-916B-834A86ACDF82}" srcOrd="1" destOrd="0" presId="urn:microsoft.com/office/officeart/2005/8/layout/orgChart1"/>
    <dgm:cxn modelId="{24CB7F0F-91E5-4C19-902A-2DBEA274F050}" type="presParOf" srcId="{4F564456-68F7-4388-980C-B67CE1C9542C}" destId="{5FC41D8F-7EA5-4F12-8B58-11147CD2E681}" srcOrd="1" destOrd="0" presId="urn:microsoft.com/office/officeart/2005/8/layout/orgChart1"/>
    <dgm:cxn modelId="{775514C8-31D3-4A92-B1EC-17883D72D9A5}" type="presParOf" srcId="{5FC41D8F-7EA5-4F12-8B58-11147CD2E681}" destId="{A790DA95-6EF8-4E15-9D83-47A61517B6C5}" srcOrd="0" destOrd="0" presId="urn:microsoft.com/office/officeart/2005/8/layout/orgChart1"/>
    <dgm:cxn modelId="{A4A08610-EDC9-413E-9AF8-61154BD307C6}" type="presParOf" srcId="{5FC41D8F-7EA5-4F12-8B58-11147CD2E681}" destId="{C2D8DE6A-6EB1-4352-B683-A923D3B13E4E}" srcOrd="1" destOrd="0" presId="urn:microsoft.com/office/officeart/2005/8/layout/orgChart1"/>
    <dgm:cxn modelId="{159AB144-A775-42D9-9699-8A1A742F9A94}" type="presParOf" srcId="{C2D8DE6A-6EB1-4352-B683-A923D3B13E4E}" destId="{851F7A96-55A8-49AD-8E54-223B9D53E054}" srcOrd="0" destOrd="0" presId="urn:microsoft.com/office/officeart/2005/8/layout/orgChart1"/>
    <dgm:cxn modelId="{1FED3243-30D6-41FA-9BAC-085C76D07A4D}" type="presParOf" srcId="{851F7A96-55A8-49AD-8E54-223B9D53E054}" destId="{D69D132B-2F4A-4EDF-AF56-F0544F6EE1B5}" srcOrd="0" destOrd="0" presId="urn:microsoft.com/office/officeart/2005/8/layout/orgChart1"/>
    <dgm:cxn modelId="{553A2007-E088-4D13-B992-5F2D92B4E46E}" type="presParOf" srcId="{851F7A96-55A8-49AD-8E54-223B9D53E054}" destId="{ACE674FF-FC81-40C5-BFAF-09BA0E0317E8}" srcOrd="1" destOrd="0" presId="urn:microsoft.com/office/officeart/2005/8/layout/orgChart1"/>
    <dgm:cxn modelId="{384028DE-5D9B-4E87-BD9C-DD3B6A955429}" type="presParOf" srcId="{C2D8DE6A-6EB1-4352-B683-A923D3B13E4E}" destId="{B53355D6-1A12-49F3-AB99-D1372AC26770}" srcOrd="1" destOrd="0" presId="urn:microsoft.com/office/officeart/2005/8/layout/orgChart1"/>
    <dgm:cxn modelId="{6A78A2E9-0F1D-45A3-990D-6A02BF4AF95F}" type="presParOf" srcId="{C2D8DE6A-6EB1-4352-B683-A923D3B13E4E}" destId="{598FCB1C-C229-47DB-8E33-01D53E5423AB}" srcOrd="2" destOrd="0" presId="urn:microsoft.com/office/officeart/2005/8/layout/orgChart1"/>
    <dgm:cxn modelId="{B5FF0EAD-9CB5-419F-8596-2E7036551B56}" type="presParOf" srcId="{4F564456-68F7-4388-980C-B67CE1C9542C}" destId="{E337740D-C598-4B65-83B0-A66F5F431823}" srcOrd="2" destOrd="0" presId="urn:microsoft.com/office/officeart/2005/8/layout/orgChart1"/>
    <dgm:cxn modelId="{E85E9B1E-67B3-4380-B676-CC60FD785FA3}" type="presParOf" srcId="{2A0B5B05-8315-421E-B171-1B7699AE4B2E}" destId="{38E4AA77-FE70-45A9-9E9B-ACD201F7022A}" srcOrd="2" destOrd="0" presId="urn:microsoft.com/office/officeart/2005/8/layout/orgChart1"/>
    <dgm:cxn modelId="{8A3E6008-CCC2-487C-8732-67D5A5608C93}" type="presParOf" srcId="{2A0B5B05-8315-421E-B171-1B7699AE4B2E}" destId="{6D88052D-6FBF-4D44-BFCC-C7662DE17815}" srcOrd="3" destOrd="0" presId="urn:microsoft.com/office/officeart/2005/8/layout/orgChart1"/>
    <dgm:cxn modelId="{AF6F2946-6922-4393-AF3D-20857A6D4841}" type="presParOf" srcId="{6D88052D-6FBF-4D44-BFCC-C7662DE17815}" destId="{F1C1493E-C081-49B5-900D-CD07E6ADF8CD}" srcOrd="0" destOrd="0" presId="urn:microsoft.com/office/officeart/2005/8/layout/orgChart1"/>
    <dgm:cxn modelId="{0EA0645B-9128-49A3-A79A-EA6FC77ADE85}" type="presParOf" srcId="{F1C1493E-C081-49B5-900D-CD07E6ADF8CD}" destId="{7621AEC4-C259-4D3D-AE27-96E78B305BB6}" srcOrd="0" destOrd="0" presId="urn:microsoft.com/office/officeart/2005/8/layout/orgChart1"/>
    <dgm:cxn modelId="{8CDFE6EE-73D5-40FF-967A-5D292465FD1F}" type="presParOf" srcId="{F1C1493E-C081-49B5-900D-CD07E6ADF8CD}" destId="{5F0830C0-7ADB-4CD3-A51B-25084CE79EC0}" srcOrd="1" destOrd="0" presId="urn:microsoft.com/office/officeart/2005/8/layout/orgChart1"/>
    <dgm:cxn modelId="{9C29C9F2-2052-42FE-A527-E5217377A8B1}" type="presParOf" srcId="{6D88052D-6FBF-4D44-BFCC-C7662DE17815}" destId="{543426BA-57E3-4086-811C-B4981EA434C8}" srcOrd="1" destOrd="0" presId="urn:microsoft.com/office/officeart/2005/8/layout/orgChart1"/>
    <dgm:cxn modelId="{54BF8117-3E9E-44D8-8743-2B4A24988538}" type="presParOf" srcId="{543426BA-57E3-4086-811C-B4981EA434C8}" destId="{F77FFD0B-FA4F-4162-B6C5-895F755D803E}" srcOrd="0" destOrd="0" presId="urn:microsoft.com/office/officeart/2005/8/layout/orgChart1"/>
    <dgm:cxn modelId="{F88B0666-5A45-4573-BDF9-D3E18652553D}" type="presParOf" srcId="{543426BA-57E3-4086-811C-B4981EA434C8}" destId="{8F29634D-F831-44E4-85E1-BE97CFED4331}" srcOrd="1" destOrd="0" presId="urn:microsoft.com/office/officeart/2005/8/layout/orgChart1"/>
    <dgm:cxn modelId="{241AB909-0CEE-4711-A103-30306BB7E69A}" type="presParOf" srcId="{8F29634D-F831-44E4-85E1-BE97CFED4331}" destId="{7D60C3DB-ADCF-41D8-8F00-FF481E091E05}" srcOrd="0" destOrd="0" presId="urn:microsoft.com/office/officeart/2005/8/layout/orgChart1"/>
    <dgm:cxn modelId="{5A1BA656-F99F-4744-B2FC-B8CEA497524D}" type="presParOf" srcId="{7D60C3DB-ADCF-41D8-8F00-FF481E091E05}" destId="{1C56F8C6-0D85-4778-9142-50C2743B52A9}" srcOrd="0" destOrd="0" presId="urn:microsoft.com/office/officeart/2005/8/layout/orgChart1"/>
    <dgm:cxn modelId="{39B9D102-F156-4954-B8D5-C44437288C8E}" type="presParOf" srcId="{7D60C3DB-ADCF-41D8-8F00-FF481E091E05}" destId="{6F577308-F1BE-4C7C-9F3B-9BBFA91B9E49}" srcOrd="1" destOrd="0" presId="urn:microsoft.com/office/officeart/2005/8/layout/orgChart1"/>
    <dgm:cxn modelId="{F9D592A6-9EEF-4F0D-B458-094BC280AD26}" type="presParOf" srcId="{8F29634D-F831-44E4-85E1-BE97CFED4331}" destId="{FF416D1A-D538-4476-8BB6-B0038FA7428B}" srcOrd="1" destOrd="0" presId="urn:microsoft.com/office/officeart/2005/8/layout/orgChart1"/>
    <dgm:cxn modelId="{5AA7CBE4-D779-49AE-B7C0-091EA96165B7}" type="presParOf" srcId="{8F29634D-F831-44E4-85E1-BE97CFED4331}" destId="{0E3CBE25-CC3D-43B0-AA10-583F08D9E4EB}" srcOrd="2" destOrd="0" presId="urn:microsoft.com/office/officeart/2005/8/layout/orgChart1"/>
    <dgm:cxn modelId="{F2E5A8CE-8046-45CE-87AB-F9BF503F2805}" type="presParOf" srcId="{6D88052D-6FBF-4D44-BFCC-C7662DE17815}" destId="{AF5C2DE9-945F-44D6-ADEB-A2A379D3330C}" srcOrd="2" destOrd="0" presId="urn:microsoft.com/office/officeart/2005/8/layout/orgChart1"/>
    <dgm:cxn modelId="{3772C14C-AFFF-4954-B89E-5F1CCBA21DAB}" type="presParOf" srcId="{2A0B5B05-8315-421E-B171-1B7699AE4B2E}" destId="{83093486-4C85-450A-8B69-D366D6975920}" srcOrd="4" destOrd="0" presId="urn:microsoft.com/office/officeart/2005/8/layout/orgChart1"/>
    <dgm:cxn modelId="{A5E11676-50BA-43B6-ADDA-7D4EBE9E8C5C}" type="presParOf" srcId="{2A0B5B05-8315-421E-B171-1B7699AE4B2E}" destId="{CEE8DAD1-1D2C-4E56-8FF9-78F41C01498E}" srcOrd="5" destOrd="0" presId="urn:microsoft.com/office/officeart/2005/8/layout/orgChart1"/>
    <dgm:cxn modelId="{AE9C1110-0EA4-43AA-84BF-5F2DC563B8DD}" type="presParOf" srcId="{CEE8DAD1-1D2C-4E56-8FF9-78F41C01498E}" destId="{07FAE906-CF42-4943-ADFD-312DBB1A4F2C}" srcOrd="0" destOrd="0" presId="urn:microsoft.com/office/officeart/2005/8/layout/orgChart1"/>
    <dgm:cxn modelId="{A2CB3A37-A9EC-435E-ACFE-6870589AF745}" type="presParOf" srcId="{07FAE906-CF42-4943-ADFD-312DBB1A4F2C}" destId="{6234AC32-061E-4755-9EF0-E8AE401A8E16}" srcOrd="0" destOrd="0" presId="urn:microsoft.com/office/officeart/2005/8/layout/orgChart1"/>
    <dgm:cxn modelId="{5BAA5341-CD2A-44D6-A034-060D02A61DF7}" type="presParOf" srcId="{07FAE906-CF42-4943-ADFD-312DBB1A4F2C}" destId="{7B1887BA-FDE3-41B2-8639-8E3E1E80FB40}" srcOrd="1" destOrd="0" presId="urn:microsoft.com/office/officeart/2005/8/layout/orgChart1"/>
    <dgm:cxn modelId="{D141FC05-4209-4863-BC40-1DDE54F9CAC5}" type="presParOf" srcId="{CEE8DAD1-1D2C-4E56-8FF9-78F41C01498E}" destId="{8642E39C-2F0B-4112-981A-34B02403DF1A}" srcOrd="1" destOrd="0" presId="urn:microsoft.com/office/officeart/2005/8/layout/orgChart1"/>
    <dgm:cxn modelId="{DF83767F-C3E9-416B-AB2D-E260BE356E45}" type="presParOf" srcId="{8642E39C-2F0B-4112-981A-34B02403DF1A}" destId="{3B92DC52-33C4-426B-A5DD-4AC791333D4B}" srcOrd="0" destOrd="0" presId="urn:microsoft.com/office/officeart/2005/8/layout/orgChart1"/>
    <dgm:cxn modelId="{63EA1DFE-B064-4699-BFE2-AEF90D6A03B4}" type="presParOf" srcId="{8642E39C-2F0B-4112-981A-34B02403DF1A}" destId="{8073A409-7A18-4D98-B360-D392FCCA14F1}" srcOrd="1" destOrd="0" presId="urn:microsoft.com/office/officeart/2005/8/layout/orgChart1"/>
    <dgm:cxn modelId="{0381096E-5622-4DEE-966D-9B25233C6DA5}" type="presParOf" srcId="{8073A409-7A18-4D98-B360-D392FCCA14F1}" destId="{EC988DF5-9977-4F03-82DC-57950C93409F}" srcOrd="0" destOrd="0" presId="urn:microsoft.com/office/officeart/2005/8/layout/orgChart1"/>
    <dgm:cxn modelId="{B6526C34-B7B7-4BDA-B832-C2AFAD3EF9AA}" type="presParOf" srcId="{EC988DF5-9977-4F03-82DC-57950C93409F}" destId="{CE184887-F3E8-428C-815B-DD32C1327CBA}" srcOrd="0" destOrd="0" presId="urn:microsoft.com/office/officeart/2005/8/layout/orgChart1"/>
    <dgm:cxn modelId="{BAE4C4C2-74DB-4785-8189-56EDEDAE490C}" type="presParOf" srcId="{EC988DF5-9977-4F03-82DC-57950C93409F}" destId="{B323A092-624F-47AA-B72A-4534E136F09B}" srcOrd="1" destOrd="0" presId="urn:microsoft.com/office/officeart/2005/8/layout/orgChart1"/>
    <dgm:cxn modelId="{64284E2B-74D3-4BF4-80B8-4D1B12CF1467}" type="presParOf" srcId="{8073A409-7A18-4D98-B360-D392FCCA14F1}" destId="{682D3C31-464F-443A-AC81-04962C33BEA0}" srcOrd="1" destOrd="0" presId="urn:microsoft.com/office/officeart/2005/8/layout/orgChart1"/>
    <dgm:cxn modelId="{8A706A1B-214D-4517-81EE-AFF53474369A}" type="presParOf" srcId="{8073A409-7A18-4D98-B360-D392FCCA14F1}" destId="{B87C9314-814E-4818-B3B2-B3868A2A4E06}" srcOrd="2" destOrd="0" presId="urn:microsoft.com/office/officeart/2005/8/layout/orgChart1"/>
    <dgm:cxn modelId="{1269E071-1EC2-4969-A3F1-FC9A85DAA30A}" type="presParOf" srcId="{CEE8DAD1-1D2C-4E56-8FF9-78F41C01498E}" destId="{2AD85CA2-C5DE-49C7-AB27-4706CC3B73D9}" srcOrd="2" destOrd="0" presId="urn:microsoft.com/office/officeart/2005/8/layout/orgChart1"/>
    <dgm:cxn modelId="{299A9B9F-617E-40E7-982C-CEDED739EF3A}" type="presParOf" srcId="{6D50F9AA-2C31-454D-A8A5-2B6FED5A4557}" destId="{57BF7348-8707-4672-AE76-1F1B51A0BC85}"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59635E-8695-4C23-BA81-140104F95B4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4DC22D0D-BA44-44A2-B210-1375AEC31F47}">
      <dgm:prSet phldrT="[Text]"/>
      <dgm:spPr/>
      <dgm:t>
        <a:bodyPr/>
        <a:lstStyle/>
        <a:p>
          <a:r>
            <a:rPr lang="en-GB" dirty="0"/>
            <a:t>Response variable</a:t>
          </a:r>
        </a:p>
      </dgm:t>
    </dgm:pt>
    <dgm:pt modelId="{D89A95CB-FA69-4E5D-95DE-C8CA39A43C21}" type="parTrans" cxnId="{E707A198-3ECD-439B-AE9D-6C1F3749FDA2}">
      <dgm:prSet/>
      <dgm:spPr/>
      <dgm:t>
        <a:bodyPr/>
        <a:lstStyle/>
        <a:p>
          <a:endParaRPr lang="en-GB"/>
        </a:p>
      </dgm:t>
    </dgm:pt>
    <dgm:pt modelId="{C91C20A9-00A2-4579-912B-8D27E917786A}" type="sibTrans" cxnId="{E707A198-3ECD-439B-AE9D-6C1F3749FDA2}">
      <dgm:prSet/>
      <dgm:spPr/>
      <dgm:t>
        <a:bodyPr/>
        <a:lstStyle/>
        <a:p>
          <a:endParaRPr lang="en-GB"/>
        </a:p>
      </dgm:t>
    </dgm:pt>
    <dgm:pt modelId="{8FF90ECA-3090-41A0-8493-BD34FB53D297}">
      <dgm:prSet phldrT="[Text]"/>
      <dgm:spPr/>
      <dgm:t>
        <a:bodyPr/>
        <a:lstStyle/>
        <a:p>
          <a:r>
            <a:rPr lang="en-GB" dirty="0"/>
            <a:t>Regression</a:t>
          </a:r>
        </a:p>
      </dgm:t>
    </dgm:pt>
    <dgm:pt modelId="{A67A21DC-C154-4D44-842B-EAA84F607AE8}" type="parTrans" cxnId="{C4863F4B-54AC-4DE2-8A61-56DC955FA7AA}">
      <dgm:prSet/>
      <dgm:spPr/>
      <dgm:t>
        <a:bodyPr/>
        <a:lstStyle/>
        <a:p>
          <a:endParaRPr lang="en-GB"/>
        </a:p>
      </dgm:t>
    </dgm:pt>
    <dgm:pt modelId="{66D91A5D-FD0E-4BAD-AA5F-38D888D67E70}" type="sibTrans" cxnId="{C4863F4B-54AC-4DE2-8A61-56DC955FA7AA}">
      <dgm:prSet/>
      <dgm:spPr/>
      <dgm:t>
        <a:bodyPr/>
        <a:lstStyle/>
        <a:p>
          <a:endParaRPr lang="en-GB"/>
        </a:p>
      </dgm:t>
    </dgm:pt>
    <dgm:pt modelId="{9C748373-8D31-44F8-8BB0-24E485918888}">
      <dgm:prSet phldrT="[Text]"/>
      <dgm:spPr/>
      <dgm:t>
        <a:bodyPr/>
        <a:lstStyle/>
        <a:p>
          <a:r>
            <a:rPr lang="en-GB" dirty="0"/>
            <a:t>ANOVA</a:t>
          </a:r>
        </a:p>
      </dgm:t>
    </dgm:pt>
    <dgm:pt modelId="{4DB304E7-40E4-4EBC-BB3E-7705D4BD5980}" type="parTrans" cxnId="{57A53417-F5C9-4C40-B1B5-96A0BD613AF5}">
      <dgm:prSet/>
      <dgm:spPr/>
      <dgm:t>
        <a:bodyPr/>
        <a:lstStyle/>
        <a:p>
          <a:endParaRPr lang="en-GB"/>
        </a:p>
      </dgm:t>
    </dgm:pt>
    <dgm:pt modelId="{715792C7-4F3E-4F93-8143-4C7820CD9E20}" type="sibTrans" cxnId="{57A53417-F5C9-4C40-B1B5-96A0BD613AF5}">
      <dgm:prSet/>
      <dgm:spPr/>
      <dgm:t>
        <a:bodyPr/>
        <a:lstStyle/>
        <a:p>
          <a:endParaRPr lang="en-GB"/>
        </a:p>
      </dgm:t>
    </dgm:pt>
    <dgm:pt modelId="{935A1931-F3E5-4BC2-A080-748E751DF83B}">
      <dgm:prSet phldrT="[Text]"/>
      <dgm:spPr/>
      <dgm:t>
        <a:bodyPr/>
        <a:lstStyle/>
        <a:p>
          <a:r>
            <a:rPr lang="en-GB" dirty="0"/>
            <a:t>ANCOVA</a:t>
          </a:r>
        </a:p>
      </dgm:t>
    </dgm:pt>
    <dgm:pt modelId="{12263137-3D14-46D1-B08D-CBBEFE90B6E7}" type="parTrans" cxnId="{F77523C2-E84F-4CC5-89A5-EB639C995FA0}">
      <dgm:prSet/>
      <dgm:spPr/>
      <dgm:t>
        <a:bodyPr/>
        <a:lstStyle/>
        <a:p>
          <a:endParaRPr lang="en-GB"/>
        </a:p>
      </dgm:t>
    </dgm:pt>
    <dgm:pt modelId="{E0680BF4-8984-45BF-8EE3-983F78A04C6B}" type="sibTrans" cxnId="{F77523C2-E84F-4CC5-89A5-EB639C995FA0}">
      <dgm:prSet/>
      <dgm:spPr/>
      <dgm:t>
        <a:bodyPr/>
        <a:lstStyle/>
        <a:p>
          <a:endParaRPr lang="en-GB"/>
        </a:p>
      </dgm:t>
    </dgm:pt>
    <dgm:pt modelId="{A6E6E22F-3EB9-44D6-8823-3CA110330661}">
      <dgm:prSet phldrT="[Text]"/>
      <dgm:spPr/>
      <dgm:t>
        <a:bodyPr/>
        <a:lstStyle/>
        <a:p>
          <a:r>
            <a:rPr lang="en-GB" dirty="0"/>
            <a:t>A proportion</a:t>
          </a:r>
        </a:p>
      </dgm:t>
    </dgm:pt>
    <dgm:pt modelId="{86199BC3-1789-4BB6-858B-E8F0CADF502D}" type="parTrans" cxnId="{A98B4D68-3116-4968-883C-A9466C118F14}">
      <dgm:prSet/>
      <dgm:spPr/>
      <dgm:t>
        <a:bodyPr/>
        <a:lstStyle/>
        <a:p>
          <a:endParaRPr lang="en-GB"/>
        </a:p>
      </dgm:t>
    </dgm:pt>
    <dgm:pt modelId="{57D21116-17E9-44A6-8931-BFD719268853}" type="sibTrans" cxnId="{A98B4D68-3116-4968-883C-A9466C118F14}">
      <dgm:prSet/>
      <dgm:spPr/>
      <dgm:t>
        <a:bodyPr/>
        <a:lstStyle/>
        <a:p>
          <a:endParaRPr lang="en-GB"/>
        </a:p>
      </dgm:t>
    </dgm:pt>
    <dgm:pt modelId="{20BDCC03-E48B-4C6D-B2B5-39F267280B81}">
      <dgm:prSet phldrT="[Text]"/>
      <dgm:spPr/>
      <dgm:t>
        <a:bodyPr/>
        <a:lstStyle/>
        <a:p>
          <a:r>
            <a:rPr lang="en-GB" dirty="0"/>
            <a:t>Logistic regression</a:t>
          </a:r>
        </a:p>
      </dgm:t>
    </dgm:pt>
    <dgm:pt modelId="{3456E157-C278-40CB-9D29-AC4C12C6A352}" type="parTrans" cxnId="{E69A8755-D5C3-43DB-99B8-CC7F2D9BDC64}">
      <dgm:prSet/>
      <dgm:spPr/>
      <dgm:t>
        <a:bodyPr/>
        <a:lstStyle/>
        <a:p>
          <a:endParaRPr lang="en-GB"/>
        </a:p>
      </dgm:t>
    </dgm:pt>
    <dgm:pt modelId="{211A70B9-AD68-4994-9931-DEAD21249CCE}" type="sibTrans" cxnId="{E69A8755-D5C3-43DB-99B8-CC7F2D9BDC64}">
      <dgm:prSet/>
      <dgm:spPr/>
      <dgm:t>
        <a:bodyPr/>
        <a:lstStyle/>
        <a:p>
          <a:endParaRPr lang="en-GB"/>
        </a:p>
      </dgm:t>
    </dgm:pt>
    <dgm:pt modelId="{DB6322F4-DEDF-45C1-9ED6-CBDD090475D4}">
      <dgm:prSet phldrT="[Text]"/>
      <dgm:spPr/>
      <dgm:t>
        <a:bodyPr/>
        <a:lstStyle/>
        <a:p>
          <a:r>
            <a:rPr lang="en-GB" dirty="0"/>
            <a:t>A count</a:t>
          </a:r>
        </a:p>
      </dgm:t>
    </dgm:pt>
    <dgm:pt modelId="{0A0EF6A3-28A2-4630-A7CD-EC78D29C6152}" type="parTrans" cxnId="{0C429BD9-8646-4A63-AF8E-3443D5911B52}">
      <dgm:prSet/>
      <dgm:spPr/>
      <dgm:t>
        <a:bodyPr/>
        <a:lstStyle/>
        <a:p>
          <a:endParaRPr lang="en-GB"/>
        </a:p>
      </dgm:t>
    </dgm:pt>
    <dgm:pt modelId="{298A866D-3B01-4652-89E8-BA1A493A4645}" type="sibTrans" cxnId="{0C429BD9-8646-4A63-AF8E-3443D5911B52}">
      <dgm:prSet/>
      <dgm:spPr/>
      <dgm:t>
        <a:bodyPr/>
        <a:lstStyle/>
        <a:p>
          <a:endParaRPr lang="en-GB"/>
        </a:p>
      </dgm:t>
    </dgm:pt>
    <dgm:pt modelId="{45B9B2B3-3247-45CD-9180-EA063A811BF3}">
      <dgm:prSet phldrT="[Text]"/>
      <dgm:spPr/>
      <dgm:t>
        <a:bodyPr/>
        <a:lstStyle/>
        <a:p>
          <a:r>
            <a:rPr lang="en-GB" dirty="0"/>
            <a:t>Log linear (Poisson) model</a:t>
          </a:r>
        </a:p>
      </dgm:t>
    </dgm:pt>
    <dgm:pt modelId="{8443485E-0129-44E8-A7AD-233D4B3CEA2B}" type="parTrans" cxnId="{62734861-51A6-473D-934B-7713582BEF1F}">
      <dgm:prSet/>
      <dgm:spPr/>
      <dgm:t>
        <a:bodyPr/>
        <a:lstStyle/>
        <a:p>
          <a:endParaRPr lang="en-GB"/>
        </a:p>
      </dgm:t>
    </dgm:pt>
    <dgm:pt modelId="{1181CB1C-7E5D-46B4-B9E3-43C5A418286E}" type="sibTrans" cxnId="{62734861-51A6-473D-934B-7713582BEF1F}">
      <dgm:prSet/>
      <dgm:spPr/>
      <dgm:t>
        <a:bodyPr/>
        <a:lstStyle/>
        <a:p>
          <a:endParaRPr lang="en-GB"/>
        </a:p>
      </dgm:t>
    </dgm:pt>
    <dgm:pt modelId="{A2B71F9E-8F7B-43D4-9302-3A4EE48814D3}">
      <dgm:prSet phldrT="[Text]"/>
      <dgm:spPr/>
      <dgm:t>
        <a:bodyPr/>
        <a:lstStyle/>
        <a:p>
          <a:r>
            <a:rPr lang="en-GB" dirty="0"/>
            <a:t>Binary</a:t>
          </a:r>
        </a:p>
      </dgm:t>
    </dgm:pt>
    <dgm:pt modelId="{025086BD-74D1-4979-A090-37C2D494DB3C}" type="parTrans" cxnId="{E40BEB29-D45E-4CE6-A61B-816F6C9CDAEA}">
      <dgm:prSet/>
      <dgm:spPr/>
      <dgm:t>
        <a:bodyPr/>
        <a:lstStyle/>
        <a:p>
          <a:endParaRPr lang="en-GB"/>
        </a:p>
      </dgm:t>
    </dgm:pt>
    <dgm:pt modelId="{967CE47D-0B12-4447-B92A-B21FF3725C36}" type="sibTrans" cxnId="{E40BEB29-D45E-4CE6-A61B-816F6C9CDAEA}">
      <dgm:prSet/>
      <dgm:spPr/>
      <dgm:t>
        <a:bodyPr/>
        <a:lstStyle/>
        <a:p>
          <a:endParaRPr lang="en-GB"/>
        </a:p>
      </dgm:t>
    </dgm:pt>
    <dgm:pt modelId="{0E86DB05-9AEF-41DA-8B3C-35C04AFEFB7F}">
      <dgm:prSet phldrT="[Text]"/>
      <dgm:spPr/>
      <dgm:t>
        <a:bodyPr/>
        <a:lstStyle/>
        <a:p>
          <a:r>
            <a:rPr lang="en-GB" dirty="0"/>
            <a:t>Binary logistic regression</a:t>
          </a:r>
        </a:p>
      </dgm:t>
    </dgm:pt>
    <dgm:pt modelId="{E1F4C549-10E0-41B5-905C-F479F127AE8C}" type="parTrans" cxnId="{C7B19B72-6DD4-4C91-82F7-0DDBEF55F5C4}">
      <dgm:prSet/>
      <dgm:spPr/>
      <dgm:t>
        <a:bodyPr/>
        <a:lstStyle/>
        <a:p>
          <a:endParaRPr lang="en-GB"/>
        </a:p>
      </dgm:t>
    </dgm:pt>
    <dgm:pt modelId="{E4503F33-E92F-49EB-9565-802BE50B6630}" type="sibTrans" cxnId="{C7B19B72-6DD4-4C91-82F7-0DDBEF55F5C4}">
      <dgm:prSet/>
      <dgm:spPr/>
      <dgm:t>
        <a:bodyPr/>
        <a:lstStyle/>
        <a:p>
          <a:endParaRPr lang="en-GB"/>
        </a:p>
      </dgm:t>
    </dgm:pt>
    <dgm:pt modelId="{E0620154-D921-4EB2-992D-E9B204F40ABE}">
      <dgm:prSet phldrT="[Text]"/>
      <dgm:spPr/>
      <dgm:t>
        <a:bodyPr/>
        <a:lstStyle/>
        <a:p>
          <a:r>
            <a:rPr lang="en-GB" dirty="0"/>
            <a:t>Time at death</a:t>
          </a:r>
        </a:p>
      </dgm:t>
    </dgm:pt>
    <dgm:pt modelId="{FC52FC1F-C829-48D5-9F97-4EFAAFC36DA6}" type="parTrans" cxnId="{012AD17D-5C1E-4433-8F8A-DECEF1E61B17}">
      <dgm:prSet/>
      <dgm:spPr/>
      <dgm:t>
        <a:bodyPr/>
        <a:lstStyle/>
        <a:p>
          <a:endParaRPr lang="en-GB"/>
        </a:p>
      </dgm:t>
    </dgm:pt>
    <dgm:pt modelId="{812AE7AD-C170-4E05-BDA1-E62A8D07E460}" type="sibTrans" cxnId="{012AD17D-5C1E-4433-8F8A-DECEF1E61B17}">
      <dgm:prSet/>
      <dgm:spPr/>
      <dgm:t>
        <a:bodyPr/>
        <a:lstStyle/>
        <a:p>
          <a:endParaRPr lang="en-GB"/>
        </a:p>
      </dgm:t>
    </dgm:pt>
    <dgm:pt modelId="{F50A2341-D608-4FF4-B740-F24F5904B27C}">
      <dgm:prSet phldrT="[Text]"/>
      <dgm:spPr/>
      <dgm:t>
        <a:bodyPr/>
        <a:lstStyle/>
        <a:p>
          <a:r>
            <a:rPr lang="en-GB" dirty="0"/>
            <a:t>Survival analysis</a:t>
          </a:r>
        </a:p>
      </dgm:t>
    </dgm:pt>
    <dgm:pt modelId="{FC1B85A0-FF12-412B-8D97-C095DD68C3CA}" type="parTrans" cxnId="{9DC98913-C833-469D-BDDE-7018B5420ECF}">
      <dgm:prSet/>
      <dgm:spPr/>
      <dgm:t>
        <a:bodyPr/>
        <a:lstStyle/>
        <a:p>
          <a:endParaRPr lang="en-GB"/>
        </a:p>
      </dgm:t>
    </dgm:pt>
    <dgm:pt modelId="{686497FD-6E4C-4FED-AEC0-CABD44DB37E3}" type="sibTrans" cxnId="{9DC98913-C833-469D-BDDE-7018B5420ECF}">
      <dgm:prSet/>
      <dgm:spPr/>
      <dgm:t>
        <a:bodyPr/>
        <a:lstStyle/>
        <a:p>
          <a:endParaRPr lang="en-GB"/>
        </a:p>
      </dgm:t>
    </dgm:pt>
    <dgm:pt modelId="{74014663-33DF-4E82-AFAF-1F6DCD19112A}">
      <dgm:prSet phldrT="[Text]"/>
      <dgm:spPr/>
      <dgm:t>
        <a:bodyPr/>
        <a:lstStyle/>
        <a:p>
          <a:r>
            <a:rPr lang="en-GB" dirty="0"/>
            <a:t>Continuous</a:t>
          </a:r>
        </a:p>
      </dgm:t>
    </dgm:pt>
    <dgm:pt modelId="{3949494A-1C54-43CE-BEBC-E625A0EE0170}" type="parTrans" cxnId="{8AAA62BF-62BB-423F-9FB1-D9A2D454E9C8}">
      <dgm:prSet/>
      <dgm:spPr/>
      <dgm:t>
        <a:bodyPr/>
        <a:lstStyle/>
        <a:p>
          <a:endParaRPr lang="en-GB"/>
        </a:p>
      </dgm:t>
    </dgm:pt>
    <dgm:pt modelId="{9A41B720-389B-4978-ABAC-E04FA4173FB7}" type="sibTrans" cxnId="{8AAA62BF-62BB-423F-9FB1-D9A2D454E9C8}">
      <dgm:prSet/>
      <dgm:spPr/>
      <dgm:t>
        <a:bodyPr/>
        <a:lstStyle/>
        <a:p>
          <a:endParaRPr lang="en-GB"/>
        </a:p>
      </dgm:t>
    </dgm:pt>
    <dgm:pt modelId="{1CF8EB2B-A626-4172-B9A6-BC99C8A6A11A}">
      <dgm:prSet phldrT="[Text]"/>
      <dgm:spPr/>
      <dgm:t>
        <a:bodyPr/>
        <a:lstStyle/>
        <a:p>
          <a:r>
            <a:rPr lang="en-GB" dirty="0"/>
            <a:t>MANOVA</a:t>
          </a:r>
        </a:p>
      </dgm:t>
    </dgm:pt>
    <dgm:pt modelId="{AD57F535-4749-4511-9BF6-CBB02F34921A}" type="parTrans" cxnId="{FBA0B536-D35F-4031-942D-857B46FD0E9E}">
      <dgm:prSet/>
      <dgm:spPr/>
      <dgm:t>
        <a:bodyPr/>
        <a:lstStyle/>
        <a:p>
          <a:endParaRPr lang="en-GB"/>
        </a:p>
      </dgm:t>
    </dgm:pt>
    <dgm:pt modelId="{C6DFDE45-1F70-463F-9CA3-1F8FCD24929D}" type="sibTrans" cxnId="{FBA0B536-D35F-4031-942D-857B46FD0E9E}">
      <dgm:prSet/>
      <dgm:spPr/>
      <dgm:t>
        <a:bodyPr/>
        <a:lstStyle/>
        <a:p>
          <a:endParaRPr lang="en-GB"/>
        </a:p>
      </dgm:t>
    </dgm:pt>
    <dgm:pt modelId="{D5104B58-BA8B-40A0-BC58-0140C1D72238}">
      <dgm:prSet phldrT="[Text]"/>
      <dgm:spPr/>
      <dgm:t>
        <a:bodyPr/>
        <a:lstStyle/>
        <a:p>
          <a:r>
            <a:rPr lang="en-GB" dirty="0"/>
            <a:t>MANCOVA</a:t>
          </a:r>
        </a:p>
      </dgm:t>
    </dgm:pt>
    <dgm:pt modelId="{34AA134E-13AB-4772-BE7A-45E60C54F084}" type="parTrans" cxnId="{4A4F50C4-B344-40BB-A1E5-D9268F87AE49}">
      <dgm:prSet/>
      <dgm:spPr/>
      <dgm:t>
        <a:bodyPr/>
        <a:lstStyle/>
        <a:p>
          <a:endParaRPr lang="en-GB"/>
        </a:p>
      </dgm:t>
    </dgm:pt>
    <dgm:pt modelId="{75E50702-4323-4C48-B347-08C7BDB03498}" type="sibTrans" cxnId="{4A4F50C4-B344-40BB-A1E5-D9268F87AE49}">
      <dgm:prSet/>
      <dgm:spPr/>
      <dgm:t>
        <a:bodyPr/>
        <a:lstStyle/>
        <a:p>
          <a:endParaRPr lang="en-GB"/>
        </a:p>
      </dgm:t>
    </dgm:pt>
    <dgm:pt modelId="{A2109994-4B92-4451-B0D9-8DCE5F24BEE8}" type="pres">
      <dgm:prSet presAssocID="{FA59635E-8695-4C23-BA81-140104F95B44}" presName="hierChild1" presStyleCnt="0">
        <dgm:presLayoutVars>
          <dgm:orgChart val="1"/>
          <dgm:chPref val="1"/>
          <dgm:dir/>
          <dgm:animOne val="branch"/>
          <dgm:animLvl val="lvl"/>
          <dgm:resizeHandles/>
        </dgm:presLayoutVars>
      </dgm:prSet>
      <dgm:spPr/>
    </dgm:pt>
    <dgm:pt modelId="{A1546D9D-46AF-458A-9898-2A3B0709B6F4}" type="pres">
      <dgm:prSet presAssocID="{4DC22D0D-BA44-44A2-B210-1375AEC31F47}" presName="hierRoot1" presStyleCnt="0">
        <dgm:presLayoutVars>
          <dgm:hierBranch val="init"/>
        </dgm:presLayoutVars>
      </dgm:prSet>
      <dgm:spPr/>
    </dgm:pt>
    <dgm:pt modelId="{D1A782AC-5F89-405B-BC17-86EB3893611C}" type="pres">
      <dgm:prSet presAssocID="{4DC22D0D-BA44-44A2-B210-1375AEC31F47}" presName="rootComposite1" presStyleCnt="0"/>
      <dgm:spPr/>
    </dgm:pt>
    <dgm:pt modelId="{0F336560-029B-46BA-8693-DD4C3ACA76E1}" type="pres">
      <dgm:prSet presAssocID="{4DC22D0D-BA44-44A2-B210-1375AEC31F47}" presName="rootText1" presStyleLbl="node0" presStyleIdx="0" presStyleCnt="1">
        <dgm:presLayoutVars>
          <dgm:chPref val="3"/>
        </dgm:presLayoutVars>
      </dgm:prSet>
      <dgm:spPr/>
    </dgm:pt>
    <dgm:pt modelId="{159DB108-332F-459B-8510-238938283E5A}" type="pres">
      <dgm:prSet presAssocID="{4DC22D0D-BA44-44A2-B210-1375AEC31F47}" presName="rootConnector1" presStyleLbl="node1" presStyleIdx="0" presStyleCnt="0"/>
      <dgm:spPr/>
    </dgm:pt>
    <dgm:pt modelId="{4F466C90-F6BD-4692-A059-8CF0DAAC6968}" type="pres">
      <dgm:prSet presAssocID="{4DC22D0D-BA44-44A2-B210-1375AEC31F47}" presName="hierChild2" presStyleCnt="0"/>
      <dgm:spPr/>
    </dgm:pt>
    <dgm:pt modelId="{51A187CE-F42A-4882-8E63-224D05FBA6C1}" type="pres">
      <dgm:prSet presAssocID="{3949494A-1C54-43CE-BEBC-E625A0EE0170}" presName="Name37" presStyleLbl="parChTrans1D2" presStyleIdx="0" presStyleCnt="5"/>
      <dgm:spPr/>
    </dgm:pt>
    <dgm:pt modelId="{9F3AB844-AF41-4B61-82B9-E5AF34EC7E34}" type="pres">
      <dgm:prSet presAssocID="{74014663-33DF-4E82-AFAF-1F6DCD19112A}" presName="hierRoot2" presStyleCnt="0">
        <dgm:presLayoutVars>
          <dgm:hierBranch val="init"/>
        </dgm:presLayoutVars>
      </dgm:prSet>
      <dgm:spPr/>
    </dgm:pt>
    <dgm:pt modelId="{A14CD81F-F888-4F40-87D4-520B2068E249}" type="pres">
      <dgm:prSet presAssocID="{74014663-33DF-4E82-AFAF-1F6DCD19112A}" presName="rootComposite" presStyleCnt="0"/>
      <dgm:spPr/>
    </dgm:pt>
    <dgm:pt modelId="{0F3F34B1-AE8C-46A8-885D-DB1D4ED647B4}" type="pres">
      <dgm:prSet presAssocID="{74014663-33DF-4E82-AFAF-1F6DCD19112A}" presName="rootText" presStyleLbl="node2" presStyleIdx="0" presStyleCnt="5">
        <dgm:presLayoutVars>
          <dgm:chPref val="3"/>
        </dgm:presLayoutVars>
      </dgm:prSet>
      <dgm:spPr/>
    </dgm:pt>
    <dgm:pt modelId="{A276447F-65D8-4050-8FF8-B0B8727BA248}" type="pres">
      <dgm:prSet presAssocID="{74014663-33DF-4E82-AFAF-1F6DCD19112A}" presName="rootConnector" presStyleLbl="node2" presStyleIdx="0" presStyleCnt="5"/>
      <dgm:spPr/>
    </dgm:pt>
    <dgm:pt modelId="{DDF10082-B7EC-4A5E-ABB8-5234CB1AD62F}" type="pres">
      <dgm:prSet presAssocID="{74014663-33DF-4E82-AFAF-1F6DCD19112A}" presName="hierChild4" presStyleCnt="0"/>
      <dgm:spPr/>
    </dgm:pt>
    <dgm:pt modelId="{CACC3BF6-87AD-435C-9CB8-7F45BFFD33F6}" type="pres">
      <dgm:prSet presAssocID="{A67A21DC-C154-4D44-842B-EAA84F607AE8}" presName="Name37" presStyleLbl="parChTrans1D3" presStyleIdx="0" presStyleCnt="9"/>
      <dgm:spPr/>
    </dgm:pt>
    <dgm:pt modelId="{41B05913-0239-4150-84A1-83FE3C794696}" type="pres">
      <dgm:prSet presAssocID="{8FF90ECA-3090-41A0-8493-BD34FB53D297}" presName="hierRoot2" presStyleCnt="0">
        <dgm:presLayoutVars>
          <dgm:hierBranch val="init"/>
        </dgm:presLayoutVars>
      </dgm:prSet>
      <dgm:spPr/>
    </dgm:pt>
    <dgm:pt modelId="{3002E475-B1F8-4080-B0C1-BA3A73FE693E}" type="pres">
      <dgm:prSet presAssocID="{8FF90ECA-3090-41A0-8493-BD34FB53D297}" presName="rootComposite" presStyleCnt="0"/>
      <dgm:spPr/>
    </dgm:pt>
    <dgm:pt modelId="{F24CBCC9-1825-4530-984C-6902D13119D3}" type="pres">
      <dgm:prSet presAssocID="{8FF90ECA-3090-41A0-8493-BD34FB53D297}" presName="rootText" presStyleLbl="node3" presStyleIdx="0" presStyleCnt="9">
        <dgm:presLayoutVars>
          <dgm:chPref val="3"/>
        </dgm:presLayoutVars>
      </dgm:prSet>
      <dgm:spPr/>
    </dgm:pt>
    <dgm:pt modelId="{E6558D7C-8069-40CC-AFC0-B870434710B2}" type="pres">
      <dgm:prSet presAssocID="{8FF90ECA-3090-41A0-8493-BD34FB53D297}" presName="rootConnector" presStyleLbl="node3" presStyleIdx="0" presStyleCnt="9"/>
      <dgm:spPr/>
    </dgm:pt>
    <dgm:pt modelId="{E6B1857A-C012-4315-AE04-E2955818AA04}" type="pres">
      <dgm:prSet presAssocID="{8FF90ECA-3090-41A0-8493-BD34FB53D297}" presName="hierChild4" presStyleCnt="0"/>
      <dgm:spPr/>
    </dgm:pt>
    <dgm:pt modelId="{883E251C-F621-4CDD-9E4A-BE3E68BEA7CC}" type="pres">
      <dgm:prSet presAssocID="{8FF90ECA-3090-41A0-8493-BD34FB53D297}" presName="hierChild5" presStyleCnt="0"/>
      <dgm:spPr/>
    </dgm:pt>
    <dgm:pt modelId="{2D51EEF5-CCF1-4F9F-B2A8-B0A401C2B4CE}" type="pres">
      <dgm:prSet presAssocID="{4DB304E7-40E4-4EBC-BB3E-7705D4BD5980}" presName="Name37" presStyleLbl="parChTrans1D3" presStyleIdx="1" presStyleCnt="9"/>
      <dgm:spPr/>
    </dgm:pt>
    <dgm:pt modelId="{20A93DD2-01E4-4E42-B986-0D1703AC8CCE}" type="pres">
      <dgm:prSet presAssocID="{9C748373-8D31-44F8-8BB0-24E485918888}" presName="hierRoot2" presStyleCnt="0">
        <dgm:presLayoutVars>
          <dgm:hierBranch val="init"/>
        </dgm:presLayoutVars>
      </dgm:prSet>
      <dgm:spPr/>
    </dgm:pt>
    <dgm:pt modelId="{F56D690D-AF75-46ED-8530-3D6AF7AD0E99}" type="pres">
      <dgm:prSet presAssocID="{9C748373-8D31-44F8-8BB0-24E485918888}" presName="rootComposite" presStyleCnt="0"/>
      <dgm:spPr/>
    </dgm:pt>
    <dgm:pt modelId="{1CCD8216-19DF-47F3-B4A5-2FF482218982}" type="pres">
      <dgm:prSet presAssocID="{9C748373-8D31-44F8-8BB0-24E485918888}" presName="rootText" presStyleLbl="node3" presStyleIdx="1" presStyleCnt="9">
        <dgm:presLayoutVars>
          <dgm:chPref val="3"/>
        </dgm:presLayoutVars>
      </dgm:prSet>
      <dgm:spPr/>
    </dgm:pt>
    <dgm:pt modelId="{FC1E6AD6-20C0-4D5A-BF8C-5F5B23A6F922}" type="pres">
      <dgm:prSet presAssocID="{9C748373-8D31-44F8-8BB0-24E485918888}" presName="rootConnector" presStyleLbl="node3" presStyleIdx="1" presStyleCnt="9"/>
      <dgm:spPr/>
    </dgm:pt>
    <dgm:pt modelId="{5C19A2E5-DFD3-4D2A-8895-FF11721C7836}" type="pres">
      <dgm:prSet presAssocID="{9C748373-8D31-44F8-8BB0-24E485918888}" presName="hierChild4" presStyleCnt="0"/>
      <dgm:spPr/>
    </dgm:pt>
    <dgm:pt modelId="{58D8A08C-CE35-4D5F-A893-DB1E527C676A}" type="pres">
      <dgm:prSet presAssocID="{9C748373-8D31-44F8-8BB0-24E485918888}" presName="hierChild5" presStyleCnt="0"/>
      <dgm:spPr/>
    </dgm:pt>
    <dgm:pt modelId="{519BB0A2-51C4-41F7-9379-E02B822AF647}" type="pres">
      <dgm:prSet presAssocID="{12263137-3D14-46D1-B08D-CBBEFE90B6E7}" presName="Name37" presStyleLbl="parChTrans1D3" presStyleIdx="2" presStyleCnt="9"/>
      <dgm:spPr/>
    </dgm:pt>
    <dgm:pt modelId="{F451695D-27AD-4108-A550-2A68B49EBED7}" type="pres">
      <dgm:prSet presAssocID="{935A1931-F3E5-4BC2-A080-748E751DF83B}" presName="hierRoot2" presStyleCnt="0">
        <dgm:presLayoutVars>
          <dgm:hierBranch val="init"/>
        </dgm:presLayoutVars>
      </dgm:prSet>
      <dgm:spPr/>
    </dgm:pt>
    <dgm:pt modelId="{A496AEA1-68D7-48DA-AD4E-BB4239E77CAD}" type="pres">
      <dgm:prSet presAssocID="{935A1931-F3E5-4BC2-A080-748E751DF83B}" presName="rootComposite" presStyleCnt="0"/>
      <dgm:spPr/>
    </dgm:pt>
    <dgm:pt modelId="{4243EE37-18E4-4C25-9751-F2393FF3EB0A}" type="pres">
      <dgm:prSet presAssocID="{935A1931-F3E5-4BC2-A080-748E751DF83B}" presName="rootText" presStyleLbl="node3" presStyleIdx="2" presStyleCnt="9">
        <dgm:presLayoutVars>
          <dgm:chPref val="3"/>
        </dgm:presLayoutVars>
      </dgm:prSet>
      <dgm:spPr/>
    </dgm:pt>
    <dgm:pt modelId="{F8EF5852-99BB-4AF7-9A9F-F45CA5BAD586}" type="pres">
      <dgm:prSet presAssocID="{935A1931-F3E5-4BC2-A080-748E751DF83B}" presName="rootConnector" presStyleLbl="node3" presStyleIdx="2" presStyleCnt="9"/>
      <dgm:spPr/>
    </dgm:pt>
    <dgm:pt modelId="{E53DC52A-F2FE-42ED-A510-21EC7592FF5A}" type="pres">
      <dgm:prSet presAssocID="{935A1931-F3E5-4BC2-A080-748E751DF83B}" presName="hierChild4" presStyleCnt="0"/>
      <dgm:spPr/>
    </dgm:pt>
    <dgm:pt modelId="{FA19B16F-2987-4D9F-B505-381D9F5F4DEA}" type="pres">
      <dgm:prSet presAssocID="{935A1931-F3E5-4BC2-A080-748E751DF83B}" presName="hierChild5" presStyleCnt="0"/>
      <dgm:spPr/>
    </dgm:pt>
    <dgm:pt modelId="{8B6DE07B-84C1-47A6-A2B2-104A33844470}" type="pres">
      <dgm:prSet presAssocID="{AD57F535-4749-4511-9BF6-CBB02F34921A}" presName="Name37" presStyleLbl="parChTrans1D3" presStyleIdx="3" presStyleCnt="9"/>
      <dgm:spPr/>
    </dgm:pt>
    <dgm:pt modelId="{0F93C7B6-5A45-47C2-96F6-90E97A3E18BE}" type="pres">
      <dgm:prSet presAssocID="{1CF8EB2B-A626-4172-B9A6-BC99C8A6A11A}" presName="hierRoot2" presStyleCnt="0">
        <dgm:presLayoutVars>
          <dgm:hierBranch val="init"/>
        </dgm:presLayoutVars>
      </dgm:prSet>
      <dgm:spPr/>
    </dgm:pt>
    <dgm:pt modelId="{D09E34E8-B4A1-43F9-9DFF-3009A7F528E3}" type="pres">
      <dgm:prSet presAssocID="{1CF8EB2B-A626-4172-B9A6-BC99C8A6A11A}" presName="rootComposite" presStyleCnt="0"/>
      <dgm:spPr/>
    </dgm:pt>
    <dgm:pt modelId="{EE8D43C9-2568-4CF6-9EAE-0E48433E7F2F}" type="pres">
      <dgm:prSet presAssocID="{1CF8EB2B-A626-4172-B9A6-BC99C8A6A11A}" presName="rootText" presStyleLbl="node3" presStyleIdx="3" presStyleCnt="9">
        <dgm:presLayoutVars>
          <dgm:chPref val="3"/>
        </dgm:presLayoutVars>
      </dgm:prSet>
      <dgm:spPr/>
    </dgm:pt>
    <dgm:pt modelId="{6F7276F1-F40D-4FF2-AFA4-457A5913F3C8}" type="pres">
      <dgm:prSet presAssocID="{1CF8EB2B-A626-4172-B9A6-BC99C8A6A11A}" presName="rootConnector" presStyleLbl="node3" presStyleIdx="3" presStyleCnt="9"/>
      <dgm:spPr/>
    </dgm:pt>
    <dgm:pt modelId="{8BEBB53B-97BE-4154-8FF3-26D7738C3377}" type="pres">
      <dgm:prSet presAssocID="{1CF8EB2B-A626-4172-B9A6-BC99C8A6A11A}" presName="hierChild4" presStyleCnt="0"/>
      <dgm:spPr/>
    </dgm:pt>
    <dgm:pt modelId="{DADD55C4-0537-4879-B290-2C255A5ABFC8}" type="pres">
      <dgm:prSet presAssocID="{1CF8EB2B-A626-4172-B9A6-BC99C8A6A11A}" presName="hierChild5" presStyleCnt="0"/>
      <dgm:spPr/>
    </dgm:pt>
    <dgm:pt modelId="{A17652A8-4BA9-4C65-A208-6A03718DC4EA}" type="pres">
      <dgm:prSet presAssocID="{34AA134E-13AB-4772-BE7A-45E60C54F084}" presName="Name37" presStyleLbl="parChTrans1D3" presStyleIdx="4" presStyleCnt="9"/>
      <dgm:spPr/>
    </dgm:pt>
    <dgm:pt modelId="{7CFA1571-4EE7-4097-A7ED-6479B1827413}" type="pres">
      <dgm:prSet presAssocID="{D5104B58-BA8B-40A0-BC58-0140C1D72238}" presName="hierRoot2" presStyleCnt="0">
        <dgm:presLayoutVars>
          <dgm:hierBranch val="init"/>
        </dgm:presLayoutVars>
      </dgm:prSet>
      <dgm:spPr/>
    </dgm:pt>
    <dgm:pt modelId="{BCC8388E-3DB6-4E6D-BC14-C243AD78F038}" type="pres">
      <dgm:prSet presAssocID="{D5104B58-BA8B-40A0-BC58-0140C1D72238}" presName="rootComposite" presStyleCnt="0"/>
      <dgm:spPr/>
    </dgm:pt>
    <dgm:pt modelId="{F7D4C4FD-03BD-4D8C-AA6A-D9A7DBC8506F}" type="pres">
      <dgm:prSet presAssocID="{D5104B58-BA8B-40A0-BC58-0140C1D72238}" presName="rootText" presStyleLbl="node3" presStyleIdx="4" presStyleCnt="9">
        <dgm:presLayoutVars>
          <dgm:chPref val="3"/>
        </dgm:presLayoutVars>
      </dgm:prSet>
      <dgm:spPr/>
    </dgm:pt>
    <dgm:pt modelId="{CF5F0A7B-9844-4972-B39B-F60A8DE1C9B2}" type="pres">
      <dgm:prSet presAssocID="{D5104B58-BA8B-40A0-BC58-0140C1D72238}" presName="rootConnector" presStyleLbl="node3" presStyleIdx="4" presStyleCnt="9"/>
      <dgm:spPr/>
    </dgm:pt>
    <dgm:pt modelId="{D04F5224-55FD-41FC-997E-FB1C9EDE0A42}" type="pres">
      <dgm:prSet presAssocID="{D5104B58-BA8B-40A0-BC58-0140C1D72238}" presName="hierChild4" presStyleCnt="0"/>
      <dgm:spPr/>
    </dgm:pt>
    <dgm:pt modelId="{262F7582-8076-4D98-A64F-6797CFEAA60E}" type="pres">
      <dgm:prSet presAssocID="{D5104B58-BA8B-40A0-BC58-0140C1D72238}" presName="hierChild5" presStyleCnt="0"/>
      <dgm:spPr/>
    </dgm:pt>
    <dgm:pt modelId="{B1650978-2530-402C-B24B-28BE6D0BF753}" type="pres">
      <dgm:prSet presAssocID="{74014663-33DF-4E82-AFAF-1F6DCD19112A}" presName="hierChild5" presStyleCnt="0"/>
      <dgm:spPr/>
    </dgm:pt>
    <dgm:pt modelId="{EB4025F8-F853-499C-9D1C-707E2752A662}" type="pres">
      <dgm:prSet presAssocID="{86199BC3-1789-4BB6-858B-E8F0CADF502D}" presName="Name37" presStyleLbl="parChTrans1D2" presStyleIdx="1" presStyleCnt="5"/>
      <dgm:spPr/>
    </dgm:pt>
    <dgm:pt modelId="{E5675166-FB3D-4D1F-8737-BEF32E43ADD1}" type="pres">
      <dgm:prSet presAssocID="{A6E6E22F-3EB9-44D6-8823-3CA110330661}" presName="hierRoot2" presStyleCnt="0">
        <dgm:presLayoutVars>
          <dgm:hierBranch val="init"/>
        </dgm:presLayoutVars>
      </dgm:prSet>
      <dgm:spPr/>
    </dgm:pt>
    <dgm:pt modelId="{B42A18A3-E997-44C8-94AC-115DCAC1CC13}" type="pres">
      <dgm:prSet presAssocID="{A6E6E22F-3EB9-44D6-8823-3CA110330661}" presName="rootComposite" presStyleCnt="0"/>
      <dgm:spPr/>
    </dgm:pt>
    <dgm:pt modelId="{6DD8EBDE-7F9C-4792-A07A-7A7341431F2D}" type="pres">
      <dgm:prSet presAssocID="{A6E6E22F-3EB9-44D6-8823-3CA110330661}" presName="rootText" presStyleLbl="node2" presStyleIdx="1" presStyleCnt="5">
        <dgm:presLayoutVars>
          <dgm:chPref val="3"/>
        </dgm:presLayoutVars>
      </dgm:prSet>
      <dgm:spPr/>
    </dgm:pt>
    <dgm:pt modelId="{80995B8C-B910-4977-8016-D82D9C39CBBC}" type="pres">
      <dgm:prSet presAssocID="{A6E6E22F-3EB9-44D6-8823-3CA110330661}" presName="rootConnector" presStyleLbl="node2" presStyleIdx="1" presStyleCnt="5"/>
      <dgm:spPr/>
    </dgm:pt>
    <dgm:pt modelId="{F2746B70-3EFD-4E79-92F2-3158142D470F}" type="pres">
      <dgm:prSet presAssocID="{A6E6E22F-3EB9-44D6-8823-3CA110330661}" presName="hierChild4" presStyleCnt="0"/>
      <dgm:spPr/>
    </dgm:pt>
    <dgm:pt modelId="{22A61272-B09A-441E-9984-A548C4473139}" type="pres">
      <dgm:prSet presAssocID="{3456E157-C278-40CB-9D29-AC4C12C6A352}" presName="Name37" presStyleLbl="parChTrans1D3" presStyleIdx="5" presStyleCnt="9"/>
      <dgm:spPr/>
    </dgm:pt>
    <dgm:pt modelId="{953F044E-6404-4068-B180-3920FD03A90D}" type="pres">
      <dgm:prSet presAssocID="{20BDCC03-E48B-4C6D-B2B5-39F267280B81}" presName="hierRoot2" presStyleCnt="0">
        <dgm:presLayoutVars>
          <dgm:hierBranch val="init"/>
        </dgm:presLayoutVars>
      </dgm:prSet>
      <dgm:spPr/>
    </dgm:pt>
    <dgm:pt modelId="{96FCF35D-9A47-4E01-A520-59698C0F6EFA}" type="pres">
      <dgm:prSet presAssocID="{20BDCC03-E48B-4C6D-B2B5-39F267280B81}" presName="rootComposite" presStyleCnt="0"/>
      <dgm:spPr/>
    </dgm:pt>
    <dgm:pt modelId="{E5188B79-8BBD-49BF-9000-BF4B5A5A76E3}" type="pres">
      <dgm:prSet presAssocID="{20BDCC03-E48B-4C6D-B2B5-39F267280B81}" presName="rootText" presStyleLbl="node3" presStyleIdx="5" presStyleCnt="9">
        <dgm:presLayoutVars>
          <dgm:chPref val="3"/>
        </dgm:presLayoutVars>
      </dgm:prSet>
      <dgm:spPr/>
    </dgm:pt>
    <dgm:pt modelId="{54484309-A668-4951-BDDF-715ECC6EEDB1}" type="pres">
      <dgm:prSet presAssocID="{20BDCC03-E48B-4C6D-B2B5-39F267280B81}" presName="rootConnector" presStyleLbl="node3" presStyleIdx="5" presStyleCnt="9"/>
      <dgm:spPr/>
    </dgm:pt>
    <dgm:pt modelId="{759F25A0-2691-458A-B731-A77481F59F1F}" type="pres">
      <dgm:prSet presAssocID="{20BDCC03-E48B-4C6D-B2B5-39F267280B81}" presName="hierChild4" presStyleCnt="0"/>
      <dgm:spPr/>
    </dgm:pt>
    <dgm:pt modelId="{9E3DA51D-E662-44DA-895E-1F072B6098BF}" type="pres">
      <dgm:prSet presAssocID="{20BDCC03-E48B-4C6D-B2B5-39F267280B81}" presName="hierChild5" presStyleCnt="0"/>
      <dgm:spPr/>
    </dgm:pt>
    <dgm:pt modelId="{4283EB22-CEB0-45BE-8C44-B34E9FEBF210}" type="pres">
      <dgm:prSet presAssocID="{A6E6E22F-3EB9-44D6-8823-3CA110330661}" presName="hierChild5" presStyleCnt="0"/>
      <dgm:spPr/>
    </dgm:pt>
    <dgm:pt modelId="{15491594-509C-4611-B0EA-758D700AE017}" type="pres">
      <dgm:prSet presAssocID="{0A0EF6A3-28A2-4630-A7CD-EC78D29C6152}" presName="Name37" presStyleLbl="parChTrans1D2" presStyleIdx="2" presStyleCnt="5"/>
      <dgm:spPr/>
    </dgm:pt>
    <dgm:pt modelId="{FD84C2A0-8A0D-4413-9AD8-C9B2EE80CFEC}" type="pres">
      <dgm:prSet presAssocID="{DB6322F4-DEDF-45C1-9ED6-CBDD090475D4}" presName="hierRoot2" presStyleCnt="0">
        <dgm:presLayoutVars>
          <dgm:hierBranch val="init"/>
        </dgm:presLayoutVars>
      </dgm:prSet>
      <dgm:spPr/>
    </dgm:pt>
    <dgm:pt modelId="{0B6796BC-8DE8-4D4B-B889-EEC278E33B83}" type="pres">
      <dgm:prSet presAssocID="{DB6322F4-DEDF-45C1-9ED6-CBDD090475D4}" presName="rootComposite" presStyleCnt="0"/>
      <dgm:spPr/>
    </dgm:pt>
    <dgm:pt modelId="{E34791E5-9692-49FD-B925-B30A84ADF193}" type="pres">
      <dgm:prSet presAssocID="{DB6322F4-DEDF-45C1-9ED6-CBDD090475D4}" presName="rootText" presStyleLbl="node2" presStyleIdx="2" presStyleCnt="5">
        <dgm:presLayoutVars>
          <dgm:chPref val="3"/>
        </dgm:presLayoutVars>
      </dgm:prSet>
      <dgm:spPr/>
    </dgm:pt>
    <dgm:pt modelId="{CDB112D0-B725-49B5-AE55-07881AB2D40E}" type="pres">
      <dgm:prSet presAssocID="{DB6322F4-DEDF-45C1-9ED6-CBDD090475D4}" presName="rootConnector" presStyleLbl="node2" presStyleIdx="2" presStyleCnt="5"/>
      <dgm:spPr/>
    </dgm:pt>
    <dgm:pt modelId="{1202F784-8BDB-4DB8-A00E-C0DB766CCA6E}" type="pres">
      <dgm:prSet presAssocID="{DB6322F4-DEDF-45C1-9ED6-CBDD090475D4}" presName="hierChild4" presStyleCnt="0"/>
      <dgm:spPr/>
    </dgm:pt>
    <dgm:pt modelId="{FD045DF8-5C85-40A9-839A-80AEB1D098D8}" type="pres">
      <dgm:prSet presAssocID="{8443485E-0129-44E8-A7AD-233D4B3CEA2B}" presName="Name37" presStyleLbl="parChTrans1D3" presStyleIdx="6" presStyleCnt="9"/>
      <dgm:spPr/>
    </dgm:pt>
    <dgm:pt modelId="{E9473E8B-12F1-4447-9D14-42B885998726}" type="pres">
      <dgm:prSet presAssocID="{45B9B2B3-3247-45CD-9180-EA063A811BF3}" presName="hierRoot2" presStyleCnt="0">
        <dgm:presLayoutVars>
          <dgm:hierBranch val="init"/>
        </dgm:presLayoutVars>
      </dgm:prSet>
      <dgm:spPr/>
    </dgm:pt>
    <dgm:pt modelId="{CD5B9F35-B18C-4F9C-8ED6-53ADC80153A3}" type="pres">
      <dgm:prSet presAssocID="{45B9B2B3-3247-45CD-9180-EA063A811BF3}" presName="rootComposite" presStyleCnt="0"/>
      <dgm:spPr/>
    </dgm:pt>
    <dgm:pt modelId="{1F4870B2-DA64-4DD7-95EC-ABC2B82F1D13}" type="pres">
      <dgm:prSet presAssocID="{45B9B2B3-3247-45CD-9180-EA063A811BF3}" presName="rootText" presStyleLbl="node3" presStyleIdx="6" presStyleCnt="9">
        <dgm:presLayoutVars>
          <dgm:chPref val="3"/>
        </dgm:presLayoutVars>
      </dgm:prSet>
      <dgm:spPr/>
    </dgm:pt>
    <dgm:pt modelId="{D696972D-080D-4FA6-A137-45EC6781839D}" type="pres">
      <dgm:prSet presAssocID="{45B9B2B3-3247-45CD-9180-EA063A811BF3}" presName="rootConnector" presStyleLbl="node3" presStyleIdx="6" presStyleCnt="9"/>
      <dgm:spPr/>
    </dgm:pt>
    <dgm:pt modelId="{7B865C8D-90D8-443C-B088-C6AEB2F33939}" type="pres">
      <dgm:prSet presAssocID="{45B9B2B3-3247-45CD-9180-EA063A811BF3}" presName="hierChild4" presStyleCnt="0"/>
      <dgm:spPr/>
    </dgm:pt>
    <dgm:pt modelId="{25740718-DBB6-4831-98C5-057BA4891958}" type="pres">
      <dgm:prSet presAssocID="{45B9B2B3-3247-45CD-9180-EA063A811BF3}" presName="hierChild5" presStyleCnt="0"/>
      <dgm:spPr/>
    </dgm:pt>
    <dgm:pt modelId="{B8DA9638-8EC4-43C3-B13C-48B3A68CC7CC}" type="pres">
      <dgm:prSet presAssocID="{DB6322F4-DEDF-45C1-9ED6-CBDD090475D4}" presName="hierChild5" presStyleCnt="0"/>
      <dgm:spPr/>
    </dgm:pt>
    <dgm:pt modelId="{51A642B6-FC1F-4FB1-8588-450C90AB41CD}" type="pres">
      <dgm:prSet presAssocID="{025086BD-74D1-4979-A090-37C2D494DB3C}" presName="Name37" presStyleLbl="parChTrans1D2" presStyleIdx="3" presStyleCnt="5"/>
      <dgm:spPr/>
    </dgm:pt>
    <dgm:pt modelId="{83C50EBC-C2ED-48B6-95AD-F488DCE9AF72}" type="pres">
      <dgm:prSet presAssocID="{A2B71F9E-8F7B-43D4-9302-3A4EE48814D3}" presName="hierRoot2" presStyleCnt="0">
        <dgm:presLayoutVars>
          <dgm:hierBranch val="init"/>
        </dgm:presLayoutVars>
      </dgm:prSet>
      <dgm:spPr/>
    </dgm:pt>
    <dgm:pt modelId="{7F57F235-1FAD-4D12-A07A-76A2D84DD7B4}" type="pres">
      <dgm:prSet presAssocID="{A2B71F9E-8F7B-43D4-9302-3A4EE48814D3}" presName="rootComposite" presStyleCnt="0"/>
      <dgm:spPr/>
    </dgm:pt>
    <dgm:pt modelId="{ECB11BE0-1292-4808-B4B9-845272BA76C1}" type="pres">
      <dgm:prSet presAssocID="{A2B71F9E-8F7B-43D4-9302-3A4EE48814D3}" presName="rootText" presStyleLbl="node2" presStyleIdx="3" presStyleCnt="5">
        <dgm:presLayoutVars>
          <dgm:chPref val="3"/>
        </dgm:presLayoutVars>
      </dgm:prSet>
      <dgm:spPr/>
    </dgm:pt>
    <dgm:pt modelId="{13E0E357-0D64-4AE5-8E9D-18E5C2A8C91A}" type="pres">
      <dgm:prSet presAssocID="{A2B71F9E-8F7B-43D4-9302-3A4EE48814D3}" presName="rootConnector" presStyleLbl="node2" presStyleIdx="3" presStyleCnt="5"/>
      <dgm:spPr/>
    </dgm:pt>
    <dgm:pt modelId="{5FAE1075-A4AC-4F87-BC55-16E0A913A3A8}" type="pres">
      <dgm:prSet presAssocID="{A2B71F9E-8F7B-43D4-9302-3A4EE48814D3}" presName="hierChild4" presStyleCnt="0"/>
      <dgm:spPr/>
    </dgm:pt>
    <dgm:pt modelId="{A6E7EC94-9B6D-43C4-9863-2760DDE3F625}" type="pres">
      <dgm:prSet presAssocID="{E1F4C549-10E0-41B5-905C-F479F127AE8C}" presName="Name37" presStyleLbl="parChTrans1D3" presStyleIdx="7" presStyleCnt="9"/>
      <dgm:spPr/>
    </dgm:pt>
    <dgm:pt modelId="{F921C1A6-6C58-4108-A588-252FCEC7D751}" type="pres">
      <dgm:prSet presAssocID="{0E86DB05-9AEF-41DA-8B3C-35C04AFEFB7F}" presName="hierRoot2" presStyleCnt="0">
        <dgm:presLayoutVars>
          <dgm:hierBranch val="init"/>
        </dgm:presLayoutVars>
      </dgm:prSet>
      <dgm:spPr/>
    </dgm:pt>
    <dgm:pt modelId="{FBB0932E-254C-4D6F-B37C-7068803CC4C6}" type="pres">
      <dgm:prSet presAssocID="{0E86DB05-9AEF-41DA-8B3C-35C04AFEFB7F}" presName="rootComposite" presStyleCnt="0"/>
      <dgm:spPr/>
    </dgm:pt>
    <dgm:pt modelId="{0D4C1641-7CEA-48FA-9EA6-727FDCEBBBCC}" type="pres">
      <dgm:prSet presAssocID="{0E86DB05-9AEF-41DA-8B3C-35C04AFEFB7F}" presName="rootText" presStyleLbl="node3" presStyleIdx="7" presStyleCnt="9">
        <dgm:presLayoutVars>
          <dgm:chPref val="3"/>
        </dgm:presLayoutVars>
      </dgm:prSet>
      <dgm:spPr/>
    </dgm:pt>
    <dgm:pt modelId="{5526C98D-064E-4455-85BB-6B0882150D54}" type="pres">
      <dgm:prSet presAssocID="{0E86DB05-9AEF-41DA-8B3C-35C04AFEFB7F}" presName="rootConnector" presStyleLbl="node3" presStyleIdx="7" presStyleCnt="9"/>
      <dgm:spPr/>
    </dgm:pt>
    <dgm:pt modelId="{463FE21F-B8FC-4D0F-9EF3-76B61E7EFEE7}" type="pres">
      <dgm:prSet presAssocID="{0E86DB05-9AEF-41DA-8B3C-35C04AFEFB7F}" presName="hierChild4" presStyleCnt="0"/>
      <dgm:spPr/>
    </dgm:pt>
    <dgm:pt modelId="{330C31AE-380A-4F1B-9706-3E6614E9641C}" type="pres">
      <dgm:prSet presAssocID="{0E86DB05-9AEF-41DA-8B3C-35C04AFEFB7F}" presName="hierChild5" presStyleCnt="0"/>
      <dgm:spPr/>
    </dgm:pt>
    <dgm:pt modelId="{1B8BEB97-6EFF-458A-AE18-3B0E552BA4BB}" type="pres">
      <dgm:prSet presAssocID="{A2B71F9E-8F7B-43D4-9302-3A4EE48814D3}" presName="hierChild5" presStyleCnt="0"/>
      <dgm:spPr/>
    </dgm:pt>
    <dgm:pt modelId="{5AA5707C-6F7B-4892-92B9-42ED9ED50C0B}" type="pres">
      <dgm:prSet presAssocID="{FC52FC1F-C829-48D5-9F97-4EFAAFC36DA6}" presName="Name37" presStyleLbl="parChTrans1D2" presStyleIdx="4" presStyleCnt="5"/>
      <dgm:spPr/>
    </dgm:pt>
    <dgm:pt modelId="{E910BF1F-B1D0-42E4-B8D9-2DAC8B7CC298}" type="pres">
      <dgm:prSet presAssocID="{E0620154-D921-4EB2-992D-E9B204F40ABE}" presName="hierRoot2" presStyleCnt="0">
        <dgm:presLayoutVars>
          <dgm:hierBranch val="init"/>
        </dgm:presLayoutVars>
      </dgm:prSet>
      <dgm:spPr/>
    </dgm:pt>
    <dgm:pt modelId="{D7754642-EEA1-43D8-BD8B-E933F4813245}" type="pres">
      <dgm:prSet presAssocID="{E0620154-D921-4EB2-992D-E9B204F40ABE}" presName="rootComposite" presStyleCnt="0"/>
      <dgm:spPr/>
    </dgm:pt>
    <dgm:pt modelId="{4D4BB1C8-0A24-44E6-86F6-C8A3BDBBEB3C}" type="pres">
      <dgm:prSet presAssocID="{E0620154-D921-4EB2-992D-E9B204F40ABE}" presName="rootText" presStyleLbl="node2" presStyleIdx="4" presStyleCnt="5">
        <dgm:presLayoutVars>
          <dgm:chPref val="3"/>
        </dgm:presLayoutVars>
      </dgm:prSet>
      <dgm:spPr/>
    </dgm:pt>
    <dgm:pt modelId="{126D8796-1B3E-4AF8-B52B-2F90ACF0440B}" type="pres">
      <dgm:prSet presAssocID="{E0620154-D921-4EB2-992D-E9B204F40ABE}" presName="rootConnector" presStyleLbl="node2" presStyleIdx="4" presStyleCnt="5"/>
      <dgm:spPr/>
    </dgm:pt>
    <dgm:pt modelId="{21AA0005-9ED8-46AD-B3F6-EC440F3AB06C}" type="pres">
      <dgm:prSet presAssocID="{E0620154-D921-4EB2-992D-E9B204F40ABE}" presName="hierChild4" presStyleCnt="0"/>
      <dgm:spPr/>
    </dgm:pt>
    <dgm:pt modelId="{ED944FF3-E691-4950-8E70-8B3801556566}" type="pres">
      <dgm:prSet presAssocID="{FC1B85A0-FF12-412B-8D97-C095DD68C3CA}" presName="Name37" presStyleLbl="parChTrans1D3" presStyleIdx="8" presStyleCnt="9"/>
      <dgm:spPr/>
    </dgm:pt>
    <dgm:pt modelId="{05F73A48-C095-4764-8E30-E107B75C1238}" type="pres">
      <dgm:prSet presAssocID="{F50A2341-D608-4FF4-B740-F24F5904B27C}" presName="hierRoot2" presStyleCnt="0">
        <dgm:presLayoutVars>
          <dgm:hierBranch val="init"/>
        </dgm:presLayoutVars>
      </dgm:prSet>
      <dgm:spPr/>
    </dgm:pt>
    <dgm:pt modelId="{4ECDA1E5-355F-4C35-969C-D5D709114FAA}" type="pres">
      <dgm:prSet presAssocID="{F50A2341-D608-4FF4-B740-F24F5904B27C}" presName="rootComposite" presStyleCnt="0"/>
      <dgm:spPr/>
    </dgm:pt>
    <dgm:pt modelId="{B9333456-6A08-4365-9F86-26EF2865B026}" type="pres">
      <dgm:prSet presAssocID="{F50A2341-D608-4FF4-B740-F24F5904B27C}" presName="rootText" presStyleLbl="node3" presStyleIdx="8" presStyleCnt="9">
        <dgm:presLayoutVars>
          <dgm:chPref val="3"/>
        </dgm:presLayoutVars>
      </dgm:prSet>
      <dgm:spPr/>
    </dgm:pt>
    <dgm:pt modelId="{A833E241-014E-4379-885A-788B11973228}" type="pres">
      <dgm:prSet presAssocID="{F50A2341-D608-4FF4-B740-F24F5904B27C}" presName="rootConnector" presStyleLbl="node3" presStyleIdx="8" presStyleCnt="9"/>
      <dgm:spPr/>
    </dgm:pt>
    <dgm:pt modelId="{95435B22-2A7A-4FAD-B49B-52DFFD00DB50}" type="pres">
      <dgm:prSet presAssocID="{F50A2341-D608-4FF4-B740-F24F5904B27C}" presName="hierChild4" presStyleCnt="0"/>
      <dgm:spPr/>
    </dgm:pt>
    <dgm:pt modelId="{81400069-13CB-41D3-B225-5864861DAFFB}" type="pres">
      <dgm:prSet presAssocID="{F50A2341-D608-4FF4-B740-F24F5904B27C}" presName="hierChild5" presStyleCnt="0"/>
      <dgm:spPr/>
    </dgm:pt>
    <dgm:pt modelId="{C122FB46-A922-4ABD-8B3D-B686D3BFE0C1}" type="pres">
      <dgm:prSet presAssocID="{E0620154-D921-4EB2-992D-E9B204F40ABE}" presName="hierChild5" presStyleCnt="0"/>
      <dgm:spPr/>
    </dgm:pt>
    <dgm:pt modelId="{C662FC9E-6B57-429B-9B59-9595F0257829}" type="pres">
      <dgm:prSet presAssocID="{4DC22D0D-BA44-44A2-B210-1375AEC31F47}" presName="hierChild3" presStyleCnt="0"/>
      <dgm:spPr/>
    </dgm:pt>
  </dgm:ptLst>
  <dgm:cxnLst>
    <dgm:cxn modelId="{79E5DE01-F514-4B92-B7B6-CC411574E4BD}" type="presOf" srcId="{E0620154-D921-4EB2-992D-E9B204F40ABE}" destId="{4D4BB1C8-0A24-44E6-86F6-C8A3BDBBEB3C}" srcOrd="0" destOrd="0" presId="urn:microsoft.com/office/officeart/2005/8/layout/orgChart1"/>
    <dgm:cxn modelId="{E4614E05-2593-411B-9235-964F8B102420}" type="presOf" srcId="{FC52FC1F-C829-48D5-9F97-4EFAAFC36DA6}" destId="{5AA5707C-6F7B-4892-92B9-42ED9ED50C0B}" srcOrd="0" destOrd="0" presId="urn:microsoft.com/office/officeart/2005/8/layout/orgChart1"/>
    <dgm:cxn modelId="{73070E0C-07D0-483C-BF43-96DA43A51EB4}" type="presOf" srcId="{A6E6E22F-3EB9-44D6-8823-3CA110330661}" destId="{6DD8EBDE-7F9C-4792-A07A-7A7341431F2D}" srcOrd="0" destOrd="0" presId="urn:microsoft.com/office/officeart/2005/8/layout/orgChart1"/>
    <dgm:cxn modelId="{9DC98913-C833-469D-BDDE-7018B5420ECF}" srcId="{E0620154-D921-4EB2-992D-E9B204F40ABE}" destId="{F50A2341-D608-4FF4-B740-F24F5904B27C}" srcOrd="0" destOrd="0" parTransId="{FC1B85A0-FF12-412B-8D97-C095DD68C3CA}" sibTransId="{686497FD-6E4C-4FED-AEC0-CABD44DB37E3}"/>
    <dgm:cxn modelId="{57A53417-F5C9-4C40-B1B5-96A0BD613AF5}" srcId="{74014663-33DF-4E82-AFAF-1F6DCD19112A}" destId="{9C748373-8D31-44F8-8BB0-24E485918888}" srcOrd="1" destOrd="0" parTransId="{4DB304E7-40E4-4EBC-BB3E-7705D4BD5980}" sibTransId="{715792C7-4F3E-4F93-8143-4C7820CD9E20}"/>
    <dgm:cxn modelId="{FE3EBC17-C24A-4A72-98E0-2D1B5DB5017D}" type="presOf" srcId="{45B9B2B3-3247-45CD-9180-EA063A811BF3}" destId="{D696972D-080D-4FA6-A137-45EC6781839D}" srcOrd="1" destOrd="0" presId="urn:microsoft.com/office/officeart/2005/8/layout/orgChart1"/>
    <dgm:cxn modelId="{F6EE641C-B081-4D31-97D8-3470392242FE}" type="presOf" srcId="{74014663-33DF-4E82-AFAF-1F6DCD19112A}" destId="{0F3F34B1-AE8C-46A8-885D-DB1D4ED647B4}" srcOrd="0" destOrd="0" presId="urn:microsoft.com/office/officeart/2005/8/layout/orgChart1"/>
    <dgm:cxn modelId="{E40BEB29-D45E-4CE6-A61B-816F6C9CDAEA}" srcId="{4DC22D0D-BA44-44A2-B210-1375AEC31F47}" destId="{A2B71F9E-8F7B-43D4-9302-3A4EE48814D3}" srcOrd="3" destOrd="0" parTransId="{025086BD-74D1-4979-A090-37C2D494DB3C}" sibTransId="{967CE47D-0B12-4447-B92A-B21FF3725C36}"/>
    <dgm:cxn modelId="{8634682F-1407-4E5D-BE65-4A6ABBC00A82}" type="presOf" srcId="{A67A21DC-C154-4D44-842B-EAA84F607AE8}" destId="{CACC3BF6-87AD-435C-9CB8-7F45BFFD33F6}" srcOrd="0" destOrd="0" presId="urn:microsoft.com/office/officeart/2005/8/layout/orgChart1"/>
    <dgm:cxn modelId="{FBA0B536-D35F-4031-942D-857B46FD0E9E}" srcId="{74014663-33DF-4E82-AFAF-1F6DCD19112A}" destId="{1CF8EB2B-A626-4172-B9A6-BC99C8A6A11A}" srcOrd="3" destOrd="0" parTransId="{AD57F535-4749-4511-9BF6-CBB02F34921A}" sibTransId="{C6DFDE45-1F70-463F-9CA3-1F8FCD24929D}"/>
    <dgm:cxn modelId="{BC3EBA37-A0A2-4759-9BF1-D42CBF737A62}" type="presOf" srcId="{9C748373-8D31-44F8-8BB0-24E485918888}" destId="{FC1E6AD6-20C0-4D5A-BF8C-5F5B23A6F922}" srcOrd="1" destOrd="0" presId="urn:microsoft.com/office/officeart/2005/8/layout/orgChart1"/>
    <dgm:cxn modelId="{62734861-51A6-473D-934B-7713582BEF1F}" srcId="{DB6322F4-DEDF-45C1-9ED6-CBDD090475D4}" destId="{45B9B2B3-3247-45CD-9180-EA063A811BF3}" srcOrd="0" destOrd="0" parTransId="{8443485E-0129-44E8-A7AD-233D4B3CEA2B}" sibTransId="{1181CB1C-7E5D-46B4-B9E3-43C5A418286E}"/>
    <dgm:cxn modelId="{FDE9F662-1C2C-40AA-BC32-AC223945BB5A}" type="presOf" srcId="{20BDCC03-E48B-4C6D-B2B5-39F267280B81}" destId="{E5188B79-8BBD-49BF-9000-BF4B5A5A76E3}" srcOrd="0" destOrd="0" presId="urn:microsoft.com/office/officeart/2005/8/layout/orgChart1"/>
    <dgm:cxn modelId="{A98B4D68-3116-4968-883C-A9466C118F14}" srcId="{4DC22D0D-BA44-44A2-B210-1375AEC31F47}" destId="{A6E6E22F-3EB9-44D6-8823-3CA110330661}" srcOrd="1" destOrd="0" parTransId="{86199BC3-1789-4BB6-858B-E8F0CADF502D}" sibTransId="{57D21116-17E9-44A6-8931-BFD719268853}"/>
    <dgm:cxn modelId="{69B52F4A-6003-408E-90CF-24AD8F1334B1}" type="presOf" srcId="{4DC22D0D-BA44-44A2-B210-1375AEC31F47}" destId="{0F336560-029B-46BA-8693-DD4C3ACA76E1}" srcOrd="0" destOrd="0" presId="urn:microsoft.com/office/officeart/2005/8/layout/orgChart1"/>
    <dgm:cxn modelId="{C4863F4B-54AC-4DE2-8A61-56DC955FA7AA}" srcId="{74014663-33DF-4E82-AFAF-1F6DCD19112A}" destId="{8FF90ECA-3090-41A0-8493-BD34FB53D297}" srcOrd="0" destOrd="0" parTransId="{A67A21DC-C154-4D44-842B-EAA84F607AE8}" sibTransId="{66D91A5D-FD0E-4BAD-AA5F-38D888D67E70}"/>
    <dgm:cxn modelId="{BDF0304E-EE31-46F6-894C-1E36FFFD64E5}" type="presOf" srcId="{0A0EF6A3-28A2-4630-A7CD-EC78D29C6152}" destId="{15491594-509C-4611-B0EA-758D700AE017}" srcOrd="0" destOrd="0" presId="urn:microsoft.com/office/officeart/2005/8/layout/orgChart1"/>
    <dgm:cxn modelId="{FD37556F-EBA5-46E8-9B32-D3FDA314C264}" type="presOf" srcId="{34AA134E-13AB-4772-BE7A-45E60C54F084}" destId="{A17652A8-4BA9-4C65-A208-6A03718DC4EA}" srcOrd="0" destOrd="0" presId="urn:microsoft.com/office/officeart/2005/8/layout/orgChart1"/>
    <dgm:cxn modelId="{081C916F-3BCE-451B-A83D-5650E0200FA6}" type="presOf" srcId="{12263137-3D14-46D1-B08D-CBBEFE90B6E7}" destId="{519BB0A2-51C4-41F7-9379-E02B822AF647}" srcOrd="0" destOrd="0" presId="urn:microsoft.com/office/officeart/2005/8/layout/orgChart1"/>
    <dgm:cxn modelId="{C8F77B52-E2CA-4037-943C-63292857438B}" type="presOf" srcId="{20BDCC03-E48B-4C6D-B2B5-39F267280B81}" destId="{54484309-A668-4951-BDDF-715ECC6EEDB1}" srcOrd="1" destOrd="0" presId="urn:microsoft.com/office/officeart/2005/8/layout/orgChart1"/>
    <dgm:cxn modelId="{C7B19B72-6DD4-4C91-82F7-0DDBEF55F5C4}" srcId="{A2B71F9E-8F7B-43D4-9302-3A4EE48814D3}" destId="{0E86DB05-9AEF-41DA-8B3C-35C04AFEFB7F}" srcOrd="0" destOrd="0" parTransId="{E1F4C549-10E0-41B5-905C-F479F127AE8C}" sibTransId="{E4503F33-E92F-49EB-9565-802BE50B6630}"/>
    <dgm:cxn modelId="{76EB4753-42D8-42E5-9485-1314DC623885}" type="presOf" srcId="{3949494A-1C54-43CE-BEBC-E625A0EE0170}" destId="{51A187CE-F42A-4882-8E63-224D05FBA6C1}" srcOrd="0" destOrd="0" presId="urn:microsoft.com/office/officeart/2005/8/layout/orgChart1"/>
    <dgm:cxn modelId="{E69A8755-D5C3-43DB-99B8-CC7F2D9BDC64}" srcId="{A6E6E22F-3EB9-44D6-8823-3CA110330661}" destId="{20BDCC03-E48B-4C6D-B2B5-39F267280B81}" srcOrd="0" destOrd="0" parTransId="{3456E157-C278-40CB-9D29-AC4C12C6A352}" sibTransId="{211A70B9-AD68-4994-9931-DEAD21249CCE}"/>
    <dgm:cxn modelId="{9FFB5257-8041-4A9C-8F44-774D26FF4F35}" type="presOf" srcId="{8443485E-0129-44E8-A7AD-233D4B3CEA2B}" destId="{FD045DF8-5C85-40A9-839A-80AEB1D098D8}" srcOrd="0" destOrd="0" presId="urn:microsoft.com/office/officeart/2005/8/layout/orgChart1"/>
    <dgm:cxn modelId="{72322B5A-484C-476C-A478-7AAEA8E818AD}" type="presOf" srcId="{4DB304E7-40E4-4EBC-BB3E-7705D4BD5980}" destId="{2D51EEF5-CCF1-4F9F-B2A8-B0A401C2B4CE}" srcOrd="0" destOrd="0" presId="urn:microsoft.com/office/officeart/2005/8/layout/orgChart1"/>
    <dgm:cxn modelId="{FB2C977A-38AA-4A78-A702-41A1068F9EC4}" type="presOf" srcId="{F50A2341-D608-4FF4-B740-F24F5904B27C}" destId="{A833E241-014E-4379-885A-788B11973228}" srcOrd="1" destOrd="0" presId="urn:microsoft.com/office/officeart/2005/8/layout/orgChart1"/>
    <dgm:cxn modelId="{D92BAD7A-E756-4B37-9D10-1883E57FF631}" type="presOf" srcId="{1CF8EB2B-A626-4172-B9A6-BC99C8A6A11A}" destId="{6F7276F1-F40D-4FF2-AFA4-457A5913F3C8}" srcOrd="1" destOrd="0" presId="urn:microsoft.com/office/officeart/2005/8/layout/orgChart1"/>
    <dgm:cxn modelId="{012AD17D-5C1E-4433-8F8A-DECEF1E61B17}" srcId="{4DC22D0D-BA44-44A2-B210-1375AEC31F47}" destId="{E0620154-D921-4EB2-992D-E9B204F40ABE}" srcOrd="4" destOrd="0" parTransId="{FC52FC1F-C829-48D5-9F97-4EFAAFC36DA6}" sibTransId="{812AE7AD-C170-4E05-BDA1-E62A8D07E460}"/>
    <dgm:cxn modelId="{731FCE7E-BF57-4FE6-8A85-3194D310013F}" type="presOf" srcId="{E1F4C549-10E0-41B5-905C-F479F127AE8C}" destId="{A6E7EC94-9B6D-43C4-9863-2760DDE3F625}" srcOrd="0" destOrd="0" presId="urn:microsoft.com/office/officeart/2005/8/layout/orgChart1"/>
    <dgm:cxn modelId="{23998A81-DA7D-4B5A-B086-09AF5EB05C6A}" type="presOf" srcId="{025086BD-74D1-4979-A090-37C2D494DB3C}" destId="{51A642B6-FC1F-4FB1-8588-450C90AB41CD}" srcOrd="0" destOrd="0" presId="urn:microsoft.com/office/officeart/2005/8/layout/orgChart1"/>
    <dgm:cxn modelId="{DFD30586-1C2E-4DAF-85C0-45D6145B271F}" type="presOf" srcId="{8FF90ECA-3090-41A0-8493-BD34FB53D297}" destId="{E6558D7C-8069-40CC-AFC0-B870434710B2}" srcOrd="1" destOrd="0" presId="urn:microsoft.com/office/officeart/2005/8/layout/orgChart1"/>
    <dgm:cxn modelId="{ACAA6988-9EDA-4C23-BAB8-6B22EC44AC97}" type="presOf" srcId="{935A1931-F3E5-4BC2-A080-748E751DF83B}" destId="{4243EE37-18E4-4C25-9751-F2393FF3EB0A}" srcOrd="0" destOrd="0" presId="urn:microsoft.com/office/officeart/2005/8/layout/orgChart1"/>
    <dgm:cxn modelId="{CB1C408B-964A-484D-8571-C18D6530D00B}" type="presOf" srcId="{A2B71F9E-8F7B-43D4-9302-3A4EE48814D3}" destId="{13E0E357-0D64-4AE5-8E9D-18E5C2A8C91A}" srcOrd="1" destOrd="0" presId="urn:microsoft.com/office/officeart/2005/8/layout/orgChart1"/>
    <dgm:cxn modelId="{E707A198-3ECD-439B-AE9D-6C1F3749FDA2}" srcId="{FA59635E-8695-4C23-BA81-140104F95B44}" destId="{4DC22D0D-BA44-44A2-B210-1375AEC31F47}" srcOrd="0" destOrd="0" parTransId="{D89A95CB-FA69-4E5D-95DE-C8CA39A43C21}" sibTransId="{C91C20A9-00A2-4579-912B-8D27E917786A}"/>
    <dgm:cxn modelId="{4B03FB9E-983B-45AA-8D20-EA1C36287C22}" type="presOf" srcId="{3456E157-C278-40CB-9D29-AC4C12C6A352}" destId="{22A61272-B09A-441E-9984-A548C4473139}" srcOrd="0" destOrd="0" presId="urn:microsoft.com/office/officeart/2005/8/layout/orgChart1"/>
    <dgm:cxn modelId="{237C469F-FB16-4E2B-814B-43B6EFF3FF1B}" type="presOf" srcId="{D5104B58-BA8B-40A0-BC58-0140C1D72238}" destId="{F7D4C4FD-03BD-4D8C-AA6A-D9A7DBC8506F}" srcOrd="0" destOrd="0" presId="urn:microsoft.com/office/officeart/2005/8/layout/orgChart1"/>
    <dgm:cxn modelId="{4F7CFBA5-CAF7-4381-BA9E-EF9A65A99353}" type="presOf" srcId="{1CF8EB2B-A626-4172-B9A6-BC99C8A6A11A}" destId="{EE8D43C9-2568-4CF6-9EAE-0E48433E7F2F}" srcOrd="0" destOrd="0" presId="urn:microsoft.com/office/officeart/2005/8/layout/orgChart1"/>
    <dgm:cxn modelId="{39D272A8-4534-43A9-A5E2-1922388FEE9E}" type="presOf" srcId="{0E86DB05-9AEF-41DA-8B3C-35C04AFEFB7F}" destId="{5526C98D-064E-4455-85BB-6B0882150D54}" srcOrd="1" destOrd="0" presId="urn:microsoft.com/office/officeart/2005/8/layout/orgChart1"/>
    <dgm:cxn modelId="{81D656AA-3563-46E2-B5B2-53C86FE1D825}" type="presOf" srcId="{74014663-33DF-4E82-AFAF-1F6DCD19112A}" destId="{A276447F-65D8-4050-8FF8-B0B8727BA248}" srcOrd="1" destOrd="0" presId="urn:microsoft.com/office/officeart/2005/8/layout/orgChart1"/>
    <dgm:cxn modelId="{DA0D83AB-BED7-4950-AF95-3C00705E2A39}" type="presOf" srcId="{935A1931-F3E5-4BC2-A080-748E751DF83B}" destId="{F8EF5852-99BB-4AF7-9A9F-F45CA5BAD586}" srcOrd="1" destOrd="0" presId="urn:microsoft.com/office/officeart/2005/8/layout/orgChart1"/>
    <dgm:cxn modelId="{6C3915B4-FD72-4CFC-AAF6-F20281CF574E}" type="presOf" srcId="{E0620154-D921-4EB2-992D-E9B204F40ABE}" destId="{126D8796-1B3E-4AF8-B52B-2F90ACF0440B}" srcOrd="1" destOrd="0" presId="urn:microsoft.com/office/officeart/2005/8/layout/orgChart1"/>
    <dgm:cxn modelId="{29CC3FB4-F60D-43E6-99CF-695CD0CE1B16}" type="presOf" srcId="{4DC22D0D-BA44-44A2-B210-1375AEC31F47}" destId="{159DB108-332F-459B-8510-238938283E5A}" srcOrd="1" destOrd="0" presId="urn:microsoft.com/office/officeart/2005/8/layout/orgChart1"/>
    <dgm:cxn modelId="{72A3E2B6-AE9F-4801-B895-D103513139F0}" type="presOf" srcId="{9C748373-8D31-44F8-8BB0-24E485918888}" destId="{1CCD8216-19DF-47F3-B4A5-2FF482218982}" srcOrd="0" destOrd="0" presId="urn:microsoft.com/office/officeart/2005/8/layout/orgChart1"/>
    <dgm:cxn modelId="{E67B26BD-0EF2-4E05-8490-F0D643D3B043}" type="presOf" srcId="{A6E6E22F-3EB9-44D6-8823-3CA110330661}" destId="{80995B8C-B910-4977-8016-D82D9C39CBBC}" srcOrd="1" destOrd="0" presId="urn:microsoft.com/office/officeart/2005/8/layout/orgChart1"/>
    <dgm:cxn modelId="{8AAA62BF-62BB-423F-9FB1-D9A2D454E9C8}" srcId="{4DC22D0D-BA44-44A2-B210-1375AEC31F47}" destId="{74014663-33DF-4E82-AFAF-1F6DCD19112A}" srcOrd="0" destOrd="0" parTransId="{3949494A-1C54-43CE-BEBC-E625A0EE0170}" sibTransId="{9A41B720-389B-4978-ABAC-E04FA4173FB7}"/>
    <dgm:cxn modelId="{9C7C65BF-8260-4F9E-BB19-898C2E4B1248}" type="presOf" srcId="{45B9B2B3-3247-45CD-9180-EA063A811BF3}" destId="{1F4870B2-DA64-4DD7-95EC-ABC2B82F1D13}" srcOrd="0" destOrd="0" presId="urn:microsoft.com/office/officeart/2005/8/layout/orgChart1"/>
    <dgm:cxn modelId="{D53A66BF-B95B-45C5-A103-0DFA64409884}" type="presOf" srcId="{0E86DB05-9AEF-41DA-8B3C-35C04AFEFB7F}" destId="{0D4C1641-7CEA-48FA-9EA6-727FDCEBBBCC}" srcOrd="0" destOrd="0" presId="urn:microsoft.com/office/officeart/2005/8/layout/orgChart1"/>
    <dgm:cxn modelId="{F77523C2-E84F-4CC5-89A5-EB639C995FA0}" srcId="{74014663-33DF-4E82-AFAF-1F6DCD19112A}" destId="{935A1931-F3E5-4BC2-A080-748E751DF83B}" srcOrd="2" destOrd="0" parTransId="{12263137-3D14-46D1-B08D-CBBEFE90B6E7}" sibTransId="{E0680BF4-8984-45BF-8EE3-983F78A04C6B}"/>
    <dgm:cxn modelId="{4A4F50C4-B344-40BB-A1E5-D9268F87AE49}" srcId="{74014663-33DF-4E82-AFAF-1F6DCD19112A}" destId="{D5104B58-BA8B-40A0-BC58-0140C1D72238}" srcOrd="4" destOrd="0" parTransId="{34AA134E-13AB-4772-BE7A-45E60C54F084}" sibTransId="{75E50702-4323-4C48-B347-08C7BDB03498}"/>
    <dgm:cxn modelId="{6D85ACD2-A4A7-4907-AB74-2D3B661AF424}" type="presOf" srcId="{86199BC3-1789-4BB6-858B-E8F0CADF502D}" destId="{EB4025F8-F853-499C-9D1C-707E2752A662}" srcOrd="0" destOrd="0" presId="urn:microsoft.com/office/officeart/2005/8/layout/orgChart1"/>
    <dgm:cxn modelId="{6D2506D4-09FA-4466-9EB3-0A466EBF4846}" type="presOf" srcId="{8FF90ECA-3090-41A0-8493-BD34FB53D297}" destId="{F24CBCC9-1825-4530-984C-6902D13119D3}" srcOrd="0" destOrd="0" presId="urn:microsoft.com/office/officeart/2005/8/layout/orgChart1"/>
    <dgm:cxn modelId="{65C133D5-1216-4E84-8870-4057B40A9D37}" type="presOf" srcId="{F50A2341-D608-4FF4-B740-F24F5904B27C}" destId="{B9333456-6A08-4365-9F86-26EF2865B026}" srcOrd="0" destOrd="0" presId="urn:microsoft.com/office/officeart/2005/8/layout/orgChart1"/>
    <dgm:cxn modelId="{0C429BD9-8646-4A63-AF8E-3443D5911B52}" srcId="{4DC22D0D-BA44-44A2-B210-1375AEC31F47}" destId="{DB6322F4-DEDF-45C1-9ED6-CBDD090475D4}" srcOrd="2" destOrd="0" parTransId="{0A0EF6A3-28A2-4630-A7CD-EC78D29C6152}" sibTransId="{298A866D-3B01-4652-89E8-BA1A493A4645}"/>
    <dgm:cxn modelId="{D1ED59DF-24B8-4E03-B16D-F908B6A2BBB7}" type="presOf" srcId="{A2B71F9E-8F7B-43D4-9302-3A4EE48814D3}" destId="{ECB11BE0-1292-4808-B4B9-845272BA76C1}" srcOrd="0" destOrd="0" presId="urn:microsoft.com/office/officeart/2005/8/layout/orgChart1"/>
    <dgm:cxn modelId="{0BE3B2DF-2984-4FF7-B315-652E117A8D0A}" type="presOf" srcId="{DB6322F4-DEDF-45C1-9ED6-CBDD090475D4}" destId="{E34791E5-9692-49FD-B925-B30A84ADF193}" srcOrd="0" destOrd="0" presId="urn:microsoft.com/office/officeart/2005/8/layout/orgChart1"/>
    <dgm:cxn modelId="{EE6E05E8-ACA9-4FD2-800B-45BF8321C408}" type="presOf" srcId="{FC1B85A0-FF12-412B-8D97-C095DD68C3CA}" destId="{ED944FF3-E691-4950-8E70-8B3801556566}" srcOrd="0" destOrd="0" presId="urn:microsoft.com/office/officeart/2005/8/layout/orgChart1"/>
    <dgm:cxn modelId="{545263EE-6F9E-4A8E-B59A-EF34976FBD11}" type="presOf" srcId="{FA59635E-8695-4C23-BA81-140104F95B44}" destId="{A2109994-4B92-4451-B0D9-8DCE5F24BEE8}" srcOrd="0" destOrd="0" presId="urn:microsoft.com/office/officeart/2005/8/layout/orgChart1"/>
    <dgm:cxn modelId="{2ADBD6F3-1495-4C89-A013-D640CAAACE8A}" type="presOf" srcId="{AD57F535-4749-4511-9BF6-CBB02F34921A}" destId="{8B6DE07B-84C1-47A6-A2B2-104A33844470}" srcOrd="0" destOrd="0" presId="urn:microsoft.com/office/officeart/2005/8/layout/orgChart1"/>
    <dgm:cxn modelId="{8DCE0FF5-D9BE-4C84-8F08-94750D22FB0A}" type="presOf" srcId="{D5104B58-BA8B-40A0-BC58-0140C1D72238}" destId="{CF5F0A7B-9844-4972-B39B-F60A8DE1C9B2}" srcOrd="1" destOrd="0" presId="urn:microsoft.com/office/officeart/2005/8/layout/orgChart1"/>
    <dgm:cxn modelId="{E5C1D6FE-6617-4856-982A-CE2FA52B41C0}" type="presOf" srcId="{DB6322F4-DEDF-45C1-9ED6-CBDD090475D4}" destId="{CDB112D0-B725-49B5-AE55-07881AB2D40E}" srcOrd="1" destOrd="0" presId="urn:microsoft.com/office/officeart/2005/8/layout/orgChart1"/>
    <dgm:cxn modelId="{F9150952-680A-422A-9087-83B69733A0BE}" type="presParOf" srcId="{A2109994-4B92-4451-B0D9-8DCE5F24BEE8}" destId="{A1546D9D-46AF-458A-9898-2A3B0709B6F4}" srcOrd="0" destOrd="0" presId="urn:microsoft.com/office/officeart/2005/8/layout/orgChart1"/>
    <dgm:cxn modelId="{C3E1DDAA-2BC0-4D13-9BB7-F85CED17F36B}" type="presParOf" srcId="{A1546D9D-46AF-458A-9898-2A3B0709B6F4}" destId="{D1A782AC-5F89-405B-BC17-86EB3893611C}" srcOrd="0" destOrd="0" presId="urn:microsoft.com/office/officeart/2005/8/layout/orgChart1"/>
    <dgm:cxn modelId="{04443941-4C88-4586-8626-987374EC571A}" type="presParOf" srcId="{D1A782AC-5F89-405B-BC17-86EB3893611C}" destId="{0F336560-029B-46BA-8693-DD4C3ACA76E1}" srcOrd="0" destOrd="0" presId="urn:microsoft.com/office/officeart/2005/8/layout/orgChart1"/>
    <dgm:cxn modelId="{3553B511-885D-44FF-AD79-ECAB82CF62A2}" type="presParOf" srcId="{D1A782AC-5F89-405B-BC17-86EB3893611C}" destId="{159DB108-332F-459B-8510-238938283E5A}" srcOrd="1" destOrd="0" presId="urn:microsoft.com/office/officeart/2005/8/layout/orgChart1"/>
    <dgm:cxn modelId="{DCD35269-177A-4CF3-A5CB-136F41C2750A}" type="presParOf" srcId="{A1546D9D-46AF-458A-9898-2A3B0709B6F4}" destId="{4F466C90-F6BD-4692-A059-8CF0DAAC6968}" srcOrd="1" destOrd="0" presId="urn:microsoft.com/office/officeart/2005/8/layout/orgChart1"/>
    <dgm:cxn modelId="{FE93159A-89D3-4F31-894B-67B38A846530}" type="presParOf" srcId="{4F466C90-F6BD-4692-A059-8CF0DAAC6968}" destId="{51A187CE-F42A-4882-8E63-224D05FBA6C1}" srcOrd="0" destOrd="0" presId="urn:microsoft.com/office/officeart/2005/8/layout/orgChart1"/>
    <dgm:cxn modelId="{1B4779E5-5D29-4901-9582-C77988735A01}" type="presParOf" srcId="{4F466C90-F6BD-4692-A059-8CF0DAAC6968}" destId="{9F3AB844-AF41-4B61-82B9-E5AF34EC7E34}" srcOrd="1" destOrd="0" presId="urn:microsoft.com/office/officeart/2005/8/layout/orgChart1"/>
    <dgm:cxn modelId="{60E94BEA-D097-44D2-AF3E-594C04D73FFF}" type="presParOf" srcId="{9F3AB844-AF41-4B61-82B9-E5AF34EC7E34}" destId="{A14CD81F-F888-4F40-87D4-520B2068E249}" srcOrd="0" destOrd="0" presId="urn:microsoft.com/office/officeart/2005/8/layout/orgChart1"/>
    <dgm:cxn modelId="{A84FE372-0D59-4B91-B5FC-0502249DB9F1}" type="presParOf" srcId="{A14CD81F-F888-4F40-87D4-520B2068E249}" destId="{0F3F34B1-AE8C-46A8-885D-DB1D4ED647B4}" srcOrd="0" destOrd="0" presId="urn:microsoft.com/office/officeart/2005/8/layout/orgChart1"/>
    <dgm:cxn modelId="{6DAD28B7-6C51-4DF3-B22F-445F86814B58}" type="presParOf" srcId="{A14CD81F-F888-4F40-87D4-520B2068E249}" destId="{A276447F-65D8-4050-8FF8-B0B8727BA248}" srcOrd="1" destOrd="0" presId="urn:microsoft.com/office/officeart/2005/8/layout/orgChart1"/>
    <dgm:cxn modelId="{B277BD3E-6BA7-4280-9638-FD7A78BCACB0}" type="presParOf" srcId="{9F3AB844-AF41-4B61-82B9-E5AF34EC7E34}" destId="{DDF10082-B7EC-4A5E-ABB8-5234CB1AD62F}" srcOrd="1" destOrd="0" presId="urn:microsoft.com/office/officeart/2005/8/layout/orgChart1"/>
    <dgm:cxn modelId="{6D21CDBA-4FD4-40DB-9900-473D92AFE2F2}" type="presParOf" srcId="{DDF10082-B7EC-4A5E-ABB8-5234CB1AD62F}" destId="{CACC3BF6-87AD-435C-9CB8-7F45BFFD33F6}" srcOrd="0" destOrd="0" presId="urn:microsoft.com/office/officeart/2005/8/layout/orgChart1"/>
    <dgm:cxn modelId="{C9394B2F-9CD9-4302-9484-943A0F72374E}" type="presParOf" srcId="{DDF10082-B7EC-4A5E-ABB8-5234CB1AD62F}" destId="{41B05913-0239-4150-84A1-83FE3C794696}" srcOrd="1" destOrd="0" presId="urn:microsoft.com/office/officeart/2005/8/layout/orgChart1"/>
    <dgm:cxn modelId="{E55A59FF-7FFF-44A3-AF70-1106B7075E5C}" type="presParOf" srcId="{41B05913-0239-4150-84A1-83FE3C794696}" destId="{3002E475-B1F8-4080-B0C1-BA3A73FE693E}" srcOrd="0" destOrd="0" presId="urn:microsoft.com/office/officeart/2005/8/layout/orgChart1"/>
    <dgm:cxn modelId="{68AF6522-61D5-495B-A04E-C93B21EA9497}" type="presParOf" srcId="{3002E475-B1F8-4080-B0C1-BA3A73FE693E}" destId="{F24CBCC9-1825-4530-984C-6902D13119D3}" srcOrd="0" destOrd="0" presId="urn:microsoft.com/office/officeart/2005/8/layout/orgChart1"/>
    <dgm:cxn modelId="{49595AE3-7218-446C-B27A-785665B07B24}" type="presParOf" srcId="{3002E475-B1F8-4080-B0C1-BA3A73FE693E}" destId="{E6558D7C-8069-40CC-AFC0-B870434710B2}" srcOrd="1" destOrd="0" presId="urn:microsoft.com/office/officeart/2005/8/layout/orgChart1"/>
    <dgm:cxn modelId="{892DBF73-2765-4F18-8C9A-992EE045E29E}" type="presParOf" srcId="{41B05913-0239-4150-84A1-83FE3C794696}" destId="{E6B1857A-C012-4315-AE04-E2955818AA04}" srcOrd="1" destOrd="0" presId="urn:microsoft.com/office/officeart/2005/8/layout/orgChart1"/>
    <dgm:cxn modelId="{CCF2CBEE-55EA-4923-8B13-E4A52CF5DC24}" type="presParOf" srcId="{41B05913-0239-4150-84A1-83FE3C794696}" destId="{883E251C-F621-4CDD-9E4A-BE3E68BEA7CC}" srcOrd="2" destOrd="0" presId="urn:microsoft.com/office/officeart/2005/8/layout/orgChart1"/>
    <dgm:cxn modelId="{EA34DD1C-2806-4AC0-9AC4-269FD84F8ADC}" type="presParOf" srcId="{DDF10082-B7EC-4A5E-ABB8-5234CB1AD62F}" destId="{2D51EEF5-CCF1-4F9F-B2A8-B0A401C2B4CE}" srcOrd="2" destOrd="0" presId="urn:microsoft.com/office/officeart/2005/8/layout/orgChart1"/>
    <dgm:cxn modelId="{2F80BA67-86BB-4DCD-A61A-342CE2DFE3B6}" type="presParOf" srcId="{DDF10082-B7EC-4A5E-ABB8-5234CB1AD62F}" destId="{20A93DD2-01E4-4E42-B986-0D1703AC8CCE}" srcOrd="3" destOrd="0" presId="urn:microsoft.com/office/officeart/2005/8/layout/orgChart1"/>
    <dgm:cxn modelId="{5A08A131-6285-4872-9CE0-2824BA82B85A}" type="presParOf" srcId="{20A93DD2-01E4-4E42-B986-0D1703AC8CCE}" destId="{F56D690D-AF75-46ED-8530-3D6AF7AD0E99}" srcOrd="0" destOrd="0" presId="urn:microsoft.com/office/officeart/2005/8/layout/orgChart1"/>
    <dgm:cxn modelId="{BA851E47-1426-4789-8B84-E31EB9F844BA}" type="presParOf" srcId="{F56D690D-AF75-46ED-8530-3D6AF7AD0E99}" destId="{1CCD8216-19DF-47F3-B4A5-2FF482218982}" srcOrd="0" destOrd="0" presId="urn:microsoft.com/office/officeart/2005/8/layout/orgChart1"/>
    <dgm:cxn modelId="{2D46D058-C630-4D42-B0EC-4EF461B1B75B}" type="presParOf" srcId="{F56D690D-AF75-46ED-8530-3D6AF7AD0E99}" destId="{FC1E6AD6-20C0-4D5A-BF8C-5F5B23A6F922}" srcOrd="1" destOrd="0" presId="urn:microsoft.com/office/officeart/2005/8/layout/orgChart1"/>
    <dgm:cxn modelId="{44B56A65-920A-4D30-80B9-4335D9C2683C}" type="presParOf" srcId="{20A93DD2-01E4-4E42-B986-0D1703AC8CCE}" destId="{5C19A2E5-DFD3-4D2A-8895-FF11721C7836}" srcOrd="1" destOrd="0" presId="urn:microsoft.com/office/officeart/2005/8/layout/orgChart1"/>
    <dgm:cxn modelId="{BEDBE545-BD4F-4763-ADD2-2AF34DF4A134}" type="presParOf" srcId="{20A93DD2-01E4-4E42-B986-0D1703AC8CCE}" destId="{58D8A08C-CE35-4D5F-A893-DB1E527C676A}" srcOrd="2" destOrd="0" presId="urn:microsoft.com/office/officeart/2005/8/layout/orgChart1"/>
    <dgm:cxn modelId="{6438B5EA-C181-48E5-A661-8EC21CB7160A}" type="presParOf" srcId="{DDF10082-B7EC-4A5E-ABB8-5234CB1AD62F}" destId="{519BB0A2-51C4-41F7-9379-E02B822AF647}" srcOrd="4" destOrd="0" presId="urn:microsoft.com/office/officeart/2005/8/layout/orgChart1"/>
    <dgm:cxn modelId="{9850FA2C-96A4-4844-A21D-EEC08CA7A0D7}" type="presParOf" srcId="{DDF10082-B7EC-4A5E-ABB8-5234CB1AD62F}" destId="{F451695D-27AD-4108-A550-2A68B49EBED7}" srcOrd="5" destOrd="0" presId="urn:microsoft.com/office/officeart/2005/8/layout/orgChart1"/>
    <dgm:cxn modelId="{0ED2D636-DE79-495E-8A8D-A7F598A85F8C}" type="presParOf" srcId="{F451695D-27AD-4108-A550-2A68B49EBED7}" destId="{A496AEA1-68D7-48DA-AD4E-BB4239E77CAD}" srcOrd="0" destOrd="0" presId="urn:microsoft.com/office/officeart/2005/8/layout/orgChart1"/>
    <dgm:cxn modelId="{813DDC56-750E-4B38-9462-3FDB2DBE0007}" type="presParOf" srcId="{A496AEA1-68D7-48DA-AD4E-BB4239E77CAD}" destId="{4243EE37-18E4-4C25-9751-F2393FF3EB0A}" srcOrd="0" destOrd="0" presId="urn:microsoft.com/office/officeart/2005/8/layout/orgChart1"/>
    <dgm:cxn modelId="{CFB10545-AA7F-4DF6-BBC8-A1B510804E6F}" type="presParOf" srcId="{A496AEA1-68D7-48DA-AD4E-BB4239E77CAD}" destId="{F8EF5852-99BB-4AF7-9A9F-F45CA5BAD586}" srcOrd="1" destOrd="0" presId="urn:microsoft.com/office/officeart/2005/8/layout/orgChart1"/>
    <dgm:cxn modelId="{58D8B8F7-DE60-42DC-BA9E-72B3850A2502}" type="presParOf" srcId="{F451695D-27AD-4108-A550-2A68B49EBED7}" destId="{E53DC52A-F2FE-42ED-A510-21EC7592FF5A}" srcOrd="1" destOrd="0" presId="urn:microsoft.com/office/officeart/2005/8/layout/orgChart1"/>
    <dgm:cxn modelId="{739507EF-2255-4CFC-AF88-2A2F8076AA3E}" type="presParOf" srcId="{F451695D-27AD-4108-A550-2A68B49EBED7}" destId="{FA19B16F-2987-4D9F-B505-381D9F5F4DEA}" srcOrd="2" destOrd="0" presId="urn:microsoft.com/office/officeart/2005/8/layout/orgChart1"/>
    <dgm:cxn modelId="{6F9DD0B4-57D3-4670-A888-265E358D4D1C}" type="presParOf" srcId="{DDF10082-B7EC-4A5E-ABB8-5234CB1AD62F}" destId="{8B6DE07B-84C1-47A6-A2B2-104A33844470}" srcOrd="6" destOrd="0" presId="urn:microsoft.com/office/officeart/2005/8/layout/orgChart1"/>
    <dgm:cxn modelId="{0A585E66-F36B-456B-97C9-399E752672C9}" type="presParOf" srcId="{DDF10082-B7EC-4A5E-ABB8-5234CB1AD62F}" destId="{0F93C7B6-5A45-47C2-96F6-90E97A3E18BE}" srcOrd="7" destOrd="0" presId="urn:microsoft.com/office/officeart/2005/8/layout/orgChart1"/>
    <dgm:cxn modelId="{1CAA5D81-76E1-4718-B9DF-2DED755026FC}" type="presParOf" srcId="{0F93C7B6-5A45-47C2-96F6-90E97A3E18BE}" destId="{D09E34E8-B4A1-43F9-9DFF-3009A7F528E3}" srcOrd="0" destOrd="0" presId="urn:microsoft.com/office/officeart/2005/8/layout/orgChart1"/>
    <dgm:cxn modelId="{ADDB69DC-F6E3-4222-9BFB-1A4D75BEFD7F}" type="presParOf" srcId="{D09E34E8-B4A1-43F9-9DFF-3009A7F528E3}" destId="{EE8D43C9-2568-4CF6-9EAE-0E48433E7F2F}" srcOrd="0" destOrd="0" presId="urn:microsoft.com/office/officeart/2005/8/layout/orgChart1"/>
    <dgm:cxn modelId="{1C1F6E06-FDDE-48E1-9235-4FF533C74DDA}" type="presParOf" srcId="{D09E34E8-B4A1-43F9-9DFF-3009A7F528E3}" destId="{6F7276F1-F40D-4FF2-AFA4-457A5913F3C8}" srcOrd="1" destOrd="0" presId="urn:microsoft.com/office/officeart/2005/8/layout/orgChart1"/>
    <dgm:cxn modelId="{3897506C-E390-4386-866E-F38E683449B5}" type="presParOf" srcId="{0F93C7B6-5A45-47C2-96F6-90E97A3E18BE}" destId="{8BEBB53B-97BE-4154-8FF3-26D7738C3377}" srcOrd="1" destOrd="0" presId="urn:microsoft.com/office/officeart/2005/8/layout/orgChart1"/>
    <dgm:cxn modelId="{CE0AAD8A-ED2B-4217-B896-8D1D97991365}" type="presParOf" srcId="{0F93C7B6-5A45-47C2-96F6-90E97A3E18BE}" destId="{DADD55C4-0537-4879-B290-2C255A5ABFC8}" srcOrd="2" destOrd="0" presId="urn:microsoft.com/office/officeart/2005/8/layout/orgChart1"/>
    <dgm:cxn modelId="{23AB3717-49DC-4E95-9B15-B7439FE94B4D}" type="presParOf" srcId="{DDF10082-B7EC-4A5E-ABB8-5234CB1AD62F}" destId="{A17652A8-4BA9-4C65-A208-6A03718DC4EA}" srcOrd="8" destOrd="0" presId="urn:microsoft.com/office/officeart/2005/8/layout/orgChart1"/>
    <dgm:cxn modelId="{11689913-E7A2-47B8-9D33-1EC94E5C92A4}" type="presParOf" srcId="{DDF10082-B7EC-4A5E-ABB8-5234CB1AD62F}" destId="{7CFA1571-4EE7-4097-A7ED-6479B1827413}" srcOrd="9" destOrd="0" presId="urn:microsoft.com/office/officeart/2005/8/layout/orgChart1"/>
    <dgm:cxn modelId="{69B591ED-9723-44FC-8F2E-70FF06A22036}" type="presParOf" srcId="{7CFA1571-4EE7-4097-A7ED-6479B1827413}" destId="{BCC8388E-3DB6-4E6D-BC14-C243AD78F038}" srcOrd="0" destOrd="0" presId="urn:microsoft.com/office/officeart/2005/8/layout/orgChart1"/>
    <dgm:cxn modelId="{BDBE7C9D-B876-441B-AE10-90CADBD43C18}" type="presParOf" srcId="{BCC8388E-3DB6-4E6D-BC14-C243AD78F038}" destId="{F7D4C4FD-03BD-4D8C-AA6A-D9A7DBC8506F}" srcOrd="0" destOrd="0" presId="urn:microsoft.com/office/officeart/2005/8/layout/orgChart1"/>
    <dgm:cxn modelId="{4706709D-FE1D-487F-9AA8-B3144AEBB3AC}" type="presParOf" srcId="{BCC8388E-3DB6-4E6D-BC14-C243AD78F038}" destId="{CF5F0A7B-9844-4972-B39B-F60A8DE1C9B2}" srcOrd="1" destOrd="0" presId="urn:microsoft.com/office/officeart/2005/8/layout/orgChart1"/>
    <dgm:cxn modelId="{E4EE653D-5593-4382-814F-E3838A860FE7}" type="presParOf" srcId="{7CFA1571-4EE7-4097-A7ED-6479B1827413}" destId="{D04F5224-55FD-41FC-997E-FB1C9EDE0A42}" srcOrd="1" destOrd="0" presId="urn:microsoft.com/office/officeart/2005/8/layout/orgChart1"/>
    <dgm:cxn modelId="{159669FE-30F3-4EF0-83A4-2E199E25F021}" type="presParOf" srcId="{7CFA1571-4EE7-4097-A7ED-6479B1827413}" destId="{262F7582-8076-4D98-A64F-6797CFEAA60E}" srcOrd="2" destOrd="0" presId="urn:microsoft.com/office/officeart/2005/8/layout/orgChart1"/>
    <dgm:cxn modelId="{54013CB9-6B54-46FF-9BA9-3F9FF8FFC7F5}" type="presParOf" srcId="{9F3AB844-AF41-4B61-82B9-E5AF34EC7E34}" destId="{B1650978-2530-402C-B24B-28BE6D0BF753}" srcOrd="2" destOrd="0" presId="urn:microsoft.com/office/officeart/2005/8/layout/orgChart1"/>
    <dgm:cxn modelId="{17E17C18-4501-41B1-990A-B2CC6F893A75}" type="presParOf" srcId="{4F466C90-F6BD-4692-A059-8CF0DAAC6968}" destId="{EB4025F8-F853-499C-9D1C-707E2752A662}" srcOrd="2" destOrd="0" presId="urn:microsoft.com/office/officeart/2005/8/layout/orgChart1"/>
    <dgm:cxn modelId="{7CFDFF26-A24A-40C3-96FE-7CD030435601}" type="presParOf" srcId="{4F466C90-F6BD-4692-A059-8CF0DAAC6968}" destId="{E5675166-FB3D-4D1F-8737-BEF32E43ADD1}" srcOrd="3" destOrd="0" presId="urn:microsoft.com/office/officeart/2005/8/layout/orgChart1"/>
    <dgm:cxn modelId="{BF78A121-242A-44F8-99B0-89BBAE7430C6}" type="presParOf" srcId="{E5675166-FB3D-4D1F-8737-BEF32E43ADD1}" destId="{B42A18A3-E997-44C8-94AC-115DCAC1CC13}" srcOrd="0" destOrd="0" presId="urn:microsoft.com/office/officeart/2005/8/layout/orgChart1"/>
    <dgm:cxn modelId="{19DCE0B6-09FB-4629-9F4D-3490F2810373}" type="presParOf" srcId="{B42A18A3-E997-44C8-94AC-115DCAC1CC13}" destId="{6DD8EBDE-7F9C-4792-A07A-7A7341431F2D}" srcOrd="0" destOrd="0" presId="urn:microsoft.com/office/officeart/2005/8/layout/orgChart1"/>
    <dgm:cxn modelId="{8376A3C9-1E7B-412F-B338-BD554873CA08}" type="presParOf" srcId="{B42A18A3-E997-44C8-94AC-115DCAC1CC13}" destId="{80995B8C-B910-4977-8016-D82D9C39CBBC}" srcOrd="1" destOrd="0" presId="urn:microsoft.com/office/officeart/2005/8/layout/orgChart1"/>
    <dgm:cxn modelId="{1394C328-3A01-41B3-96F4-6742201A0192}" type="presParOf" srcId="{E5675166-FB3D-4D1F-8737-BEF32E43ADD1}" destId="{F2746B70-3EFD-4E79-92F2-3158142D470F}" srcOrd="1" destOrd="0" presId="urn:microsoft.com/office/officeart/2005/8/layout/orgChart1"/>
    <dgm:cxn modelId="{277F421E-E74B-4268-89D4-70AB13A51BA8}" type="presParOf" srcId="{F2746B70-3EFD-4E79-92F2-3158142D470F}" destId="{22A61272-B09A-441E-9984-A548C4473139}" srcOrd="0" destOrd="0" presId="urn:microsoft.com/office/officeart/2005/8/layout/orgChart1"/>
    <dgm:cxn modelId="{66319E11-013B-4A7D-96AA-DB68E0F6BAA1}" type="presParOf" srcId="{F2746B70-3EFD-4E79-92F2-3158142D470F}" destId="{953F044E-6404-4068-B180-3920FD03A90D}" srcOrd="1" destOrd="0" presId="urn:microsoft.com/office/officeart/2005/8/layout/orgChart1"/>
    <dgm:cxn modelId="{946B78A6-1117-4ECC-BB11-891F9A42365A}" type="presParOf" srcId="{953F044E-6404-4068-B180-3920FD03A90D}" destId="{96FCF35D-9A47-4E01-A520-59698C0F6EFA}" srcOrd="0" destOrd="0" presId="urn:microsoft.com/office/officeart/2005/8/layout/orgChart1"/>
    <dgm:cxn modelId="{DABDFE20-3061-4B7B-85EE-654FF1B5AE7C}" type="presParOf" srcId="{96FCF35D-9A47-4E01-A520-59698C0F6EFA}" destId="{E5188B79-8BBD-49BF-9000-BF4B5A5A76E3}" srcOrd="0" destOrd="0" presId="urn:microsoft.com/office/officeart/2005/8/layout/orgChart1"/>
    <dgm:cxn modelId="{4C68F07B-C617-4E85-B14F-94355CE2702E}" type="presParOf" srcId="{96FCF35D-9A47-4E01-A520-59698C0F6EFA}" destId="{54484309-A668-4951-BDDF-715ECC6EEDB1}" srcOrd="1" destOrd="0" presId="urn:microsoft.com/office/officeart/2005/8/layout/orgChart1"/>
    <dgm:cxn modelId="{8DE5CC53-95E5-4E6E-96EB-9976D4AC6904}" type="presParOf" srcId="{953F044E-6404-4068-B180-3920FD03A90D}" destId="{759F25A0-2691-458A-B731-A77481F59F1F}" srcOrd="1" destOrd="0" presId="urn:microsoft.com/office/officeart/2005/8/layout/orgChart1"/>
    <dgm:cxn modelId="{2405B76C-1D1A-4B04-830F-7506E52884CE}" type="presParOf" srcId="{953F044E-6404-4068-B180-3920FD03A90D}" destId="{9E3DA51D-E662-44DA-895E-1F072B6098BF}" srcOrd="2" destOrd="0" presId="urn:microsoft.com/office/officeart/2005/8/layout/orgChart1"/>
    <dgm:cxn modelId="{3CD13B2D-D556-4D72-A1DE-800F538F9880}" type="presParOf" srcId="{E5675166-FB3D-4D1F-8737-BEF32E43ADD1}" destId="{4283EB22-CEB0-45BE-8C44-B34E9FEBF210}" srcOrd="2" destOrd="0" presId="urn:microsoft.com/office/officeart/2005/8/layout/orgChart1"/>
    <dgm:cxn modelId="{D5D6D5AB-FE27-4313-AEA6-D4728C9CCADA}" type="presParOf" srcId="{4F466C90-F6BD-4692-A059-8CF0DAAC6968}" destId="{15491594-509C-4611-B0EA-758D700AE017}" srcOrd="4" destOrd="0" presId="urn:microsoft.com/office/officeart/2005/8/layout/orgChart1"/>
    <dgm:cxn modelId="{72051B6A-8A3C-43FD-A8A3-53B1CA622CF7}" type="presParOf" srcId="{4F466C90-F6BD-4692-A059-8CF0DAAC6968}" destId="{FD84C2A0-8A0D-4413-9AD8-C9B2EE80CFEC}" srcOrd="5" destOrd="0" presId="urn:microsoft.com/office/officeart/2005/8/layout/orgChart1"/>
    <dgm:cxn modelId="{D1686796-CC3A-44A3-B5FB-FCDA5ECA5A40}" type="presParOf" srcId="{FD84C2A0-8A0D-4413-9AD8-C9B2EE80CFEC}" destId="{0B6796BC-8DE8-4D4B-B889-EEC278E33B83}" srcOrd="0" destOrd="0" presId="urn:microsoft.com/office/officeart/2005/8/layout/orgChart1"/>
    <dgm:cxn modelId="{70298E05-C124-431D-BC25-4884E59AE361}" type="presParOf" srcId="{0B6796BC-8DE8-4D4B-B889-EEC278E33B83}" destId="{E34791E5-9692-49FD-B925-B30A84ADF193}" srcOrd="0" destOrd="0" presId="urn:microsoft.com/office/officeart/2005/8/layout/orgChart1"/>
    <dgm:cxn modelId="{ADC4B78A-11BF-46B1-8A72-06D8C346FA1C}" type="presParOf" srcId="{0B6796BC-8DE8-4D4B-B889-EEC278E33B83}" destId="{CDB112D0-B725-49B5-AE55-07881AB2D40E}" srcOrd="1" destOrd="0" presId="urn:microsoft.com/office/officeart/2005/8/layout/orgChart1"/>
    <dgm:cxn modelId="{E991562A-2477-4ABF-80C4-EDB467D53D6D}" type="presParOf" srcId="{FD84C2A0-8A0D-4413-9AD8-C9B2EE80CFEC}" destId="{1202F784-8BDB-4DB8-A00E-C0DB766CCA6E}" srcOrd="1" destOrd="0" presId="urn:microsoft.com/office/officeart/2005/8/layout/orgChart1"/>
    <dgm:cxn modelId="{1E3D0927-6F52-4FF1-B1B9-69A779F66154}" type="presParOf" srcId="{1202F784-8BDB-4DB8-A00E-C0DB766CCA6E}" destId="{FD045DF8-5C85-40A9-839A-80AEB1D098D8}" srcOrd="0" destOrd="0" presId="urn:microsoft.com/office/officeart/2005/8/layout/orgChart1"/>
    <dgm:cxn modelId="{C22FF0FF-FFCE-4157-9E85-904081C15464}" type="presParOf" srcId="{1202F784-8BDB-4DB8-A00E-C0DB766CCA6E}" destId="{E9473E8B-12F1-4447-9D14-42B885998726}" srcOrd="1" destOrd="0" presId="urn:microsoft.com/office/officeart/2005/8/layout/orgChart1"/>
    <dgm:cxn modelId="{C59CBC4E-0B56-4E96-86BA-2F87E0DBD359}" type="presParOf" srcId="{E9473E8B-12F1-4447-9D14-42B885998726}" destId="{CD5B9F35-B18C-4F9C-8ED6-53ADC80153A3}" srcOrd="0" destOrd="0" presId="urn:microsoft.com/office/officeart/2005/8/layout/orgChart1"/>
    <dgm:cxn modelId="{F37857E6-F6DC-4558-A214-AC717FFCC647}" type="presParOf" srcId="{CD5B9F35-B18C-4F9C-8ED6-53ADC80153A3}" destId="{1F4870B2-DA64-4DD7-95EC-ABC2B82F1D13}" srcOrd="0" destOrd="0" presId="urn:microsoft.com/office/officeart/2005/8/layout/orgChart1"/>
    <dgm:cxn modelId="{4F6F7605-F136-4A01-89A6-2BBFABE3F596}" type="presParOf" srcId="{CD5B9F35-B18C-4F9C-8ED6-53ADC80153A3}" destId="{D696972D-080D-4FA6-A137-45EC6781839D}" srcOrd="1" destOrd="0" presId="urn:microsoft.com/office/officeart/2005/8/layout/orgChart1"/>
    <dgm:cxn modelId="{15C73A1E-C156-4C0E-A1F3-AB2AEBE3B471}" type="presParOf" srcId="{E9473E8B-12F1-4447-9D14-42B885998726}" destId="{7B865C8D-90D8-443C-B088-C6AEB2F33939}" srcOrd="1" destOrd="0" presId="urn:microsoft.com/office/officeart/2005/8/layout/orgChart1"/>
    <dgm:cxn modelId="{4CF7F744-0898-4474-BE42-E24B5FE4465E}" type="presParOf" srcId="{E9473E8B-12F1-4447-9D14-42B885998726}" destId="{25740718-DBB6-4831-98C5-057BA4891958}" srcOrd="2" destOrd="0" presId="urn:microsoft.com/office/officeart/2005/8/layout/orgChart1"/>
    <dgm:cxn modelId="{E567C1CA-01CB-49CC-B8AB-72C269A72341}" type="presParOf" srcId="{FD84C2A0-8A0D-4413-9AD8-C9B2EE80CFEC}" destId="{B8DA9638-8EC4-43C3-B13C-48B3A68CC7CC}" srcOrd="2" destOrd="0" presId="urn:microsoft.com/office/officeart/2005/8/layout/orgChart1"/>
    <dgm:cxn modelId="{CB680FA2-CA78-4730-9239-ADD8BF3BC481}" type="presParOf" srcId="{4F466C90-F6BD-4692-A059-8CF0DAAC6968}" destId="{51A642B6-FC1F-4FB1-8588-450C90AB41CD}" srcOrd="6" destOrd="0" presId="urn:microsoft.com/office/officeart/2005/8/layout/orgChart1"/>
    <dgm:cxn modelId="{B2910D56-7C37-4572-894D-471977C7B2DD}" type="presParOf" srcId="{4F466C90-F6BD-4692-A059-8CF0DAAC6968}" destId="{83C50EBC-C2ED-48B6-95AD-F488DCE9AF72}" srcOrd="7" destOrd="0" presId="urn:microsoft.com/office/officeart/2005/8/layout/orgChart1"/>
    <dgm:cxn modelId="{4B4477CE-581B-4EC1-83E9-762A5B102EEF}" type="presParOf" srcId="{83C50EBC-C2ED-48B6-95AD-F488DCE9AF72}" destId="{7F57F235-1FAD-4D12-A07A-76A2D84DD7B4}" srcOrd="0" destOrd="0" presId="urn:microsoft.com/office/officeart/2005/8/layout/orgChart1"/>
    <dgm:cxn modelId="{DE658B12-E5EF-42FF-A332-D3F9AC01DF4D}" type="presParOf" srcId="{7F57F235-1FAD-4D12-A07A-76A2D84DD7B4}" destId="{ECB11BE0-1292-4808-B4B9-845272BA76C1}" srcOrd="0" destOrd="0" presId="urn:microsoft.com/office/officeart/2005/8/layout/orgChart1"/>
    <dgm:cxn modelId="{5D8979DC-597D-4CCC-A22C-275A1F632CFF}" type="presParOf" srcId="{7F57F235-1FAD-4D12-A07A-76A2D84DD7B4}" destId="{13E0E357-0D64-4AE5-8E9D-18E5C2A8C91A}" srcOrd="1" destOrd="0" presId="urn:microsoft.com/office/officeart/2005/8/layout/orgChart1"/>
    <dgm:cxn modelId="{A4F361BC-F21D-47D4-B968-C8A5B2285AD6}" type="presParOf" srcId="{83C50EBC-C2ED-48B6-95AD-F488DCE9AF72}" destId="{5FAE1075-A4AC-4F87-BC55-16E0A913A3A8}" srcOrd="1" destOrd="0" presId="urn:microsoft.com/office/officeart/2005/8/layout/orgChart1"/>
    <dgm:cxn modelId="{C1698244-EEF7-4001-A080-4BD26A4AB6E7}" type="presParOf" srcId="{5FAE1075-A4AC-4F87-BC55-16E0A913A3A8}" destId="{A6E7EC94-9B6D-43C4-9863-2760DDE3F625}" srcOrd="0" destOrd="0" presId="urn:microsoft.com/office/officeart/2005/8/layout/orgChart1"/>
    <dgm:cxn modelId="{883E599D-9F8E-422A-A6F7-904AF8A36878}" type="presParOf" srcId="{5FAE1075-A4AC-4F87-BC55-16E0A913A3A8}" destId="{F921C1A6-6C58-4108-A588-252FCEC7D751}" srcOrd="1" destOrd="0" presId="urn:microsoft.com/office/officeart/2005/8/layout/orgChart1"/>
    <dgm:cxn modelId="{C291F390-F94B-4166-BDA7-E5AB8C7D8943}" type="presParOf" srcId="{F921C1A6-6C58-4108-A588-252FCEC7D751}" destId="{FBB0932E-254C-4D6F-B37C-7068803CC4C6}" srcOrd="0" destOrd="0" presId="urn:microsoft.com/office/officeart/2005/8/layout/orgChart1"/>
    <dgm:cxn modelId="{85C69679-FC23-46FC-942A-3A58FC864DA0}" type="presParOf" srcId="{FBB0932E-254C-4D6F-B37C-7068803CC4C6}" destId="{0D4C1641-7CEA-48FA-9EA6-727FDCEBBBCC}" srcOrd="0" destOrd="0" presId="urn:microsoft.com/office/officeart/2005/8/layout/orgChart1"/>
    <dgm:cxn modelId="{6DE8FAD7-8ED9-4443-AF67-0403B4898B57}" type="presParOf" srcId="{FBB0932E-254C-4D6F-B37C-7068803CC4C6}" destId="{5526C98D-064E-4455-85BB-6B0882150D54}" srcOrd="1" destOrd="0" presId="urn:microsoft.com/office/officeart/2005/8/layout/orgChart1"/>
    <dgm:cxn modelId="{DBA1D1DD-1AB2-4222-9648-09D595CDA70B}" type="presParOf" srcId="{F921C1A6-6C58-4108-A588-252FCEC7D751}" destId="{463FE21F-B8FC-4D0F-9EF3-76B61E7EFEE7}" srcOrd="1" destOrd="0" presId="urn:microsoft.com/office/officeart/2005/8/layout/orgChart1"/>
    <dgm:cxn modelId="{E526970D-8CA8-46F8-8364-F612EF444C28}" type="presParOf" srcId="{F921C1A6-6C58-4108-A588-252FCEC7D751}" destId="{330C31AE-380A-4F1B-9706-3E6614E9641C}" srcOrd="2" destOrd="0" presId="urn:microsoft.com/office/officeart/2005/8/layout/orgChart1"/>
    <dgm:cxn modelId="{81AF6D29-1785-47E9-B06B-9969AC42BBF0}" type="presParOf" srcId="{83C50EBC-C2ED-48B6-95AD-F488DCE9AF72}" destId="{1B8BEB97-6EFF-458A-AE18-3B0E552BA4BB}" srcOrd="2" destOrd="0" presId="urn:microsoft.com/office/officeart/2005/8/layout/orgChart1"/>
    <dgm:cxn modelId="{F644455F-025E-45A1-89A3-A59D72299CCE}" type="presParOf" srcId="{4F466C90-F6BD-4692-A059-8CF0DAAC6968}" destId="{5AA5707C-6F7B-4892-92B9-42ED9ED50C0B}" srcOrd="8" destOrd="0" presId="urn:microsoft.com/office/officeart/2005/8/layout/orgChart1"/>
    <dgm:cxn modelId="{5CF90DD5-92B9-4DA0-B8A0-B165F3990325}" type="presParOf" srcId="{4F466C90-F6BD-4692-A059-8CF0DAAC6968}" destId="{E910BF1F-B1D0-42E4-B8D9-2DAC8B7CC298}" srcOrd="9" destOrd="0" presId="urn:microsoft.com/office/officeart/2005/8/layout/orgChart1"/>
    <dgm:cxn modelId="{A9490CD5-FB21-46CF-B181-3AE051B3A91E}" type="presParOf" srcId="{E910BF1F-B1D0-42E4-B8D9-2DAC8B7CC298}" destId="{D7754642-EEA1-43D8-BD8B-E933F4813245}" srcOrd="0" destOrd="0" presId="urn:microsoft.com/office/officeart/2005/8/layout/orgChart1"/>
    <dgm:cxn modelId="{650098B9-F08D-4A0E-8A5B-74A9C1CDB826}" type="presParOf" srcId="{D7754642-EEA1-43D8-BD8B-E933F4813245}" destId="{4D4BB1C8-0A24-44E6-86F6-C8A3BDBBEB3C}" srcOrd="0" destOrd="0" presId="urn:microsoft.com/office/officeart/2005/8/layout/orgChart1"/>
    <dgm:cxn modelId="{9B92052E-5880-4931-86F4-10665B39B4C7}" type="presParOf" srcId="{D7754642-EEA1-43D8-BD8B-E933F4813245}" destId="{126D8796-1B3E-4AF8-B52B-2F90ACF0440B}" srcOrd="1" destOrd="0" presId="urn:microsoft.com/office/officeart/2005/8/layout/orgChart1"/>
    <dgm:cxn modelId="{92E55B04-BD20-4FCE-96F5-153CBC633760}" type="presParOf" srcId="{E910BF1F-B1D0-42E4-B8D9-2DAC8B7CC298}" destId="{21AA0005-9ED8-46AD-B3F6-EC440F3AB06C}" srcOrd="1" destOrd="0" presId="urn:microsoft.com/office/officeart/2005/8/layout/orgChart1"/>
    <dgm:cxn modelId="{CC4F8992-41B3-4B67-99F1-E025E0720565}" type="presParOf" srcId="{21AA0005-9ED8-46AD-B3F6-EC440F3AB06C}" destId="{ED944FF3-E691-4950-8E70-8B3801556566}" srcOrd="0" destOrd="0" presId="urn:microsoft.com/office/officeart/2005/8/layout/orgChart1"/>
    <dgm:cxn modelId="{A53E6919-1799-40B6-BACA-4D78D0CFEB99}" type="presParOf" srcId="{21AA0005-9ED8-46AD-B3F6-EC440F3AB06C}" destId="{05F73A48-C095-4764-8E30-E107B75C1238}" srcOrd="1" destOrd="0" presId="urn:microsoft.com/office/officeart/2005/8/layout/orgChart1"/>
    <dgm:cxn modelId="{2DA4D3E3-AB76-4D48-AFE6-3944C03C77CA}" type="presParOf" srcId="{05F73A48-C095-4764-8E30-E107B75C1238}" destId="{4ECDA1E5-355F-4C35-969C-D5D709114FAA}" srcOrd="0" destOrd="0" presId="urn:microsoft.com/office/officeart/2005/8/layout/orgChart1"/>
    <dgm:cxn modelId="{F4D4D466-2643-40F0-83C6-79CB1EAA397A}" type="presParOf" srcId="{4ECDA1E5-355F-4C35-969C-D5D709114FAA}" destId="{B9333456-6A08-4365-9F86-26EF2865B026}" srcOrd="0" destOrd="0" presId="urn:microsoft.com/office/officeart/2005/8/layout/orgChart1"/>
    <dgm:cxn modelId="{65F66AF8-17C2-4627-AFBC-4BDEC98A863F}" type="presParOf" srcId="{4ECDA1E5-355F-4C35-969C-D5D709114FAA}" destId="{A833E241-014E-4379-885A-788B11973228}" srcOrd="1" destOrd="0" presId="urn:microsoft.com/office/officeart/2005/8/layout/orgChart1"/>
    <dgm:cxn modelId="{1241DE2D-05E4-4070-892B-6EB7D0BA9C98}" type="presParOf" srcId="{05F73A48-C095-4764-8E30-E107B75C1238}" destId="{95435B22-2A7A-4FAD-B49B-52DFFD00DB50}" srcOrd="1" destOrd="0" presId="urn:microsoft.com/office/officeart/2005/8/layout/orgChart1"/>
    <dgm:cxn modelId="{EA6CD46F-D632-421B-BD9E-4B5E9D25E0C2}" type="presParOf" srcId="{05F73A48-C095-4764-8E30-E107B75C1238}" destId="{81400069-13CB-41D3-B225-5864861DAFFB}" srcOrd="2" destOrd="0" presId="urn:microsoft.com/office/officeart/2005/8/layout/orgChart1"/>
    <dgm:cxn modelId="{ECBD725D-6600-4674-9B75-E50DA946A384}" type="presParOf" srcId="{E910BF1F-B1D0-42E4-B8D9-2DAC8B7CC298}" destId="{C122FB46-A922-4ABD-8B3D-B686D3BFE0C1}" srcOrd="2" destOrd="0" presId="urn:microsoft.com/office/officeart/2005/8/layout/orgChart1"/>
    <dgm:cxn modelId="{00C5F45E-23FC-45CC-9DAE-1D64AC092CBD}" type="presParOf" srcId="{A1546D9D-46AF-458A-9898-2A3B0709B6F4}" destId="{C662FC9E-6B57-429B-9B59-9595F025782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0F0018-ED71-45C9-84A3-FFFCECA3E060}">
      <dsp:nvSpPr>
        <dsp:cNvPr id="0" name=""/>
        <dsp:cNvSpPr/>
      </dsp:nvSpPr>
      <dsp:spPr>
        <a:xfrm>
          <a:off x="1879449" y="1916866"/>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Univariate analysis</a:t>
          </a:r>
          <a:endParaRPr lang="en-GB" sz="1700" kern="1200" dirty="0"/>
        </a:p>
      </dsp:txBody>
      <dsp:txXfrm>
        <a:off x="1907323" y="1944740"/>
        <a:ext cx="1847659" cy="895955"/>
      </dsp:txXfrm>
    </dsp:sp>
    <dsp:sp modelId="{CBB0D997-C51D-4027-9F77-8A7419EB19CF}">
      <dsp:nvSpPr>
        <dsp:cNvPr id="0" name=""/>
        <dsp:cNvSpPr/>
      </dsp:nvSpPr>
      <dsp:spPr>
        <a:xfrm rot="17945813">
          <a:off x="3380707" y="1692619"/>
          <a:ext cx="1565663" cy="32124"/>
        </a:xfrm>
        <a:custGeom>
          <a:avLst/>
          <a:gdLst/>
          <a:ahLst/>
          <a:cxnLst/>
          <a:rect l="0" t="0" r="0" b="0"/>
          <a:pathLst>
            <a:path>
              <a:moveTo>
                <a:pt x="0" y="16062"/>
              </a:moveTo>
              <a:lnTo>
                <a:pt x="1565663" y="16062"/>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24397" y="1669539"/>
        <a:ext cx="78283" cy="78283"/>
      </dsp:txXfrm>
    </dsp:sp>
    <dsp:sp modelId="{15E7B07B-4207-463A-85F6-4F1E0C16CE28}">
      <dsp:nvSpPr>
        <dsp:cNvPr id="0" name=""/>
        <dsp:cNvSpPr/>
      </dsp:nvSpPr>
      <dsp:spPr>
        <a:xfrm>
          <a:off x="4544221" y="548792"/>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Categorical variable</a:t>
          </a:r>
          <a:endParaRPr lang="en-GB" sz="1700" kern="1200" dirty="0"/>
        </a:p>
      </dsp:txBody>
      <dsp:txXfrm>
        <a:off x="4572095" y="576666"/>
        <a:ext cx="1847659" cy="895955"/>
      </dsp:txXfrm>
    </dsp:sp>
    <dsp:sp modelId="{22261A11-1EDE-4B6A-8B2C-F88085B06FD5}">
      <dsp:nvSpPr>
        <dsp:cNvPr id="0" name=""/>
        <dsp:cNvSpPr/>
      </dsp:nvSpPr>
      <dsp:spPr>
        <a:xfrm rot="19457599">
          <a:off x="6359499" y="734967"/>
          <a:ext cx="937621" cy="32124"/>
        </a:xfrm>
        <a:custGeom>
          <a:avLst/>
          <a:gdLst/>
          <a:ahLst/>
          <a:cxnLst/>
          <a:rect l="0" t="0" r="0" b="0"/>
          <a:pathLst>
            <a:path>
              <a:moveTo>
                <a:pt x="0" y="16062"/>
              </a:moveTo>
              <a:lnTo>
                <a:pt x="937621" y="1606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804870" y="727588"/>
        <a:ext cx="46881" cy="46881"/>
      </dsp:txXfrm>
    </dsp:sp>
    <dsp:sp modelId="{C11A75EC-C006-4AD0-A4DF-38A7D0BC30AB}">
      <dsp:nvSpPr>
        <dsp:cNvPr id="0" name=""/>
        <dsp:cNvSpPr/>
      </dsp:nvSpPr>
      <dsp:spPr>
        <a:xfrm>
          <a:off x="7208992" y="1562"/>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Counts, Count %</a:t>
          </a:r>
          <a:endParaRPr lang="en-GB" sz="1700" kern="1200" dirty="0"/>
        </a:p>
      </dsp:txBody>
      <dsp:txXfrm>
        <a:off x="7236866" y="29436"/>
        <a:ext cx="1847659" cy="895955"/>
      </dsp:txXfrm>
    </dsp:sp>
    <dsp:sp modelId="{068826C7-13E6-4091-9487-4112542BBAC7}">
      <dsp:nvSpPr>
        <dsp:cNvPr id="0" name=""/>
        <dsp:cNvSpPr/>
      </dsp:nvSpPr>
      <dsp:spPr>
        <a:xfrm rot="2142401">
          <a:off x="6359499" y="1282196"/>
          <a:ext cx="937621" cy="32124"/>
        </a:xfrm>
        <a:custGeom>
          <a:avLst/>
          <a:gdLst/>
          <a:ahLst/>
          <a:cxnLst/>
          <a:rect l="0" t="0" r="0" b="0"/>
          <a:pathLst>
            <a:path>
              <a:moveTo>
                <a:pt x="0" y="16062"/>
              </a:moveTo>
              <a:lnTo>
                <a:pt x="937621" y="1606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804870" y="1274818"/>
        <a:ext cx="46881" cy="46881"/>
      </dsp:txXfrm>
    </dsp:sp>
    <dsp:sp modelId="{B9487B68-B7FF-4EF9-B0A0-8AAAD65522DA}">
      <dsp:nvSpPr>
        <dsp:cNvPr id="0" name=""/>
        <dsp:cNvSpPr/>
      </dsp:nvSpPr>
      <dsp:spPr>
        <a:xfrm>
          <a:off x="7208992" y="1096021"/>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Bar chats, Pie-charts</a:t>
          </a:r>
          <a:endParaRPr lang="en-GB" sz="1700" kern="1200" dirty="0"/>
        </a:p>
      </dsp:txBody>
      <dsp:txXfrm>
        <a:off x="7236866" y="1123895"/>
        <a:ext cx="1847659" cy="895955"/>
      </dsp:txXfrm>
    </dsp:sp>
    <dsp:sp modelId="{35450BB7-C5A9-4693-AC36-74BAD0CBAEB4}">
      <dsp:nvSpPr>
        <dsp:cNvPr id="0" name=""/>
        <dsp:cNvSpPr/>
      </dsp:nvSpPr>
      <dsp:spPr>
        <a:xfrm rot="3654187">
          <a:off x="3380707" y="3060693"/>
          <a:ext cx="1565663" cy="32124"/>
        </a:xfrm>
        <a:custGeom>
          <a:avLst/>
          <a:gdLst/>
          <a:ahLst/>
          <a:cxnLst/>
          <a:rect l="0" t="0" r="0" b="0"/>
          <a:pathLst>
            <a:path>
              <a:moveTo>
                <a:pt x="0" y="16062"/>
              </a:moveTo>
              <a:lnTo>
                <a:pt x="1565663" y="16062"/>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124397" y="3037614"/>
        <a:ext cx="78283" cy="78283"/>
      </dsp:txXfrm>
    </dsp:sp>
    <dsp:sp modelId="{47A22BBE-3CE9-41D0-A43F-4C41F2C45D4F}">
      <dsp:nvSpPr>
        <dsp:cNvPr id="0" name=""/>
        <dsp:cNvSpPr/>
      </dsp:nvSpPr>
      <dsp:spPr>
        <a:xfrm>
          <a:off x="4544221" y="3284941"/>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Numerical variable</a:t>
          </a:r>
          <a:endParaRPr lang="en-GB" sz="1700" kern="1200" dirty="0"/>
        </a:p>
      </dsp:txBody>
      <dsp:txXfrm>
        <a:off x="4572095" y="3312815"/>
        <a:ext cx="1847659" cy="895955"/>
      </dsp:txXfrm>
    </dsp:sp>
    <dsp:sp modelId="{6002E990-A4DC-4648-90E1-872EAB9D241F}">
      <dsp:nvSpPr>
        <dsp:cNvPr id="0" name=""/>
        <dsp:cNvSpPr/>
      </dsp:nvSpPr>
      <dsp:spPr>
        <a:xfrm rot="18289469">
          <a:off x="6161693" y="3197501"/>
          <a:ext cx="1333235" cy="32124"/>
        </a:xfrm>
        <a:custGeom>
          <a:avLst/>
          <a:gdLst/>
          <a:ahLst/>
          <a:cxnLst/>
          <a:rect l="0" t="0" r="0" b="0"/>
          <a:pathLst>
            <a:path>
              <a:moveTo>
                <a:pt x="0" y="16062"/>
              </a:moveTo>
              <a:lnTo>
                <a:pt x="1333235" y="1606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794979" y="3180232"/>
        <a:ext cx="66661" cy="66661"/>
      </dsp:txXfrm>
    </dsp:sp>
    <dsp:sp modelId="{1E24F49D-53C2-46CE-8250-BED7BC2B8147}">
      <dsp:nvSpPr>
        <dsp:cNvPr id="0" name=""/>
        <dsp:cNvSpPr/>
      </dsp:nvSpPr>
      <dsp:spPr>
        <a:xfrm>
          <a:off x="7208992" y="2190481"/>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Min, max, mean, mode</a:t>
          </a:r>
          <a:endParaRPr lang="en-GB" sz="1700" kern="1200" dirty="0"/>
        </a:p>
      </dsp:txBody>
      <dsp:txXfrm>
        <a:off x="7236866" y="2218355"/>
        <a:ext cx="1847659" cy="895955"/>
      </dsp:txXfrm>
    </dsp:sp>
    <dsp:sp modelId="{AB289598-99DA-4A4D-B4C4-335686BD0D41}">
      <dsp:nvSpPr>
        <dsp:cNvPr id="0" name=""/>
        <dsp:cNvSpPr/>
      </dsp:nvSpPr>
      <dsp:spPr>
        <a:xfrm>
          <a:off x="6447628" y="3744731"/>
          <a:ext cx="761363" cy="32124"/>
        </a:xfrm>
        <a:custGeom>
          <a:avLst/>
          <a:gdLst/>
          <a:ahLst/>
          <a:cxnLst/>
          <a:rect l="0" t="0" r="0" b="0"/>
          <a:pathLst>
            <a:path>
              <a:moveTo>
                <a:pt x="0" y="16062"/>
              </a:moveTo>
              <a:lnTo>
                <a:pt x="761363" y="1606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809276" y="3741759"/>
        <a:ext cx="38068" cy="38068"/>
      </dsp:txXfrm>
    </dsp:sp>
    <dsp:sp modelId="{067A5214-A148-4750-90FD-9A94FD056B21}">
      <dsp:nvSpPr>
        <dsp:cNvPr id="0" name=""/>
        <dsp:cNvSpPr/>
      </dsp:nvSpPr>
      <dsp:spPr>
        <a:xfrm>
          <a:off x="7208992" y="3284941"/>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Range, quartile, standard deviation, variance</a:t>
          </a:r>
          <a:endParaRPr lang="en-GB" sz="1700" kern="1200" dirty="0"/>
        </a:p>
      </dsp:txBody>
      <dsp:txXfrm>
        <a:off x="7236866" y="3312815"/>
        <a:ext cx="1847659" cy="895955"/>
      </dsp:txXfrm>
    </dsp:sp>
    <dsp:sp modelId="{0BCA88D4-068A-4222-B004-B78430B251C8}">
      <dsp:nvSpPr>
        <dsp:cNvPr id="0" name=""/>
        <dsp:cNvSpPr/>
      </dsp:nvSpPr>
      <dsp:spPr>
        <a:xfrm rot="3310531">
          <a:off x="6161693" y="4291960"/>
          <a:ext cx="1333235" cy="32124"/>
        </a:xfrm>
        <a:custGeom>
          <a:avLst/>
          <a:gdLst/>
          <a:ahLst/>
          <a:cxnLst/>
          <a:rect l="0" t="0" r="0" b="0"/>
          <a:pathLst>
            <a:path>
              <a:moveTo>
                <a:pt x="0" y="16062"/>
              </a:moveTo>
              <a:lnTo>
                <a:pt x="1333235" y="16062"/>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794979" y="4274692"/>
        <a:ext cx="66661" cy="66661"/>
      </dsp:txXfrm>
    </dsp:sp>
    <dsp:sp modelId="{8BCFEC3C-9917-40A5-B7C5-B3CFD7B41E9B}">
      <dsp:nvSpPr>
        <dsp:cNvPr id="0" name=""/>
        <dsp:cNvSpPr/>
      </dsp:nvSpPr>
      <dsp:spPr>
        <a:xfrm>
          <a:off x="7208992" y="4379400"/>
          <a:ext cx="1903407" cy="95170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Histogram, box plot</a:t>
          </a:r>
          <a:endParaRPr lang="en-GB" sz="1700" kern="1200" dirty="0"/>
        </a:p>
      </dsp:txBody>
      <dsp:txXfrm>
        <a:off x="7236866" y="4407274"/>
        <a:ext cx="1847659" cy="8959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0F0018-ED71-45C9-84A3-FFFCECA3E060}">
      <dsp:nvSpPr>
        <dsp:cNvPr id="0" name=""/>
        <dsp:cNvSpPr/>
      </dsp:nvSpPr>
      <dsp:spPr>
        <a:xfrm>
          <a:off x="2922" y="2788968"/>
          <a:ext cx="1843098" cy="57054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Bivariate analysis</a:t>
          </a:r>
          <a:endParaRPr lang="en-GB" sz="1600" kern="1200" dirty="0"/>
        </a:p>
      </dsp:txBody>
      <dsp:txXfrm>
        <a:off x="19633" y="2805679"/>
        <a:ext cx="1809676" cy="537125"/>
      </dsp:txXfrm>
    </dsp:sp>
    <dsp:sp modelId="{CBB0D997-C51D-4027-9F77-8A7419EB19CF}">
      <dsp:nvSpPr>
        <dsp:cNvPr id="0" name=""/>
        <dsp:cNvSpPr/>
      </dsp:nvSpPr>
      <dsp:spPr>
        <a:xfrm rot="17440495">
          <a:off x="1134802" y="1997248"/>
          <a:ext cx="2198732" cy="96855"/>
        </a:xfrm>
        <a:custGeom>
          <a:avLst/>
          <a:gdLst/>
          <a:ahLst/>
          <a:cxnLst/>
          <a:rect l="0" t="0" r="0" b="0"/>
          <a:pathLst>
            <a:path>
              <a:moveTo>
                <a:pt x="0" y="48427"/>
              </a:moveTo>
              <a:lnTo>
                <a:pt x="2198732" y="48427"/>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179200" y="1990708"/>
        <a:ext cx="109936" cy="109936"/>
      </dsp:txXfrm>
    </dsp:sp>
    <dsp:sp modelId="{15E7B07B-4207-463A-85F6-4F1E0C16CE28}">
      <dsp:nvSpPr>
        <dsp:cNvPr id="0" name=""/>
        <dsp:cNvSpPr/>
      </dsp:nvSpPr>
      <dsp:spPr>
        <a:xfrm>
          <a:off x="2622316" y="653933"/>
          <a:ext cx="2527236" cy="72635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Categorical &amp; Categorial</a:t>
          </a:r>
          <a:endParaRPr lang="en-GB" sz="1600" kern="1200" dirty="0"/>
        </a:p>
      </dsp:txBody>
      <dsp:txXfrm>
        <a:off x="2643590" y="675207"/>
        <a:ext cx="2484688" cy="683806"/>
      </dsp:txXfrm>
    </dsp:sp>
    <dsp:sp modelId="{068826C7-13E6-4091-9487-4112542BBAC7}">
      <dsp:nvSpPr>
        <dsp:cNvPr id="0" name=""/>
        <dsp:cNvSpPr/>
      </dsp:nvSpPr>
      <dsp:spPr>
        <a:xfrm rot="19971908">
          <a:off x="5087320" y="710804"/>
          <a:ext cx="1130830" cy="96855"/>
        </a:xfrm>
        <a:custGeom>
          <a:avLst/>
          <a:gdLst/>
          <a:ahLst/>
          <a:cxnLst/>
          <a:rect l="0" t="0" r="0" b="0"/>
          <a:pathLst>
            <a:path>
              <a:moveTo>
                <a:pt x="0" y="48427"/>
              </a:moveTo>
              <a:lnTo>
                <a:pt x="1130830" y="48427"/>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24465" y="730961"/>
        <a:ext cx="56541" cy="56541"/>
      </dsp:txXfrm>
    </dsp:sp>
    <dsp:sp modelId="{B9487B68-B7FF-4EF9-B0A0-8AAAD65522DA}">
      <dsp:nvSpPr>
        <dsp:cNvPr id="0" name=""/>
        <dsp:cNvSpPr/>
      </dsp:nvSpPr>
      <dsp:spPr>
        <a:xfrm>
          <a:off x="6155919" y="33916"/>
          <a:ext cx="1847638" cy="93487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Bar</a:t>
          </a:r>
          <a:r>
            <a:rPr lang="en-US" sz="1600" kern="1200" baseline="0" dirty="0"/>
            <a:t> chart, 2-Y axis plot</a:t>
          </a:r>
          <a:endParaRPr lang="en-GB" sz="1600" kern="1200" dirty="0"/>
        </a:p>
      </dsp:txBody>
      <dsp:txXfrm>
        <a:off x="6183301" y="61298"/>
        <a:ext cx="1792874" cy="880110"/>
      </dsp:txXfrm>
    </dsp:sp>
    <dsp:sp modelId="{1C07F71A-9F5B-4C72-9A39-B2E29D98E93F}">
      <dsp:nvSpPr>
        <dsp:cNvPr id="0" name=""/>
        <dsp:cNvSpPr/>
      </dsp:nvSpPr>
      <dsp:spPr>
        <a:xfrm rot="2139678">
          <a:off x="5031817" y="1334712"/>
          <a:ext cx="1255692" cy="96855"/>
        </a:xfrm>
        <a:custGeom>
          <a:avLst/>
          <a:gdLst/>
          <a:ahLst/>
          <a:cxnLst/>
          <a:rect l="0" t="0" r="0" b="0"/>
          <a:pathLst>
            <a:path>
              <a:moveTo>
                <a:pt x="0" y="48427"/>
              </a:moveTo>
              <a:lnTo>
                <a:pt x="1255692" y="48427"/>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28272" y="1351748"/>
        <a:ext cx="62784" cy="62784"/>
      </dsp:txXfrm>
    </dsp:sp>
    <dsp:sp modelId="{D3CCEB55-3448-4792-913A-8F4697331AB6}">
      <dsp:nvSpPr>
        <dsp:cNvPr id="0" name=""/>
        <dsp:cNvSpPr/>
      </dsp:nvSpPr>
      <dsp:spPr>
        <a:xfrm>
          <a:off x="6169775" y="1405524"/>
          <a:ext cx="1901470" cy="68729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0" kern="1200" dirty="0"/>
            <a:t>Cross-tabs</a:t>
          </a:r>
          <a:endParaRPr lang="en-GB" sz="1600" b="0" kern="1200" dirty="0"/>
        </a:p>
      </dsp:txBody>
      <dsp:txXfrm>
        <a:off x="6189905" y="1425654"/>
        <a:ext cx="1861210" cy="647032"/>
      </dsp:txXfrm>
    </dsp:sp>
    <dsp:sp modelId="{973FAC60-C692-4739-A1D9-A4BA97A9BD4F}">
      <dsp:nvSpPr>
        <dsp:cNvPr id="0" name=""/>
        <dsp:cNvSpPr/>
      </dsp:nvSpPr>
      <dsp:spPr>
        <a:xfrm rot="1174040">
          <a:off x="1823790" y="3154734"/>
          <a:ext cx="769872" cy="96855"/>
        </a:xfrm>
        <a:custGeom>
          <a:avLst/>
          <a:gdLst/>
          <a:ahLst/>
          <a:cxnLst/>
          <a:rect l="0" t="0" r="0" b="0"/>
          <a:pathLst>
            <a:path>
              <a:moveTo>
                <a:pt x="0" y="48427"/>
              </a:moveTo>
              <a:lnTo>
                <a:pt x="769872" y="48427"/>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189479" y="3183915"/>
        <a:ext cx="38493" cy="38493"/>
      </dsp:txXfrm>
    </dsp:sp>
    <dsp:sp modelId="{5AA43FB9-097C-46A9-AE98-761903D40923}">
      <dsp:nvSpPr>
        <dsp:cNvPr id="0" name=""/>
        <dsp:cNvSpPr/>
      </dsp:nvSpPr>
      <dsp:spPr>
        <a:xfrm>
          <a:off x="2571432" y="3015441"/>
          <a:ext cx="2494571" cy="63328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Numerical &amp; Numerical</a:t>
          </a:r>
          <a:endParaRPr lang="en-GB" sz="1600" kern="1200" dirty="0"/>
        </a:p>
      </dsp:txBody>
      <dsp:txXfrm>
        <a:off x="2589980" y="3033989"/>
        <a:ext cx="2457475" cy="596187"/>
      </dsp:txXfrm>
    </dsp:sp>
    <dsp:sp modelId="{8AEA9EB3-3D60-42E2-AE01-A1D2458A1BF4}">
      <dsp:nvSpPr>
        <dsp:cNvPr id="0" name=""/>
        <dsp:cNvSpPr/>
      </dsp:nvSpPr>
      <dsp:spPr>
        <a:xfrm rot="20488961">
          <a:off x="5035955" y="3099325"/>
          <a:ext cx="1160803" cy="96855"/>
        </a:xfrm>
        <a:custGeom>
          <a:avLst/>
          <a:gdLst/>
          <a:ahLst/>
          <a:cxnLst/>
          <a:rect l="0" t="0" r="0" b="0"/>
          <a:pathLst>
            <a:path>
              <a:moveTo>
                <a:pt x="0" y="48427"/>
              </a:moveTo>
              <a:lnTo>
                <a:pt x="1160803" y="48427"/>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587336" y="3118732"/>
        <a:ext cx="58040" cy="58040"/>
      </dsp:txXfrm>
    </dsp:sp>
    <dsp:sp modelId="{0A2DAD03-4211-4878-A994-30B45D063FFF}">
      <dsp:nvSpPr>
        <dsp:cNvPr id="0" name=""/>
        <dsp:cNvSpPr/>
      </dsp:nvSpPr>
      <dsp:spPr>
        <a:xfrm>
          <a:off x="6166709" y="2721913"/>
          <a:ext cx="1836258" cy="48301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Correlation</a:t>
          </a:r>
          <a:endParaRPr lang="en-GB" sz="1600" kern="1200" dirty="0"/>
        </a:p>
      </dsp:txBody>
      <dsp:txXfrm>
        <a:off x="6180856" y="2736060"/>
        <a:ext cx="1807964" cy="454724"/>
      </dsp:txXfrm>
    </dsp:sp>
    <dsp:sp modelId="{A597D861-0A62-46E6-839D-DA777BD1F74A}">
      <dsp:nvSpPr>
        <dsp:cNvPr id="0" name=""/>
        <dsp:cNvSpPr/>
      </dsp:nvSpPr>
      <dsp:spPr>
        <a:xfrm rot="1541352">
          <a:off x="5003343" y="3558463"/>
          <a:ext cx="1267888" cy="96855"/>
        </a:xfrm>
        <a:custGeom>
          <a:avLst/>
          <a:gdLst/>
          <a:ahLst/>
          <a:cxnLst/>
          <a:rect l="0" t="0" r="0" b="0"/>
          <a:pathLst>
            <a:path>
              <a:moveTo>
                <a:pt x="0" y="48427"/>
              </a:moveTo>
              <a:lnTo>
                <a:pt x="1267888" y="48427"/>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05590" y="3575194"/>
        <a:ext cx="63394" cy="63394"/>
      </dsp:txXfrm>
    </dsp:sp>
    <dsp:sp modelId="{A8CC9D56-AAD6-4121-8416-0AE7ECF53CF1}">
      <dsp:nvSpPr>
        <dsp:cNvPr id="0" name=""/>
        <dsp:cNvSpPr/>
      </dsp:nvSpPr>
      <dsp:spPr>
        <a:xfrm>
          <a:off x="6208572" y="3640927"/>
          <a:ext cx="1713263" cy="4815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Scatterplot</a:t>
          </a:r>
          <a:endParaRPr lang="en-GB" sz="1600" kern="1200" dirty="0"/>
        </a:p>
      </dsp:txBody>
      <dsp:txXfrm>
        <a:off x="6222676" y="3655031"/>
        <a:ext cx="1685055" cy="453336"/>
      </dsp:txXfrm>
    </dsp:sp>
    <dsp:sp modelId="{35450BB7-C5A9-4693-AC36-74BAD0CBAEB4}">
      <dsp:nvSpPr>
        <dsp:cNvPr id="0" name=""/>
        <dsp:cNvSpPr/>
      </dsp:nvSpPr>
      <dsp:spPr>
        <a:xfrm rot="3862960">
          <a:off x="1282351" y="3921206"/>
          <a:ext cx="1986004" cy="96855"/>
        </a:xfrm>
        <a:custGeom>
          <a:avLst/>
          <a:gdLst/>
          <a:ahLst/>
          <a:cxnLst/>
          <a:rect l="0" t="0" r="0" b="0"/>
          <a:pathLst>
            <a:path>
              <a:moveTo>
                <a:pt x="0" y="48427"/>
              </a:moveTo>
              <a:lnTo>
                <a:pt x="1986004" y="48427"/>
              </a:lnTo>
            </a:path>
          </a:pathLst>
        </a:custGeom>
        <a:noFill/>
        <a:ln w="1905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GB" sz="700" kern="1200"/>
        </a:p>
      </dsp:txBody>
      <dsp:txXfrm>
        <a:off x="2225703" y="3919983"/>
        <a:ext cx="99300" cy="99300"/>
      </dsp:txXfrm>
    </dsp:sp>
    <dsp:sp modelId="{47A22BBE-3CE9-41D0-A43F-4C41F2C45D4F}">
      <dsp:nvSpPr>
        <dsp:cNvPr id="0" name=""/>
        <dsp:cNvSpPr/>
      </dsp:nvSpPr>
      <dsp:spPr>
        <a:xfrm>
          <a:off x="2704686" y="4577099"/>
          <a:ext cx="2444866" cy="57585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Numerical &amp; Categorical</a:t>
          </a:r>
          <a:endParaRPr lang="en-GB" sz="1600" kern="1200" dirty="0"/>
        </a:p>
      </dsp:txBody>
      <dsp:txXfrm>
        <a:off x="2721552" y="4593965"/>
        <a:ext cx="2411134" cy="542121"/>
      </dsp:txXfrm>
    </dsp:sp>
    <dsp:sp modelId="{0BCA88D4-068A-4222-B004-B78430B251C8}">
      <dsp:nvSpPr>
        <dsp:cNvPr id="0" name=""/>
        <dsp:cNvSpPr/>
      </dsp:nvSpPr>
      <dsp:spPr>
        <a:xfrm rot="123944">
          <a:off x="5149210" y="4835628"/>
          <a:ext cx="1055873" cy="96855"/>
        </a:xfrm>
        <a:custGeom>
          <a:avLst/>
          <a:gdLst/>
          <a:ahLst/>
          <a:cxnLst/>
          <a:rect l="0" t="0" r="0" b="0"/>
          <a:pathLst>
            <a:path>
              <a:moveTo>
                <a:pt x="0" y="48427"/>
              </a:moveTo>
              <a:lnTo>
                <a:pt x="1055873" y="48427"/>
              </a:lnTo>
            </a:path>
          </a:pathLst>
        </a:custGeom>
        <a:noFill/>
        <a:ln w="1905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650749" y="4857659"/>
        <a:ext cx="52793" cy="52793"/>
      </dsp:txXfrm>
    </dsp:sp>
    <dsp:sp modelId="{8BCFEC3C-9917-40A5-B7C5-B3CFD7B41E9B}">
      <dsp:nvSpPr>
        <dsp:cNvPr id="0" name=""/>
        <dsp:cNvSpPr/>
      </dsp:nvSpPr>
      <dsp:spPr>
        <a:xfrm>
          <a:off x="6204740" y="4524770"/>
          <a:ext cx="1717096" cy="756631"/>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Bar and line graph, 2 Y-axis plot</a:t>
          </a:r>
          <a:endParaRPr lang="en-GB" sz="1600" kern="1200" dirty="0"/>
        </a:p>
      </dsp:txBody>
      <dsp:txXfrm>
        <a:off x="6226901" y="4546931"/>
        <a:ext cx="1672774" cy="7123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92DC52-33C4-426B-A5DD-4AC791333D4B}">
      <dsp:nvSpPr>
        <dsp:cNvPr id="0" name=""/>
        <dsp:cNvSpPr/>
      </dsp:nvSpPr>
      <dsp:spPr>
        <a:xfrm>
          <a:off x="3757522" y="2792640"/>
          <a:ext cx="223504" cy="685415"/>
        </a:xfrm>
        <a:custGeom>
          <a:avLst/>
          <a:gdLst/>
          <a:ahLst/>
          <a:cxnLst/>
          <a:rect l="0" t="0" r="0" b="0"/>
          <a:pathLst>
            <a:path>
              <a:moveTo>
                <a:pt x="0" y="0"/>
              </a:moveTo>
              <a:lnTo>
                <a:pt x="0" y="685415"/>
              </a:lnTo>
              <a:lnTo>
                <a:pt x="223504" y="68541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093486-4C85-450A-8B69-D366D6975920}">
      <dsp:nvSpPr>
        <dsp:cNvPr id="0" name=""/>
        <dsp:cNvSpPr/>
      </dsp:nvSpPr>
      <dsp:spPr>
        <a:xfrm>
          <a:off x="2550595" y="1734717"/>
          <a:ext cx="1802940" cy="312906"/>
        </a:xfrm>
        <a:custGeom>
          <a:avLst/>
          <a:gdLst/>
          <a:ahLst/>
          <a:cxnLst/>
          <a:rect l="0" t="0" r="0" b="0"/>
          <a:pathLst>
            <a:path>
              <a:moveTo>
                <a:pt x="0" y="0"/>
              </a:moveTo>
              <a:lnTo>
                <a:pt x="0" y="156453"/>
              </a:lnTo>
              <a:lnTo>
                <a:pt x="1802940" y="156453"/>
              </a:lnTo>
              <a:lnTo>
                <a:pt x="1802940" y="31290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7FFD0B-FA4F-4162-B6C5-895F755D803E}">
      <dsp:nvSpPr>
        <dsp:cNvPr id="0" name=""/>
        <dsp:cNvSpPr/>
      </dsp:nvSpPr>
      <dsp:spPr>
        <a:xfrm>
          <a:off x="1954582" y="2792640"/>
          <a:ext cx="223504" cy="685415"/>
        </a:xfrm>
        <a:custGeom>
          <a:avLst/>
          <a:gdLst/>
          <a:ahLst/>
          <a:cxnLst/>
          <a:rect l="0" t="0" r="0" b="0"/>
          <a:pathLst>
            <a:path>
              <a:moveTo>
                <a:pt x="0" y="0"/>
              </a:moveTo>
              <a:lnTo>
                <a:pt x="0" y="685415"/>
              </a:lnTo>
              <a:lnTo>
                <a:pt x="223504" y="68541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8E4AA77-FE70-45A9-9E9B-ACD201F7022A}">
      <dsp:nvSpPr>
        <dsp:cNvPr id="0" name=""/>
        <dsp:cNvSpPr/>
      </dsp:nvSpPr>
      <dsp:spPr>
        <a:xfrm>
          <a:off x="2504875" y="1734717"/>
          <a:ext cx="91440" cy="312906"/>
        </a:xfrm>
        <a:custGeom>
          <a:avLst/>
          <a:gdLst/>
          <a:ahLst/>
          <a:cxnLst/>
          <a:rect l="0" t="0" r="0" b="0"/>
          <a:pathLst>
            <a:path>
              <a:moveTo>
                <a:pt x="45720" y="0"/>
              </a:moveTo>
              <a:lnTo>
                <a:pt x="45720" y="31290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90DA95-6EF8-4E15-9D83-47A61517B6C5}">
      <dsp:nvSpPr>
        <dsp:cNvPr id="0" name=""/>
        <dsp:cNvSpPr/>
      </dsp:nvSpPr>
      <dsp:spPr>
        <a:xfrm>
          <a:off x="151642" y="2792640"/>
          <a:ext cx="223504" cy="685415"/>
        </a:xfrm>
        <a:custGeom>
          <a:avLst/>
          <a:gdLst/>
          <a:ahLst/>
          <a:cxnLst/>
          <a:rect l="0" t="0" r="0" b="0"/>
          <a:pathLst>
            <a:path>
              <a:moveTo>
                <a:pt x="0" y="0"/>
              </a:moveTo>
              <a:lnTo>
                <a:pt x="0" y="685415"/>
              </a:lnTo>
              <a:lnTo>
                <a:pt x="223504" y="685415"/>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D92458-A176-43B3-A7DA-846413DBF761}">
      <dsp:nvSpPr>
        <dsp:cNvPr id="0" name=""/>
        <dsp:cNvSpPr/>
      </dsp:nvSpPr>
      <dsp:spPr>
        <a:xfrm>
          <a:off x="747655" y="1734717"/>
          <a:ext cx="1802940" cy="312906"/>
        </a:xfrm>
        <a:custGeom>
          <a:avLst/>
          <a:gdLst/>
          <a:ahLst/>
          <a:cxnLst/>
          <a:rect l="0" t="0" r="0" b="0"/>
          <a:pathLst>
            <a:path>
              <a:moveTo>
                <a:pt x="1802940" y="0"/>
              </a:moveTo>
              <a:lnTo>
                <a:pt x="1802940" y="156453"/>
              </a:lnTo>
              <a:lnTo>
                <a:pt x="0" y="156453"/>
              </a:lnTo>
              <a:lnTo>
                <a:pt x="0" y="31290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29E8CD-7D13-42EC-8D73-2B6CD7FA5E17}">
      <dsp:nvSpPr>
        <dsp:cNvPr id="0" name=""/>
        <dsp:cNvSpPr/>
      </dsp:nvSpPr>
      <dsp:spPr>
        <a:xfrm>
          <a:off x="1805579" y="989700"/>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Explanatory variables</a:t>
          </a:r>
        </a:p>
      </dsp:txBody>
      <dsp:txXfrm>
        <a:off x="1805579" y="989700"/>
        <a:ext cx="1490033" cy="745016"/>
      </dsp:txXfrm>
    </dsp:sp>
    <dsp:sp modelId="{9176DA29-1127-4E35-910C-12D00B1D080A}">
      <dsp:nvSpPr>
        <dsp:cNvPr id="0" name=""/>
        <dsp:cNvSpPr/>
      </dsp:nvSpPr>
      <dsp:spPr>
        <a:xfrm>
          <a:off x="2639" y="2047624"/>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Continuous</a:t>
          </a:r>
        </a:p>
      </dsp:txBody>
      <dsp:txXfrm>
        <a:off x="2639" y="2047624"/>
        <a:ext cx="1490033" cy="745016"/>
      </dsp:txXfrm>
    </dsp:sp>
    <dsp:sp modelId="{D69D132B-2F4A-4EDF-AF56-F0544F6EE1B5}">
      <dsp:nvSpPr>
        <dsp:cNvPr id="0" name=""/>
        <dsp:cNvSpPr/>
      </dsp:nvSpPr>
      <dsp:spPr>
        <a:xfrm>
          <a:off x="375147" y="3105547"/>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Regression</a:t>
          </a:r>
        </a:p>
      </dsp:txBody>
      <dsp:txXfrm>
        <a:off x="375147" y="3105547"/>
        <a:ext cx="1490033" cy="745016"/>
      </dsp:txXfrm>
    </dsp:sp>
    <dsp:sp modelId="{7621AEC4-C259-4D3D-AE27-96E78B305BB6}">
      <dsp:nvSpPr>
        <dsp:cNvPr id="0" name=""/>
        <dsp:cNvSpPr/>
      </dsp:nvSpPr>
      <dsp:spPr>
        <a:xfrm>
          <a:off x="1805579" y="2047624"/>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Categorical</a:t>
          </a:r>
        </a:p>
      </dsp:txBody>
      <dsp:txXfrm>
        <a:off x="1805579" y="2047624"/>
        <a:ext cx="1490033" cy="745016"/>
      </dsp:txXfrm>
    </dsp:sp>
    <dsp:sp modelId="{1C56F8C6-0D85-4778-9142-50C2743B52A9}">
      <dsp:nvSpPr>
        <dsp:cNvPr id="0" name=""/>
        <dsp:cNvSpPr/>
      </dsp:nvSpPr>
      <dsp:spPr>
        <a:xfrm>
          <a:off x="2178087" y="3105547"/>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ANOVA</a:t>
          </a:r>
        </a:p>
      </dsp:txBody>
      <dsp:txXfrm>
        <a:off x="2178087" y="3105547"/>
        <a:ext cx="1490033" cy="745016"/>
      </dsp:txXfrm>
    </dsp:sp>
    <dsp:sp modelId="{6234AC32-061E-4755-9EF0-E8AE401A8E16}">
      <dsp:nvSpPr>
        <dsp:cNvPr id="0" name=""/>
        <dsp:cNvSpPr/>
      </dsp:nvSpPr>
      <dsp:spPr>
        <a:xfrm>
          <a:off x="3608519" y="2047624"/>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Continuous and categorical</a:t>
          </a:r>
        </a:p>
      </dsp:txBody>
      <dsp:txXfrm>
        <a:off x="3608519" y="2047624"/>
        <a:ext cx="1490033" cy="745016"/>
      </dsp:txXfrm>
    </dsp:sp>
    <dsp:sp modelId="{CE184887-F3E8-428C-815B-DD32C1327CBA}">
      <dsp:nvSpPr>
        <dsp:cNvPr id="0" name=""/>
        <dsp:cNvSpPr/>
      </dsp:nvSpPr>
      <dsp:spPr>
        <a:xfrm>
          <a:off x="3981027" y="3105547"/>
          <a:ext cx="1490033" cy="74501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ANCOVA</a:t>
          </a:r>
        </a:p>
      </dsp:txBody>
      <dsp:txXfrm>
        <a:off x="3981027" y="3105547"/>
        <a:ext cx="1490033" cy="74501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44FF3-E691-4950-8E70-8B3801556566}">
      <dsp:nvSpPr>
        <dsp:cNvPr id="0" name=""/>
        <dsp:cNvSpPr/>
      </dsp:nvSpPr>
      <dsp:spPr>
        <a:xfrm>
          <a:off x="7711280" y="1299887"/>
          <a:ext cx="160712" cy="492852"/>
        </a:xfrm>
        <a:custGeom>
          <a:avLst/>
          <a:gdLst/>
          <a:ahLst/>
          <a:cxnLst/>
          <a:rect l="0" t="0" r="0" b="0"/>
          <a:pathLst>
            <a:path>
              <a:moveTo>
                <a:pt x="0" y="0"/>
              </a:moveTo>
              <a:lnTo>
                <a:pt x="0" y="492852"/>
              </a:lnTo>
              <a:lnTo>
                <a:pt x="160712" y="49285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AA5707C-6F7B-4892-92B9-42ED9ED50C0B}">
      <dsp:nvSpPr>
        <dsp:cNvPr id="0" name=""/>
        <dsp:cNvSpPr/>
      </dsp:nvSpPr>
      <dsp:spPr>
        <a:xfrm>
          <a:off x="5547016" y="539180"/>
          <a:ext cx="2592831" cy="224997"/>
        </a:xfrm>
        <a:custGeom>
          <a:avLst/>
          <a:gdLst/>
          <a:ahLst/>
          <a:cxnLst/>
          <a:rect l="0" t="0" r="0" b="0"/>
          <a:pathLst>
            <a:path>
              <a:moveTo>
                <a:pt x="0" y="0"/>
              </a:moveTo>
              <a:lnTo>
                <a:pt x="0" y="112498"/>
              </a:lnTo>
              <a:lnTo>
                <a:pt x="2592831" y="112498"/>
              </a:lnTo>
              <a:lnTo>
                <a:pt x="2592831" y="224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E7EC94-9B6D-43C4-9863-2760DDE3F625}">
      <dsp:nvSpPr>
        <dsp:cNvPr id="0" name=""/>
        <dsp:cNvSpPr/>
      </dsp:nvSpPr>
      <dsp:spPr>
        <a:xfrm>
          <a:off x="6414864" y="1299887"/>
          <a:ext cx="160712" cy="492852"/>
        </a:xfrm>
        <a:custGeom>
          <a:avLst/>
          <a:gdLst/>
          <a:ahLst/>
          <a:cxnLst/>
          <a:rect l="0" t="0" r="0" b="0"/>
          <a:pathLst>
            <a:path>
              <a:moveTo>
                <a:pt x="0" y="0"/>
              </a:moveTo>
              <a:lnTo>
                <a:pt x="0" y="492852"/>
              </a:lnTo>
              <a:lnTo>
                <a:pt x="160712" y="49285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A642B6-FC1F-4FB1-8588-450C90AB41CD}">
      <dsp:nvSpPr>
        <dsp:cNvPr id="0" name=""/>
        <dsp:cNvSpPr/>
      </dsp:nvSpPr>
      <dsp:spPr>
        <a:xfrm>
          <a:off x="5547016" y="539180"/>
          <a:ext cx="1296415" cy="224997"/>
        </a:xfrm>
        <a:custGeom>
          <a:avLst/>
          <a:gdLst/>
          <a:ahLst/>
          <a:cxnLst/>
          <a:rect l="0" t="0" r="0" b="0"/>
          <a:pathLst>
            <a:path>
              <a:moveTo>
                <a:pt x="0" y="0"/>
              </a:moveTo>
              <a:lnTo>
                <a:pt x="0" y="112498"/>
              </a:lnTo>
              <a:lnTo>
                <a:pt x="1296415" y="112498"/>
              </a:lnTo>
              <a:lnTo>
                <a:pt x="1296415" y="224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D045DF8-5C85-40A9-839A-80AEB1D098D8}">
      <dsp:nvSpPr>
        <dsp:cNvPr id="0" name=""/>
        <dsp:cNvSpPr/>
      </dsp:nvSpPr>
      <dsp:spPr>
        <a:xfrm>
          <a:off x="5118448" y="1299887"/>
          <a:ext cx="160712" cy="492852"/>
        </a:xfrm>
        <a:custGeom>
          <a:avLst/>
          <a:gdLst/>
          <a:ahLst/>
          <a:cxnLst/>
          <a:rect l="0" t="0" r="0" b="0"/>
          <a:pathLst>
            <a:path>
              <a:moveTo>
                <a:pt x="0" y="0"/>
              </a:moveTo>
              <a:lnTo>
                <a:pt x="0" y="492852"/>
              </a:lnTo>
              <a:lnTo>
                <a:pt x="160712" y="49285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5491594-509C-4611-B0EA-758D700AE017}">
      <dsp:nvSpPr>
        <dsp:cNvPr id="0" name=""/>
        <dsp:cNvSpPr/>
      </dsp:nvSpPr>
      <dsp:spPr>
        <a:xfrm>
          <a:off x="5501296" y="539180"/>
          <a:ext cx="91440" cy="224997"/>
        </a:xfrm>
        <a:custGeom>
          <a:avLst/>
          <a:gdLst/>
          <a:ahLst/>
          <a:cxnLst/>
          <a:rect l="0" t="0" r="0" b="0"/>
          <a:pathLst>
            <a:path>
              <a:moveTo>
                <a:pt x="45720" y="0"/>
              </a:moveTo>
              <a:lnTo>
                <a:pt x="45720" y="224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A61272-B09A-441E-9984-A548C4473139}">
      <dsp:nvSpPr>
        <dsp:cNvPr id="0" name=""/>
        <dsp:cNvSpPr/>
      </dsp:nvSpPr>
      <dsp:spPr>
        <a:xfrm>
          <a:off x="3822032" y="1299887"/>
          <a:ext cx="160712" cy="492852"/>
        </a:xfrm>
        <a:custGeom>
          <a:avLst/>
          <a:gdLst/>
          <a:ahLst/>
          <a:cxnLst/>
          <a:rect l="0" t="0" r="0" b="0"/>
          <a:pathLst>
            <a:path>
              <a:moveTo>
                <a:pt x="0" y="0"/>
              </a:moveTo>
              <a:lnTo>
                <a:pt x="0" y="492852"/>
              </a:lnTo>
              <a:lnTo>
                <a:pt x="160712" y="49285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4025F8-F853-499C-9D1C-707E2752A662}">
      <dsp:nvSpPr>
        <dsp:cNvPr id="0" name=""/>
        <dsp:cNvSpPr/>
      </dsp:nvSpPr>
      <dsp:spPr>
        <a:xfrm>
          <a:off x="4250600" y="539180"/>
          <a:ext cx="1296415" cy="224997"/>
        </a:xfrm>
        <a:custGeom>
          <a:avLst/>
          <a:gdLst/>
          <a:ahLst/>
          <a:cxnLst/>
          <a:rect l="0" t="0" r="0" b="0"/>
          <a:pathLst>
            <a:path>
              <a:moveTo>
                <a:pt x="1296415" y="0"/>
              </a:moveTo>
              <a:lnTo>
                <a:pt x="1296415" y="112498"/>
              </a:lnTo>
              <a:lnTo>
                <a:pt x="0" y="112498"/>
              </a:lnTo>
              <a:lnTo>
                <a:pt x="0" y="224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7652A8-4BA9-4C65-A208-6A03718DC4EA}">
      <dsp:nvSpPr>
        <dsp:cNvPr id="0" name=""/>
        <dsp:cNvSpPr/>
      </dsp:nvSpPr>
      <dsp:spPr>
        <a:xfrm>
          <a:off x="2525616" y="1299887"/>
          <a:ext cx="160712" cy="3535679"/>
        </a:xfrm>
        <a:custGeom>
          <a:avLst/>
          <a:gdLst/>
          <a:ahLst/>
          <a:cxnLst/>
          <a:rect l="0" t="0" r="0" b="0"/>
          <a:pathLst>
            <a:path>
              <a:moveTo>
                <a:pt x="0" y="0"/>
              </a:moveTo>
              <a:lnTo>
                <a:pt x="0" y="3535679"/>
              </a:lnTo>
              <a:lnTo>
                <a:pt x="160712" y="353567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6DE07B-84C1-47A6-A2B2-104A33844470}">
      <dsp:nvSpPr>
        <dsp:cNvPr id="0" name=""/>
        <dsp:cNvSpPr/>
      </dsp:nvSpPr>
      <dsp:spPr>
        <a:xfrm>
          <a:off x="2525616" y="1299887"/>
          <a:ext cx="160712" cy="2774973"/>
        </a:xfrm>
        <a:custGeom>
          <a:avLst/>
          <a:gdLst/>
          <a:ahLst/>
          <a:cxnLst/>
          <a:rect l="0" t="0" r="0" b="0"/>
          <a:pathLst>
            <a:path>
              <a:moveTo>
                <a:pt x="0" y="0"/>
              </a:moveTo>
              <a:lnTo>
                <a:pt x="0" y="2774973"/>
              </a:lnTo>
              <a:lnTo>
                <a:pt x="160712" y="2774973"/>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9BB0A2-51C4-41F7-9379-E02B822AF647}">
      <dsp:nvSpPr>
        <dsp:cNvPr id="0" name=""/>
        <dsp:cNvSpPr/>
      </dsp:nvSpPr>
      <dsp:spPr>
        <a:xfrm>
          <a:off x="2525616" y="1299887"/>
          <a:ext cx="160712" cy="2014266"/>
        </a:xfrm>
        <a:custGeom>
          <a:avLst/>
          <a:gdLst/>
          <a:ahLst/>
          <a:cxnLst/>
          <a:rect l="0" t="0" r="0" b="0"/>
          <a:pathLst>
            <a:path>
              <a:moveTo>
                <a:pt x="0" y="0"/>
              </a:moveTo>
              <a:lnTo>
                <a:pt x="0" y="2014266"/>
              </a:lnTo>
              <a:lnTo>
                <a:pt x="160712" y="201426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D51EEF5-CCF1-4F9F-B2A8-B0A401C2B4CE}">
      <dsp:nvSpPr>
        <dsp:cNvPr id="0" name=""/>
        <dsp:cNvSpPr/>
      </dsp:nvSpPr>
      <dsp:spPr>
        <a:xfrm>
          <a:off x="2525616" y="1299887"/>
          <a:ext cx="160712" cy="1253559"/>
        </a:xfrm>
        <a:custGeom>
          <a:avLst/>
          <a:gdLst/>
          <a:ahLst/>
          <a:cxnLst/>
          <a:rect l="0" t="0" r="0" b="0"/>
          <a:pathLst>
            <a:path>
              <a:moveTo>
                <a:pt x="0" y="0"/>
              </a:moveTo>
              <a:lnTo>
                <a:pt x="0" y="1253559"/>
              </a:lnTo>
              <a:lnTo>
                <a:pt x="160712" y="12535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CC3BF6-87AD-435C-9CB8-7F45BFFD33F6}">
      <dsp:nvSpPr>
        <dsp:cNvPr id="0" name=""/>
        <dsp:cNvSpPr/>
      </dsp:nvSpPr>
      <dsp:spPr>
        <a:xfrm>
          <a:off x="2525616" y="1299887"/>
          <a:ext cx="160712" cy="492852"/>
        </a:xfrm>
        <a:custGeom>
          <a:avLst/>
          <a:gdLst/>
          <a:ahLst/>
          <a:cxnLst/>
          <a:rect l="0" t="0" r="0" b="0"/>
          <a:pathLst>
            <a:path>
              <a:moveTo>
                <a:pt x="0" y="0"/>
              </a:moveTo>
              <a:lnTo>
                <a:pt x="0" y="492852"/>
              </a:lnTo>
              <a:lnTo>
                <a:pt x="160712" y="492852"/>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A187CE-F42A-4882-8E63-224D05FBA6C1}">
      <dsp:nvSpPr>
        <dsp:cNvPr id="0" name=""/>
        <dsp:cNvSpPr/>
      </dsp:nvSpPr>
      <dsp:spPr>
        <a:xfrm>
          <a:off x="2954184" y="539180"/>
          <a:ext cx="2592831" cy="224997"/>
        </a:xfrm>
        <a:custGeom>
          <a:avLst/>
          <a:gdLst/>
          <a:ahLst/>
          <a:cxnLst/>
          <a:rect l="0" t="0" r="0" b="0"/>
          <a:pathLst>
            <a:path>
              <a:moveTo>
                <a:pt x="2592831" y="0"/>
              </a:moveTo>
              <a:lnTo>
                <a:pt x="2592831" y="112498"/>
              </a:lnTo>
              <a:lnTo>
                <a:pt x="0" y="112498"/>
              </a:lnTo>
              <a:lnTo>
                <a:pt x="0" y="22499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F336560-029B-46BA-8693-DD4C3ACA76E1}">
      <dsp:nvSpPr>
        <dsp:cNvPr id="0" name=""/>
        <dsp:cNvSpPr/>
      </dsp:nvSpPr>
      <dsp:spPr>
        <a:xfrm>
          <a:off x="5011307" y="3471"/>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Response variable</a:t>
          </a:r>
        </a:p>
      </dsp:txBody>
      <dsp:txXfrm>
        <a:off x="5011307" y="3471"/>
        <a:ext cx="1071418" cy="535709"/>
      </dsp:txXfrm>
    </dsp:sp>
    <dsp:sp modelId="{0F3F34B1-AE8C-46A8-885D-DB1D4ED647B4}">
      <dsp:nvSpPr>
        <dsp:cNvPr id="0" name=""/>
        <dsp:cNvSpPr/>
      </dsp:nvSpPr>
      <dsp:spPr>
        <a:xfrm>
          <a:off x="2418475" y="764178"/>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Continuous</a:t>
          </a:r>
        </a:p>
      </dsp:txBody>
      <dsp:txXfrm>
        <a:off x="2418475" y="764178"/>
        <a:ext cx="1071418" cy="535709"/>
      </dsp:txXfrm>
    </dsp:sp>
    <dsp:sp modelId="{F24CBCC9-1825-4530-984C-6902D13119D3}">
      <dsp:nvSpPr>
        <dsp:cNvPr id="0" name=""/>
        <dsp:cNvSpPr/>
      </dsp:nvSpPr>
      <dsp:spPr>
        <a:xfrm>
          <a:off x="2686329" y="1524885"/>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Regression</a:t>
          </a:r>
        </a:p>
      </dsp:txBody>
      <dsp:txXfrm>
        <a:off x="2686329" y="1524885"/>
        <a:ext cx="1071418" cy="535709"/>
      </dsp:txXfrm>
    </dsp:sp>
    <dsp:sp modelId="{1CCD8216-19DF-47F3-B4A5-2FF482218982}">
      <dsp:nvSpPr>
        <dsp:cNvPr id="0" name=""/>
        <dsp:cNvSpPr/>
      </dsp:nvSpPr>
      <dsp:spPr>
        <a:xfrm>
          <a:off x="2686329" y="2285592"/>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ANOVA</a:t>
          </a:r>
        </a:p>
      </dsp:txBody>
      <dsp:txXfrm>
        <a:off x="2686329" y="2285592"/>
        <a:ext cx="1071418" cy="535709"/>
      </dsp:txXfrm>
    </dsp:sp>
    <dsp:sp modelId="{4243EE37-18E4-4C25-9751-F2393FF3EB0A}">
      <dsp:nvSpPr>
        <dsp:cNvPr id="0" name=""/>
        <dsp:cNvSpPr/>
      </dsp:nvSpPr>
      <dsp:spPr>
        <a:xfrm>
          <a:off x="2686329" y="3046299"/>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ANCOVA</a:t>
          </a:r>
        </a:p>
      </dsp:txBody>
      <dsp:txXfrm>
        <a:off x="2686329" y="3046299"/>
        <a:ext cx="1071418" cy="535709"/>
      </dsp:txXfrm>
    </dsp:sp>
    <dsp:sp modelId="{EE8D43C9-2568-4CF6-9EAE-0E48433E7F2F}">
      <dsp:nvSpPr>
        <dsp:cNvPr id="0" name=""/>
        <dsp:cNvSpPr/>
      </dsp:nvSpPr>
      <dsp:spPr>
        <a:xfrm>
          <a:off x="2686329" y="3807006"/>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MANOVA</a:t>
          </a:r>
        </a:p>
      </dsp:txBody>
      <dsp:txXfrm>
        <a:off x="2686329" y="3807006"/>
        <a:ext cx="1071418" cy="535709"/>
      </dsp:txXfrm>
    </dsp:sp>
    <dsp:sp modelId="{F7D4C4FD-03BD-4D8C-AA6A-D9A7DBC8506F}">
      <dsp:nvSpPr>
        <dsp:cNvPr id="0" name=""/>
        <dsp:cNvSpPr/>
      </dsp:nvSpPr>
      <dsp:spPr>
        <a:xfrm>
          <a:off x="2686329" y="4567713"/>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MANCOVA</a:t>
          </a:r>
        </a:p>
      </dsp:txBody>
      <dsp:txXfrm>
        <a:off x="2686329" y="4567713"/>
        <a:ext cx="1071418" cy="535709"/>
      </dsp:txXfrm>
    </dsp:sp>
    <dsp:sp modelId="{6DD8EBDE-7F9C-4792-A07A-7A7341431F2D}">
      <dsp:nvSpPr>
        <dsp:cNvPr id="0" name=""/>
        <dsp:cNvSpPr/>
      </dsp:nvSpPr>
      <dsp:spPr>
        <a:xfrm>
          <a:off x="3714891" y="764178"/>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A proportion</a:t>
          </a:r>
        </a:p>
      </dsp:txBody>
      <dsp:txXfrm>
        <a:off x="3714891" y="764178"/>
        <a:ext cx="1071418" cy="535709"/>
      </dsp:txXfrm>
    </dsp:sp>
    <dsp:sp modelId="{E5188B79-8BBD-49BF-9000-BF4B5A5A76E3}">
      <dsp:nvSpPr>
        <dsp:cNvPr id="0" name=""/>
        <dsp:cNvSpPr/>
      </dsp:nvSpPr>
      <dsp:spPr>
        <a:xfrm>
          <a:off x="3982745" y="1524885"/>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Logistic regression</a:t>
          </a:r>
        </a:p>
      </dsp:txBody>
      <dsp:txXfrm>
        <a:off x="3982745" y="1524885"/>
        <a:ext cx="1071418" cy="535709"/>
      </dsp:txXfrm>
    </dsp:sp>
    <dsp:sp modelId="{E34791E5-9692-49FD-B925-B30A84ADF193}">
      <dsp:nvSpPr>
        <dsp:cNvPr id="0" name=""/>
        <dsp:cNvSpPr/>
      </dsp:nvSpPr>
      <dsp:spPr>
        <a:xfrm>
          <a:off x="5011307" y="764178"/>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A count</a:t>
          </a:r>
        </a:p>
      </dsp:txBody>
      <dsp:txXfrm>
        <a:off x="5011307" y="764178"/>
        <a:ext cx="1071418" cy="535709"/>
      </dsp:txXfrm>
    </dsp:sp>
    <dsp:sp modelId="{1F4870B2-DA64-4DD7-95EC-ABC2B82F1D13}">
      <dsp:nvSpPr>
        <dsp:cNvPr id="0" name=""/>
        <dsp:cNvSpPr/>
      </dsp:nvSpPr>
      <dsp:spPr>
        <a:xfrm>
          <a:off x="5279161" y="1524885"/>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Log linear (Poisson) model</a:t>
          </a:r>
        </a:p>
      </dsp:txBody>
      <dsp:txXfrm>
        <a:off x="5279161" y="1524885"/>
        <a:ext cx="1071418" cy="535709"/>
      </dsp:txXfrm>
    </dsp:sp>
    <dsp:sp modelId="{ECB11BE0-1292-4808-B4B9-845272BA76C1}">
      <dsp:nvSpPr>
        <dsp:cNvPr id="0" name=""/>
        <dsp:cNvSpPr/>
      </dsp:nvSpPr>
      <dsp:spPr>
        <a:xfrm>
          <a:off x="6307723" y="764178"/>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Binary</a:t>
          </a:r>
        </a:p>
      </dsp:txBody>
      <dsp:txXfrm>
        <a:off x="6307723" y="764178"/>
        <a:ext cx="1071418" cy="535709"/>
      </dsp:txXfrm>
    </dsp:sp>
    <dsp:sp modelId="{0D4C1641-7CEA-48FA-9EA6-727FDCEBBBCC}">
      <dsp:nvSpPr>
        <dsp:cNvPr id="0" name=""/>
        <dsp:cNvSpPr/>
      </dsp:nvSpPr>
      <dsp:spPr>
        <a:xfrm>
          <a:off x="6575577" y="1524885"/>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Binary logistic regression</a:t>
          </a:r>
        </a:p>
      </dsp:txBody>
      <dsp:txXfrm>
        <a:off x="6575577" y="1524885"/>
        <a:ext cx="1071418" cy="535709"/>
      </dsp:txXfrm>
    </dsp:sp>
    <dsp:sp modelId="{4D4BB1C8-0A24-44E6-86F6-C8A3BDBBEB3C}">
      <dsp:nvSpPr>
        <dsp:cNvPr id="0" name=""/>
        <dsp:cNvSpPr/>
      </dsp:nvSpPr>
      <dsp:spPr>
        <a:xfrm>
          <a:off x="7604139" y="764178"/>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Time at death</a:t>
          </a:r>
        </a:p>
      </dsp:txBody>
      <dsp:txXfrm>
        <a:off x="7604139" y="764178"/>
        <a:ext cx="1071418" cy="535709"/>
      </dsp:txXfrm>
    </dsp:sp>
    <dsp:sp modelId="{B9333456-6A08-4365-9F86-26EF2865B026}">
      <dsp:nvSpPr>
        <dsp:cNvPr id="0" name=""/>
        <dsp:cNvSpPr/>
      </dsp:nvSpPr>
      <dsp:spPr>
        <a:xfrm>
          <a:off x="7871993" y="1524885"/>
          <a:ext cx="1071418" cy="53570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kern="1200" dirty="0"/>
            <a:t>Survival analysis</a:t>
          </a:r>
        </a:p>
      </dsp:txBody>
      <dsp:txXfrm>
        <a:off x="7871993" y="1524885"/>
        <a:ext cx="1071418" cy="53570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5770DD-E6E3-4487-8FAD-1A3F9526B138}" type="datetimeFigureOut">
              <a:rPr lang="en-GB" smtClean="0"/>
              <a:t>03/03/2025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48CF4-FD82-476F-AAF0-2FEC06A4A0A7}" type="slidenum">
              <a:rPr lang="en-GB" smtClean="0"/>
              <a:t>‹#›</a:t>
            </a:fld>
            <a:endParaRPr lang="en-GB"/>
          </a:p>
        </p:txBody>
      </p:sp>
    </p:spTree>
    <p:extLst>
      <p:ext uri="{BB962C8B-B14F-4D97-AF65-F5344CB8AC3E}">
        <p14:creationId xmlns:p14="http://schemas.microsoft.com/office/powerpoint/2010/main" val="1231360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youtu.be/nAlR99z1-Vk"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s://youtu.be/WBpUPPTOj_E"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DF4643-0D83-40BF-AB4B-F131393C129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524985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1645D-5E2C-5FE2-F234-70D630DEA9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3B77A6-5420-357C-57FB-A0DED31922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F3BC33-ADC2-5E4C-11D0-1DA2D9C71EC3}"/>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 Prepare a short questionnaire in ODK for students to test in class (use form from Stats4SD ODK course)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800" b="0" i="0" u="none" strike="noStrike" dirty="0">
                <a:solidFill>
                  <a:srgbClr val="000000"/>
                </a:solidFill>
                <a:effectLst/>
                <a:latin typeface="Calibri" panose="020F0502020204030204" pitchFamily="34" charset="0"/>
              </a:rPr>
              <a:t>let students fill in class and upload their answers online</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800" b="0" i="0" u="none" strike="noStrike" dirty="0">
                <a:solidFill>
                  <a:srgbClr val="000000"/>
                </a:solidFill>
                <a:effectLst/>
                <a:latin typeface="Calibri" panose="020F0502020204030204" pitchFamily="34" charset="0"/>
              </a:rPr>
              <a:t>Show how to download the form from </a:t>
            </a:r>
            <a:r>
              <a:rPr lang="en-US" sz="1800" b="0" i="0" u="none" strike="noStrike" dirty="0" err="1">
                <a:solidFill>
                  <a:srgbClr val="000000"/>
                </a:solidFill>
                <a:effectLst/>
                <a:latin typeface="Calibri" panose="020F0502020204030204" pitchFamily="34" charset="0"/>
              </a:rPr>
              <a:t>kobotoolbox</a:t>
            </a:r>
            <a:r>
              <a:rPr lang="en-US" sz="1800" b="0" i="0" u="none" strike="noStrike" dirty="0">
                <a:solidFill>
                  <a:srgbClr val="000000"/>
                </a:solidFill>
                <a:effectLst/>
                <a:latin typeface="Calibri" panose="020F0502020204030204" pitchFamily="34" charset="0"/>
              </a:rPr>
              <a:t> in ODK</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lang="en-US" sz="1800" b="0" i="0" u="none" strike="noStrike" dirty="0">
                <a:solidFill>
                  <a:srgbClr val="000000"/>
                </a:solidFill>
                <a:effectLst/>
                <a:latin typeface="Calibri" panose="020F0502020204030204" pitchFamily="34" charset="0"/>
              </a:rPr>
              <a:t>Discuss the advantages and </a:t>
            </a:r>
            <a:r>
              <a:rPr lang="en-US" sz="1800" b="0" i="0" u="none" strike="noStrike" dirty="0" err="1">
                <a:solidFill>
                  <a:srgbClr val="000000"/>
                </a:solidFill>
                <a:effectLst/>
                <a:latin typeface="Calibri" panose="020F0502020204030204" pitchFamily="34" charset="0"/>
              </a:rPr>
              <a:t>diadvantages</a:t>
            </a:r>
            <a:r>
              <a:rPr lang="en-US" sz="1800" b="0" i="0" u="none" strike="noStrike" dirty="0">
                <a:solidFill>
                  <a:srgbClr val="000000"/>
                </a:solidFill>
                <a:effectLst/>
                <a:latin typeface="Calibri" panose="020F0502020204030204" pitchFamily="34" charset="0"/>
              </a:rPr>
              <a:t> of paper vs electronic form</a:t>
            </a:r>
            <a:endParaRPr lang="en-US" dirty="0"/>
          </a:p>
          <a:p>
            <a:endParaRPr lang="en-GB" dirty="0"/>
          </a:p>
        </p:txBody>
      </p:sp>
      <p:sp>
        <p:nvSpPr>
          <p:cNvPr id="4" name="Slide Number Placeholder 3">
            <a:extLst>
              <a:ext uri="{FF2B5EF4-FFF2-40B4-BE49-F238E27FC236}">
                <a16:creationId xmlns:a16="http://schemas.microsoft.com/office/drawing/2014/main" id="{6FEF0194-2D26-48F5-5CBF-14E79B7DDFAD}"/>
              </a:ext>
            </a:extLst>
          </p:cNvPr>
          <p:cNvSpPr>
            <a:spLocks noGrp="1"/>
          </p:cNvSpPr>
          <p:nvPr>
            <p:ph type="sldNum" sz="quarter" idx="5"/>
          </p:nvPr>
        </p:nvSpPr>
        <p:spPr/>
        <p:txBody>
          <a:bodyPr/>
          <a:lstStyle/>
          <a:p>
            <a:fld id="{FB5416DF-BB5D-49FD-842A-AB1166408FA4}" type="slidenum">
              <a:rPr lang="en-GB" smtClean="0"/>
              <a:t>20</a:t>
            </a:fld>
            <a:endParaRPr lang="en-GB"/>
          </a:p>
        </p:txBody>
      </p:sp>
    </p:spTree>
    <p:extLst>
      <p:ext uri="{BB962C8B-B14F-4D97-AF65-F5344CB8AC3E}">
        <p14:creationId xmlns:p14="http://schemas.microsoft.com/office/powerpoint/2010/main" val="3659948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D3256-1F0E-3181-14D0-528BF9116A6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1AA25F-CCFF-FC76-E2A7-E4BB547F82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D07E4C-5C9C-AC76-7FC8-4A01F0E3F31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 For students interested in learning how to use ODK, the resources here are a good guide</a:t>
            </a:r>
            <a:endParaRPr lang="en-GB" dirty="0"/>
          </a:p>
        </p:txBody>
      </p:sp>
      <p:sp>
        <p:nvSpPr>
          <p:cNvPr id="4" name="Slide Number Placeholder 3">
            <a:extLst>
              <a:ext uri="{FF2B5EF4-FFF2-40B4-BE49-F238E27FC236}">
                <a16:creationId xmlns:a16="http://schemas.microsoft.com/office/drawing/2014/main" id="{F0AE8EDC-6744-2B3E-287B-1C185AAE89E4}"/>
              </a:ext>
            </a:extLst>
          </p:cNvPr>
          <p:cNvSpPr>
            <a:spLocks noGrp="1"/>
          </p:cNvSpPr>
          <p:nvPr>
            <p:ph type="sldNum" sz="quarter" idx="5"/>
          </p:nvPr>
        </p:nvSpPr>
        <p:spPr/>
        <p:txBody>
          <a:bodyPr/>
          <a:lstStyle/>
          <a:p>
            <a:fld id="{FB5416DF-BB5D-49FD-842A-AB1166408FA4}" type="slidenum">
              <a:rPr lang="en-GB" smtClean="0"/>
              <a:t>21</a:t>
            </a:fld>
            <a:endParaRPr lang="en-GB"/>
          </a:p>
        </p:txBody>
      </p:sp>
    </p:spTree>
    <p:extLst>
      <p:ext uri="{BB962C8B-B14F-4D97-AF65-F5344CB8AC3E}">
        <p14:creationId xmlns:p14="http://schemas.microsoft.com/office/powerpoint/2010/main" val="1217443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b="0" i="0" u="none" strike="noStrike" dirty="0">
                <a:solidFill>
                  <a:srgbClr val="000000"/>
                </a:solidFill>
                <a:effectLst/>
                <a:latin typeface="Calibri" panose="020F0502020204030204" pitchFamily="34" charset="0"/>
              </a:rPr>
              <a:t>20 MINS: Watch video on Data Management: Data Management and Research in Agroecological Transitions (</a:t>
            </a:r>
            <a:r>
              <a:rPr lang="en-US" sz="1800" b="0" i="0" u="none" strike="noStrike" dirty="0" err="1">
                <a:solidFill>
                  <a:srgbClr val="000000"/>
                </a:solidFill>
                <a:effectLst/>
                <a:latin typeface="Calibri" panose="020F0502020204030204" pitchFamily="34" charset="0"/>
              </a:rPr>
              <a:t>upto</a:t>
            </a:r>
            <a:r>
              <a:rPr lang="en-US" sz="1800" b="0" i="0" u="none" strike="noStrike" dirty="0">
                <a:solidFill>
                  <a:srgbClr val="000000"/>
                </a:solidFill>
                <a:effectLst/>
                <a:latin typeface="Calibri" panose="020F0502020204030204" pitchFamily="34" charset="0"/>
              </a:rPr>
              <a:t> 15:15).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b="0" i="0" u="none" strike="noStrike" dirty="0">
                <a:solidFill>
                  <a:srgbClr val="000000"/>
                </a:solidFill>
                <a:effectLst/>
                <a:latin typeface="Calibri" panose="020F0502020204030204" pitchFamily="34" charset="0"/>
              </a:rPr>
              <a:t>15- 20 MINS: Discuss with students on elements of </a:t>
            </a:r>
            <a:r>
              <a:rPr lang="en-US" sz="1800" b="1" i="0" u="none" strike="noStrike" dirty="0">
                <a:solidFill>
                  <a:srgbClr val="000000"/>
                </a:solidFill>
                <a:effectLst/>
                <a:latin typeface="Calibri" panose="020F0502020204030204" pitchFamily="34" charset="0"/>
              </a:rPr>
              <a:t>measurements, units, levels, time, location, quality assurance. And aspects of data management </a:t>
            </a:r>
            <a:r>
              <a:rPr lang="en-US" sz="1800" b="1" i="0" u="none" strike="noStrike" dirty="0" err="1">
                <a:solidFill>
                  <a:srgbClr val="000000"/>
                </a:solidFill>
                <a:effectLst/>
                <a:latin typeface="Calibri" panose="020F0502020204030204" pitchFamily="34" charset="0"/>
              </a:rPr>
              <a:t>i.e</a:t>
            </a:r>
            <a:r>
              <a:rPr lang="en-US" sz="1800" b="1" i="0" u="none" strike="noStrike" dirty="0">
                <a:solidFill>
                  <a:srgbClr val="000000"/>
                </a:solidFill>
                <a:effectLst/>
                <a:latin typeface="Calibri" panose="020F0502020204030204" pitchFamily="34" charset="0"/>
              </a:rPr>
              <a:t> team  management, protocols, manuals, agreements etc.</a:t>
            </a:r>
            <a:endParaRPr lang="en-US" b="1" dirty="0"/>
          </a:p>
          <a:p>
            <a:endParaRPr lang="en-GB" dirty="0"/>
          </a:p>
        </p:txBody>
      </p:sp>
      <p:sp>
        <p:nvSpPr>
          <p:cNvPr id="4" name="Slide Number Placeholder 3"/>
          <p:cNvSpPr>
            <a:spLocks noGrp="1"/>
          </p:cNvSpPr>
          <p:nvPr>
            <p:ph type="sldNum" sz="quarter" idx="5"/>
          </p:nvPr>
        </p:nvSpPr>
        <p:spPr/>
        <p:txBody>
          <a:bodyPr/>
          <a:lstStyle/>
          <a:p>
            <a:fld id="{FB5416DF-BB5D-49FD-842A-AB1166408FA4}" type="slidenum">
              <a:rPr lang="en-GB" smtClean="0"/>
              <a:t>22</a:t>
            </a:fld>
            <a:endParaRPr lang="en-GB"/>
          </a:p>
        </p:txBody>
      </p:sp>
    </p:spTree>
    <p:extLst>
      <p:ext uri="{BB962C8B-B14F-4D97-AF65-F5344CB8AC3E}">
        <p14:creationId xmlns:p14="http://schemas.microsoft.com/office/powerpoint/2010/main" val="29505326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FB5416DF-BB5D-49FD-842A-AB1166408FA4}" type="slidenum">
              <a:rPr lang="en-GB" smtClean="0"/>
              <a:t>23</a:t>
            </a:fld>
            <a:endParaRPr lang="en-GB"/>
          </a:p>
        </p:txBody>
      </p:sp>
    </p:spTree>
    <p:extLst>
      <p:ext uri="{BB962C8B-B14F-4D97-AF65-F5344CB8AC3E}">
        <p14:creationId xmlns:p14="http://schemas.microsoft.com/office/powerpoint/2010/main" val="711913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F7FF9A-4551-8E57-DF35-C7BCC9DD28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6DAE28-46ED-9832-061A-5CEEBB7DF3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89C031-1292-DEF2-249B-5CFE7CC2B929}"/>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D139C546-8573-4AD1-8BA5-2F2F99A1F8C1}"/>
              </a:ext>
            </a:extLst>
          </p:cNvPr>
          <p:cNvSpPr>
            <a:spLocks noGrp="1"/>
          </p:cNvSpPr>
          <p:nvPr>
            <p:ph type="sldNum" sz="quarter" idx="5"/>
          </p:nvPr>
        </p:nvSpPr>
        <p:spPr/>
        <p:txBody>
          <a:bodyPr/>
          <a:lstStyle/>
          <a:p>
            <a:fld id="{FB5416DF-BB5D-49FD-842A-AB1166408FA4}" type="slidenum">
              <a:rPr lang="en-GB" smtClean="0"/>
              <a:t>25</a:t>
            </a:fld>
            <a:endParaRPr lang="en-GB"/>
          </a:p>
        </p:txBody>
      </p:sp>
    </p:spTree>
    <p:extLst>
      <p:ext uri="{BB962C8B-B14F-4D97-AF65-F5344CB8AC3E}">
        <p14:creationId xmlns:p14="http://schemas.microsoft.com/office/powerpoint/2010/main" val="1194000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0" dirty="0">
                <a:effectLst/>
                <a:latin typeface="Times New Roman" panose="02020603050405020304" pitchFamily="18" charset="0"/>
                <a:ea typeface="Calibri" panose="020F0502020204030204" pitchFamily="34" charset="0"/>
              </a:rPr>
              <a:t>What it is; what is involved; why it is important</a:t>
            </a:r>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27</a:t>
            </a:fld>
            <a:endParaRPr lang="en-GB"/>
          </a:p>
        </p:txBody>
      </p:sp>
    </p:spTree>
    <p:extLst>
      <p:ext uri="{BB962C8B-B14F-4D97-AF65-F5344CB8AC3E}">
        <p14:creationId xmlns:p14="http://schemas.microsoft.com/office/powerpoint/2010/main" val="21907494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81D40-7359-1487-ECFC-98120B60D7A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E21225-0762-C751-A240-1AE556DA7A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E6BA789-F720-BB40-6FAD-E41492BA5C2E}"/>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0" dirty="0">
                <a:effectLst/>
                <a:latin typeface="Times New Roman" panose="02020603050405020304" pitchFamily="18" charset="0"/>
                <a:ea typeface="Calibri" panose="020F0502020204030204" pitchFamily="34" charset="0"/>
              </a:rPr>
              <a:t>What it is; what is involved; why it is important</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0" dirty="0">
                <a:effectLst/>
                <a:latin typeface="Times New Roman" panose="02020603050405020304" pitchFamily="18" charset="0"/>
              </a:rPr>
              <a:t>Categorial variable is one which has one or more categories. Two types of categorical variables : nominal and ordinal</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0" dirty="0">
                <a:effectLst/>
                <a:latin typeface="Times New Roman" panose="02020603050405020304" pitchFamily="18" charset="0"/>
              </a:rPr>
              <a:t>Numerical or continuous variable is one which can take any values within a finite or infinite interval (e.g. temp, height, weight…). Two types of numerical variables: interval and ratio scales</a:t>
            </a:r>
            <a:endParaRPr lang="en-GB" dirty="0"/>
          </a:p>
          <a:p>
            <a:pPr marL="171450" indent="-171450">
              <a:buFontTx/>
              <a:buChar char="-"/>
            </a:pPr>
            <a:endParaRPr lang="en-GB" dirty="0"/>
          </a:p>
        </p:txBody>
      </p:sp>
      <p:sp>
        <p:nvSpPr>
          <p:cNvPr id="4" name="Slide Number Placeholder 3">
            <a:extLst>
              <a:ext uri="{FF2B5EF4-FFF2-40B4-BE49-F238E27FC236}">
                <a16:creationId xmlns:a16="http://schemas.microsoft.com/office/drawing/2014/main" id="{0E44EB58-4510-97FE-774E-B773D45D4C5E}"/>
              </a:ext>
            </a:extLst>
          </p:cNvPr>
          <p:cNvSpPr>
            <a:spLocks noGrp="1"/>
          </p:cNvSpPr>
          <p:nvPr>
            <p:ph type="sldNum" sz="quarter" idx="10"/>
          </p:nvPr>
        </p:nvSpPr>
        <p:spPr/>
        <p:txBody>
          <a:bodyPr/>
          <a:lstStyle/>
          <a:p>
            <a:fld id="{06DF4643-0D83-40BF-AB4B-F131393C129E}" type="slidenum">
              <a:rPr lang="en-GB" smtClean="0"/>
              <a:t>28</a:t>
            </a:fld>
            <a:endParaRPr lang="en-GB"/>
          </a:p>
        </p:txBody>
      </p:sp>
    </p:spTree>
    <p:extLst>
      <p:ext uri="{BB962C8B-B14F-4D97-AF65-F5344CB8AC3E}">
        <p14:creationId xmlns:p14="http://schemas.microsoft.com/office/powerpoint/2010/main" val="1222821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C4CB2-117D-2E18-7DE3-9C36B275EF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467647-A82F-C5E2-76E5-BFA6A498A8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FBEA5C7-F789-C1E3-4B29-43B04C7ED074}"/>
              </a:ext>
            </a:extLst>
          </p:cNvPr>
          <p:cNvSpPr>
            <a:spLocks noGrp="1"/>
          </p:cNvSpPr>
          <p:nvPr>
            <p:ph type="body" idx="1"/>
          </p:nvPr>
        </p:nvSpPr>
        <p:spPr/>
        <p:txBody>
          <a:bodyPr/>
          <a:lstStyle/>
          <a:p>
            <a:pPr marL="171450" indent="-171450">
              <a:buFontTx/>
              <a:buChar char="-"/>
            </a:pPr>
            <a:endParaRPr lang="en-GB" dirty="0"/>
          </a:p>
        </p:txBody>
      </p:sp>
      <p:sp>
        <p:nvSpPr>
          <p:cNvPr id="4" name="Slide Number Placeholder 3">
            <a:extLst>
              <a:ext uri="{FF2B5EF4-FFF2-40B4-BE49-F238E27FC236}">
                <a16:creationId xmlns:a16="http://schemas.microsoft.com/office/drawing/2014/main" id="{0882C151-35EB-E1DD-2F16-F9EC398CE9B3}"/>
              </a:ext>
            </a:extLst>
          </p:cNvPr>
          <p:cNvSpPr>
            <a:spLocks noGrp="1"/>
          </p:cNvSpPr>
          <p:nvPr>
            <p:ph type="sldNum" sz="quarter" idx="10"/>
          </p:nvPr>
        </p:nvSpPr>
        <p:spPr/>
        <p:txBody>
          <a:bodyPr/>
          <a:lstStyle/>
          <a:p>
            <a:fld id="{06DF4643-0D83-40BF-AB4B-F131393C129E}" type="slidenum">
              <a:rPr lang="en-GB" smtClean="0"/>
              <a:t>29</a:t>
            </a:fld>
            <a:endParaRPr lang="en-GB"/>
          </a:p>
        </p:txBody>
      </p:sp>
    </p:spTree>
    <p:extLst>
      <p:ext uri="{BB962C8B-B14F-4D97-AF65-F5344CB8AC3E}">
        <p14:creationId xmlns:p14="http://schemas.microsoft.com/office/powerpoint/2010/main" val="39511489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EB9DD-CDC8-799C-41E7-C13E8745CAF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972A9A-E2B3-D78F-A7EF-6FE14F1989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F2399B-D869-F955-99B7-F9F08F7C4E18}"/>
              </a:ext>
            </a:extLst>
          </p:cNvPr>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GB" sz="1200" kern="0" dirty="0">
                <a:effectLst/>
                <a:latin typeface="Times New Roman" panose="02020603050405020304" pitchFamily="18" charset="0"/>
                <a:ea typeface="Calibri" panose="020F0502020204030204" pitchFamily="34" charset="0"/>
              </a:rPr>
              <a:t>What it is; what is involved; why it is important</a:t>
            </a:r>
            <a:endParaRPr lang="en-GB" dirty="0"/>
          </a:p>
          <a:p>
            <a:pPr marL="171450" indent="-171450">
              <a:buFontTx/>
              <a:buChar char="-"/>
            </a:pPr>
            <a:endParaRPr lang="en-GB" dirty="0"/>
          </a:p>
        </p:txBody>
      </p:sp>
      <p:sp>
        <p:nvSpPr>
          <p:cNvPr id="4" name="Slide Number Placeholder 3">
            <a:extLst>
              <a:ext uri="{FF2B5EF4-FFF2-40B4-BE49-F238E27FC236}">
                <a16:creationId xmlns:a16="http://schemas.microsoft.com/office/drawing/2014/main" id="{49626DB1-592F-BFA2-5D85-3F32EF752F49}"/>
              </a:ext>
            </a:extLst>
          </p:cNvPr>
          <p:cNvSpPr>
            <a:spLocks noGrp="1"/>
          </p:cNvSpPr>
          <p:nvPr>
            <p:ph type="sldNum" sz="quarter" idx="10"/>
          </p:nvPr>
        </p:nvSpPr>
        <p:spPr/>
        <p:txBody>
          <a:bodyPr/>
          <a:lstStyle/>
          <a:p>
            <a:fld id="{06DF4643-0D83-40BF-AB4B-F131393C129E}" type="slidenum">
              <a:rPr lang="en-GB" smtClean="0"/>
              <a:t>30</a:t>
            </a:fld>
            <a:endParaRPr lang="en-GB"/>
          </a:p>
        </p:txBody>
      </p:sp>
    </p:spTree>
    <p:extLst>
      <p:ext uri="{BB962C8B-B14F-4D97-AF65-F5344CB8AC3E}">
        <p14:creationId xmlns:p14="http://schemas.microsoft.com/office/powerpoint/2010/main" val="750706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1 hour</a:t>
            </a: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31</a:t>
            </a:fld>
            <a:endParaRPr lang="en-GB"/>
          </a:p>
        </p:txBody>
      </p:sp>
    </p:spTree>
    <p:extLst>
      <p:ext uri="{BB962C8B-B14F-4D97-AF65-F5344CB8AC3E}">
        <p14:creationId xmlns:p14="http://schemas.microsoft.com/office/powerpoint/2010/main" val="548452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with colleague</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6</a:t>
            </a:fld>
            <a:endParaRPr lang="en-GB"/>
          </a:p>
        </p:txBody>
      </p:sp>
    </p:spTree>
    <p:extLst>
      <p:ext uri="{BB962C8B-B14F-4D97-AF65-F5344CB8AC3E}">
        <p14:creationId xmlns:p14="http://schemas.microsoft.com/office/powerpoint/2010/main" val="357753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32</a:t>
            </a:fld>
            <a:endParaRPr lang="en-GB"/>
          </a:p>
        </p:txBody>
      </p:sp>
    </p:spTree>
    <p:extLst>
      <p:ext uri="{BB962C8B-B14F-4D97-AF65-F5344CB8AC3E}">
        <p14:creationId xmlns:p14="http://schemas.microsoft.com/office/powerpoint/2010/main" val="41913593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E6873-8722-F031-FF66-D20F024DF8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6387661-8BD5-6B44-F228-FB86230A73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3ED94F-E126-7CC8-625F-00301E12CBA7}"/>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CD13EB49-BD10-3A37-D113-23811B6AC789}"/>
              </a:ext>
            </a:extLst>
          </p:cNvPr>
          <p:cNvSpPr>
            <a:spLocks noGrp="1"/>
          </p:cNvSpPr>
          <p:nvPr>
            <p:ph type="sldNum" sz="quarter" idx="5"/>
          </p:nvPr>
        </p:nvSpPr>
        <p:spPr/>
        <p:txBody>
          <a:bodyPr/>
          <a:lstStyle/>
          <a:p>
            <a:fld id="{FB5416DF-BB5D-49FD-842A-AB1166408FA4}" type="slidenum">
              <a:rPr lang="en-GB" smtClean="0"/>
              <a:t>33</a:t>
            </a:fld>
            <a:endParaRPr lang="en-GB"/>
          </a:p>
        </p:txBody>
      </p:sp>
    </p:spTree>
    <p:extLst>
      <p:ext uri="{BB962C8B-B14F-4D97-AF65-F5344CB8AC3E}">
        <p14:creationId xmlns:p14="http://schemas.microsoft.com/office/powerpoint/2010/main" val="435437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Let students stay in groups and watch and discuss the video lecture/ otherwise project it and let students watch in class.</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34</a:t>
            </a:fld>
            <a:endParaRPr lang="en-GB"/>
          </a:p>
        </p:txBody>
      </p:sp>
    </p:spTree>
    <p:extLst>
      <p:ext uri="{BB962C8B-B14F-4D97-AF65-F5344CB8AC3E}">
        <p14:creationId xmlns:p14="http://schemas.microsoft.com/office/powerpoint/2010/main" val="3596775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Questions from students from the video lecture</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35</a:t>
            </a:fld>
            <a:endParaRPr lang="en-GB"/>
          </a:p>
        </p:txBody>
      </p:sp>
    </p:spTree>
    <p:extLst>
      <p:ext uri="{BB962C8B-B14F-4D97-AF65-F5344CB8AC3E}">
        <p14:creationId xmlns:p14="http://schemas.microsoft.com/office/powerpoint/2010/main" val="890364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20mins working + 15 minutes discussion</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36</a:t>
            </a:fld>
            <a:endParaRPr lang="en-GB"/>
          </a:p>
        </p:txBody>
      </p:sp>
    </p:spTree>
    <p:extLst>
      <p:ext uri="{BB962C8B-B14F-4D97-AF65-F5344CB8AC3E}">
        <p14:creationId xmlns:p14="http://schemas.microsoft.com/office/powerpoint/2010/main" val="6733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F98FB6-0A63-0D0E-E849-BDB92B4AB87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3917F4-C62D-FFC2-2B86-AF44D4EE4A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A9D9E4-50DD-2A13-2038-63D69BA5C5D0}"/>
              </a:ext>
            </a:extLst>
          </p:cNvPr>
          <p:cNvSpPr>
            <a:spLocks noGrp="1"/>
          </p:cNvSpPr>
          <p:nvPr>
            <p:ph type="body" idx="1"/>
          </p:nvPr>
        </p:nvSpPr>
        <p:spPr/>
        <p:txBody>
          <a:bodyPr/>
          <a:lstStyle/>
          <a:p>
            <a:r>
              <a:rPr lang="en-US" dirty="0"/>
              <a:t>Afternoon session</a:t>
            </a:r>
          </a:p>
          <a:p>
            <a:r>
              <a:rPr lang="en-US" dirty="0"/>
              <a:t>20 minutes group work + 10 minutes discussion</a:t>
            </a:r>
            <a:endParaRPr lang="en-GB" dirty="0"/>
          </a:p>
        </p:txBody>
      </p:sp>
      <p:sp>
        <p:nvSpPr>
          <p:cNvPr id="4" name="Slide Number Placeholder 3">
            <a:extLst>
              <a:ext uri="{FF2B5EF4-FFF2-40B4-BE49-F238E27FC236}">
                <a16:creationId xmlns:a16="http://schemas.microsoft.com/office/drawing/2014/main" id="{E231E538-2AA7-466D-7275-1C3F4775E37D}"/>
              </a:ext>
            </a:extLst>
          </p:cNvPr>
          <p:cNvSpPr>
            <a:spLocks noGrp="1"/>
          </p:cNvSpPr>
          <p:nvPr>
            <p:ph type="sldNum" sz="quarter" idx="5"/>
          </p:nvPr>
        </p:nvSpPr>
        <p:spPr/>
        <p:txBody>
          <a:bodyPr/>
          <a:lstStyle/>
          <a:p>
            <a:fld id="{14648CF4-FD82-476F-AAF0-2FEC06A4A0A7}" type="slidenum">
              <a:rPr lang="en-GB" smtClean="0"/>
              <a:t>37</a:t>
            </a:fld>
            <a:endParaRPr lang="en-GB"/>
          </a:p>
        </p:txBody>
      </p:sp>
    </p:spTree>
    <p:extLst>
      <p:ext uri="{BB962C8B-B14F-4D97-AF65-F5344CB8AC3E}">
        <p14:creationId xmlns:p14="http://schemas.microsoft.com/office/powerpoint/2010/main" val="27423909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766F8-AF30-A220-12AE-C60085018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94EDC3-9C66-073D-6834-21DE26FC976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32341E-F27F-62DE-EDC4-E35EFA5DBD68}"/>
              </a:ext>
            </a:extLst>
          </p:cNvPr>
          <p:cNvSpPr>
            <a:spLocks noGrp="1"/>
          </p:cNvSpPr>
          <p:nvPr>
            <p:ph type="body" idx="1"/>
          </p:nvPr>
        </p:nvSpPr>
        <p:spPr/>
        <p:txBody>
          <a:bodyPr/>
          <a:lstStyle/>
          <a:p>
            <a:r>
              <a:rPr lang="en-US" dirty="0"/>
              <a:t>Afternoon session</a:t>
            </a:r>
          </a:p>
          <a:p>
            <a:r>
              <a:rPr lang="en-US" dirty="0"/>
              <a:t>20 minutes group work + 10 minutes discussion</a:t>
            </a:r>
            <a:endParaRPr lang="en-GB" dirty="0"/>
          </a:p>
        </p:txBody>
      </p:sp>
      <p:sp>
        <p:nvSpPr>
          <p:cNvPr id="4" name="Slide Number Placeholder 3">
            <a:extLst>
              <a:ext uri="{FF2B5EF4-FFF2-40B4-BE49-F238E27FC236}">
                <a16:creationId xmlns:a16="http://schemas.microsoft.com/office/drawing/2014/main" id="{84149A1F-0A3A-A24F-33E2-3F4588A8F48B}"/>
              </a:ext>
            </a:extLst>
          </p:cNvPr>
          <p:cNvSpPr>
            <a:spLocks noGrp="1"/>
          </p:cNvSpPr>
          <p:nvPr>
            <p:ph type="sldNum" sz="quarter" idx="5"/>
          </p:nvPr>
        </p:nvSpPr>
        <p:spPr/>
        <p:txBody>
          <a:bodyPr/>
          <a:lstStyle/>
          <a:p>
            <a:fld id="{14648CF4-FD82-476F-AAF0-2FEC06A4A0A7}" type="slidenum">
              <a:rPr lang="en-GB" smtClean="0"/>
              <a:t>38</a:t>
            </a:fld>
            <a:endParaRPr lang="en-GB"/>
          </a:p>
        </p:txBody>
      </p:sp>
    </p:spTree>
    <p:extLst>
      <p:ext uri="{BB962C8B-B14F-4D97-AF65-F5344CB8AC3E}">
        <p14:creationId xmlns:p14="http://schemas.microsoft.com/office/powerpoint/2010/main" val="41966857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D9184E-8192-436A-F85D-4C5EB9C150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394713-7354-CEF6-2377-DD67EAD102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2F1DD7-F65B-8F2E-870A-D5EB906E054E}"/>
              </a:ext>
            </a:extLst>
          </p:cNvPr>
          <p:cNvSpPr>
            <a:spLocks noGrp="1"/>
          </p:cNvSpPr>
          <p:nvPr>
            <p:ph type="body" idx="1"/>
          </p:nvPr>
        </p:nvSpPr>
        <p:spPr/>
        <p:txBody>
          <a:bodyPr/>
          <a:lstStyle/>
          <a:p>
            <a:r>
              <a:rPr lang="en-US" dirty="0"/>
              <a:t>15 minutes (Use R to demonstrate the estimation process and results)</a:t>
            </a:r>
            <a:endParaRPr lang="en-GB" dirty="0"/>
          </a:p>
        </p:txBody>
      </p:sp>
      <p:sp>
        <p:nvSpPr>
          <p:cNvPr id="4" name="Slide Number Placeholder 3">
            <a:extLst>
              <a:ext uri="{FF2B5EF4-FFF2-40B4-BE49-F238E27FC236}">
                <a16:creationId xmlns:a16="http://schemas.microsoft.com/office/drawing/2014/main" id="{30B4BCC6-E391-356B-C08E-3B2C39FFBE90}"/>
              </a:ext>
            </a:extLst>
          </p:cNvPr>
          <p:cNvSpPr>
            <a:spLocks noGrp="1"/>
          </p:cNvSpPr>
          <p:nvPr>
            <p:ph type="sldNum" sz="quarter" idx="5"/>
          </p:nvPr>
        </p:nvSpPr>
        <p:spPr/>
        <p:txBody>
          <a:bodyPr/>
          <a:lstStyle/>
          <a:p>
            <a:fld id="{14648CF4-FD82-476F-AAF0-2FEC06A4A0A7}" type="slidenum">
              <a:rPr lang="en-GB" smtClean="0"/>
              <a:t>39</a:t>
            </a:fld>
            <a:endParaRPr lang="en-GB"/>
          </a:p>
        </p:txBody>
      </p:sp>
    </p:spTree>
    <p:extLst>
      <p:ext uri="{BB962C8B-B14F-4D97-AF65-F5344CB8AC3E}">
        <p14:creationId xmlns:p14="http://schemas.microsoft.com/office/powerpoint/2010/main" val="22368100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98043B-8A0E-BBD0-D9B5-E4E5DBFF95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B149BD-2E85-DA6B-B6E4-89501B01AA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BFF6CF-B08C-B66F-D7D0-3F622DF7E6C2}"/>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A5ABB050-28BF-ECEB-A2F9-9C199C361148}"/>
              </a:ext>
            </a:extLst>
          </p:cNvPr>
          <p:cNvSpPr>
            <a:spLocks noGrp="1"/>
          </p:cNvSpPr>
          <p:nvPr>
            <p:ph type="sldNum" sz="quarter" idx="5"/>
          </p:nvPr>
        </p:nvSpPr>
        <p:spPr/>
        <p:txBody>
          <a:bodyPr/>
          <a:lstStyle/>
          <a:p>
            <a:fld id="{FB5416DF-BB5D-49FD-842A-AB1166408FA4}" type="slidenum">
              <a:rPr lang="en-GB" smtClean="0"/>
              <a:t>40</a:t>
            </a:fld>
            <a:endParaRPr lang="en-GB"/>
          </a:p>
        </p:txBody>
      </p:sp>
    </p:spTree>
    <p:extLst>
      <p:ext uri="{BB962C8B-B14F-4D97-AF65-F5344CB8AC3E}">
        <p14:creationId xmlns:p14="http://schemas.microsoft.com/office/powerpoint/2010/main" val="41448656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spcBef>
                <a:spcPts val="600"/>
              </a:spcBef>
              <a:spcAft>
                <a:spcPts val="600"/>
              </a:spcAft>
              <a:buFont typeface="Symbol" panose="05050102010706020507" pitchFamily="18" charset="2"/>
              <a:buNone/>
            </a:pP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4-1 on hypotheses formulation (I would leave out Chapter 10 – Conclusion as put the questions into group work, and could leave out the second example, Chapter 8, as instead can do demonstration using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farm_data</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later)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000000"/>
                </a:solidFill>
                <a:effectLst/>
                <a:latin typeface="Aptos" panose="020B0004020202020204" pitchFamily="34" charset="0"/>
              </a:rPr>
              <a:t>Hypotheses: </a:t>
            </a:r>
            <a:r>
              <a:rPr lang="en-GB" sz="1200" b="0" i="0" dirty="0">
                <a:solidFill>
                  <a:srgbClr val="000000"/>
                </a:solidFill>
                <a:effectLst/>
                <a:latin typeface="Aptos" panose="020B0004020202020204" pitchFamily="34" charset="0"/>
                <a:hlinkClick r:id="rId3" tooltip="https://youtu.be/nAlR99z1-Vk"/>
              </a:rPr>
              <a:t>https://youtu.be/nAlR99z1-Vk</a:t>
            </a:r>
            <a:endParaRPr lang="en-GB" dirty="0"/>
          </a:p>
          <a:p>
            <a:pPr algn="l" fontAlgn="base"/>
            <a:r>
              <a:rPr lang="en-GB" sz="1800" b="0" i="0" dirty="0">
                <a:solidFill>
                  <a:srgbClr val="000000"/>
                </a:solidFill>
                <a:effectLst/>
                <a:latin typeface="Aptos" panose="020B0004020202020204" pitchFamily="34" charset="0"/>
              </a:rPr>
              <a:t>Models: </a:t>
            </a:r>
            <a:r>
              <a:rPr lang="en-GB" sz="1800" b="0" i="0" dirty="0">
                <a:solidFill>
                  <a:srgbClr val="000000"/>
                </a:solidFill>
                <a:effectLst/>
                <a:latin typeface="Aptos" panose="020B0004020202020204" pitchFamily="34" charset="0"/>
                <a:hlinkClick r:id="rId4" tooltip="https://youtu.be/WBpUPPTOj_E"/>
              </a:rPr>
              <a:t>https://youtu.be/WBpUPPTOj_E</a:t>
            </a:r>
            <a:endParaRPr lang="en-GB" sz="1800" b="0" i="0" dirty="0">
              <a:solidFill>
                <a:srgbClr val="000000"/>
              </a:solidFill>
              <a:effectLst/>
              <a:latin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43</a:t>
            </a:fld>
            <a:endParaRPr lang="en-GB"/>
          </a:p>
        </p:txBody>
      </p:sp>
    </p:spTree>
    <p:extLst>
      <p:ext uri="{BB962C8B-B14F-4D97-AF65-F5344CB8AC3E}">
        <p14:creationId xmlns:p14="http://schemas.microsoft.com/office/powerpoint/2010/main" val="1239117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7</a:t>
            </a:fld>
            <a:endParaRPr lang="en-GB"/>
          </a:p>
        </p:txBody>
      </p:sp>
    </p:spTree>
    <p:extLst>
      <p:ext uri="{BB962C8B-B14F-4D97-AF65-F5344CB8AC3E}">
        <p14:creationId xmlns:p14="http://schemas.microsoft.com/office/powerpoint/2010/main" val="1626636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4-2 on statistical significance tests (I would stop at Chapter 5 – Chapter 6 is video and we replace with demonstration and suggest 7 is part of ‘conclusions’ to show them that what they’ve learnt will be used whenever they are doing statistical tests, including running formal analyses like ANOVA or linear regression)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en-US" sz="1800" b="1"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P value tells us how likely it is to get a result like this if the Null hypothesis is true.</a:t>
            </a:r>
            <a:endParaRPr lang="en-GB" sz="1800" b="1"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46</a:t>
            </a:fld>
            <a:endParaRPr lang="en-GB"/>
          </a:p>
        </p:txBody>
      </p:sp>
    </p:spTree>
    <p:extLst>
      <p:ext uri="{BB962C8B-B14F-4D97-AF65-F5344CB8AC3E}">
        <p14:creationId xmlns:p14="http://schemas.microsoft.com/office/powerpoint/2010/main" val="40909537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66D89B-123B-1512-3BAE-48F3562779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CD9EC6-2607-A6FD-F959-D888148674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7959A9-2E4C-F5D4-2D68-368785D2347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4-2 on statistical significance tests (I would stop at Chapter 5 – Chapter 6 is video and we replace with demonstration and suggest 7 is part of ‘conclusions’ to show them that what they’ve learnt will be used whenever they are doing statistical tests, including running formal analyses like ANOVA or linear regression)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BEF87986-E95A-D4A4-7280-A043EB11EE0D}"/>
              </a:ext>
            </a:extLst>
          </p:cNvPr>
          <p:cNvSpPr>
            <a:spLocks noGrp="1"/>
          </p:cNvSpPr>
          <p:nvPr>
            <p:ph type="sldNum" sz="quarter" idx="5"/>
          </p:nvPr>
        </p:nvSpPr>
        <p:spPr/>
        <p:txBody>
          <a:bodyPr/>
          <a:lstStyle/>
          <a:p>
            <a:fld id="{14648CF4-FD82-476F-AAF0-2FEC06A4A0A7}" type="slidenum">
              <a:rPr lang="en-GB" smtClean="0"/>
              <a:t>47</a:t>
            </a:fld>
            <a:endParaRPr lang="en-GB"/>
          </a:p>
        </p:txBody>
      </p:sp>
    </p:spTree>
    <p:extLst>
      <p:ext uri="{BB962C8B-B14F-4D97-AF65-F5344CB8AC3E}">
        <p14:creationId xmlns:p14="http://schemas.microsoft.com/office/powerpoint/2010/main" val="30255909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133123-5DF4-1D12-BC73-C1569A2354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23544E-85C2-3F19-8EB6-F66FAE881A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979D4F-99A8-C03D-638B-51352EE9AA9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4-2 on statistical significance tests (I would stop at Chapter 5 – Chapter 6 is video and we replace with demonstration and suggest 7 is part of ‘conclusions’ to show them that what they’ve learnt will be used whenever they are doing statistical tests, including running formal analyses like ANOVA or linear regression)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0548C984-C815-856B-F477-5DB7BF320620}"/>
              </a:ext>
            </a:extLst>
          </p:cNvPr>
          <p:cNvSpPr>
            <a:spLocks noGrp="1"/>
          </p:cNvSpPr>
          <p:nvPr>
            <p:ph type="sldNum" sz="quarter" idx="5"/>
          </p:nvPr>
        </p:nvSpPr>
        <p:spPr/>
        <p:txBody>
          <a:bodyPr/>
          <a:lstStyle/>
          <a:p>
            <a:fld id="{14648CF4-FD82-476F-AAF0-2FEC06A4A0A7}" type="slidenum">
              <a:rPr lang="en-GB" smtClean="0"/>
              <a:t>48</a:t>
            </a:fld>
            <a:endParaRPr lang="en-GB"/>
          </a:p>
        </p:txBody>
      </p:sp>
    </p:spTree>
    <p:extLst>
      <p:ext uri="{BB962C8B-B14F-4D97-AF65-F5344CB8AC3E}">
        <p14:creationId xmlns:p14="http://schemas.microsoft.com/office/powerpoint/2010/main" val="10626507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90F499-36EA-C1CC-2800-237C405DAE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7B5CE0-95F1-9910-89DB-9C57D7B2CD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F85AD0-09C2-FE9D-CCE6-6A25BE5D3DD0}"/>
              </a:ext>
            </a:extLst>
          </p:cNvPr>
          <p:cNvSpPr>
            <a:spLocks noGrp="1"/>
          </p:cNvSpPr>
          <p:nvPr>
            <p:ph type="body" idx="1"/>
          </p:nvPr>
        </p:nvSpPr>
        <p:spPr/>
        <p:txBody>
          <a:bodyPr/>
          <a:lstStyle/>
          <a:p>
            <a:pPr marL="342900" lvl="0" indent="-342900">
              <a:lnSpc>
                <a:spcPct val="107000"/>
              </a:lnSpc>
              <a:buFont typeface="Symbol" panose="05050102010706020507" pitchFamily="18" charset="2"/>
              <a:buChar char=""/>
            </a:pPr>
            <a:r>
              <a:rPr lang="en-US" sz="12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Across the 300 farms, the average </a:t>
            </a:r>
            <a:r>
              <a:rPr lang="en-US" sz="12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FarmIncome</a:t>
            </a:r>
            <a:r>
              <a:rPr lang="en-US" sz="12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 1,206 with a standard deviation = 1,041.</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2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The difference between our null hypothesis and the sample mean = 1,100 – 1,206 = -106 (can go back to Ben’s example in </a:t>
            </a:r>
            <a:r>
              <a:rPr lang="en-US" sz="12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2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4.1 if want to show it visually or draw it on board).</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2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We want to know the probability (p-value) of getting a sample mean at least 106 greater or less than 1,100.</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999EEB5C-9A6D-FB37-B058-8E350E6C0FEE}"/>
              </a:ext>
            </a:extLst>
          </p:cNvPr>
          <p:cNvSpPr>
            <a:spLocks noGrp="1"/>
          </p:cNvSpPr>
          <p:nvPr>
            <p:ph type="sldNum" sz="quarter" idx="5"/>
          </p:nvPr>
        </p:nvSpPr>
        <p:spPr/>
        <p:txBody>
          <a:bodyPr/>
          <a:lstStyle/>
          <a:p>
            <a:fld id="{14648CF4-FD82-476F-AAF0-2FEC06A4A0A7}" type="slidenum">
              <a:rPr lang="en-GB" smtClean="0"/>
              <a:t>49</a:t>
            </a:fld>
            <a:endParaRPr lang="en-GB"/>
          </a:p>
        </p:txBody>
      </p:sp>
    </p:spTree>
    <p:extLst>
      <p:ext uri="{BB962C8B-B14F-4D97-AF65-F5344CB8AC3E}">
        <p14:creationId xmlns:p14="http://schemas.microsoft.com/office/powerpoint/2010/main" val="3170630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46D99-F998-3F7A-B7CB-CEBCD58A69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2D9CDC-72E4-C80C-A8B1-EED17819AA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585DBF-39AD-560A-A6BF-0A9498ECBAAD}"/>
              </a:ext>
            </a:extLst>
          </p:cNvPr>
          <p:cNvSpPr>
            <a:spLocks noGrp="1"/>
          </p:cNvSpPr>
          <p:nvPr>
            <p:ph type="body" idx="1"/>
          </p:nvPr>
        </p:nvSpPr>
        <p:spPr/>
        <p:txBody>
          <a:bodyPr/>
          <a:lstStyle/>
          <a:p>
            <a:pPr marL="342900" lvl="0" indent="-342900">
              <a:lnSpc>
                <a:spcPct val="107000"/>
              </a:lnSpc>
              <a:buFont typeface="Symbol" panose="05050102010706020507" pitchFamily="18" charset="2"/>
              <a:buChar char=""/>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The average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FarmIncome</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for large farms is 2,713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s.d.</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 723) and for small farms is 601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s.d.</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 166), so the difference is 2,112.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The difference between our null hypothesis (income is the same) and the alternative hypothesis (income is different) = 2,112.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We want to know the probability (p-value) there is no difference between the average farm income for large and small farms.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CE72F1D1-9003-808D-E2F0-D8621A6746DB}"/>
              </a:ext>
            </a:extLst>
          </p:cNvPr>
          <p:cNvSpPr>
            <a:spLocks noGrp="1"/>
          </p:cNvSpPr>
          <p:nvPr>
            <p:ph type="sldNum" sz="quarter" idx="5"/>
          </p:nvPr>
        </p:nvSpPr>
        <p:spPr/>
        <p:txBody>
          <a:bodyPr/>
          <a:lstStyle/>
          <a:p>
            <a:fld id="{14648CF4-FD82-476F-AAF0-2FEC06A4A0A7}" type="slidenum">
              <a:rPr lang="en-GB" smtClean="0"/>
              <a:t>50</a:t>
            </a:fld>
            <a:endParaRPr lang="en-GB"/>
          </a:p>
        </p:txBody>
      </p:sp>
    </p:spTree>
    <p:extLst>
      <p:ext uri="{BB962C8B-B14F-4D97-AF65-F5344CB8AC3E}">
        <p14:creationId xmlns:p14="http://schemas.microsoft.com/office/powerpoint/2010/main" val="26050466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D0247-CAB8-FDBB-AF88-3BEC29CA15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C38BD0-27FC-8782-3F53-0F72F42C46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3B2387-58D8-24CE-0FF3-09B9EC39F194}"/>
              </a:ext>
            </a:extLst>
          </p:cNvPr>
          <p:cNvSpPr>
            <a:spLocks noGrp="1"/>
          </p:cNvSpPr>
          <p:nvPr>
            <p:ph type="body" idx="1"/>
          </p:nvPr>
        </p:nvSpPr>
        <p:spPr/>
        <p:txBody>
          <a:bodyPr/>
          <a:lstStyle/>
          <a:p>
            <a:pPr marL="0" lvl="0" indent="0">
              <a:lnSpc>
                <a:spcPct val="107000"/>
              </a:lnSpc>
              <a:spcBef>
                <a:spcPts val="600"/>
              </a:spcBef>
              <a:spcAft>
                <a:spcPts val="600"/>
              </a:spcAft>
              <a:buFont typeface="+mj-lt"/>
              <a:buNone/>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Conclusions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Bef>
                <a:spcPts val="600"/>
              </a:spcBef>
              <a:spcAft>
                <a:spcPts val="600"/>
              </a:spcAft>
              <a:buFont typeface="Symbol" panose="05050102010706020507" pitchFamily="18" charset="2"/>
              <a:buChar char=""/>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Go back to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4.2 Chapter 7 to talk about how the testing of significance using p-values is used for all sorts of different tests.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B43759DF-5128-DF5E-7D16-EEC226FA6F11}"/>
              </a:ext>
            </a:extLst>
          </p:cNvPr>
          <p:cNvSpPr>
            <a:spLocks noGrp="1"/>
          </p:cNvSpPr>
          <p:nvPr>
            <p:ph type="sldNum" sz="quarter" idx="5"/>
          </p:nvPr>
        </p:nvSpPr>
        <p:spPr/>
        <p:txBody>
          <a:bodyPr/>
          <a:lstStyle/>
          <a:p>
            <a:fld id="{14648CF4-FD82-476F-AAF0-2FEC06A4A0A7}" type="slidenum">
              <a:rPr lang="en-GB" smtClean="0"/>
              <a:t>51</a:t>
            </a:fld>
            <a:endParaRPr lang="en-GB"/>
          </a:p>
        </p:txBody>
      </p:sp>
    </p:spTree>
    <p:extLst>
      <p:ext uri="{BB962C8B-B14F-4D97-AF65-F5344CB8AC3E}">
        <p14:creationId xmlns:p14="http://schemas.microsoft.com/office/powerpoint/2010/main" val="6545899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FF39E-3CF0-0FB6-F772-0EAE9F7E0D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57986A-34A6-9390-0F67-04A225FD14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2B84DD-3005-F645-B51B-BD777F7F19D4}"/>
              </a:ext>
            </a:extLst>
          </p:cNvPr>
          <p:cNvSpPr>
            <a:spLocks noGrp="1"/>
          </p:cNvSpPr>
          <p:nvPr>
            <p:ph type="body" idx="1"/>
          </p:nvPr>
        </p:nvSpPr>
        <p:spPr/>
        <p:txBody>
          <a:bodyPr/>
          <a:lstStyle/>
          <a:p>
            <a:pPr marL="0" lvl="0" indent="0">
              <a:lnSpc>
                <a:spcPct val="107000"/>
              </a:lnSpc>
              <a:spcBef>
                <a:spcPts val="600"/>
              </a:spcBef>
              <a:spcAft>
                <a:spcPts val="600"/>
              </a:spcAft>
              <a:buFont typeface="+mj-lt"/>
              <a:buNone/>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Conclusions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Bef>
                <a:spcPts val="600"/>
              </a:spcBef>
              <a:spcAft>
                <a:spcPts val="600"/>
              </a:spcAft>
              <a:buFont typeface="Symbol" panose="05050102010706020507" pitchFamily="18" charset="2"/>
              <a:buChar char=""/>
            </a:pP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Go back to </a:t>
            </a:r>
            <a:r>
              <a:rPr lang="en-US" sz="1800"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eSMS</a:t>
            </a:r>
            <a:r>
              <a:rPr lang="en-US" sz="1800"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4.2 Chapter 7 to talk about how the testing of significance using p-values is used for all sorts of different tests.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1B864861-9524-6F92-BE6F-AE061F75805B}"/>
              </a:ext>
            </a:extLst>
          </p:cNvPr>
          <p:cNvSpPr>
            <a:spLocks noGrp="1"/>
          </p:cNvSpPr>
          <p:nvPr>
            <p:ph type="sldNum" sz="quarter" idx="5"/>
          </p:nvPr>
        </p:nvSpPr>
        <p:spPr/>
        <p:txBody>
          <a:bodyPr/>
          <a:lstStyle/>
          <a:p>
            <a:fld id="{14648CF4-FD82-476F-AAF0-2FEC06A4A0A7}" type="slidenum">
              <a:rPr lang="en-GB" smtClean="0"/>
              <a:t>52</a:t>
            </a:fld>
            <a:endParaRPr lang="en-GB"/>
          </a:p>
        </p:txBody>
      </p:sp>
    </p:spTree>
    <p:extLst>
      <p:ext uri="{BB962C8B-B14F-4D97-AF65-F5344CB8AC3E}">
        <p14:creationId xmlns:p14="http://schemas.microsoft.com/office/powerpoint/2010/main" val="40106652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7614EE-B71E-FE92-8B32-89617F80D5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D8CB8A-F636-1D0F-B22F-35B3DECD3D5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4EFA46-61F5-A57E-475D-8CB53F9744EE}"/>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130D2026-D3B7-A6B7-1DB7-8A5DA0360FED}"/>
              </a:ext>
            </a:extLst>
          </p:cNvPr>
          <p:cNvSpPr>
            <a:spLocks noGrp="1"/>
          </p:cNvSpPr>
          <p:nvPr>
            <p:ph type="sldNum" sz="quarter" idx="5"/>
          </p:nvPr>
        </p:nvSpPr>
        <p:spPr/>
        <p:txBody>
          <a:bodyPr/>
          <a:lstStyle/>
          <a:p>
            <a:fld id="{FB5416DF-BB5D-49FD-842A-AB1166408FA4}" type="slidenum">
              <a:rPr lang="en-GB" smtClean="0"/>
              <a:t>53</a:t>
            </a:fld>
            <a:endParaRPr lang="en-GB"/>
          </a:p>
        </p:txBody>
      </p:sp>
    </p:spTree>
    <p:extLst>
      <p:ext uri="{BB962C8B-B14F-4D97-AF65-F5344CB8AC3E}">
        <p14:creationId xmlns:p14="http://schemas.microsoft.com/office/powerpoint/2010/main" val="36046254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sz="1200" b="0" i="0" dirty="0">
                <a:solidFill>
                  <a:srgbClr val="242424"/>
                </a:solidFill>
                <a:effectLst/>
                <a:latin typeface="inherit"/>
              </a:rPr>
              <a:t>CHECK VIDEO: </a:t>
            </a:r>
          </a:p>
          <a:p>
            <a:pPr algn="l">
              <a:buFont typeface="Arial" panose="020B0604020202020204" pitchFamily="34" charset="0"/>
              <a:buChar char="•"/>
            </a:pPr>
            <a:r>
              <a:rPr lang="en-US" sz="1200" b="0" i="0" dirty="0">
                <a:solidFill>
                  <a:srgbClr val="242424"/>
                </a:solidFill>
                <a:effectLst/>
                <a:latin typeface="inherit"/>
              </a:rPr>
              <a:t>Do they understand and can they explain it to someone else?</a:t>
            </a:r>
            <a:endParaRPr lang="en-US" sz="1200" b="0" i="0" dirty="0">
              <a:solidFill>
                <a:srgbClr val="242424"/>
              </a:solidFill>
              <a:effectLst/>
              <a:latin typeface="Aptos" panose="020B0004020202020204" pitchFamily="34" charset="0"/>
            </a:endParaRPr>
          </a:p>
          <a:p>
            <a:pPr algn="l">
              <a:buFont typeface="Arial" panose="020B0604020202020204" pitchFamily="34" charset="0"/>
              <a:buChar char="•"/>
            </a:pPr>
            <a:r>
              <a:rPr lang="en-US" sz="1200" b="0" i="0" dirty="0">
                <a:solidFill>
                  <a:srgbClr val="242424"/>
                </a:solidFill>
                <a:effectLst/>
                <a:latin typeface="inherit"/>
              </a:rPr>
              <a:t> Find more examples of the same thing</a:t>
            </a:r>
            <a:endParaRPr lang="en-US" sz="1200" b="0" i="0" dirty="0">
              <a:solidFill>
                <a:srgbClr val="242424"/>
              </a:solidFill>
              <a:effectLst/>
              <a:latin typeface="Aptos" panose="020B0004020202020204" pitchFamily="34" charset="0"/>
            </a:endParaRPr>
          </a:p>
          <a:p>
            <a:pPr algn="l">
              <a:buFont typeface="Arial" panose="020B0604020202020204" pitchFamily="34" charset="0"/>
              <a:buChar char="•"/>
            </a:pPr>
            <a:r>
              <a:rPr lang="en-US" sz="1200" b="0" i="0" dirty="0">
                <a:solidFill>
                  <a:srgbClr val="242424"/>
                </a:solidFill>
                <a:effectLst/>
                <a:latin typeface="inherit"/>
              </a:rPr>
              <a:t> Explore what it might mean for research they will do or that they know about, for example from another course.</a:t>
            </a:r>
            <a:endParaRPr lang="en-US" sz="1200" b="0" i="0" dirty="0">
              <a:solidFill>
                <a:srgbClr val="242424"/>
              </a:solidFill>
              <a:effectLst/>
              <a:latin typeface="Aptos" panose="020B0004020202020204" pitchFamily="34" charset="0"/>
            </a:endParaRPr>
          </a:p>
          <a:p>
            <a:pPr algn="l">
              <a:buFont typeface="Arial" panose="020B0604020202020204" pitchFamily="34" charset="0"/>
              <a:buChar char="•"/>
            </a:pPr>
            <a:r>
              <a:rPr lang="en-US" sz="1200" b="0" i="0" dirty="0">
                <a:solidFill>
                  <a:srgbClr val="242424"/>
                </a:solidFill>
                <a:effectLst/>
                <a:latin typeface="inherit"/>
              </a:rPr>
              <a:t> Answer questions you pose about the points on the slide</a:t>
            </a:r>
            <a:endParaRPr lang="en-US" sz="1200" b="0" i="0" dirty="0">
              <a:solidFill>
                <a:srgbClr val="242424"/>
              </a:solidFill>
              <a:effectLst/>
              <a:latin typeface="Aptos" panose="020B0004020202020204" pitchFamily="34" charset="0"/>
            </a:endParaRPr>
          </a:p>
          <a:p>
            <a:pPr algn="l">
              <a:buFont typeface="Arial" panose="020B0604020202020204" pitchFamily="34" charset="0"/>
              <a:buChar char="•"/>
            </a:pPr>
            <a:r>
              <a:rPr lang="en-US" sz="1200" b="0" i="0" dirty="0">
                <a:solidFill>
                  <a:srgbClr val="242424"/>
                </a:solidFill>
                <a:effectLst/>
                <a:latin typeface="inherit"/>
              </a:rPr>
              <a:t> Etc.</a:t>
            </a:r>
            <a:endParaRPr lang="en-US" sz="1200" b="0" i="0" dirty="0">
              <a:solidFill>
                <a:srgbClr val="242424"/>
              </a:solidFill>
              <a:effectLst/>
              <a:latin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55</a:t>
            </a:fld>
            <a:endParaRPr lang="en-GB"/>
          </a:p>
        </p:txBody>
      </p:sp>
    </p:spTree>
    <p:extLst>
      <p:ext uri="{BB962C8B-B14F-4D97-AF65-F5344CB8AC3E}">
        <p14:creationId xmlns:p14="http://schemas.microsoft.com/office/powerpoint/2010/main" val="39714070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56</a:t>
            </a:fld>
            <a:endParaRPr lang="en-GB"/>
          </a:p>
        </p:txBody>
      </p:sp>
    </p:spTree>
    <p:extLst>
      <p:ext uri="{BB962C8B-B14F-4D97-AF65-F5344CB8AC3E}">
        <p14:creationId xmlns:p14="http://schemas.microsoft.com/office/powerpoint/2010/main" val="3639313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hour</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9</a:t>
            </a:fld>
            <a:endParaRPr lang="en-GB"/>
          </a:p>
        </p:txBody>
      </p:sp>
    </p:spTree>
    <p:extLst>
      <p:ext uri="{BB962C8B-B14F-4D97-AF65-F5344CB8AC3E}">
        <p14:creationId xmlns:p14="http://schemas.microsoft.com/office/powerpoint/2010/main" val="255572307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For example, in the </a:t>
            </a:r>
            <a:r>
              <a:rPr lang="en-GB" dirty="0" err="1"/>
              <a:t>tephrosia</a:t>
            </a:r>
            <a:r>
              <a:rPr lang="en-GB" dirty="0"/>
              <a:t> experiment in previous lecture, the statistical model can be written as:</a:t>
            </a:r>
          </a:p>
          <a:p>
            <a:pPr marL="914400" lvl="2" indent="0">
              <a:buNone/>
            </a:pPr>
            <a:r>
              <a:rPr lang="en-GB" sz="2800" i="1" dirty="0"/>
              <a:t>yield = treatment (with or without </a:t>
            </a:r>
            <a:r>
              <a:rPr lang="en-GB" sz="2800" i="1" dirty="0" err="1"/>
              <a:t>tephrosia</a:t>
            </a:r>
            <a:r>
              <a:rPr lang="en-GB" sz="2800" i="1" dirty="0"/>
              <a:t>) + residual</a:t>
            </a:r>
          </a:p>
          <a:p>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57</a:t>
            </a:fld>
            <a:endParaRPr lang="en-GB"/>
          </a:p>
        </p:txBody>
      </p:sp>
    </p:spTree>
    <p:extLst>
      <p:ext uri="{BB962C8B-B14F-4D97-AF65-F5344CB8AC3E}">
        <p14:creationId xmlns:p14="http://schemas.microsoft.com/office/powerpoint/2010/main" val="26602052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AC31F5-77A5-8D3C-A515-A3E1B658D1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D1423A2-2A9A-155D-4AC9-E74D0E0C2C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82A1919-F7AD-2AE1-72B5-35F94B9F5C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7A67C31-D01A-17DB-D6BB-C0E5E5CF1CCF}"/>
              </a:ext>
            </a:extLst>
          </p:cNvPr>
          <p:cNvSpPr>
            <a:spLocks noGrp="1"/>
          </p:cNvSpPr>
          <p:nvPr>
            <p:ph type="sldNum" sz="quarter" idx="5"/>
          </p:nvPr>
        </p:nvSpPr>
        <p:spPr/>
        <p:txBody>
          <a:bodyPr/>
          <a:lstStyle/>
          <a:p>
            <a:fld id="{14648CF4-FD82-476F-AAF0-2FEC06A4A0A7}" type="slidenum">
              <a:rPr lang="en-GB" smtClean="0"/>
              <a:t>58</a:t>
            </a:fld>
            <a:endParaRPr lang="en-GB"/>
          </a:p>
        </p:txBody>
      </p:sp>
    </p:spTree>
    <p:extLst>
      <p:ext uri="{BB962C8B-B14F-4D97-AF65-F5344CB8AC3E}">
        <p14:creationId xmlns:p14="http://schemas.microsoft.com/office/powerpoint/2010/main" val="29422517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7360C-B8AA-D38C-3E82-0DD2DC5B45E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EFCBB04-2B39-9A18-0988-964A5138F0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27A92B-F7A9-EFCB-4062-2FB659D60A37}"/>
              </a:ext>
            </a:extLst>
          </p:cNvPr>
          <p:cNvSpPr>
            <a:spLocks noGrp="1"/>
          </p:cNvSpPr>
          <p:nvPr>
            <p:ph type="body" idx="1"/>
          </p:nvPr>
        </p:nvSpPr>
        <p:spPr/>
        <p:txBody>
          <a:bodyPr/>
          <a:lstStyle/>
          <a:p>
            <a:r>
              <a:rPr lang="en-US" dirty="0"/>
              <a:t>If have time, go to previous ‘lecture shared with Ric’ </a:t>
            </a:r>
            <a:endParaRPr lang="en-GB" dirty="0"/>
          </a:p>
        </p:txBody>
      </p:sp>
      <p:sp>
        <p:nvSpPr>
          <p:cNvPr id="4" name="Slide Number Placeholder 3">
            <a:extLst>
              <a:ext uri="{FF2B5EF4-FFF2-40B4-BE49-F238E27FC236}">
                <a16:creationId xmlns:a16="http://schemas.microsoft.com/office/drawing/2014/main" id="{B7772243-942E-159E-9ADB-3E66CD6F41F0}"/>
              </a:ext>
            </a:extLst>
          </p:cNvPr>
          <p:cNvSpPr>
            <a:spLocks noGrp="1"/>
          </p:cNvSpPr>
          <p:nvPr>
            <p:ph type="sldNum" sz="quarter" idx="5"/>
          </p:nvPr>
        </p:nvSpPr>
        <p:spPr/>
        <p:txBody>
          <a:bodyPr/>
          <a:lstStyle/>
          <a:p>
            <a:fld id="{14648CF4-FD82-476F-AAF0-2FEC06A4A0A7}" type="slidenum">
              <a:rPr lang="en-GB" smtClean="0"/>
              <a:t>59</a:t>
            </a:fld>
            <a:endParaRPr lang="en-GB"/>
          </a:p>
        </p:txBody>
      </p:sp>
    </p:spTree>
    <p:extLst>
      <p:ext uri="{BB962C8B-B14F-4D97-AF65-F5344CB8AC3E}">
        <p14:creationId xmlns:p14="http://schemas.microsoft.com/office/powerpoint/2010/main" val="42090984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main difference between the two approaches is that the general linear model strictly assumes that the residuals will follow a conditionally normal distribution, while the GLM loosens this assumption and allows for a variety of other distributions from the exponential family for the residuals.</a:t>
            </a:r>
          </a:p>
        </p:txBody>
      </p:sp>
      <p:sp>
        <p:nvSpPr>
          <p:cNvPr id="4" name="Slide Number Placeholder 3"/>
          <p:cNvSpPr>
            <a:spLocks noGrp="1"/>
          </p:cNvSpPr>
          <p:nvPr>
            <p:ph type="sldNum" sz="quarter" idx="5"/>
          </p:nvPr>
        </p:nvSpPr>
        <p:spPr/>
        <p:txBody>
          <a:bodyPr/>
          <a:lstStyle/>
          <a:p>
            <a:fld id="{14648CF4-FD82-476F-AAF0-2FEC06A4A0A7}" type="slidenum">
              <a:rPr lang="en-GB" smtClean="0"/>
              <a:t>60</a:t>
            </a:fld>
            <a:endParaRPr lang="en-GB"/>
          </a:p>
        </p:txBody>
      </p:sp>
    </p:spTree>
    <p:extLst>
      <p:ext uri="{BB962C8B-B14F-4D97-AF65-F5344CB8AC3E}">
        <p14:creationId xmlns:p14="http://schemas.microsoft.com/office/powerpoint/2010/main" val="7369660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Statistical methods used for modeling the relationship between a dependent variable (response) and one or more independent variables (predictors). </a:t>
            </a:r>
            <a:endParaRPr lang="en-TZ" dirty="0"/>
          </a:p>
        </p:txBody>
      </p:sp>
      <p:sp>
        <p:nvSpPr>
          <p:cNvPr id="4" name="Slide Number Placeholder 3"/>
          <p:cNvSpPr>
            <a:spLocks noGrp="1"/>
          </p:cNvSpPr>
          <p:nvPr>
            <p:ph type="sldNum" sz="quarter" idx="5"/>
          </p:nvPr>
        </p:nvSpPr>
        <p:spPr/>
        <p:txBody>
          <a:bodyPr/>
          <a:lstStyle/>
          <a:p>
            <a:fld id="{FB5416DF-BB5D-49FD-842A-AB1166408FA4}" type="slidenum">
              <a:rPr lang="en-GB" smtClean="0"/>
              <a:t>61</a:t>
            </a:fld>
            <a:endParaRPr lang="en-GB"/>
          </a:p>
        </p:txBody>
      </p:sp>
    </p:spTree>
    <p:extLst>
      <p:ext uri="{BB962C8B-B14F-4D97-AF65-F5344CB8AC3E}">
        <p14:creationId xmlns:p14="http://schemas.microsoft.com/office/powerpoint/2010/main" val="1584633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63</a:t>
            </a:fld>
            <a:endParaRPr lang="en-GB"/>
          </a:p>
        </p:txBody>
      </p:sp>
    </p:spTree>
    <p:extLst>
      <p:ext uri="{BB962C8B-B14F-4D97-AF65-F5344CB8AC3E}">
        <p14:creationId xmlns:p14="http://schemas.microsoft.com/office/powerpoint/2010/main" val="9138507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9BFE53-E671-515F-7540-3C94756224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E8DCF64-9720-FEB4-5D63-44713BBABA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D886B-34A3-5275-E4BD-BC117F03B50E}"/>
              </a:ext>
            </a:extLst>
          </p:cNvPr>
          <p:cNvSpPr>
            <a:spLocks noGrp="1"/>
          </p:cNvSpPr>
          <p:nvPr>
            <p:ph type="body" idx="1"/>
          </p:nvPr>
        </p:nvSpPr>
        <p:spPr/>
        <p:txBody>
          <a:bodyPr/>
          <a:lstStyle/>
          <a:p>
            <a:r>
              <a:rPr lang="en-GB" dirty="0"/>
              <a:t>The main difference between the two approaches is that the general linear model strictly assumes that the residuals will follow a conditionally normal distribution, while the GLM loosens this assumption and allows for a variety of other distributions from the exponential family for the residuals.</a:t>
            </a:r>
          </a:p>
        </p:txBody>
      </p:sp>
      <p:sp>
        <p:nvSpPr>
          <p:cNvPr id="4" name="Slide Number Placeholder 3">
            <a:extLst>
              <a:ext uri="{FF2B5EF4-FFF2-40B4-BE49-F238E27FC236}">
                <a16:creationId xmlns:a16="http://schemas.microsoft.com/office/drawing/2014/main" id="{76BFBA0F-D674-A822-03F6-ECA0591F55D4}"/>
              </a:ext>
            </a:extLst>
          </p:cNvPr>
          <p:cNvSpPr>
            <a:spLocks noGrp="1"/>
          </p:cNvSpPr>
          <p:nvPr>
            <p:ph type="sldNum" sz="quarter" idx="5"/>
          </p:nvPr>
        </p:nvSpPr>
        <p:spPr/>
        <p:txBody>
          <a:bodyPr/>
          <a:lstStyle/>
          <a:p>
            <a:fld id="{14648CF4-FD82-476F-AAF0-2FEC06A4A0A7}" type="slidenum">
              <a:rPr lang="en-GB" smtClean="0"/>
              <a:t>64</a:t>
            </a:fld>
            <a:endParaRPr lang="en-GB"/>
          </a:p>
        </p:txBody>
      </p:sp>
    </p:spTree>
    <p:extLst>
      <p:ext uri="{BB962C8B-B14F-4D97-AF65-F5344CB8AC3E}">
        <p14:creationId xmlns:p14="http://schemas.microsoft.com/office/powerpoint/2010/main" val="5361163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in pdf</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572A29-1BC9-45AC-BF43-A7255790C5A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33204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in pdf</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572A29-1BC9-45AC-BF43-A7255790C5A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5666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 examples:</a:t>
            </a:r>
          </a:p>
          <a:p>
            <a:r>
              <a:rPr lang="en-US" dirty="0"/>
              <a:t>Binary data</a:t>
            </a:r>
          </a:p>
          <a:p>
            <a:r>
              <a:rPr lang="en-US" dirty="0"/>
              <a:t>Proportion data - </a:t>
            </a:r>
          </a:p>
          <a:p>
            <a:r>
              <a:rPr lang="en-US" dirty="0"/>
              <a:t>Binomial data – number of insects who survived after subjection in a chemical for a particular period of time</a:t>
            </a:r>
          </a:p>
          <a:p>
            <a:r>
              <a:rPr lang="en-US" dirty="0"/>
              <a:t>Ordinal data</a:t>
            </a:r>
          </a:p>
          <a:p>
            <a:r>
              <a:rPr lang="en-US" dirty="0"/>
              <a:t>Multinomial data</a:t>
            </a:r>
          </a:p>
          <a:p>
            <a:r>
              <a:rPr lang="en-US" dirty="0"/>
              <a:t>Count data - </a:t>
            </a:r>
            <a:r>
              <a:rPr lang="en-GB" dirty="0"/>
              <a:t>Is the mean number of people in a region infected with Covid</a:t>
            </a:r>
          </a:p>
        </p:txBody>
      </p:sp>
      <p:sp>
        <p:nvSpPr>
          <p:cNvPr id="4" name="Slide Number Placeholder 3"/>
          <p:cNvSpPr>
            <a:spLocks noGrp="1"/>
          </p:cNvSpPr>
          <p:nvPr>
            <p:ph type="sldNum" sz="quarter" idx="5"/>
          </p:nvPr>
        </p:nvSpPr>
        <p:spPr/>
        <p:txBody>
          <a:bodyPr/>
          <a:lstStyle/>
          <a:p>
            <a:fld id="{14648CF4-FD82-476F-AAF0-2FEC06A4A0A7}" type="slidenum">
              <a:rPr lang="en-GB" smtClean="0"/>
              <a:t>68</a:t>
            </a:fld>
            <a:endParaRPr lang="en-GB"/>
          </a:p>
        </p:txBody>
      </p:sp>
    </p:spTree>
    <p:extLst>
      <p:ext uri="{BB962C8B-B14F-4D97-AF65-F5344CB8AC3E}">
        <p14:creationId xmlns:p14="http://schemas.microsoft.com/office/powerpoint/2010/main" val="3057215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From previous lecture:</a:t>
            </a:r>
          </a:p>
          <a:p>
            <a:pPr marL="171450" lvl="0" indent="-171450">
              <a:buFont typeface="Wingdings" panose="05000000000000000000" pitchFamily="2" charset="2"/>
              <a:buChar char="v"/>
            </a:pPr>
            <a:r>
              <a:rPr lang="en-US" dirty="0"/>
              <a:t>What is data?</a:t>
            </a:r>
          </a:p>
          <a:p>
            <a:pPr marL="171450" lvl="0" indent="-171450">
              <a:buFont typeface="Wingdings" panose="05000000000000000000" pitchFamily="2" charset="2"/>
              <a:buChar char="v"/>
            </a:pPr>
            <a:r>
              <a:rPr lang="en-US" dirty="0"/>
              <a:t>Types of data</a:t>
            </a:r>
          </a:p>
          <a:p>
            <a:pPr marL="171450" lvl="0" indent="-171450">
              <a:buFont typeface="Wingdings" panose="05000000000000000000" pitchFamily="2" charset="2"/>
              <a:buChar char="v"/>
            </a:pPr>
            <a:r>
              <a:rPr lang="en-US" dirty="0"/>
              <a:t>Key aspects of data organization and management</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11</a:t>
            </a:fld>
            <a:endParaRPr lang="en-GB"/>
          </a:p>
        </p:txBody>
      </p:sp>
    </p:spTree>
    <p:extLst>
      <p:ext uri="{BB962C8B-B14F-4D97-AF65-F5344CB8AC3E}">
        <p14:creationId xmlns:p14="http://schemas.microsoft.com/office/powerpoint/2010/main" val="987040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in pdf</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572A29-1BC9-45AC-BF43-A7255790C5A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42804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in pdf</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572A29-1BC9-45AC-BF43-A7255790C5A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161012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71</a:t>
            </a:fld>
            <a:endParaRPr lang="en-GB"/>
          </a:p>
        </p:txBody>
      </p:sp>
    </p:spTree>
    <p:extLst>
      <p:ext uri="{BB962C8B-B14F-4D97-AF65-F5344CB8AC3E}">
        <p14:creationId xmlns:p14="http://schemas.microsoft.com/office/powerpoint/2010/main" val="1056888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Help students to </a:t>
            </a:r>
            <a:r>
              <a:rPr lang="en-US" dirty="0" err="1"/>
              <a:t>analyse</a:t>
            </a:r>
            <a:r>
              <a:rPr lang="en-US" dirty="0"/>
              <a:t> simple datasets in R</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72</a:t>
            </a:fld>
            <a:endParaRPr lang="en-GB"/>
          </a:p>
        </p:txBody>
      </p:sp>
    </p:spTree>
    <p:extLst>
      <p:ext uri="{BB962C8B-B14F-4D97-AF65-F5344CB8AC3E}">
        <p14:creationId xmlns:p14="http://schemas.microsoft.com/office/powerpoint/2010/main" val="3696337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73</a:t>
            </a:fld>
            <a:endParaRPr lang="en-GB"/>
          </a:p>
        </p:txBody>
      </p:sp>
    </p:spTree>
    <p:extLst>
      <p:ext uri="{BB962C8B-B14F-4D97-AF65-F5344CB8AC3E}">
        <p14:creationId xmlns:p14="http://schemas.microsoft.com/office/powerpoint/2010/main" val="3955005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74</a:t>
            </a:fld>
            <a:endParaRPr lang="en-GB"/>
          </a:p>
        </p:txBody>
      </p:sp>
    </p:spTree>
    <p:extLst>
      <p:ext uri="{BB962C8B-B14F-4D97-AF65-F5344CB8AC3E}">
        <p14:creationId xmlns:p14="http://schemas.microsoft.com/office/powerpoint/2010/main" val="37700819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75</a:t>
            </a:fld>
            <a:endParaRPr lang="en-GB"/>
          </a:p>
        </p:txBody>
      </p:sp>
    </p:spTree>
    <p:extLst>
      <p:ext uri="{BB962C8B-B14F-4D97-AF65-F5344CB8AC3E}">
        <p14:creationId xmlns:p14="http://schemas.microsoft.com/office/powerpoint/2010/main" val="384730861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a:p>
            <a:endParaRPr lang="en-GB" dirty="0"/>
          </a:p>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06DF4643-0D83-40BF-AB4B-F131393C129E}" type="slidenum">
              <a:rPr lang="en-GB" smtClean="0"/>
              <a:t>76</a:t>
            </a:fld>
            <a:endParaRPr lang="en-GB"/>
          </a:p>
        </p:txBody>
      </p:sp>
    </p:spTree>
    <p:extLst>
      <p:ext uri="{BB962C8B-B14F-4D97-AF65-F5344CB8AC3E}">
        <p14:creationId xmlns:p14="http://schemas.microsoft.com/office/powerpoint/2010/main" val="2674780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1" dirty="0"/>
              <a:t>Guide students through the two-way ANOVA in </a:t>
            </a:r>
            <a:r>
              <a:rPr lang="en-US" dirty="0"/>
              <a:t>using CANOLA.GSH data in </a:t>
            </a:r>
            <a:r>
              <a:rPr lang="en-US" dirty="0" err="1"/>
              <a:t>Genstat</a:t>
            </a:r>
            <a:r>
              <a:rPr lang="en-US" dirty="0"/>
              <a:t>. You can use the ‘</a:t>
            </a:r>
            <a:r>
              <a:rPr lang="en-US" dirty="0" err="1"/>
              <a:t>ANOVAGuide</a:t>
            </a:r>
            <a:r>
              <a:rPr lang="en-US" dirty="0"/>
              <a:t>’ to take them through. To get data:</a:t>
            </a:r>
          </a:p>
          <a:p>
            <a:pPr marL="628650" lvl="1" indent="-171450">
              <a:buFontTx/>
              <a:buChar char="-"/>
            </a:pPr>
            <a:r>
              <a:rPr lang="en-US" dirty="0"/>
              <a:t>Open </a:t>
            </a:r>
            <a:r>
              <a:rPr lang="en-US" dirty="0" err="1"/>
              <a:t>Genstat</a:t>
            </a:r>
            <a:r>
              <a:rPr lang="en-US" dirty="0"/>
              <a:t> - &gt; File -&gt; Open </a:t>
            </a:r>
            <a:r>
              <a:rPr lang="en-US"/>
              <a:t>Example Data Sets’</a:t>
            </a:r>
            <a:endParaRPr lang="en-US" dirty="0"/>
          </a:p>
          <a:p>
            <a:pPr marL="171450" indent="-171450">
              <a:buFontTx/>
              <a:buChar char="-"/>
            </a:pPr>
            <a:endParaRPr lang="en-US" dirty="0"/>
          </a:p>
          <a:p>
            <a:pPr marL="171450" indent="-171450">
              <a:buFontTx/>
              <a:buChar char="-"/>
            </a:pPr>
            <a:r>
              <a:rPr lang="en-US" b="1" dirty="0"/>
              <a:t>Important things to note:</a:t>
            </a:r>
          </a:p>
          <a:p>
            <a:pPr marL="628650" lvl="1" indent="-171450">
              <a:buFontTx/>
              <a:buChar char="-"/>
            </a:pPr>
            <a:r>
              <a:rPr lang="en-US" dirty="0"/>
              <a:t>Main effects</a:t>
            </a:r>
          </a:p>
          <a:p>
            <a:pPr marL="628650" lvl="1" indent="-171450">
              <a:buFontTx/>
              <a:buChar char="-"/>
            </a:pPr>
            <a:r>
              <a:rPr lang="en-US" dirty="0"/>
              <a:t>Interaction effects</a:t>
            </a:r>
          </a:p>
          <a:p>
            <a:pPr marL="628650" lvl="1" indent="-171450">
              <a:buFontTx/>
              <a:buChar char="-"/>
            </a:pPr>
            <a:r>
              <a:rPr lang="en-US" dirty="0"/>
              <a:t>Multiple comparisons test and how to interpret them</a:t>
            </a:r>
            <a:endParaRPr lang="en-GB" dirty="0"/>
          </a:p>
          <a:p>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77</a:t>
            </a:fld>
            <a:endParaRPr lang="en-GB"/>
          </a:p>
        </p:txBody>
      </p:sp>
    </p:spTree>
    <p:extLst>
      <p:ext uri="{BB962C8B-B14F-4D97-AF65-F5344CB8AC3E}">
        <p14:creationId xmlns:p14="http://schemas.microsoft.com/office/powerpoint/2010/main" val="423878120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1" dirty="0"/>
              <a:t>Guide students through the two-way ANOVA in </a:t>
            </a:r>
            <a:r>
              <a:rPr lang="en-US" dirty="0"/>
              <a:t>using CANOLA.GSH data in </a:t>
            </a:r>
            <a:r>
              <a:rPr lang="en-US" dirty="0" err="1"/>
              <a:t>Genstat</a:t>
            </a:r>
            <a:r>
              <a:rPr lang="en-US" dirty="0"/>
              <a:t>. You can use the ‘</a:t>
            </a:r>
            <a:r>
              <a:rPr lang="en-US" dirty="0" err="1"/>
              <a:t>ANOVAGuide</a:t>
            </a:r>
            <a:r>
              <a:rPr lang="en-US" dirty="0"/>
              <a:t>’ to take them through.</a:t>
            </a:r>
          </a:p>
          <a:p>
            <a:pPr marL="171450" indent="-171450">
              <a:buFontTx/>
              <a:buChar char="-"/>
            </a:pPr>
            <a:endParaRPr lang="en-US" dirty="0"/>
          </a:p>
          <a:p>
            <a:pPr marL="171450" indent="-171450">
              <a:buFontTx/>
              <a:buChar char="-"/>
            </a:pPr>
            <a:r>
              <a:rPr lang="en-US" b="1" dirty="0"/>
              <a:t>Important things to note:</a:t>
            </a:r>
          </a:p>
          <a:p>
            <a:pPr marL="628650" lvl="1" indent="-171450">
              <a:buFontTx/>
              <a:buChar char="-"/>
            </a:pPr>
            <a:r>
              <a:rPr lang="en-US" dirty="0"/>
              <a:t>Main effects</a:t>
            </a:r>
          </a:p>
          <a:p>
            <a:pPr marL="628650" lvl="1" indent="-171450">
              <a:buFontTx/>
              <a:buChar char="-"/>
            </a:pPr>
            <a:r>
              <a:rPr lang="en-US" dirty="0"/>
              <a:t>Interaction effects</a:t>
            </a:r>
          </a:p>
          <a:p>
            <a:pPr marL="628650" lvl="1" indent="-171450">
              <a:buFontTx/>
              <a:buChar char="-"/>
            </a:pPr>
            <a:r>
              <a:rPr lang="en-US" dirty="0"/>
              <a:t>Multiple comparisons test and how to interpret them</a:t>
            </a:r>
            <a:endParaRPr lang="en-GB" dirty="0"/>
          </a:p>
        </p:txBody>
      </p:sp>
      <p:sp>
        <p:nvSpPr>
          <p:cNvPr id="4" name="Slide Number Placeholder 3"/>
          <p:cNvSpPr>
            <a:spLocks noGrp="1"/>
          </p:cNvSpPr>
          <p:nvPr>
            <p:ph type="sldNum" sz="quarter" idx="5"/>
          </p:nvPr>
        </p:nvSpPr>
        <p:spPr/>
        <p:txBody>
          <a:bodyPr/>
          <a:lstStyle/>
          <a:p>
            <a:fld id="{14648CF4-FD82-476F-AAF0-2FEC06A4A0A7}" type="slidenum">
              <a:rPr lang="en-GB" smtClean="0"/>
              <a:t>78</a:t>
            </a:fld>
            <a:endParaRPr lang="en-GB"/>
          </a:p>
        </p:txBody>
      </p:sp>
    </p:spTree>
    <p:extLst>
      <p:ext uri="{BB962C8B-B14F-4D97-AF65-F5344CB8AC3E}">
        <p14:creationId xmlns:p14="http://schemas.microsoft.com/office/powerpoint/2010/main" val="1194732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Ice-breaker questions for the class</a:t>
            </a:r>
          </a:p>
          <a:p>
            <a:pPr marL="0" indent="0">
              <a:buFontTx/>
              <a:buNone/>
            </a:pPr>
            <a:r>
              <a:rPr lang="en-US" dirty="0"/>
              <a:t>Things to note:</a:t>
            </a:r>
          </a:p>
          <a:p>
            <a:pPr marL="171450" indent="-171450">
              <a:buFontTx/>
              <a:buChar char="-"/>
            </a:pPr>
            <a:r>
              <a:rPr lang="en-US" dirty="0"/>
              <a:t>Data can take the form of text, numbers (decimals, integers), codes, pictures and images, sound, videos, ‘waves’, </a:t>
            </a:r>
          </a:p>
          <a:p>
            <a:pPr marL="171450" indent="-171450">
              <a:buFontTx/>
              <a:buChar char="-"/>
            </a:pPr>
            <a:r>
              <a:rPr lang="en-US" dirty="0"/>
              <a:t>Data can be termed as primary or secondary depending on how it is obtained</a:t>
            </a:r>
          </a:p>
          <a:p>
            <a:pPr marL="171450" indent="-171450">
              <a:buFontTx/>
              <a:buChar char="-"/>
            </a:pPr>
            <a:endParaRPr lang="en-US" dirty="0"/>
          </a:p>
          <a:p>
            <a:pPr marL="0" indent="0">
              <a:buFontTx/>
              <a:buNone/>
            </a:pPr>
            <a:r>
              <a:rPr lang="en-US" dirty="0"/>
              <a:t>Why we need data:</a:t>
            </a:r>
          </a:p>
          <a:p>
            <a:pPr marL="0" indent="0">
              <a:buFontTx/>
              <a:buNone/>
            </a:pPr>
            <a:r>
              <a:rPr lang="en-US" dirty="0"/>
              <a:t>- For reference purposes</a:t>
            </a:r>
          </a:p>
        </p:txBody>
      </p:sp>
      <p:sp>
        <p:nvSpPr>
          <p:cNvPr id="4" name="Slide Number Placeholder 3"/>
          <p:cNvSpPr>
            <a:spLocks noGrp="1"/>
          </p:cNvSpPr>
          <p:nvPr>
            <p:ph type="sldNum" sz="quarter" idx="5"/>
          </p:nvPr>
        </p:nvSpPr>
        <p:spPr/>
        <p:txBody>
          <a:bodyPr/>
          <a:lstStyle/>
          <a:p>
            <a:fld id="{FB5416DF-BB5D-49FD-842A-AB1166408FA4}" type="slidenum">
              <a:rPr lang="en-GB" smtClean="0"/>
              <a:t>12</a:t>
            </a:fld>
            <a:endParaRPr lang="en-GB"/>
          </a:p>
        </p:txBody>
      </p:sp>
    </p:spTree>
    <p:extLst>
      <p:ext uri="{BB962C8B-B14F-4D97-AF65-F5344CB8AC3E}">
        <p14:creationId xmlns:p14="http://schemas.microsoft.com/office/powerpoint/2010/main" val="1597674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64F6FB-7D8A-B679-1207-3F9BCA7828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47E5B1-A4EA-EAAC-6918-C24216D7D8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D6EA87-12C9-C591-82B1-77AAE36DB1FC}"/>
              </a:ext>
            </a:extLst>
          </p:cNvPr>
          <p:cNvSpPr>
            <a:spLocks noGrp="1"/>
          </p:cNvSpPr>
          <p:nvPr>
            <p:ph type="body" idx="1"/>
          </p:nvPr>
        </p:nvSpPr>
        <p:spPr/>
        <p:txBody>
          <a:bodyPr/>
          <a:lstStyle/>
          <a:p>
            <a:pPr marL="171450" indent="-171450">
              <a:buFontTx/>
              <a:buChar char="-"/>
            </a:pPr>
            <a:r>
              <a:rPr lang="en-GB" dirty="0"/>
              <a:t>There are no explicit boundaries between the stages – actually people normally think of two or more stages together.</a:t>
            </a:r>
          </a:p>
          <a:p>
            <a:pPr marL="171450" indent="-171450">
              <a:buFontTx/>
              <a:buChar char="-"/>
            </a:pPr>
            <a:r>
              <a:rPr lang="en-GB" dirty="0"/>
              <a:t>The order of the stages is not applicable in real life but the flow helps one what to think at the different research stages</a:t>
            </a:r>
          </a:p>
          <a:p>
            <a:pPr marL="171450" indent="-171450">
              <a:buFontTx/>
              <a:buChar char="-"/>
            </a:pPr>
            <a:r>
              <a:rPr lang="en-GB" dirty="0"/>
              <a:t>The process is not linear but involves multiple loops (of reflection and refining within the stages and entire process)</a:t>
            </a:r>
          </a:p>
          <a:p>
            <a:pPr marL="171450" indent="-171450">
              <a:buFontTx/>
              <a:buChar char="-"/>
            </a:pPr>
            <a:endParaRPr lang="en-GB" dirty="0"/>
          </a:p>
        </p:txBody>
      </p:sp>
      <p:sp>
        <p:nvSpPr>
          <p:cNvPr id="4" name="Slide Number Placeholder 3">
            <a:extLst>
              <a:ext uri="{FF2B5EF4-FFF2-40B4-BE49-F238E27FC236}">
                <a16:creationId xmlns:a16="http://schemas.microsoft.com/office/drawing/2014/main" id="{6D29E11E-0005-0D0D-DFC6-9E8DDFC31F95}"/>
              </a:ext>
            </a:extLst>
          </p:cNvPr>
          <p:cNvSpPr>
            <a:spLocks noGrp="1"/>
          </p:cNvSpPr>
          <p:nvPr>
            <p:ph type="sldNum" sz="quarter" idx="10"/>
          </p:nvPr>
        </p:nvSpPr>
        <p:spPr/>
        <p:txBody>
          <a:bodyPr/>
          <a:lstStyle/>
          <a:p>
            <a:fld id="{06DF4643-0D83-40BF-AB4B-F131393C129E}" type="slidenum">
              <a:rPr lang="en-GB" smtClean="0"/>
              <a:t>13</a:t>
            </a:fld>
            <a:endParaRPr lang="en-GB"/>
          </a:p>
        </p:txBody>
      </p:sp>
    </p:spTree>
    <p:extLst>
      <p:ext uri="{BB962C8B-B14F-4D97-AF65-F5344CB8AC3E}">
        <p14:creationId xmlns:p14="http://schemas.microsoft.com/office/powerpoint/2010/main" val="2758934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Break for next session</a:t>
            </a:r>
            <a:endParaRPr lang="en-GB" dirty="0"/>
          </a:p>
        </p:txBody>
      </p:sp>
      <p:sp>
        <p:nvSpPr>
          <p:cNvPr id="4" name="Slide Number Placeholder 3"/>
          <p:cNvSpPr>
            <a:spLocks noGrp="1"/>
          </p:cNvSpPr>
          <p:nvPr>
            <p:ph type="sldNum" sz="quarter" idx="5"/>
          </p:nvPr>
        </p:nvSpPr>
        <p:spPr/>
        <p:txBody>
          <a:bodyPr/>
          <a:lstStyle/>
          <a:p>
            <a:fld id="{FB5416DF-BB5D-49FD-842A-AB1166408FA4}" type="slidenum">
              <a:rPr lang="en-GB" smtClean="0"/>
              <a:t>18</a:t>
            </a:fld>
            <a:endParaRPr lang="en-GB"/>
          </a:p>
        </p:txBody>
      </p:sp>
    </p:spTree>
    <p:extLst>
      <p:ext uri="{BB962C8B-B14F-4D97-AF65-F5344CB8AC3E}">
        <p14:creationId xmlns:p14="http://schemas.microsoft.com/office/powerpoint/2010/main" val="4118789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Discussion on how it was done, and how it can be done in relation to some good practices- addressing the key issues highlighted in ‘data control’ video such 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 completeness, location data, duplicates, incorrect observations, data types, missing values, units of measurement, categorical data formatting, contradicting values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 </a:t>
            </a:r>
            <a:endParaRPr lang="en-US" dirty="0"/>
          </a:p>
          <a:p>
            <a:endParaRPr lang="en-GB" dirty="0"/>
          </a:p>
        </p:txBody>
      </p:sp>
      <p:sp>
        <p:nvSpPr>
          <p:cNvPr id="4" name="Slide Number Placeholder 3"/>
          <p:cNvSpPr>
            <a:spLocks noGrp="1"/>
          </p:cNvSpPr>
          <p:nvPr>
            <p:ph type="sldNum" sz="quarter" idx="5"/>
          </p:nvPr>
        </p:nvSpPr>
        <p:spPr/>
        <p:txBody>
          <a:bodyPr/>
          <a:lstStyle/>
          <a:p>
            <a:fld id="{FB5416DF-BB5D-49FD-842A-AB1166408FA4}" type="slidenum">
              <a:rPr lang="en-GB" smtClean="0"/>
              <a:t>19</a:t>
            </a:fld>
            <a:endParaRPr lang="en-GB"/>
          </a:p>
        </p:txBody>
      </p:sp>
    </p:spTree>
    <p:extLst>
      <p:ext uri="{BB962C8B-B14F-4D97-AF65-F5344CB8AC3E}">
        <p14:creationId xmlns:p14="http://schemas.microsoft.com/office/powerpoint/2010/main" val="277928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3.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BBD22-3A28-0473-F69F-BB7038E1591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5461E286-63A3-5CA4-9970-8316F7523E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1D191BE9-8293-0E1C-9C56-CE6EB5BFBE82}"/>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C4216A97-1707-237B-7B38-1CB4B4A028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EF24542-4873-D025-14C8-A1593CA1ECB0}"/>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2837449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EEB41-AC6A-CBF9-D5FF-EE51F746D9F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25A891D0-ACAA-B5D9-1D1F-E6BEE3DDA0B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FA0ECBC-6BAF-570F-0D15-C393E0F01987}"/>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E146578D-84E0-AC19-41EE-15747CA9B9A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F24382-66F7-8C37-B1E1-5C2BD4B8FC38}"/>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255106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A707E0-798D-FDCB-8CB5-6D2302C7F41F}"/>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59643733-0473-5F34-5021-9300A5082027}"/>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06C6575C-C8CD-D6AD-F01C-BDC2EBA017AE}"/>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ECC55CDE-BB2A-F4DB-A54A-28E8EB47645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282232-E5B8-BA51-FAEB-ED34DB8729FB}"/>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3410900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Main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572571" y="1901370"/>
            <a:ext cx="10781229" cy="4499429"/>
          </a:xfrm>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0" y="0"/>
            <a:ext cx="12192000"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tle 1"/>
          <p:cNvSpPr>
            <a:spLocks noGrp="1"/>
          </p:cNvSpPr>
          <p:nvPr>
            <p:ph type="title" hasCustomPrompt="1"/>
          </p:nvPr>
        </p:nvSpPr>
        <p:spPr>
          <a:xfrm>
            <a:off x="572571" y="0"/>
            <a:ext cx="10781229" cy="1428749"/>
          </a:xfrm>
        </p:spPr>
        <p:txBody>
          <a:bodyPr lIns="90000" rIns="90000"/>
          <a:lstStyle>
            <a:lvl1pPr>
              <a:defRPr>
                <a:solidFill>
                  <a:srgbClr val="D2232A"/>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 Placeholder</a:t>
            </a:r>
            <a:endParaRPr lang="en-GB" dirty="0"/>
          </a:p>
        </p:txBody>
      </p:sp>
    </p:spTree>
    <p:extLst>
      <p:ext uri="{BB962C8B-B14F-4D97-AF65-F5344CB8AC3E}">
        <p14:creationId xmlns:p14="http://schemas.microsoft.com/office/powerpoint/2010/main" val="25381097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ox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5482772" y="1901370"/>
            <a:ext cx="5871028" cy="449942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Rectangle 17"/>
          <p:cNvSpPr/>
          <p:nvPr userDrawn="1"/>
        </p:nvSpPr>
        <p:spPr>
          <a:xfrm>
            <a:off x="0" y="0"/>
            <a:ext cx="12192000"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itle 1"/>
          <p:cNvSpPr>
            <a:spLocks noGrp="1"/>
          </p:cNvSpPr>
          <p:nvPr>
            <p:ph type="title" hasCustomPrompt="1"/>
          </p:nvPr>
        </p:nvSpPr>
        <p:spPr>
          <a:xfrm>
            <a:off x="572571" y="0"/>
            <a:ext cx="10781229" cy="1428749"/>
          </a:xfrm>
        </p:spPr>
        <p:txBody>
          <a:bodyPr lIns="90000" rIns="90000"/>
          <a:lstStyle>
            <a:lvl1pPr>
              <a:defRPr>
                <a:solidFill>
                  <a:srgbClr val="D2232A"/>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 Placeholder</a:t>
            </a:r>
            <a:endParaRPr lang="en-GB" dirty="0"/>
          </a:p>
        </p:txBody>
      </p:sp>
      <p:sp>
        <p:nvSpPr>
          <p:cNvPr id="4" name="Text Placeholder 3"/>
          <p:cNvSpPr>
            <a:spLocks noGrp="1"/>
          </p:cNvSpPr>
          <p:nvPr>
            <p:ph type="body" sz="quarter" idx="10" hasCustomPrompt="1"/>
          </p:nvPr>
        </p:nvSpPr>
        <p:spPr>
          <a:xfrm>
            <a:off x="572861" y="1916110"/>
            <a:ext cx="4391025" cy="725488"/>
          </a:xfrm>
          <a:solidFill>
            <a:srgbClr val="666666"/>
          </a:solidFill>
        </p:spPr>
        <p:txBody>
          <a:bodyPr anchor="ctr" anchorCtr="0"/>
          <a:lstStyle>
            <a:lvl1pPr marL="0" indent="0">
              <a:buNone/>
              <a:defRPr b="1">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GB" dirty="0"/>
              <a:t>Title Text Placeholder</a:t>
            </a:r>
          </a:p>
        </p:txBody>
      </p:sp>
      <p:sp>
        <p:nvSpPr>
          <p:cNvPr id="23" name="Text Placeholder 3"/>
          <p:cNvSpPr>
            <a:spLocks noGrp="1"/>
          </p:cNvSpPr>
          <p:nvPr>
            <p:ph type="body" sz="quarter" idx="11" hasCustomPrompt="1"/>
          </p:nvPr>
        </p:nvSpPr>
        <p:spPr>
          <a:xfrm>
            <a:off x="572861" y="2641597"/>
            <a:ext cx="4391025" cy="3759201"/>
          </a:xfrm>
          <a:solidFill>
            <a:srgbClr val="666666"/>
          </a:solidFill>
        </p:spPr>
        <p:txBody>
          <a:bodyPr anchor="t" anchorCtr="0">
            <a:normAutofit/>
          </a:bodyPr>
          <a:lstStyle>
            <a:lvl1pPr marL="0" indent="0">
              <a:buNone/>
              <a:defRPr sz="2000" b="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GB" dirty="0"/>
              <a:t>Content Text Placeholder</a:t>
            </a:r>
          </a:p>
        </p:txBody>
      </p:sp>
    </p:spTree>
    <p:extLst>
      <p:ext uri="{BB962C8B-B14F-4D97-AF65-F5344CB8AC3E}">
        <p14:creationId xmlns:p14="http://schemas.microsoft.com/office/powerpoint/2010/main" val="3861833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ox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5482772" y="1901370"/>
            <a:ext cx="5871028" cy="4499429"/>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Rectangle 17"/>
          <p:cNvSpPr/>
          <p:nvPr userDrawn="1"/>
        </p:nvSpPr>
        <p:spPr>
          <a:xfrm>
            <a:off x="0" y="0"/>
            <a:ext cx="12192000"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Title 1"/>
          <p:cNvSpPr>
            <a:spLocks noGrp="1"/>
          </p:cNvSpPr>
          <p:nvPr>
            <p:ph type="title" hasCustomPrompt="1"/>
          </p:nvPr>
        </p:nvSpPr>
        <p:spPr>
          <a:xfrm>
            <a:off x="572571" y="0"/>
            <a:ext cx="10781229" cy="1428749"/>
          </a:xfrm>
        </p:spPr>
        <p:txBody>
          <a:bodyPr lIns="90000" rIns="90000"/>
          <a:lstStyle>
            <a:lvl1pPr>
              <a:defRPr>
                <a:solidFill>
                  <a:srgbClr val="D2232A"/>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 Placeholder</a:t>
            </a:r>
            <a:endParaRPr lang="en-GB" dirty="0"/>
          </a:p>
        </p:txBody>
      </p:sp>
      <p:sp>
        <p:nvSpPr>
          <p:cNvPr id="4" name="Text Placeholder 3"/>
          <p:cNvSpPr>
            <a:spLocks noGrp="1"/>
          </p:cNvSpPr>
          <p:nvPr>
            <p:ph type="body" sz="quarter" idx="10" hasCustomPrompt="1"/>
          </p:nvPr>
        </p:nvSpPr>
        <p:spPr>
          <a:xfrm>
            <a:off x="572861" y="1916110"/>
            <a:ext cx="4391025" cy="725488"/>
          </a:xfrm>
          <a:solidFill>
            <a:srgbClr val="666666"/>
          </a:solidFill>
        </p:spPr>
        <p:txBody>
          <a:bodyPr anchor="ctr" anchorCtr="0"/>
          <a:lstStyle>
            <a:lvl1pPr marL="0" indent="0">
              <a:buNone/>
              <a:defRPr b="1">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GB" dirty="0"/>
              <a:t>Title Text Placeholder</a:t>
            </a:r>
          </a:p>
        </p:txBody>
      </p:sp>
      <p:sp>
        <p:nvSpPr>
          <p:cNvPr id="23" name="Text Placeholder 3"/>
          <p:cNvSpPr>
            <a:spLocks noGrp="1"/>
          </p:cNvSpPr>
          <p:nvPr>
            <p:ph type="body" sz="quarter" idx="11" hasCustomPrompt="1"/>
          </p:nvPr>
        </p:nvSpPr>
        <p:spPr>
          <a:xfrm>
            <a:off x="572861" y="2641597"/>
            <a:ext cx="4391025" cy="3759201"/>
          </a:xfrm>
          <a:solidFill>
            <a:srgbClr val="666666"/>
          </a:solidFill>
        </p:spPr>
        <p:txBody>
          <a:bodyPr anchor="t" anchorCtr="0">
            <a:normAutofit/>
          </a:bodyPr>
          <a:lstStyle>
            <a:lvl1pPr marL="0" indent="0">
              <a:buNone/>
              <a:defRPr sz="2000" b="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GB" dirty="0"/>
              <a:t>Content Text Placeholder</a:t>
            </a:r>
          </a:p>
        </p:txBody>
      </p:sp>
    </p:spTree>
    <p:extLst>
      <p:ext uri="{BB962C8B-B14F-4D97-AF65-F5344CB8AC3E}">
        <p14:creationId xmlns:p14="http://schemas.microsoft.com/office/powerpoint/2010/main" val="691556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2411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Main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572571" y="1901370"/>
            <a:ext cx="10781229" cy="4499429"/>
          </a:xfrm>
        </p:spPr>
        <p:txBody>
          <a:bodyPr/>
          <a:lstStyle>
            <a:lvl1pPr>
              <a:defRPr>
                <a:latin typeface="Open Sans" panose="020B0606030504020204" pitchFamily="34" charset="0"/>
                <a:ea typeface="Open Sans" panose="020B0606030504020204" pitchFamily="34" charset="0"/>
                <a:cs typeface="Open Sans" panose="020B0606030504020204" pitchFamily="34" charset="0"/>
              </a:defRPr>
            </a:lvl1pPr>
            <a:lvl2pPr>
              <a:defRPr>
                <a:latin typeface="Open Sans" panose="020B0606030504020204" pitchFamily="34" charset="0"/>
                <a:ea typeface="Open Sans" panose="020B0606030504020204" pitchFamily="34" charset="0"/>
                <a:cs typeface="Open Sans" panose="020B0606030504020204" pitchFamily="34" charset="0"/>
              </a:defRPr>
            </a:lvl2pPr>
            <a:lvl3pPr>
              <a:defRPr>
                <a:latin typeface="Open Sans" panose="020B0606030504020204" pitchFamily="34" charset="0"/>
                <a:ea typeface="Open Sans" panose="020B0606030504020204" pitchFamily="34" charset="0"/>
                <a:cs typeface="Open Sans" panose="020B0606030504020204" pitchFamily="34" charset="0"/>
              </a:defRPr>
            </a:lvl3pPr>
            <a:lvl4pPr>
              <a:defRPr>
                <a:latin typeface="Open Sans" panose="020B0606030504020204" pitchFamily="34" charset="0"/>
                <a:ea typeface="Open Sans" panose="020B0606030504020204" pitchFamily="34" charset="0"/>
                <a:cs typeface="Open Sans" panose="020B0606030504020204" pitchFamily="34" charset="0"/>
              </a:defRPr>
            </a:lvl4pPr>
            <a:lvl5pPr>
              <a:defRPr>
                <a:latin typeface="Open Sans" panose="020B0606030504020204" pitchFamily="34" charset="0"/>
                <a:ea typeface="Open Sans" panose="020B0606030504020204" pitchFamily="34" charset="0"/>
                <a:cs typeface="Open Sans" panose="020B06060305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Rectangle 7"/>
          <p:cNvSpPr/>
          <p:nvPr userDrawn="1"/>
        </p:nvSpPr>
        <p:spPr>
          <a:xfrm>
            <a:off x="0" y="0"/>
            <a:ext cx="12192000" cy="1428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itle 1"/>
          <p:cNvSpPr>
            <a:spLocks noGrp="1"/>
          </p:cNvSpPr>
          <p:nvPr>
            <p:ph type="title" hasCustomPrompt="1"/>
          </p:nvPr>
        </p:nvSpPr>
        <p:spPr>
          <a:xfrm>
            <a:off x="572571" y="0"/>
            <a:ext cx="10781229" cy="1428749"/>
          </a:xfrm>
        </p:spPr>
        <p:txBody>
          <a:bodyPr lIns="90000" rIns="90000"/>
          <a:lstStyle>
            <a:lvl1pPr>
              <a:defRPr>
                <a:solidFill>
                  <a:srgbClr val="D2232A"/>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Title Placeholder</a:t>
            </a:r>
            <a:endParaRPr lang="en-GB" dirty="0"/>
          </a:p>
        </p:txBody>
      </p:sp>
    </p:spTree>
    <p:extLst>
      <p:ext uri="{BB962C8B-B14F-4D97-AF65-F5344CB8AC3E}">
        <p14:creationId xmlns:p14="http://schemas.microsoft.com/office/powerpoint/2010/main" val="32758818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14888" y="239713"/>
            <a:ext cx="213518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60025" y="182563"/>
            <a:ext cx="1263650"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4488" y="330200"/>
            <a:ext cx="21240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524000" y="1122363"/>
            <a:ext cx="9144000" cy="2387600"/>
          </a:xfrm>
        </p:spPr>
        <p:txBody>
          <a:bodyPr anchor="b"/>
          <a:lstStyle>
            <a:lvl1pPr algn="ctr">
              <a:defRPr sz="6000">
                <a:solidFill>
                  <a:srgbClr val="031F73"/>
                </a:solidFill>
                <a:latin typeface="+mn-lt"/>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031F7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42838551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0" y="6469063"/>
            <a:ext cx="12192000" cy="382587"/>
          </a:xfrm>
          <a:prstGeom prst="rect">
            <a:avLst/>
          </a:prstGeom>
          <a:solidFill>
            <a:srgbClr val="031F73"/>
          </a:solidFill>
          <a:ln>
            <a:solidFill>
              <a:srgbClr val="031F7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5"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90038" y="365125"/>
            <a:ext cx="21637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4"/>
          <p:cNvSpPr txBox="1">
            <a:spLocks/>
          </p:cNvSpPr>
          <p:nvPr/>
        </p:nvSpPr>
        <p:spPr>
          <a:xfrm>
            <a:off x="9305925" y="6521450"/>
            <a:ext cx="2047875" cy="261938"/>
          </a:xfrm>
          <a:prstGeom prst="rect">
            <a:avLst/>
          </a:prstGeom>
        </p:spPr>
        <p:txBody>
          <a:bodyPr anchor="ctr"/>
          <a:lstStyle>
            <a:defPPr>
              <a:defRPr lang="en-US"/>
            </a:defPPr>
            <a:lvl1pPr marL="0" algn="ctr" defTabSz="914400" rtl="0" eaLnBrk="1" latinLnBrk="0" hangingPunct="1">
              <a:defRPr sz="1200" b="1" kern="1200">
                <a:solidFill>
                  <a:srgbClr val="031F7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GB" dirty="0">
                <a:solidFill>
                  <a:schemeClr val="bg1"/>
                </a:solidFill>
              </a:rPr>
              <a:t>@</a:t>
            </a:r>
            <a:r>
              <a:rPr lang="en-GB" dirty="0" err="1">
                <a:solidFill>
                  <a:schemeClr val="bg1"/>
                </a:solidFill>
              </a:rPr>
              <a:t>OneHealthHORN</a:t>
            </a:r>
            <a:endParaRPr lang="en-GB" dirty="0">
              <a:solidFill>
                <a:schemeClr val="bg1"/>
              </a:solidFill>
            </a:endParaRPr>
          </a:p>
        </p:txBody>
      </p:sp>
      <p:sp>
        <p:nvSpPr>
          <p:cNvPr id="7" name="Footer Placeholder 4"/>
          <p:cNvSpPr txBox="1">
            <a:spLocks/>
          </p:cNvSpPr>
          <p:nvPr/>
        </p:nvSpPr>
        <p:spPr>
          <a:xfrm>
            <a:off x="4997450" y="6529388"/>
            <a:ext cx="2197100" cy="261937"/>
          </a:xfrm>
          <a:prstGeom prst="rect">
            <a:avLst/>
          </a:prstGeom>
        </p:spPr>
        <p:txBody>
          <a:bodyPr anchor="ctr"/>
          <a:lstStyle>
            <a:defPPr>
              <a:defRPr lang="en-US"/>
            </a:defPPr>
            <a:lvl1pPr marL="0" algn="ctr" defTabSz="914400" rtl="0" eaLnBrk="1" latinLnBrk="0" hangingPunct="1">
              <a:defRPr sz="1200" b="1" kern="1200">
                <a:solidFill>
                  <a:srgbClr val="031F7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GB" dirty="0">
                <a:solidFill>
                  <a:schemeClr val="bg1"/>
                </a:solidFill>
              </a:rPr>
              <a:t>HORN@liverpool.ac.uk</a:t>
            </a:r>
          </a:p>
        </p:txBody>
      </p:sp>
      <p:sp>
        <p:nvSpPr>
          <p:cNvPr id="8" name="Footer Placeholder 4"/>
          <p:cNvSpPr txBox="1">
            <a:spLocks/>
          </p:cNvSpPr>
          <p:nvPr/>
        </p:nvSpPr>
        <p:spPr>
          <a:xfrm>
            <a:off x="838200" y="6529388"/>
            <a:ext cx="2005013" cy="261937"/>
          </a:xfrm>
          <a:prstGeom prst="rect">
            <a:avLst/>
          </a:prstGeom>
        </p:spPr>
        <p:txBody>
          <a:bodyPr anchor="ctr"/>
          <a:lstStyle>
            <a:defPPr>
              <a:defRPr lang="en-US"/>
            </a:defPPr>
            <a:lvl1pPr marL="0" algn="ctr" defTabSz="914400" rtl="0" eaLnBrk="1" latinLnBrk="0" hangingPunct="1">
              <a:defRPr sz="1200" b="1" kern="1200">
                <a:solidFill>
                  <a:srgbClr val="031F7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r>
              <a:rPr lang="en-GB" dirty="0">
                <a:solidFill>
                  <a:schemeClr val="bg1"/>
                </a:solidFill>
              </a:rPr>
              <a:t>www.OneHealthHORN.net</a:t>
            </a:r>
          </a:p>
        </p:txBody>
      </p:sp>
      <p:sp>
        <p:nvSpPr>
          <p:cNvPr id="2" name="Title 1"/>
          <p:cNvSpPr>
            <a:spLocks noGrp="1"/>
          </p:cNvSpPr>
          <p:nvPr>
            <p:ph type="title"/>
          </p:nvPr>
        </p:nvSpPr>
        <p:spPr>
          <a:xfrm>
            <a:off x="838200" y="365125"/>
            <a:ext cx="8129337" cy="928781"/>
          </a:xfrm>
        </p:spPr>
        <p:txBody>
          <a:bodyPr>
            <a:normAutofit/>
          </a:bodyPr>
          <a:lstStyle>
            <a:lvl1pPr>
              <a:defRPr sz="4000" b="1">
                <a:solidFill>
                  <a:srgbClr val="031F73"/>
                </a:solidFill>
                <a:latin typeface="+mn-lt"/>
              </a:defRPr>
            </a:lvl1pPr>
          </a:lstStyle>
          <a:p>
            <a:r>
              <a:rPr lang="en-US"/>
              <a:t>Click to edit Master title style</a:t>
            </a:r>
            <a:endParaRPr lang="en-GB" dirty="0"/>
          </a:p>
        </p:txBody>
      </p:sp>
      <p:sp>
        <p:nvSpPr>
          <p:cNvPr id="3" name="Content Placeholder 2"/>
          <p:cNvSpPr>
            <a:spLocks noGrp="1"/>
          </p:cNvSpPr>
          <p:nvPr>
            <p:ph idx="1"/>
          </p:nvPr>
        </p:nvSpPr>
        <p:spPr>
          <a:xfrm>
            <a:off x="838199" y="1458097"/>
            <a:ext cx="10515600" cy="47697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669155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FDED8F2-A24E-46E7-8EA6-9F0E06110D16}" type="datetimeFigureOut">
              <a:rPr lang="en-GB"/>
              <a:pPr>
                <a:defRPr/>
              </a:pPr>
              <a:t>03/03/2025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F8049C0-5E26-4AF4-8B90-62296D5F7CDA}" type="slidenum">
              <a:rPr lang="en-GB"/>
              <a:pPr>
                <a:defRPr/>
              </a:pPr>
              <a:t>‹#›</a:t>
            </a:fld>
            <a:endParaRPr lang="en-GB"/>
          </a:p>
        </p:txBody>
      </p:sp>
    </p:spTree>
    <p:extLst>
      <p:ext uri="{BB962C8B-B14F-4D97-AF65-F5344CB8AC3E}">
        <p14:creationId xmlns:p14="http://schemas.microsoft.com/office/powerpoint/2010/main" val="1564566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5C37C-0F80-4D0B-4317-A77F471FD7A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8AFBE7B-55FA-F92F-54B2-97696BA1C03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43BD22E-7D99-64F5-EA34-0EE00A9D13E9}"/>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0935B3F6-ADA7-0356-E9DC-89B447C375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E5F439-8848-F35B-0999-094735D1DB14}"/>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29675418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90038" y="365125"/>
            <a:ext cx="21637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itle 1"/>
          <p:cNvSpPr>
            <a:spLocks noGrp="1"/>
          </p:cNvSpPr>
          <p:nvPr>
            <p:ph type="title"/>
          </p:nvPr>
        </p:nvSpPr>
        <p:spPr>
          <a:xfrm>
            <a:off x="838200" y="365125"/>
            <a:ext cx="8129337" cy="928781"/>
          </a:xfrm>
        </p:spPr>
        <p:txBody>
          <a:bodyPr>
            <a:normAutofit/>
          </a:bodyPr>
          <a:lstStyle>
            <a:lvl1pPr>
              <a:defRPr sz="4000" b="1">
                <a:solidFill>
                  <a:srgbClr val="031F73"/>
                </a:solidFill>
                <a:latin typeface="+mn-lt"/>
              </a:defRPr>
            </a:lvl1pPr>
          </a:lstStyle>
          <a:p>
            <a:r>
              <a:rPr lang="en-US"/>
              <a:t>Click to edit Master title style</a:t>
            </a:r>
            <a:endParaRPr lang="en-GB" dirty="0"/>
          </a:p>
        </p:txBody>
      </p:sp>
      <p:sp>
        <p:nvSpPr>
          <p:cNvPr id="6" name="Date Placeholder 3"/>
          <p:cNvSpPr>
            <a:spLocks noGrp="1"/>
          </p:cNvSpPr>
          <p:nvPr>
            <p:ph type="dt" sz="half" idx="10"/>
          </p:nvPr>
        </p:nvSpPr>
        <p:spPr/>
        <p:txBody>
          <a:bodyPr/>
          <a:lstStyle>
            <a:lvl1pPr>
              <a:defRPr/>
            </a:lvl1pPr>
          </a:lstStyle>
          <a:p>
            <a:pPr>
              <a:defRPr/>
            </a:pPr>
            <a:fld id="{091B278C-0CB1-44A6-8A64-EC7822067685}" type="datetimeFigureOut">
              <a:rPr lang="en-GB"/>
              <a:pPr>
                <a:defRPr/>
              </a:pPr>
              <a:t>03/03/2025</a:t>
            </a:fld>
            <a:endParaRPr lang="en-GB"/>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a:lvl1pPr>
          </a:lstStyle>
          <a:p>
            <a:pPr>
              <a:defRPr/>
            </a:pPr>
            <a:fld id="{761F2793-B459-4326-BDE6-9ABAE0DED5E1}" type="slidenum">
              <a:rPr lang="en-GB"/>
              <a:pPr>
                <a:defRPr/>
              </a:pPr>
              <a:t>‹#›</a:t>
            </a:fld>
            <a:endParaRPr lang="en-GB"/>
          </a:p>
        </p:txBody>
      </p:sp>
    </p:spTree>
    <p:extLst>
      <p:ext uri="{BB962C8B-B14F-4D97-AF65-F5344CB8AC3E}">
        <p14:creationId xmlns:p14="http://schemas.microsoft.com/office/powerpoint/2010/main" val="25062515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90038" y="365125"/>
            <a:ext cx="2163762"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
          <p:cNvSpPr>
            <a:spLocks noGrp="1"/>
          </p:cNvSpPr>
          <p:nvPr>
            <p:ph type="title"/>
          </p:nvPr>
        </p:nvSpPr>
        <p:spPr>
          <a:xfrm>
            <a:off x="838200" y="365125"/>
            <a:ext cx="8129337" cy="928781"/>
          </a:xfrm>
        </p:spPr>
        <p:txBody>
          <a:bodyPr>
            <a:normAutofit/>
          </a:bodyPr>
          <a:lstStyle>
            <a:lvl1pPr>
              <a:defRPr sz="4000" b="1">
                <a:solidFill>
                  <a:srgbClr val="031F73"/>
                </a:solidFill>
                <a:latin typeface="+mn-lt"/>
              </a:defRPr>
            </a:lvl1pPr>
          </a:lstStyle>
          <a:p>
            <a:r>
              <a:rPr lang="en-US"/>
              <a:t>Click to edit Master title style</a:t>
            </a:r>
            <a:endParaRPr lang="en-GB" dirty="0"/>
          </a:p>
        </p:txBody>
      </p:sp>
      <p:sp>
        <p:nvSpPr>
          <p:cNvPr id="8" name="Date Placeholder 3"/>
          <p:cNvSpPr>
            <a:spLocks noGrp="1"/>
          </p:cNvSpPr>
          <p:nvPr>
            <p:ph type="dt" sz="half" idx="10"/>
          </p:nvPr>
        </p:nvSpPr>
        <p:spPr/>
        <p:txBody>
          <a:bodyPr/>
          <a:lstStyle>
            <a:lvl1pPr>
              <a:defRPr/>
            </a:lvl1pPr>
          </a:lstStyle>
          <a:p>
            <a:pPr>
              <a:defRPr/>
            </a:pPr>
            <a:fld id="{24D2A985-CAD0-4410-9F8B-ADB557D324CF}" type="datetimeFigureOut">
              <a:rPr lang="en-GB"/>
              <a:pPr>
                <a:defRPr/>
              </a:pPr>
              <a:t>03/03/2025</a:t>
            </a:fld>
            <a:endParaRPr lang="en-GB"/>
          </a:p>
        </p:txBody>
      </p:sp>
      <p:sp>
        <p:nvSpPr>
          <p:cNvPr id="9" name="Footer Placeholder 4"/>
          <p:cNvSpPr>
            <a:spLocks noGrp="1"/>
          </p:cNvSpPr>
          <p:nvPr>
            <p:ph type="ftr" sz="quarter" idx="11"/>
          </p:nvPr>
        </p:nvSpPr>
        <p:spPr/>
        <p:txBody>
          <a:bodyPr/>
          <a:lstStyle>
            <a:lvl1pPr>
              <a:defRPr/>
            </a:lvl1pPr>
          </a:lstStyle>
          <a:p>
            <a:pPr>
              <a:defRPr/>
            </a:pPr>
            <a:endParaRPr lang="en-GB"/>
          </a:p>
        </p:txBody>
      </p:sp>
      <p:sp>
        <p:nvSpPr>
          <p:cNvPr id="10" name="Slide Number Placeholder 5"/>
          <p:cNvSpPr>
            <a:spLocks noGrp="1"/>
          </p:cNvSpPr>
          <p:nvPr>
            <p:ph type="sldNum" sz="quarter" idx="12"/>
          </p:nvPr>
        </p:nvSpPr>
        <p:spPr/>
        <p:txBody>
          <a:bodyPr/>
          <a:lstStyle>
            <a:lvl1pPr>
              <a:defRPr/>
            </a:lvl1pPr>
          </a:lstStyle>
          <a:p>
            <a:pPr>
              <a:defRPr/>
            </a:pPr>
            <a:fld id="{AEFC9401-B3E9-4E8C-95EF-582603171AFA}" type="slidenum">
              <a:rPr lang="en-GB"/>
              <a:pPr>
                <a:defRPr/>
              </a:pPr>
              <a:t>‹#›</a:t>
            </a:fld>
            <a:endParaRPr lang="en-GB"/>
          </a:p>
        </p:txBody>
      </p:sp>
    </p:spTree>
    <p:extLst>
      <p:ext uri="{BB962C8B-B14F-4D97-AF65-F5344CB8AC3E}">
        <p14:creationId xmlns:p14="http://schemas.microsoft.com/office/powerpoint/2010/main" val="2785784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5F348D6-CEBB-4FE3-9E84-56578E3BD68F}" type="datetimeFigureOut">
              <a:rPr lang="en-GB"/>
              <a:pPr>
                <a:defRPr/>
              </a:pPr>
              <a:t>03/03/2025</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972BFC39-221F-4004-B226-27EE77E4CE3F}" type="slidenum">
              <a:rPr lang="en-GB"/>
              <a:pPr>
                <a:defRPr/>
              </a:pPr>
              <a:t>‹#›</a:t>
            </a:fld>
            <a:endParaRPr lang="en-GB"/>
          </a:p>
        </p:txBody>
      </p:sp>
    </p:spTree>
    <p:extLst>
      <p:ext uri="{BB962C8B-B14F-4D97-AF65-F5344CB8AC3E}">
        <p14:creationId xmlns:p14="http://schemas.microsoft.com/office/powerpoint/2010/main" val="4827734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7626AB0-5E26-4ABC-AB64-49B0F4906DB1}" type="datetimeFigureOut">
              <a:rPr lang="en-GB"/>
              <a:pPr>
                <a:defRPr/>
              </a:pPr>
              <a:t>03/03/2025</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1DB51DFA-0056-48C1-A6E4-7DC393F428D0}" type="slidenum">
              <a:rPr lang="en-GB"/>
              <a:pPr>
                <a:defRPr/>
              </a:pPr>
              <a:t>‹#›</a:t>
            </a:fld>
            <a:endParaRPr lang="en-GB"/>
          </a:p>
        </p:txBody>
      </p:sp>
    </p:spTree>
    <p:extLst>
      <p:ext uri="{BB962C8B-B14F-4D97-AF65-F5344CB8AC3E}">
        <p14:creationId xmlns:p14="http://schemas.microsoft.com/office/powerpoint/2010/main" val="689623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54A62D3-CC2F-4B19-BF63-53EDE8937DCF}" type="datetimeFigureOut">
              <a:rPr lang="en-GB"/>
              <a:pPr>
                <a:defRPr/>
              </a:pPr>
              <a:t>03/03/2025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47D0A9C-75C1-426F-BB66-3DDB6FF423C8}" type="slidenum">
              <a:rPr lang="en-GB"/>
              <a:pPr>
                <a:defRPr/>
              </a:pPr>
              <a:t>‹#›</a:t>
            </a:fld>
            <a:endParaRPr lang="en-GB"/>
          </a:p>
        </p:txBody>
      </p:sp>
    </p:spTree>
    <p:extLst>
      <p:ext uri="{BB962C8B-B14F-4D97-AF65-F5344CB8AC3E}">
        <p14:creationId xmlns:p14="http://schemas.microsoft.com/office/powerpoint/2010/main" val="16763788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D1C8C72-4246-4036-BF7C-5989C8F2EE4A}" type="datetimeFigureOut">
              <a:rPr lang="en-GB"/>
              <a:pPr>
                <a:defRPr/>
              </a:pPr>
              <a:t>03/03/2025</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6EB15D5D-75A0-4B10-A94E-9D5E3D067CB0}" type="slidenum">
              <a:rPr lang="en-GB"/>
              <a:pPr>
                <a:defRPr/>
              </a:pPr>
              <a:t>‹#›</a:t>
            </a:fld>
            <a:endParaRPr lang="en-GB"/>
          </a:p>
        </p:txBody>
      </p:sp>
    </p:spTree>
    <p:extLst>
      <p:ext uri="{BB962C8B-B14F-4D97-AF65-F5344CB8AC3E}">
        <p14:creationId xmlns:p14="http://schemas.microsoft.com/office/powerpoint/2010/main" val="35525767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357986A0-689E-492E-811D-16FABE4B71D5}" type="datetimeFigureOut">
              <a:rPr lang="en-GB"/>
              <a:pPr>
                <a:defRPr/>
              </a:pPr>
              <a:t>03/03/2025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7CF2F71-CD94-43B6-8772-73B15DF0EE57}" type="slidenum">
              <a:rPr lang="en-GB"/>
              <a:pPr>
                <a:defRPr/>
              </a:pPr>
              <a:t>‹#›</a:t>
            </a:fld>
            <a:endParaRPr lang="en-GB"/>
          </a:p>
        </p:txBody>
      </p:sp>
    </p:spTree>
    <p:extLst>
      <p:ext uri="{BB962C8B-B14F-4D97-AF65-F5344CB8AC3E}">
        <p14:creationId xmlns:p14="http://schemas.microsoft.com/office/powerpoint/2010/main" val="1470123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04269765-0D6A-477F-8D48-9B08F75DEB56}" type="datetimeFigureOut">
              <a:rPr lang="en-GB"/>
              <a:pPr>
                <a:defRPr/>
              </a:pPr>
              <a:t>03/03/2025</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B3D53A9-AEC5-4B82-AFF4-509208FC482F}" type="slidenum">
              <a:rPr lang="en-GB"/>
              <a:pPr>
                <a:defRPr/>
              </a:pPr>
              <a:t>‹#›</a:t>
            </a:fld>
            <a:endParaRPr lang="en-GB"/>
          </a:p>
        </p:txBody>
      </p:sp>
    </p:spTree>
    <p:extLst>
      <p:ext uri="{BB962C8B-B14F-4D97-AF65-F5344CB8AC3E}">
        <p14:creationId xmlns:p14="http://schemas.microsoft.com/office/powerpoint/2010/main" val="1394063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BA0B2-DA78-59FE-4FD9-F3055CFDFF1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7C74AD12-3CC8-0182-1ED4-BA8F9563657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EB5DB76-F1EB-06B0-0C75-094F38C3459A}"/>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B0977D16-2646-EF66-8AD6-E6F0206F6F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D43BA8-7AE4-202D-660A-E0083F9DBB1F}"/>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140761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6FAB8-057B-BECE-A165-E24A5E1F9C2C}"/>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0DFAC0F-E790-28C9-D8D1-B072E7BB4A6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FD5B09E-B1B1-8245-4E9E-7D9B08BFDA9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DCF08E14-D5A6-7B22-591C-1D676D35C8B3}"/>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6" name="Footer Placeholder 5">
            <a:extLst>
              <a:ext uri="{FF2B5EF4-FFF2-40B4-BE49-F238E27FC236}">
                <a16:creationId xmlns:a16="http://schemas.microsoft.com/office/drawing/2014/main" id="{5ABD1BFD-DCFB-2C6F-5A88-4489BE9D986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62A0A7-58A0-51F4-C628-F3495A8CF1A8}"/>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12367018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E1E99-C616-FBFC-9C2B-14BF05A60FDD}"/>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C2FEF6AC-6A7C-B4CC-A6C1-A2998037BE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350CD5D-A601-3A8E-C309-DF583BBEE0C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D747B15-6EBB-3685-243C-3F7C5A8D26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17C0380-7D9E-EE05-CC2C-77E22BD0E60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F4114714-1E78-4454-21ED-B20E5D5DD884}"/>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8" name="Footer Placeholder 7">
            <a:extLst>
              <a:ext uri="{FF2B5EF4-FFF2-40B4-BE49-F238E27FC236}">
                <a16:creationId xmlns:a16="http://schemas.microsoft.com/office/drawing/2014/main" id="{D0DC9473-F856-B75E-7B5A-E27E245917A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D4E4BB7-B318-0737-E174-C933F7ABA097}"/>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2303983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D9F3F-B5F9-AEE9-77A6-C95D7328374B}"/>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F14492C6-3AB4-1E34-CF16-5981FD9BCC5E}"/>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4" name="Footer Placeholder 3">
            <a:extLst>
              <a:ext uri="{FF2B5EF4-FFF2-40B4-BE49-F238E27FC236}">
                <a16:creationId xmlns:a16="http://schemas.microsoft.com/office/drawing/2014/main" id="{75AF23AD-6138-6780-968C-0D1B5460996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D5B3DDF-EB37-FA0E-7FD3-A65E31059336}"/>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3301820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6D96EB-FFCE-438D-858D-6D50196CDB6F}"/>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3" name="Footer Placeholder 2">
            <a:extLst>
              <a:ext uri="{FF2B5EF4-FFF2-40B4-BE49-F238E27FC236}">
                <a16:creationId xmlns:a16="http://schemas.microsoft.com/office/drawing/2014/main" id="{CB487663-4A14-C67A-0BB2-B993AD567C2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EE210D4-BB7C-52E6-AE04-4D736DE00CE3}"/>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1051163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12B1C0-6E5D-5674-9023-16F61F7C282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EF636BF8-CDA2-2245-C06F-5128A6E279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0B2ED3F-9818-0169-DE35-14A9CAD22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882F849-C158-055A-F261-798A4F08A016}"/>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6" name="Footer Placeholder 5">
            <a:extLst>
              <a:ext uri="{FF2B5EF4-FFF2-40B4-BE49-F238E27FC236}">
                <a16:creationId xmlns:a16="http://schemas.microsoft.com/office/drawing/2014/main" id="{8E5F4F0C-0BF8-8816-55DA-6AC489A585D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B166D6-3168-E07F-4086-AB1329E64626}"/>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3089405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69546-1B17-EC7F-1391-F72CD8EB50F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8074A3FF-A2F3-806E-C9CF-05457875DA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D060A10-13A4-2FF3-CA87-EE60CAB963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9DCD292-5C8A-F3BC-CBEA-1BD1FCCD54B3}"/>
              </a:ext>
            </a:extLst>
          </p:cNvPr>
          <p:cNvSpPr>
            <a:spLocks noGrp="1"/>
          </p:cNvSpPr>
          <p:nvPr>
            <p:ph type="dt" sz="half" idx="10"/>
          </p:nvPr>
        </p:nvSpPr>
        <p:spPr/>
        <p:txBody>
          <a:bodyPr/>
          <a:lstStyle/>
          <a:p>
            <a:fld id="{EAF073A7-1748-41B9-87F4-91A529BEEE88}" type="datetimeFigureOut">
              <a:rPr lang="en-GB" smtClean="0"/>
              <a:t>03/03/2025</a:t>
            </a:fld>
            <a:endParaRPr lang="en-GB"/>
          </a:p>
        </p:txBody>
      </p:sp>
      <p:sp>
        <p:nvSpPr>
          <p:cNvPr id="6" name="Footer Placeholder 5">
            <a:extLst>
              <a:ext uri="{FF2B5EF4-FFF2-40B4-BE49-F238E27FC236}">
                <a16:creationId xmlns:a16="http://schemas.microsoft.com/office/drawing/2014/main" id="{9D7591D6-3A3D-0F9F-56AE-1CCBE37B3F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0CE3BF-FC6B-5291-6113-2A2C139DD2A6}"/>
              </a:ext>
            </a:extLst>
          </p:cNvPr>
          <p:cNvSpPr>
            <a:spLocks noGrp="1"/>
          </p:cNvSpPr>
          <p:nvPr>
            <p:ph type="sldNum" sz="quarter" idx="12"/>
          </p:nvPr>
        </p:nvSpPr>
        <p:spPr/>
        <p:txBody>
          <a:bodyPr/>
          <a:lstStyle/>
          <a:p>
            <a:fld id="{87A16B88-6EB8-4460-9933-424406020884}" type="slidenum">
              <a:rPr lang="en-GB" smtClean="0"/>
              <a:t>‹#›</a:t>
            </a:fld>
            <a:endParaRPr lang="en-GB"/>
          </a:p>
        </p:txBody>
      </p:sp>
    </p:spTree>
    <p:extLst>
      <p:ext uri="{BB962C8B-B14F-4D97-AF65-F5344CB8AC3E}">
        <p14:creationId xmlns:p14="http://schemas.microsoft.com/office/powerpoint/2010/main" val="2245907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0B3F3B-D6E7-0BD2-F019-ECBEBB8FA6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329CCD91-05AF-494B-D6FE-510A7AF20C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9007F2E-933A-6AA3-338F-C83F2F0DBB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AF073A7-1748-41B9-87F4-91A529BEEE88}" type="datetimeFigureOut">
              <a:rPr lang="en-GB" smtClean="0"/>
              <a:t>03/03/2025</a:t>
            </a:fld>
            <a:endParaRPr lang="en-GB"/>
          </a:p>
        </p:txBody>
      </p:sp>
      <p:sp>
        <p:nvSpPr>
          <p:cNvPr id="5" name="Footer Placeholder 4">
            <a:extLst>
              <a:ext uri="{FF2B5EF4-FFF2-40B4-BE49-F238E27FC236}">
                <a16:creationId xmlns:a16="http://schemas.microsoft.com/office/drawing/2014/main" id="{CFD85F23-2551-B7AC-4E89-73223C5A6B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595F4C0-2EF8-8051-190A-B27F8C982B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7A16B88-6EB8-4460-9933-424406020884}" type="slidenum">
              <a:rPr lang="en-GB" smtClean="0"/>
              <a:t>‹#›</a:t>
            </a:fld>
            <a:endParaRPr lang="en-GB"/>
          </a:p>
        </p:txBody>
      </p:sp>
    </p:spTree>
    <p:extLst>
      <p:ext uri="{BB962C8B-B14F-4D97-AF65-F5344CB8AC3E}">
        <p14:creationId xmlns:p14="http://schemas.microsoft.com/office/powerpoint/2010/main" val="656265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 id="214748366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BDBD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D81834-A9CD-4BCC-97E3-8D96382A5261}" type="datetimeFigureOut">
              <a:rPr lang="en-GB" smtClean="0"/>
              <a:t>03/03/2025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31C50E-599F-4C46-B651-F89D0C008C00}" type="slidenum">
              <a:rPr lang="en-GB" smtClean="0"/>
              <a:t>‹#›</a:t>
            </a:fld>
            <a:endParaRPr lang="en-GB"/>
          </a:p>
        </p:txBody>
      </p:sp>
    </p:spTree>
    <p:extLst>
      <p:ext uri="{BB962C8B-B14F-4D97-AF65-F5344CB8AC3E}">
        <p14:creationId xmlns:p14="http://schemas.microsoft.com/office/powerpoint/2010/main" val="1026196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BB5A0627-B6D6-4B5D-8506-67A730146546}" type="datetimeFigureOut">
              <a:rPr lang="en-GB"/>
              <a:pPr>
                <a:defRPr/>
              </a:pPr>
              <a:t>03/03/2025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97EBA7B-5523-4FF6-ADB7-D4AF2544497B}" type="slidenum">
              <a:rPr lang="en-GB"/>
              <a:pPr>
                <a:defRPr/>
              </a:pPr>
              <a:t>‹#›</a:t>
            </a:fld>
            <a:endParaRPr lang="en-GB"/>
          </a:p>
        </p:txBody>
      </p:sp>
    </p:spTree>
    <p:extLst>
      <p:ext uri="{BB962C8B-B14F-4D97-AF65-F5344CB8AC3E}">
        <p14:creationId xmlns:p14="http://schemas.microsoft.com/office/powerpoint/2010/main" val="254911620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rtl="0" eaLnBrk="1" fontAlgn="base" hangingPunct="1">
        <a:lnSpc>
          <a:spcPct val="90000"/>
        </a:lnSpc>
        <a:spcBef>
          <a:spcPct val="0"/>
        </a:spcBef>
        <a:spcAft>
          <a:spcPct val="0"/>
        </a:spcAft>
        <a:defRPr sz="4400" kern="1200">
          <a:solidFill>
            <a:schemeClr val="tx1"/>
          </a:solidFill>
          <a:latin typeface="+mj-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nuru.kipato@sua.ac.t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nuru.kipato@sua.ac.tz"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CHDqxXicWGA&amp;list=PLK5PktXR1tmPeo9QdweAhXxga-3PUPbuT&amp;index=3"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ifcgtvPc9_4&amp;list=PLK5PktXR1tmPQxxXr8zYUmgVLaHMnmhTP&amp;index=4" TargetMode="External"/><Relationship Id="rId2" Type="http://schemas.openxmlformats.org/officeDocument/2006/relationships/hyperlink" Target="https://www.youtube.com/watch?v=soFH3Dqq2iU&amp;list=PLK5PktXR1tmPQxxXr8zYUmgVLaHMnmhTP&amp;index=2" TargetMode="External"/><Relationship Id="rId1" Type="http://schemas.openxmlformats.org/officeDocument/2006/relationships/slideLayout" Target="../slideLayouts/slideLayout12.xml"/><Relationship Id="rId4" Type="http://schemas.openxmlformats.org/officeDocument/2006/relationships/hyperlink" Target="https://www.youtube.com/watch?v=1kL117QpRJQ&amp;list=PLK5PktXR1tmPQxxXr8zYUmgVLaHMnmhTP&amp;index=5"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cQkOmPLMACU"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hyperlink" Target="https://ee.kobotoolbox.org/x/JdvSGRiX" TargetMode="External"/><Relationship Id="rId4" Type="http://schemas.openxmlformats.org/officeDocument/2006/relationships/hyperlink" Target="https://kc.kobotoolbox.org/stats4sd_esa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watch?v=R5MiSkzIWvg&amp;list=PLK5PktXR1tmM2UYcm_1ZZW_ZhKTBQzpGI"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hyperlink" Target="https://www.youtube.com/watch?v=Tx2V3M_Pko8&amp;list=PLK5PktXR1tmPQxxXr8zYUmgVLaHMnmhTP&amp;index=2"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pMhtoKcxCKY&amp;list=PLK5PktXR1tmPeo9QdweAhXxga-3PUPbuT"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c.e.Barahona@stats4sd.org" TargetMode="External"/><Relationship Id="rId2" Type="http://schemas.openxmlformats.org/officeDocument/2006/relationships/hyperlink" Target="mailto:nuru.kipato@sua.ac.tz"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hyperlink" Target="https://stats4sd.org/resources/402"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mailto:c.e.barahona@stats4sd.org"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youtube.com/watch?v=uhzx8HMEMzM&amp;list=PLK5PktXR1tmPQ56i2cdEvroj9nbLzXua7&amp;index=4"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mailto:j.poole@stats4sd.org"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hyperlink" Target="https://youtu.be/nAlR99z1-Vk" TargetMode="Externa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hyperlink" Target="https://resourcepacks.statistics-training.org/eSMS_4-1/story_html5.html" TargetMode="External"/><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hyperlink" Target="https://resourcepacks.statistics-training.org/eSMS_4-2/story_html5.html"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hyperlink" Target="https://resourcepacks.statistics-training.org/eSMS_4-1/story_html5.html"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4" Type="http://schemas.openxmlformats.org/officeDocument/2006/relationships/hyperlink" Target="https://resourcepacks.statistics-training.org/eSMS_4-2/story_html5.html"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s://www.youtube.com/watch?v=9sHfGwffrOI&amp;list=PLK5PktXR1tmPQ56i2cdEvroj9nbLzXua7&amp;index=4" TargetMode="External"/><Relationship Id="rId7" Type="http://schemas.openxmlformats.org/officeDocument/2006/relationships/hyperlink" Target="https://www.youtube.com/watch?v=eyknGvncKLw" TargetMode="External"/><Relationship Id="rId2" Type="http://schemas.openxmlformats.org/officeDocument/2006/relationships/notesSlide" Target="../notesSlides/notesSlide36.xml"/><Relationship Id="rId1" Type="http://schemas.openxmlformats.org/officeDocument/2006/relationships/slideLayout" Target="../slideLayouts/slideLayout12.xml"/><Relationship Id="rId6" Type="http://schemas.openxmlformats.org/officeDocument/2006/relationships/hyperlink" Target="https://www.youtube.com/watch?v=0zZYBALbZgg" TargetMode="External"/><Relationship Id="rId5" Type="http://schemas.openxmlformats.org/officeDocument/2006/relationships/hyperlink" Target="https://resourcepacks.statistics-training.org/eSMS_4-3/story_html5.html" TargetMode="External"/><Relationship Id="rId4" Type="http://schemas.openxmlformats.org/officeDocument/2006/relationships/hyperlink" Target="https://stats4sd.org/resources/statistical-guides-confidence-and-significance-key-concepts-of-inferential-statistics_2019-08-21_10:33:33"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hyperlink" Target="mailto:r.coe@stats4sd.org" TargetMode="External"/></Relationships>
</file>

<file path=ppt/slides/_rels/slide54.xml.rels><?xml version="1.0" encoding="UTF-8" standalone="yes"?>
<Relationships xmlns="http://schemas.openxmlformats.org/package/2006/relationships"><Relationship Id="rId2" Type="http://schemas.openxmlformats.org/officeDocument/2006/relationships/hyperlink" Target="https://youtu.be/WBpUPPTOj_E" TargetMode="Externa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0.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hyperlink" Target="https://doi.org/10.3390/su12030998" TargetMode="External"/><Relationship Id="rId3" Type="http://schemas.openxmlformats.org/officeDocument/2006/relationships/hyperlink" Target="https://doi.org/10.1017/S0014479723000212" TargetMode="External"/><Relationship Id="rId7" Type="http://schemas.openxmlformats.org/officeDocument/2006/relationships/hyperlink" Target="https://doi.org/10.1007/s10457-020-00520-7"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dx.doi.org/10.1017/S0014479716000181" TargetMode="External"/><Relationship Id="rId5" Type="http://schemas.openxmlformats.org/officeDocument/2006/relationships/hyperlink" Target="https://ajfand.net/Volume24/No11/Mhango24455.pdf" TargetMode="External"/><Relationship Id="rId10" Type="http://schemas.openxmlformats.org/officeDocument/2006/relationships/hyperlink" Target="https://doi.org/10.1007/s10457-019-00403-6" TargetMode="External"/><Relationship Id="rId4" Type="http://schemas.openxmlformats.org/officeDocument/2006/relationships/hyperlink" Target="https://doi.org/10.3389/fpls.2024.1402731" TargetMode="External"/><Relationship Id="rId9" Type="http://schemas.openxmlformats.org/officeDocument/2006/relationships/hyperlink" Target="https://doi.org/10.3390/su151914467" TargetMode="External"/></Relationships>
</file>

<file path=ppt/slides/_rels/slide7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1.xml"/><Relationship Id="rId1" Type="http://schemas.openxmlformats.org/officeDocument/2006/relationships/slideLayout" Target="../slideLayouts/slideLayout1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hyperlink" Target="mailto:nuru.kipato@sua.ac.tz" TargetMode="External"/><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16/j.fcr.2019.107693" TargetMode="External"/><Relationship Id="rId2" Type="http://schemas.openxmlformats.org/officeDocument/2006/relationships/hyperlink" Target="https://doi.org/10.1080/1389224X.2022.2082500" TargetMode="External"/><Relationship Id="rId1" Type="http://schemas.openxmlformats.org/officeDocument/2006/relationships/slideLayout" Target="../slideLayouts/slideLayout2.xml"/><Relationship Id="rId6" Type="http://schemas.openxmlformats.org/officeDocument/2006/relationships/hyperlink" Target="https://doi.org/10.1017/S0014479724000127" TargetMode="External"/><Relationship Id="rId5" Type="http://schemas.openxmlformats.org/officeDocument/2006/relationships/hyperlink" Target="https://doi.org/10.1017/S0014479724000097" TargetMode="External"/><Relationship Id="rId4" Type="http://schemas.openxmlformats.org/officeDocument/2006/relationships/hyperlink" Target="https://doi.org/10.1186/s12870-023-04197-9" TargetMode="Externa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DEAF-CCC5-BD33-27CD-786453AF5484}"/>
              </a:ext>
            </a:extLst>
          </p:cNvPr>
          <p:cNvSpPr>
            <a:spLocks noGrp="1"/>
          </p:cNvSpPr>
          <p:nvPr>
            <p:ph type="ctrTitle"/>
          </p:nvPr>
        </p:nvSpPr>
        <p:spPr/>
        <p:txBody>
          <a:bodyPr>
            <a:normAutofit/>
          </a:bodyPr>
          <a:lstStyle/>
          <a:p>
            <a:r>
              <a:rPr lang="en-US" dirty="0"/>
              <a:t>CS 600: Research Methodology</a:t>
            </a:r>
            <a:endParaRPr lang="en-GB" dirty="0"/>
          </a:p>
        </p:txBody>
      </p:sp>
      <p:sp>
        <p:nvSpPr>
          <p:cNvPr id="3" name="Subtitle 2">
            <a:extLst>
              <a:ext uri="{FF2B5EF4-FFF2-40B4-BE49-F238E27FC236}">
                <a16:creationId xmlns:a16="http://schemas.microsoft.com/office/drawing/2014/main" id="{2B95BEDC-41E1-A9FE-4BDD-9B052B354369}"/>
              </a:ext>
            </a:extLst>
          </p:cNvPr>
          <p:cNvSpPr>
            <a:spLocks noGrp="1"/>
          </p:cNvSpPr>
          <p:nvPr>
            <p:ph type="subTitle" idx="1"/>
          </p:nvPr>
        </p:nvSpPr>
        <p:spPr/>
        <p:txBody>
          <a:bodyPr/>
          <a:lstStyle/>
          <a:p>
            <a:r>
              <a:rPr lang="en-US" dirty="0"/>
              <a:t>Lead Instructor: Dr. Nuru Kipato (</a:t>
            </a:r>
            <a:r>
              <a:rPr lang="en-US" dirty="0">
                <a:hlinkClick r:id="rId2"/>
              </a:rPr>
              <a:t>nuru.kipato@sua.ac.tz</a:t>
            </a:r>
            <a:r>
              <a:rPr lang="en-US" dirty="0"/>
              <a:t>) </a:t>
            </a:r>
            <a:endParaRPr lang="en-GB" dirty="0"/>
          </a:p>
        </p:txBody>
      </p:sp>
    </p:spTree>
    <p:extLst>
      <p:ext uri="{BB962C8B-B14F-4D97-AF65-F5344CB8AC3E}">
        <p14:creationId xmlns:p14="http://schemas.microsoft.com/office/powerpoint/2010/main" val="3719090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7C3EB-02C8-48AC-791F-5083C1179B5F}"/>
              </a:ext>
            </a:extLst>
          </p:cNvPr>
          <p:cNvSpPr>
            <a:spLocks noGrp="1"/>
          </p:cNvSpPr>
          <p:nvPr>
            <p:ph type="ctrTitle"/>
          </p:nvPr>
        </p:nvSpPr>
        <p:spPr/>
        <p:txBody>
          <a:bodyPr/>
          <a:lstStyle/>
          <a:p>
            <a:r>
              <a:rPr lang="en-US" b="1" dirty="0"/>
              <a:t>Section 2: Data collection and management</a:t>
            </a:r>
            <a:endParaRPr lang="en-GB" b="1" dirty="0"/>
          </a:p>
        </p:txBody>
      </p:sp>
      <p:sp>
        <p:nvSpPr>
          <p:cNvPr id="3" name="Subtitle 2">
            <a:extLst>
              <a:ext uri="{FF2B5EF4-FFF2-40B4-BE49-F238E27FC236}">
                <a16:creationId xmlns:a16="http://schemas.microsoft.com/office/drawing/2014/main" id="{2B15C59F-7934-5A82-8C91-C72F1C96267E}"/>
              </a:ext>
            </a:extLst>
          </p:cNvPr>
          <p:cNvSpPr>
            <a:spLocks noGrp="1"/>
          </p:cNvSpPr>
          <p:nvPr>
            <p:ph type="subTitle" idx="1"/>
          </p:nvPr>
        </p:nvSpPr>
        <p:spPr>
          <a:xfrm>
            <a:off x="1524000" y="4004427"/>
            <a:ext cx="9144000" cy="1655762"/>
          </a:xfrm>
        </p:spPr>
        <p:txBody>
          <a:bodyPr/>
          <a:lstStyle/>
          <a:p>
            <a:r>
              <a:rPr lang="en-US" dirty="0"/>
              <a:t>Created by: </a:t>
            </a:r>
          </a:p>
          <a:p>
            <a:r>
              <a:rPr lang="en-US" dirty="0"/>
              <a:t>Dr. Nuru Kipato (</a:t>
            </a:r>
            <a:r>
              <a:rPr lang="en-US" dirty="0">
                <a:hlinkClick r:id="rId2"/>
              </a:rPr>
              <a:t>nuru.kipato@sua.ac.tz</a:t>
            </a:r>
            <a:r>
              <a:rPr lang="en-US" dirty="0"/>
              <a:t>)</a:t>
            </a:r>
            <a:endParaRPr lang="en-GB" dirty="0"/>
          </a:p>
        </p:txBody>
      </p:sp>
    </p:spTree>
    <p:extLst>
      <p:ext uri="{BB962C8B-B14F-4D97-AF65-F5344CB8AC3E}">
        <p14:creationId xmlns:p14="http://schemas.microsoft.com/office/powerpoint/2010/main" val="362994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7819D7-1856-B376-EB83-56A9D6EE4D56}"/>
              </a:ext>
            </a:extLst>
          </p:cNvPr>
          <p:cNvSpPr>
            <a:spLocks noGrp="1"/>
          </p:cNvSpPr>
          <p:nvPr>
            <p:ph sz="half" idx="1"/>
          </p:nvPr>
        </p:nvSpPr>
        <p:spPr/>
        <p:txBody>
          <a:bodyPr/>
          <a:lstStyle/>
          <a:p>
            <a:pPr marL="0" indent="0">
              <a:buNone/>
            </a:pPr>
            <a:r>
              <a:rPr lang="en-US" dirty="0"/>
              <a:t>By the end of the class, students should be able to:</a:t>
            </a:r>
          </a:p>
          <a:p>
            <a:pPr marL="514350" indent="-514350">
              <a:buFont typeface="+mj-lt"/>
              <a:buAutoNum type="arabicPeriod"/>
            </a:pPr>
            <a:r>
              <a:rPr lang="en-US" dirty="0"/>
              <a:t>describe the types of data and data collection methods</a:t>
            </a:r>
          </a:p>
          <a:p>
            <a:pPr marL="514350" indent="-514350">
              <a:buFont typeface="+mj-lt"/>
              <a:buAutoNum type="arabicPeriod"/>
            </a:pPr>
            <a:r>
              <a:rPr lang="en-US" dirty="0"/>
              <a:t>highlight the key aspects to consider in handling and managing research data</a:t>
            </a:r>
          </a:p>
          <a:p>
            <a:endParaRPr lang="en-GB" dirty="0"/>
          </a:p>
        </p:txBody>
      </p:sp>
      <p:sp>
        <p:nvSpPr>
          <p:cNvPr id="2" name="Title 1">
            <a:extLst>
              <a:ext uri="{FF2B5EF4-FFF2-40B4-BE49-F238E27FC236}">
                <a16:creationId xmlns:a16="http://schemas.microsoft.com/office/drawing/2014/main" id="{C5D8ACAD-9358-5C34-9101-3A9D7FCA540C}"/>
              </a:ext>
            </a:extLst>
          </p:cNvPr>
          <p:cNvSpPr>
            <a:spLocks noGrp="1"/>
          </p:cNvSpPr>
          <p:nvPr>
            <p:ph type="title"/>
          </p:nvPr>
        </p:nvSpPr>
        <p:spPr/>
        <p:txBody>
          <a:bodyPr/>
          <a:lstStyle/>
          <a:p>
            <a:r>
              <a:rPr lang="en-US" dirty="0"/>
              <a:t>Learning outcomes</a:t>
            </a:r>
            <a:endParaRPr lang="en-GB" dirty="0"/>
          </a:p>
        </p:txBody>
      </p:sp>
    </p:spTree>
    <p:extLst>
      <p:ext uri="{BB962C8B-B14F-4D97-AF65-F5344CB8AC3E}">
        <p14:creationId xmlns:p14="http://schemas.microsoft.com/office/powerpoint/2010/main" val="1940008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3CF637-65E2-4F81-952C-5A5A050AAF56}"/>
              </a:ext>
            </a:extLst>
          </p:cNvPr>
          <p:cNvSpPr>
            <a:spLocks noGrp="1"/>
          </p:cNvSpPr>
          <p:nvPr>
            <p:ph sz="half" idx="1"/>
          </p:nvPr>
        </p:nvSpPr>
        <p:spPr/>
        <p:txBody>
          <a:bodyPr>
            <a:noAutofit/>
          </a:bodyPr>
          <a:lstStyle/>
          <a:p>
            <a:pPr marL="0" indent="0" rtl="0" fontAlgn="base">
              <a:spcBef>
                <a:spcPts val="0"/>
              </a:spcBef>
              <a:spcAft>
                <a:spcPts val="0"/>
              </a:spcAft>
              <a:buNone/>
            </a:pPr>
            <a:r>
              <a:rPr lang="en-US" sz="2400" dirty="0">
                <a:solidFill>
                  <a:srgbClr val="000000"/>
                </a:solidFill>
                <a:latin typeface="Calibri" panose="020F0502020204030204" pitchFamily="34" charset="0"/>
              </a:rPr>
              <a:t>             </a:t>
            </a:r>
            <a:r>
              <a:rPr lang="en-US" sz="2400" b="1" dirty="0">
                <a:solidFill>
                  <a:srgbClr val="000000"/>
                </a:solidFill>
                <a:latin typeface="Calibri" panose="020F0502020204030204" pitchFamily="34" charset="0"/>
              </a:rPr>
              <a:t>Some definitions of RESEARCH DATA</a:t>
            </a:r>
            <a:endParaRPr lang="en-US" sz="2400" b="1" i="0" u="none" strike="noStrike" dirty="0">
              <a:solidFill>
                <a:srgbClr val="000000"/>
              </a:solidFill>
              <a:effectLst/>
              <a:latin typeface="Calibri" panose="020F0502020204030204" pitchFamily="34" charset="0"/>
            </a:endParaRPr>
          </a:p>
          <a:p>
            <a:pPr marL="0" indent="0" rtl="0" fontAlgn="base">
              <a:spcBef>
                <a:spcPts val="0"/>
              </a:spcBef>
              <a:spcAft>
                <a:spcPts val="0"/>
              </a:spcAft>
              <a:buNone/>
            </a:pPr>
            <a:endParaRPr lang="en-US" sz="2400" dirty="0">
              <a:solidFill>
                <a:srgbClr val="000000"/>
              </a:solidFill>
              <a:latin typeface="Calibri" panose="020F0502020204030204" pitchFamily="34" charset="0"/>
            </a:endParaRPr>
          </a:p>
          <a:p>
            <a:pPr marL="0" indent="0" rtl="0" fontAlgn="base">
              <a:spcBef>
                <a:spcPts val="0"/>
              </a:spcBef>
              <a:spcAft>
                <a:spcPts val="0"/>
              </a:spcAft>
              <a:buNone/>
            </a:pPr>
            <a:r>
              <a:rPr lang="en-US" sz="2400" dirty="0">
                <a:solidFill>
                  <a:srgbClr val="000000"/>
                </a:solidFill>
                <a:latin typeface="Calibri" panose="020F0502020204030204" pitchFamily="34" charset="0"/>
              </a:rPr>
              <a:t>“</a:t>
            </a:r>
            <a:r>
              <a:rPr lang="en-US" sz="2400" b="0" i="0" u="none" strike="noStrike" dirty="0">
                <a:solidFill>
                  <a:srgbClr val="000000"/>
                </a:solidFill>
                <a:effectLst/>
                <a:latin typeface="Calibri" panose="020F0502020204030204" pitchFamily="34" charset="0"/>
              </a:rPr>
              <a:t>The evidence that underpins the answer to a research question”</a:t>
            </a:r>
            <a:r>
              <a:rPr lang="en-US" sz="2400" dirty="0">
                <a:solidFill>
                  <a:srgbClr val="000000"/>
                </a:solidFill>
                <a:latin typeface="Arial" panose="020B0604020202020204" pitchFamily="34" charset="0"/>
              </a:rPr>
              <a:t> </a:t>
            </a:r>
            <a:r>
              <a:rPr lang="en-US" sz="2400" b="0" i="0" u="none" strike="noStrike" dirty="0">
                <a:solidFill>
                  <a:srgbClr val="000000"/>
                </a:solidFill>
                <a:effectLst/>
                <a:latin typeface="Calibri" panose="020F0502020204030204" pitchFamily="34" charset="0"/>
              </a:rPr>
              <a:t>(</a:t>
            </a:r>
            <a:r>
              <a:rPr lang="en-US" sz="2400" b="0" i="1" u="none" strike="noStrike" dirty="0">
                <a:solidFill>
                  <a:srgbClr val="000000"/>
                </a:solidFill>
                <a:effectLst/>
                <a:latin typeface="Calibri" panose="020F0502020204030204" pitchFamily="34" charset="0"/>
              </a:rPr>
              <a:t>UK concordat on Open Research Data, 2016)</a:t>
            </a:r>
            <a:endParaRPr lang="en-US" sz="2400" dirty="0">
              <a:effectLst/>
            </a:endParaRPr>
          </a:p>
          <a:p>
            <a:pPr marL="0" indent="0" rtl="0" fontAlgn="base">
              <a:spcBef>
                <a:spcPts val="0"/>
              </a:spcBef>
              <a:spcAft>
                <a:spcPts val="0"/>
              </a:spcAft>
              <a:buNone/>
            </a:pPr>
            <a:br>
              <a:rPr lang="en-US" sz="2400" dirty="0"/>
            </a:br>
            <a:r>
              <a:rPr lang="en-US" sz="2400" dirty="0"/>
              <a:t>“</a:t>
            </a:r>
            <a:r>
              <a:rPr lang="en-US" sz="2400" b="0" i="0" u="none" strike="noStrike" dirty="0">
                <a:solidFill>
                  <a:srgbClr val="000000"/>
                </a:solidFill>
                <a:effectLst/>
                <a:latin typeface="Calibri" panose="020F0502020204030204" pitchFamily="34" charset="0"/>
              </a:rPr>
              <a:t>Recorded factual material commonly retained by and accepted in the scientific community as necessary to validate research findings”</a:t>
            </a:r>
            <a:r>
              <a:rPr lang="en-US" sz="2400" dirty="0">
                <a:solidFill>
                  <a:srgbClr val="000000"/>
                </a:solidFill>
                <a:latin typeface="Arial" panose="020B0604020202020204" pitchFamily="34" charset="0"/>
              </a:rPr>
              <a:t> </a:t>
            </a:r>
            <a:r>
              <a:rPr lang="en-US" sz="2400" b="0" i="0" u="none" strike="noStrike" dirty="0">
                <a:solidFill>
                  <a:srgbClr val="000000"/>
                </a:solidFill>
                <a:effectLst/>
                <a:latin typeface="Calibri" panose="020F0502020204030204" pitchFamily="34" charset="0"/>
              </a:rPr>
              <a:t>(</a:t>
            </a:r>
            <a:r>
              <a:rPr lang="en-US" sz="2400" b="0" i="1" u="none" strike="noStrike" dirty="0">
                <a:solidFill>
                  <a:srgbClr val="000000"/>
                </a:solidFill>
                <a:effectLst/>
                <a:latin typeface="Calibri" panose="020F0502020204030204" pitchFamily="34" charset="0"/>
              </a:rPr>
              <a:t>EPSRC Policy Framework on Research Data)</a:t>
            </a:r>
            <a:endParaRPr lang="en-US" sz="2400" dirty="0">
              <a:effectLst/>
            </a:endParaRPr>
          </a:p>
          <a:p>
            <a:pPr marL="0" indent="0">
              <a:buNone/>
            </a:pPr>
            <a:br>
              <a:rPr lang="en-US" sz="2400" dirty="0"/>
            </a:br>
            <a:endParaRPr lang="en-US" sz="2400" dirty="0"/>
          </a:p>
        </p:txBody>
      </p:sp>
      <p:sp>
        <p:nvSpPr>
          <p:cNvPr id="2" name="Title 1">
            <a:extLst>
              <a:ext uri="{FF2B5EF4-FFF2-40B4-BE49-F238E27FC236}">
                <a16:creationId xmlns:a16="http://schemas.microsoft.com/office/drawing/2014/main" id="{381CD70E-CFA5-4BC0-BC15-52AD73E5D721}"/>
              </a:ext>
            </a:extLst>
          </p:cNvPr>
          <p:cNvSpPr>
            <a:spLocks noGrp="1"/>
          </p:cNvSpPr>
          <p:nvPr>
            <p:ph type="title"/>
          </p:nvPr>
        </p:nvSpPr>
        <p:spPr>
          <a:xfrm>
            <a:off x="572571" y="-42242"/>
            <a:ext cx="10781229" cy="1428749"/>
          </a:xfrm>
        </p:spPr>
        <p:txBody>
          <a:bodyPr/>
          <a:lstStyle/>
          <a:p>
            <a:r>
              <a:rPr lang="en-US" dirty="0"/>
              <a:t>Let’s think…</a:t>
            </a:r>
            <a:endParaRPr lang="en-TZ" dirty="0"/>
          </a:p>
        </p:txBody>
      </p:sp>
      <p:sp>
        <p:nvSpPr>
          <p:cNvPr id="5" name="Text Placeholder 4">
            <a:extLst>
              <a:ext uri="{FF2B5EF4-FFF2-40B4-BE49-F238E27FC236}">
                <a16:creationId xmlns:a16="http://schemas.microsoft.com/office/drawing/2014/main" id="{46550A2B-CA3F-4E61-992A-FA9CB89BE4B4}"/>
              </a:ext>
            </a:extLst>
          </p:cNvPr>
          <p:cNvSpPr>
            <a:spLocks noGrp="1"/>
          </p:cNvSpPr>
          <p:nvPr>
            <p:ph type="body" sz="quarter" idx="11"/>
          </p:nvPr>
        </p:nvSpPr>
        <p:spPr>
          <a:xfrm>
            <a:off x="572571" y="1952167"/>
            <a:ext cx="4391025" cy="3759201"/>
          </a:xfrm>
        </p:spPr>
        <p:txBody>
          <a:bodyPr/>
          <a:lstStyle/>
          <a:p>
            <a:pPr marL="514350" indent="-514350">
              <a:buFont typeface="+mj-lt"/>
              <a:buAutoNum type="arabicPeriod"/>
            </a:pPr>
            <a:endParaRPr lang="en-US" dirty="0"/>
          </a:p>
          <a:p>
            <a:pPr marL="514350" indent="-514350">
              <a:buFont typeface="+mj-lt"/>
              <a:buAutoNum type="arabicPeriod"/>
            </a:pPr>
            <a:r>
              <a:rPr lang="en-US" dirty="0"/>
              <a:t>What is data?</a:t>
            </a:r>
          </a:p>
          <a:p>
            <a:pPr marL="514350" indent="-514350">
              <a:buFont typeface="+mj-lt"/>
              <a:buAutoNum type="arabicPeriod"/>
            </a:pPr>
            <a:endParaRPr lang="en-US" dirty="0"/>
          </a:p>
          <a:p>
            <a:pPr marL="514350" indent="-514350">
              <a:buFont typeface="+mj-lt"/>
              <a:buAutoNum type="arabicPeriod"/>
            </a:pPr>
            <a:r>
              <a:rPr lang="en-US" dirty="0"/>
              <a:t>What is research data?</a:t>
            </a:r>
          </a:p>
          <a:p>
            <a:pPr marL="514350" indent="-514350">
              <a:buFont typeface="+mj-lt"/>
              <a:buAutoNum type="arabicPeriod"/>
            </a:pPr>
            <a:endParaRPr lang="en-US" dirty="0"/>
          </a:p>
          <a:p>
            <a:pPr marL="514350" indent="-514350">
              <a:buFont typeface="+mj-lt"/>
              <a:buAutoNum type="arabicPeriod"/>
            </a:pPr>
            <a:r>
              <a:rPr lang="en-US" dirty="0"/>
              <a:t>Why do we need data?</a:t>
            </a:r>
          </a:p>
          <a:p>
            <a:endParaRPr lang="en-TZ" dirty="0"/>
          </a:p>
        </p:txBody>
      </p:sp>
    </p:spTree>
    <p:extLst>
      <p:ext uri="{BB962C8B-B14F-4D97-AF65-F5344CB8AC3E}">
        <p14:creationId xmlns:p14="http://schemas.microsoft.com/office/powerpoint/2010/main" val="125010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DD0AF5-8CFD-B185-5CF6-CC556346D520}"/>
            </a:ext>
          </a:extLst>
        </p:cNvPr>
        <p:cNvGrpSpPr/>
        <p:nvPr/>
      </p:nvGrpSpPr>
      <p:grpSpPr>
        <a:xfrm>
          <a:off x="0" y="0"/>
          <a:ext cx="0" cy="0"/>
          <a:chOff x="0" y="0"/>
          <a:chExt cx="0" cy="0"/>
        </a:xfrm>
      </p:grpSpPr>
      <p:sp>
        <p:nvSpPr>
          <p:cNvPr id="6" name="Title 5">
            <a:extLst>
              <a:ext uri="{FF2B5EF4-FFF2-40B4-BE49-F238E27FC236}">
                <a16:creationId xmlns:a16="http://schemas.microsoft.com/office/drawing/2014/main" id="{70CE70B2-9A4B-D1AA-860D-D988B84A3202}"/>
              </a:ext>
            </a:extLst>
          </p:cNvPr>
          <p:cNvSpPr>
            <a:spLocks noGrp="1"/>
          </p:cNvSpPr>
          <p:nvPr>
            <p:ph type="title"/>
          </p:nvPr>
        </p:nvSpPr>
        <p:spPr/>
        <p:txBody>
          <a:bodyPr/>
          <a:lstStyle/>
          <a:p>
            <a:r>
              <a:rPr lang="en-GB" dirty="0"/>
              <a:t>Data Flow</a:t>
            </a:r>
          </a:p>
        </p:txBody>
      </p:sp>
      <p:sp>
        <p:nvSpPr>
          <p:cNvPr id="8" name="Text Placeholder 7">
            <a:extLst>
              <a:ext uri="{FF2B5EF4-FFF2-40B4-BE49-F238E27FC236}">
                <a16:creationId xmlns:a16="http://schemas.microsoft.com/office/drawing/2014/main" id="{D2147D84-8837-0B77-0FE0-80CBB654F92F}"/>
              </a:ext>
            </a:extLst>
          </p:cNvPr>
          <p:cNvSpPr>
            <a:spLocks noGrp="1"/>
          </p:cNvSpPr>
          <p:nvPr>
            <p:ph type="body" sz="quarter" idx="11"/>
          </p:nvPr>
        </p:nvSpPr>
        <p:spPr>
          <a:xfrm>
            <a:off x="572571" y="2585155"/>
            <a:ext cx="3863672" cy="2144889"/>
          </a:xfrm>
        </p:spPr>
        <p:txBody>
          <a:bodyPr>
            <a:normAutofit/>
          </a:bodyPr>
          <a:lstStyle/>
          <a:p>
            <a:pPr algn="ctr"/>
            <a:r>
              <a:rPr lang="en-GB" sz="2200" dirty="0"/>
              <a:t> </a:t>
            </a:r>
          </a:p>
          <a:p>
            <a:r>
              <a:rPr lang="en-GB" sz="2200" dirty="0"/>
              <a:t>The flow of data from the conceptualizing stage of a research project (or study) to the write-up and dissemination of results.</a:t>
            </a:r>
          </a:p>
        </p:txBody>
      </p:sp>
      <p:pic>
        <p:nvPicPr>
          <p:cNvPr id="4" name="Content Placeholder 3">
            <a:extLst>
              <a:ext uri="{FF2B5EF4-FFF2-40B4-BE49-F238E27FC236}">
                <a16:creationId xmlns:a16="http://schemas.microsoft.com/office/drawing/2014/main" id="{0275476B-E19E-AB62-3B62-4F81473FD978}"/>
              </a:ext>
            </a:extLst>
          </p:cNvPr>
          <p:cNvPicPr>
            <a:picLocks noGrp="1" noChangeAspect="1"/>
          </p:cNvPicPr>
          <p:nvPr>
            <p:ph sz="half" idx="1"/>
          </p:nvPr>
        </p:nvPicPr>
        <p:blipFill>
          <a:blip r:embed="rId3"/>
          <a:stretch>
            <a:fillRect/>
          </a:stretch>
        </p:blipFill>
        <p:spPr>
          <a:xfrm>
            <a:off x="4779990" y="1691237"/>
            <a:ext cx="7000531" cy="4633363"/>
          </a:xfrm>
          <a:prstGeom prst="rect">
            <a:avLst/>
          </a:prstGeom>
        </p:spPr>
      </p:pic>
    </p:spTree>
    <p:extLst>
      <p:ext uri="{BB962C8B-B14F-4D97-AF65-F5344CB8AC3E}">
        <p14:creationId xmlns:p14="http://schemas.microsoft.com/office/powerpoint/2010/main" val="173619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5731FD-8B2D-51CD-A8DD-0328012BF5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FBD64F-9EA1-CBE9-06B6-3F167A87A2BA}"/>
              </a:ext>
            </a:extLst>
          </p:cNvPr>
          <p:cNvSpPr>
            <a:spLocks noGrp="1"/>
          </p:cNvSpPr>
          <p:nvPr>
            <p:ph type="title"/>
          </p:nvPr>
        </p:nvSpPr>
        <p:spPr/>
        <p:txBody>
          <a:bodyPr/>
          <a:lstStyle/>
          <a:p>
            <a:r>
              <a:rPr lang="en-US" b="1" dirty="0"/>
              <a:t>Types of data</a:t>
            </a:r>
            <a:endParaRPr lang="en-GB" b="1" dirty="0"/>
          </a:p>
        </p:txBody>
      </p:sp>
      <p:sp>
        <p:nvSpPr>
          <p:cNvPr id="5" name="Text Placeholder 4">
            <a:extLst>
              <a:ext uri="{FF2B5EF4-FFF2-40B4-BE49-F238E27FC236}">
                <a16:creationId xmlns:a16="http://schemas.microsoft.com/office/drawing/2014/main" id="{65D1F939-4E6C-28E2-163F-35E4976D3743}"/>
              </a:ext>
            </a:extLst>
          </p:cNvPr>
          <p:cNvSpPr>
            <a:spLocks noGrp="1"/>
          </p:cNvSpPr>
          <p:nvPr>
            <p:ph type="body" idx="1"/>
          </p:nvPr>
        </p:nvSpPr>
        <p:spPr>
          <a:xfrm>
            <a:off x="862014" y="1485220"/>
            <a:ext cx="5157787" cy="823912"/>
          </a:xfrm>
        </p:spPr>
        <p:txBody>
          <a:bodyPr/>
          <a:lstStyle/>
          <a:p>
            <a:r>
              <a:rPr lang="en-US" dirty="0"/>
              <a:t>Quantitative data</a:t>
            </a:r>
            <a:endParaRPr lang="en-GB" dirty="0"/>
          </a:p>
        </p:txBody>
      </p:sp>
      <p:sp>
        <p:nvSpPr>
          <p:cNvPr id="4" name="Content Placeholder 3">
            <a:extLst>
              <a:ext uri="{FF2B5EF4-FFF2-40B4-BE49-F238E27FC236}">
                <a16:creationId xmlns:a16="http://schemas.microsoft.com/office/drawing/2014/main" id="{DF49C012-D4CA-566C-703E-E51402BC52A7}"/>
              </a:ext>
            </a:extLst>
          </p:cNvPr>
          <p:cNvSpPr>
            <a:spLocks noGrp="1"/>
          </p:cNvSpPr>
          <p:nvPr>
            <p:ph sz="half" idx="2"/>
          </p:nvPr>
        </p:nvSpPr>
        <p:spPr>
          <a:xfrm>
            <a:off x="839789" y="2505075"/>
            <a:ext cx="4855618" cy="1990542"/>
          </a:xfrm>
        </p:spPr>
        <p:txBody>
          <a:bodyPr>
            <a:normAutofit fontScale="85000" lnSpcReduction="10000"/>
          </a:bodyPr>
          <a:lstStyle/>
          <a:p>
            <a:r>
              <a:rPr lang="en-US" dirty="0"/>
              <a:t>Numerical data</a:t>
            </a:r>
          </a:p>
          <a:p>
            <a:pPr lvl="1"/>
            <a:r>
              <a:rPr lang="en-US" dirty="0"/>
              <a:t>Interval data – </a:t>
            </a:r>
            <a:r>
              <a:rPr lang="en-US" dirty="0">
                <a:solidFill>
                  <a:schemeClr val="accent4"/>
                </a:solidFill>
              </a:rPr>
              <a:t>has values whose differences are interpretable but has no true zero to it </a:t>
            </a:r>
            <a:r>
              <a:rPr lang="en-US" dirty="0" err="1">
                <a:solidFill>
                  <a:schemeClr val="accent4"/>
                </a:solidFill>
              </a:rPr>
              <a:t>e.g</a:t>
            </a:r>
            <a:r>
              <a:rPr lang="en-US" dirty="0">
                <a:solidFill>
                  <a:schemeClr val="accent4"/>
                </a:solidFill>
              </a:rPr>
              <a:t> temperature</a:t>
            </a:r>
          </a:p>
          <a:p>
            <a:pPr lvl="1"/>
            <a:r>
              <a:rPr lang="en-US" dirty="0"/>
              <a:t>Ratio data – </a:t>
            </a:r>
            <a:r>
              <a:rPr lang="en-US" dirty="0">
                <a:solidFill>
                  <a:schemeClr val="accent4"/>
                </a:solidFill>
              </a:rPr>
              <a:t>has values whose differences are interpretable and has a true zero to it e.g. weight</a:t>
            </a:r>
          </a:p>
          <a:p>
            <a:pPr marL="457200" lvl="1" indent="0">
              <a:buNone/>
            </a:pPr>
            <a:endParaRPr lang="en-US" dirty="0"/>
          </a:p>
        </p:txBody>
      </p:sp>
      <p:sp>
        <p:nvSpPr>
          <p:cNvPr id="6" name="Text Placeholder 5">
            <a:extLst>
              <a:ext uri="{FF2B5EF4-FFF2-40B4-BE49-F238E27FC236}">
                <a16:creationId xmlns:a16="http://schemas.microsoft.com/office/drawing/2014/main" id="{A95B70EA-1BF6-36C9-897C-CEEFC2683D5C}"/>
              </a:ext>
            </a:extLst>
          </p:cNvPr>
          <p:cNvSpPr>
            <a:spLocks noGrp="1"/>
          </p:cNvSpPr>
          <p:nvPr>
            <p:ph type="body" sz="quarter" idx="3"/>
          </p:nvPr>
        </p:nvSpPr>
        <p:spPr>
          <a:xfrm>
            <a:off x="6172200" y="1485220"/>
            <a:ext cx="5183188" cy="823912"/>
          </a:xfrm>
        </p:spPr>
        <p:txBody>
          <a:bodyPr/>
          <a:lstStyle/>
          <a:p>
            <a:r>
              <a:rPr lang="en-US" dirty="0"/>
              <a:t>Qualitative data</a:t>
            </a:r>
            <a:endParaRPr lang="en-GB" dirty="0"/>
          </a:p>
        </p:txBody>
      </p:sp>
      <p:sp>
        <p:nvSpPr>
          <p:cNvPr id="7" name="Content Placeholder 6">
            <a:extLst>
              <a:ext uri="{FF2B5EF4-FFF2-40B4-BE49-F238E27FC236}">
                <a16:creationId xmlns:a16="http://schemas.microsoft.com/office/drawing/2014/main" id="{65137003-3104-77B2-2744-22F3A570D83D}"/>
              </a:ext>
            </a:extLst>
          </p:cNvPr>
          <p:cNvSpPr>
            <a:spLocks noGrp="1"/>
          </p:cNvSpPr>
          <p:nvPr>
            <p:ph sz="quarter" idx="4"/>
          </p:nvPr>
        </p:nvSpPr>
        <p:spPr/>
        <p:txBody>
          <a:bodyPr>
            <a:normAutofit fontScale="85000" lnSpcReduction="10000"/>
          </a:bodyPr>
          <a:lstStyle/>
          <a:p>
            <a:r>
              <a:rPr lang="en-US" dirty="0"/>
              <a:t>Categorical data</a:t>
            </a:r>
          </a:p>
          <a:p>
            <a:pPr lvl="1"/>
            <a:r>
              <a:rPr lang="en-US" dirty="0"/>
              <a:t>Nominal – </a:t>
            </a:r>
            <a:r>
              <a:rPr lang="en-US" dirty="0">
                <a:solidFill>
                  <a:schemeClr val="accent4"/>
                </a:solidFill>
              </a:rPr>
              <a:t>has no intrinsic ordering to its levels e.g. gender</a:t>
            </a:r>
          </a:p>
          <a:p>
            <a:pPr lvl="1"/>
            <a:r>
              <a:rPr lang="en-US" dirty="0"/>
              <a:t>Ordinal – </a:t>
            </a:r>
            <a:r>
              <a:rPr lang="en-US" dirty="0">
                <a:solidFill>
                  <a:schemeClr val="accent4"/>
                </a:solidFill>
              </a:rPr>
              <a:t>has a clear ordering to it e.g. temperature indicated as low, medium, high.</a:t>
            </a:r>
          </a:p>
          <a:p>
            <a:r>
              <a:rPr lang="en-GB" dirty="0"/>
              <a:t>Free text (un-categorised)</a:t>
            </a:r>
          </a:p>
          <a:p>
            <a:r>
              <a:rPr lang="en-GB" dirty="0"/>
              <a:t>Photos</a:t>
            </a:r>
          </a:p>
          <a:p>
            <a:r>
              <a:rPr lang="en-GB" dirty="0"/>
              <a:t>Videos</a:t>
            </a:r>
          </a:p>
          <a:p>
            <a:endParaRPr lang="en-GB" dirty="0"/>
          </a:p>
        </p:txBody>
      </p:sp>
      <p:sp>
        <p:nvSpPr>
          <p:cNvPr id="9" name="TextBox 8">
            <a:extLst>
              <a:ext uri="{FF2B5EF4-FFF2-40B4-BE49-F238E27FC236}">
                <a16:creationId xmlns:a16="http://schemas.microsoft.com/office/drawing/2014/main" id="{1A9216B7-101F-2A02-B013-7910B8599062}"/>
              </a:ext>
            </a:extLst>
          </p:cNvPr>
          <p:cNvSpPr txBox="1"/>
          <p:nvPr/>
        </p:nvSpPr>
        <p:spPr>
          <a:xfrm>
            <a:off x="862014" y="4900565"/>
            <a:ext cx="4532947" cy="1477328"/>
          </a:xfrm>
          <a:prstGeom prst="rect">
            <a:avLst/>
          </a:prstGeom>
          <a:noFill/>
        </p:spPr>
        <p:txBody>
          <a:bodyPr wrap="square">
            <a:spAutoFit/>
          </a:bodyPr>
          <a:lstStyle/>
          <a:p>
            <a:r>
              <a:rPr lang="en-GB" b="1" dirty="0"/>
              <a:t>Resource on ‘Types of Data’</a:t>
            </a:r>
            <a:endParaRPr lang="en-GB" dirty="0">
              <a:solidFill>
                <a:srgbClr val="0563C1"/>
              </a:solidFill>
              <a:hlinkClick r:id="rId2">
                <a:extLst>
                  <a:ext uri="{A12FA001-AC4F-418D-AE19-62706E023703}">
                    <ahyp:hlinkClr xmlns:ahyp="http://schemas.microsoft.com/office/drawing/2018/hyperlinkcolor" val="tx"/>
                  </a:ext>
                </a:extLst>
              </a:hlinkClick>
            </a:endParaRPr>
          </a:p>
          <a:p>
            <a:r>
              <a:rPr lang="en-GB" dirty="0">
                <a:solidFill>
                  <a:srgbClr val="FF0000"/>
                </a:solidFill>
                <a:hlinkClick r:id="rId2">
                  <a:extLst>
                    <a:ext uri="{A12FA001-AC4F-418D-AE19-62706E023703}">
                      <ahyp:hlinkClr xmlns:ahyp="http://schemas.microsoft.com/office/drawing/2018/hyperlinkcolor" val="tx"/>
                    </a:ext>
                  </a:extLst>
                </a:hlinkClick>
              </a:rPr>
              <a:t>https://www.youtube.com/watch?v=CHDqxXicWGA&amp;list=PLK5PktXR1tmPeo9QdweAhXxga-3PUPbuT&amp;index=3</a:t>
            </a:r>
            <a:r>
              <a:rPr lang="en-GB" dirty="0">
                <a:solidFill>
                  <a:srgbClr val="FF0000"/>
                </a:solidFill>
              </a:rPr>
              <a:t> </a:t>
            </a:r>
          </a:p>
          <a:p>
            <a:endParaRPr lang="en-GB" dirty="0"/>
          </a:p>
        </p:txBody>
      </p:sp>
    </p:spTree>
    <p:extLst>
      <p:ext uri="{BB962C8B-B14F-4D97-AF65-F5344CB8AC3E}">
        <p14:creationId xmlns:p14="http://schemas.microsoft.com/office/powerpoint/2010/main" val="215324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2D43A8-347F-5AA9-E29D-C184A47A1C19}"/>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A52F177A-238E-C74C-8F4B-5A21C70A288F}"/>
              </a:ext>
            </a:extLst>
          </p:cNvPr>
          <p:cNvSpPr>
            <a:spLocks noGrp="1"/>
          </p:cNvSpPr>
          <p:nvPr>
            <p:ph sz="half" idx="1"/>
          </p:nvPr>
        </p:nvSpPr>
        <p:spPr/>
        <p:txBody>
          <a:bodyPr/>
          <a:lstStyle/>
          <a:p>
            <a:pPr marL="514350" indent="-514350">
              <a:buFont typeface="+mj-lt"/>
              <a:buAutoNum type="arabicPeriod"/>
            </a:pPr>
            <a:r>
              <a:rPr lang="en-US" dirty="0"/>
              <a:t>Paper form</a:t>
            </a:r>
          </a:p>
          <a:p>
            <a:pPr lvl="1">
              <a:buFont typeface="Wingdings" panose="05000000000000000000" pitchFamily="2" charset="2"/>
              <a:buChar char="Ø"/>
            </a:pPr>
            <a:r>
              <a:rPr lang="en-US" dirty="0"/>
              <a:t> paper template followed by data entry in excel</a:t>
            </a:r>
          </a:p>
          <a:p>
            <a:pPr lvl="1">
              <a:buFont typeface="Wingdings" panose="05000000000000000000" pitchFamily="2" charset="2"/>
              <a:buChar char="Ø"/>
            </a:pPr>
            <a:r>
              <a:rPr lang="en-US" dirty="0"/>
              <a:t> an easy but risky method of collecting limited data</a:t>
            </a:r>
          </a:p>
          <a:p>
            <a:pPr marL="457200" lvl="1" indent="0">
              <a:buNone/>
            </a:pPr>
            <a:endParaRPr lang="en-US" dirty="0"/>
          </a:p>
          <a:p>
            <a:pPr marL="457200" lvl="1" indent="0">
              <a:buNone/>
            </a:pPr>
            <a:endParaRPr lang="en-US" dirty="0"/>
          </a:p>
          <a:p>
            <a:pPr marL="514350" indent="-514350">
              <a:buFont typeface="+mj-lt"/>
              <a:buAutoNum type="arabicPeriod"/>
            </a:pPr>
            <a:r>
              <a:rPr lang="en-US" dirty="0"/>
              <a:t>Electronic form</a:t>
            </a:r>
          </a:p>
          <a:p>
            <a:pPr lvl="1">
              <a:buFont typeface="Wingdings" panose="05000000000000000000" pitchFamily="2" charset="2"/>
              <a:buChar char="Ø"/>
            </a:pPr>
            <a:r>
              <a:rPr lang="en-US" dirty="0"/>
              <a:t> Build an online form/template with no data entry  in excel</a:t>
            </a:r>
          </a:p>
          <a:p>
            <a:pPr lvl="1">
              <a:buFont typeface="Wingdings" panose="05000000000000000000" pitchFamily="2" charset="2"/>
              <a:buChar char="Ø"/>
            </a:pPr>
            <a:r>
              <a:rPr lang="en-US" dirty="0"/>
              <a:t> Secure (safe storage) and can collect unlimited data </a:t>
            </a:r>
          </a:p>
          <a:p>
            <a:pPr lvl="1">
              <a:buFont typeface="Wingdings" panose="05000000000000000000" pitchFamily="2" charset="2"/>
              <a:buChar char="Ø"/>
            </a:pPr>
            <a:endParaRPr lang="en-US" dirty="0"/>
          </a:p>
          <a:p>
            <a:pPr lvl="1">
              <a:buFont typeface="Wingdings" panose="05000000000000000000" pitchFamily="2" charset="2"/>
              <a:buChar char="Ø"/>
            </a:pPr>
            <a:endParaRPr lang="en-GB" dirty="0"/>
          </a:p>
        </p:txBody>
      </p:sp>
      <p:sp>
        <p:nvSpPr>
          <p:cNvPr id="2" name="Title 1">
            <a:extLst>
              <a:ext uri="{FF2B5EF4-FFF2-40B4-BE49-F238E27FC236}">
                <a16:creationId xmlns:a16="http://schemas.microsoft.com/office/drawing/2014/main" id="{3517F329-3214-1EAF-D4D7-C45DB5DFF705}"/>
              </a:ext>
            </a:extLst>
          </p:cNvPr>
          <p:cNvSpPr>
            <a:spLocks noGrp="1"/>
          </p:cNvSpPr>
          <p:nvPr>
            <p:ph type="title"/>
          </p:nvPr>
        </p:nvSpPr>
        <p:spPr/>
        <p:txBody>
          <a:bodyPr/>
          <a:lstStyle/>
          <a:p>
            <a:r>
              <a:rPr lang="en-US" dirty="0"/>
              <a:t>Types of data collection</a:t>
            </a:r>
            <a:endParaRPr lang="en-GB" dirty="0"/>
          </a:p>
        </p:txBody>
      </p:sp>
    </p:spTree>
    <p:extLst>
      <p:ext uri="{BB962C8B-B14F-4D97-AF65-F5344CB8AC3E}">
        <p14:creationId xmlns:p14="http://schemas.microsoft.com/office/powerpoint/2010/main" val="3715671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EBD60-854C-821E-E6E4-872E7BF46BD0}"/>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FB297B3-BB7A-D2E0-3977-39F64D57A894}"/>
              </a:ext>
            </a:extLst>
          </p:cNvPr>
          <p:cNvSpPr>
            <a:spLocks noGrp="1"/>
          </p:cNvSpPr>
          <p:nvPr>
            <p:ph sz="half" idx="1"/>
          </p:nvPr>
        </p:nvSpPr>
        <p:spPr>
          <a:xfrm>
            <a:off x="572571" y="1593670"/>
            <a:ext cx="11014183" cy="5055324"/>
          </a:xfrm>
        </p:spPr>
        <p:txBody>
          <a:bodyPr>
            <a:normAutofit/>
          </a:bodyPr>
          <a:lstStyle/>
          <a:p>
            <a:pPr marL="0" indent="0">
              <a:buNone/>
            </a:pPr>
            <a:r>
              <a:rPr lang="en-US" dirty="0"/>
              <a:t>Each student prepares a questionnaire with multiple levels (e.g. information at household level and at individual member level) and collects data from atleast 10 people. The form should have atleast 10 questions and can contain purposely selected variables according to the student’s aim for the data collection.</a:t>
            </a:r>
            <a:endParaRPr lang="en-US" b="1" dirty="0"/>
          </a:p>
          <a:p>
            <a:pPr marL="514350" indent="-514350">
              <a:buFont typeface="+mj-lt"/>
              <a:buAutoNum type="arabicPeriod"/>
            </a:pPr>
            <a:endParaRPr lang="en-US" b="1" dirty="0"/>
          </a:p>
          <a:p>
            <a:pPr marL="0" indent="0">
              <a:buNone/>
            </a:pPr>
            <a:endParaRPr lang="en-US" dirty="0"/>
          </a:p>
          <a:p>
            <a:pPr marL="514350" indent="-514350">
              <a:buFont typeface="+mj-lt"/>
              <a:buAutoNum type="arabicPeriod"/>
            </a:pPr>
            <a:endParaRPr lang="en-US" dirty="0"/>
          </a:p>
          <a:p>
            <a:pPr marL="514350" indent="-514350">
              <a:buFont typeface="+mj-lt"/>
              <a:buAutoNum type="arabicPeriod"/>
            </a:pPr>
            <a:endParaRPr lang="en-US" dirty="0"/>
          </a:p>
          <a:p>
            <a:pPr lvl="1"/>
            <a:endParaRPr lang="en-US" dirty="0"/>
          </a:p>
          <a:p>
            <a:endParaRPr lang="en-US" dirty="0"/>
          </a:p>
          <a:p>
            <a:pPr lvl="1">
              <a:buFont typeface="Wingdings" panose="05000000000000000000" pitchFamily="2" charset="2"/>
              <a:buChar char="Ø"/>
            </a:pPr>
            <a:endParaRPr lang="en-GB" dirty="0"/>
          </a:p>
        </p:txBody>
      </p:sp>
      <p:sp>
        <p:nvSpPr>
          <p:cNvPr id="2" name="Title 1">
            <a:extLst>
              <a:ext uri="{FF2B5EF4-FFF2-40B4-BE49-F238E27FC236}">
                <a16:creationId xmlns:a16="http://schemas.microsoft.com/office/drawing/2014/main" id="{7AAF266B-C296-EBE1-0446-00C0BBED3BE3}"/>
              </a:ext>
            </a:extLst>
          </p:cNvPr>
          <p:cNvSpPr>
            <a:spLocks noGrp="1"/>
          </p:cNvSpPr>
          <p:nvPr>
            <p:ph type="title"/>
          </p:nvPr>
        </p:nvSpPr>
        <p:spPr/>
        <p:txBody>
          <a:bodyPr/>
          <a:lstStyle/>
          <a:p>
            <a:r>
              <a:rPr lang="en-US" dirty="0"/>
              <a:t>Task: Data collection</a:t>
            </a:r>
            <a:endParaRPr lang="en-GB" dirty="0"/>
          </a:p>
        </p:txBody>
      </p:sp>
    </p:spTree>
    <p:extLst>
      <p:ext uri="{BB962C8B-B14F-4D97-AF65-F5344CB8AC3E}">
        <p14:creationId xmlns:p14="http://schemas.microsoft.com/office/powerpoint/2010/main" val="1600303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E654ED-B431-BCE9-3F5E-CC537163B920}"/>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7C9B01-35BE-F479-D11D-0EB5AF918F96}"/>
              </a:ext>
            </a:extLst>
          </p:cNvPr>
          <p:cNvSpPr>
            <a:spLocks noGrp="1"/>
          </p:cNvSpPr>
          <p:nvPr>
            <p:ph sz="half" idx="1"/>
          </p:nvPr>
        </p:nvSpPr>
        <p:spPr>
          <a:xfrm>
            <a:off x="572571" y="1593670"/>
            <a:ext cx="11014183" cy="5055324"/>
          </a:xfrm>
        </p:spPr>
        <p:txBody>
          <a:bodyPr>
            <a:normAutofit/>
          </a:bodyPr>
          <a:lstStyle/>
          <a:p>
            <a:pPr marL="0" indent="0">
              <a:buNone/>
            </a:pPr>
            <a:r>
              <a:rPr lang="en-US" dirty="0"/>
              <a:t>Watch the following video: Data management course – data control, metadata, data dictionary:</a:t>
            </a:r>
          </a:p>
          <a:p>
            <a:pPr lvl="1"/>
            <a:r>
              <a:rPr lang="en-US" dirty="0"/>
              <a:t>Data control: </a:t>
            </a:r>
            <a:r>
              <a:rPr lang="en-US" dirty="0">
                <a:hlinkClick r:id="rId2"/>
              </a:rPr>
              <a:t>https://www.youtube.com/watch?v=soFH3Dqq2iU&amp;list=PLK5PktXR1tmPQxxXr8zYUmgVLaHMnmhTP&amp;index=2</a:t>
            </a:r>
            <a:r>
              <a:rPr lang="en-US" dirty="0"/>
              <a:t> </a:t>
            </a:r>
          </a:p>
          <a:p>
            <a:pPr lvl="1"/>
            <a:endParaRPr lang="en-US" dirty="0"/>
          </a:p>
          <a:p>
            <a:pPr lvl="1"/>
            <a:r>
              <a:rPr lang="en-US" dirty="0"/>
              <a:t>Metadata: </a:t>
            </a:r>
            <a:r>
              <a:rPr lang="en-US" dirty="0">
                <a:hlinkClick r:id="rId3"/>
              </a:rPr>
              <a:t>https://www.youtube.com/watch?v=ifcgtvPc9_4&amp;list=PLK5PktXR1tmPQxxXr8zYUmgVLaHMnmhTP&amp;index=4</a:t>
            </a:r>
            <a:r>
              <a:rPr lang="en-US" dirty="0"/>
              <a:t> </a:t>
            </a:r>
          </a:p>
          <a:p>
            <a:pPr marL="514350" indent="-514350">
              <a:buFont typeface="+mj-lt"/>
              <a:buAutoNum type="arabicPeriod"/>
            </a:pPr>
            <a:endParaRPr lang="en-US" dirty="0"/>
          </a:p>
          <a:p>
            <a:pPr lvl="1"/>
            <a:r>
              <a:rPr lang="en-US" dirty="0"/>
              <a:t>Data dictionary: </a:t>
            </a:r>
            <a:r>
              <a:rPr lang="en-US" dirty="0">
                <a:hlinkClick r:id="rId4"/>
              </a:rPr>
              <a:t>https://www.youtube.com/watch?v=1kL117QpRJQ&amp;list=PLK5PktXR1tmPQxxXr8zYUmgVLaHMnmhTP&amp;index=5</a:t>
            </a:r>
            <a:r>
              <a:rPr lang="en-US" dirty="0"/>
              <a:t> </a:t>
            </a:r>
          </a:p>
          <a:p>
            <a:pPr marL="514350" indent="-514350">
              <a:buFont typeface="+mj-lt"/>
              <a:buAutoNum type="arabicPeriod"/>
            </a:pPr>
            <a:endParaRPr lang="en-US" dirty="0"/>
          </a:p>
          <a:p>
            <a:pPr lvl="1"/>
            <a:endParaRPr lang="en-US" dirty="0"/>
          </a:p>
          <a:p>
            <a:endParaRPr lang="en-US" dirty="0"/>
          </a:p>
          <a:p>
            <a:pPr lvl="1">
              <a:buFont typeface="Wingdings" panose="05000000000000000000" pitchFamily="2" charset="2"/>
              <a:buChar char="Ø"/>
            </a:pPr>
            <a:endParaRPr lang="en-GB" dirty="0"/>
          </a:p>
        </p:txBody>
      </p:sp>
      <p:sp>
        <p:nvSpPr>
          <p:cNvPr id="2" name="Title 1">
            <a:extLst>
              <a:ext uri="{FF2B5EF4-FFF2-40B4-BE49-F238E27FC236}">
                <a16:creationId xmlns:a16="http://schemas.microsoft.com/office/drawing/2014/main" id="{5F45C56A-A4DE-9998-6998-362BE1C60856}"/>
              </a:ext>
            </a:extLst>
          </p:cNvPr>
          <p:cNvSpPr>
            <a:spLocks noGrp="1"/>
          </p:cNvSpPr>
          <p:nvPr>
            <p:ph type="title"/>
          </p:nvPr>
        </p:nvSpPr>
        <p:spPr/>
        <p:txBody>
          <a:bodyPr/>
          <a:lstStyle/>
          <a:p>
            <a:r>
              <a:rPr lang="en-US" dirty="0"/>
              <a:t>Homework on data management</a:t>
            </a:r>
            <a:endParaRPr lang="en-GB" dirty="0"/>
          </a:p>
        </p:txBody>
      </p:sp>
    </p:spTree>
    <p:extLst>
      <p:ext uri="{BB962C8B-B14F-4D97-AF65-F5344CB8AC3E}">
        <p14:creationId xmlns:p14="http://schemas.microsoft.com/office/powerpoint/2010/main" val="273042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8FB9694-2CA5-AD6A-48B5-747FE3E11266}"/>
              </a:ext>
            </a:extLst>
          </p:cNvPr>
          <p:cNvSpPr txBox="1"/>
          <p:nvPr/>
        </p:nvSpPr>
        <p:spPr>
          <a:xfrm>
            <a:off x="4105518" y="2298032"/>
            <a:ext cx="3257807" cy="1200329"/>
          </a:xfrm>
          <a:prstGeom prst="rect">
            <a:avLst/>
          </a:prstGeom>
          <a:noFill/>
        </p:spPr>
        <p:txBody>
          <a:bodyPr wrap="square" rtlCol="0">
            <a:spAutoFit/>
          </a:bodyPr>
          <a:lstStyle/>
          <a:p>
            <a:r>
              <a:rPr lang="en-US" sz="7200" dirty="0"/>
              <a:t>BREAK</a:t>
            </a:r>
            <a:endParaRPr lang="en-GB" sz="7200" dirty="0"/>
          </a:p>
        </p:txBody>
      </p:sp>
    </p:spTree>
    <p:extLst>
      <p:ext uri="{BB962C8B-B14F-4D97-AF65-F5344CB8AC3E}">
        <p14:creationId xmlns:p14="http://schemas.microsoft.com/office/powerpoint/2010/main" val="155949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F09E0-9251-21E5-C4F6-977877910633}"/>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92D5C42-83AC-118C-61F6-97AF11EBB452}"/>
              </a:ext>
            </a:extLst>
          </p:cNvPr>
          <p:cNvSpPr>
            <a:spLocks noGrp="1"/>
          </p:cNvSpPr>
          <p:nvPr>
            <p:ph sz="half" idx="1"/>
          </p:nvPr>
        </p:nvSpPr>
        <p:spPr/>
        <p:txBody>
          <a:bodyPr/>
          <a:lstStyle/>
          <a:p>
            <a:r>
              <a:rPr lang="en-US" dirty="0"/>
              <a:t>Discussion on previous homework in relation to good data management practice (data control aspects)</a:t>
            </a:r>
          </a:p>
          <a:p>
            <a:pPr lvl="1">
              <a:buFont typeface="Wingdings" panose="05000000000000000000" pitchFamily="2" charset="2"/>
              <a:buChar char="Ø"/>
            </a:pPr>
            <a:endParaRPr lang="en-GB" dirty="0"/>
          </a:p>
        </p:txBody>
      </p:sp>
      <p:sp>
        <p:nvSpPr>
          <p:cNvPr id="2" name="Title 1">
            <a:extLst>
              <a:ext uri="{FF2B5EF4-FFF2-40B4-BE49-F238E27FC236}">
                <a16:creationId xmlns:a16="http://schemas.microsoft.com/office/drawing/2014/main" id="{BEF0BB92-C57F-392B-0055-867CFD0B305E}"/>
              </a:ext>
            </a:extLst>
          </p:cNvPr>
          <p:cNvSpPr>
            <a:spLocks noGrp="1"/>
          </p:cNvSpPr>
          <p:nvPr>
            <p:ph type="title"/>
          </p:nvPr>
        </p:nvSpPr>
        <p:spPr/>
        <p:txBody>
          <a:bodyPr/>
          <a:lstStyle/>
          <a:p>
            <a:r>
              <a:rPr lang="en-US" dirty="0"/>
              <a:t>Next class: discussion on homework</a:t>
            </a:r>
            <a:endParaRPr lang="en-GB" dirty="0"/>
          </a:p>
        </p:txBody>
      </p:sp>
    </p:spTree>
    <p:extLst>
      <p:ext uri="{BB962C8B-B14F-4D97-AF65-F5344CB8AC3E}">
        <p14:creationId xmlns:p14="http://schemas.microsoft.com/office/powerpoint/2010/main" val="3776453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730CF2-85DE-8F1C-5568-DCCF9EA9DF32}"/>
              </a:ext>
            </a:extLst>
          </p:cNvPr>
          <p:cNvSpPr>
            <a:spLocks noGrp="1"/>
          </p:cNvSpPr>
          <p:nvPr>
            <p:ph type="title"/>
          </p:nvPr>
        </p:nvSpPr>
        <p:spPr>
          <a:xfrm>
            <a:off x="435430" y="276225"/>
            <a:ext cx="10515600" cy="914902"/>
          </a:xfrm>
        </p:spPr>
        <p:txBody>
          <a:bodyPr/>
          <a:lstStyle/>
          <a:p>
            <a:r>
              <a:rPr lang="en-US" dirty="0"/>
              <a:t>Coverage timeline</a:t>
            </a:r>
            <a:endParaRPr lang="en-GB" dirty="0"/>
          </a:p>
        </p:txBody>
      </p:sp>
      <p:sp>
        <p:nvSpPr>
          <p:cNvPr id="3" name="Content Placeholder 2"/>
          <p:cNvSpPr>
            <a:spLocks noGrp="1"/>
          </p:cNvSpPr>
          <p:nvPr>
            <p:ph idx="1"/>
          </p:nvPr>
        </p:nvSpPr>
        <p:spPr/>
        <p:txBody>
          <a:bodyPr>
            <a:normAutofit/>
          </a:bodyPr>
          <a:lstStyle/>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dirty="0"/>
          </a:p>
        </p:txBody>
      </p:sp>
      <p:graphicFrame>
        <p:nvGraphicFramePr>
          <p:cNvPr id="4" name="Table 4">
            <a:extLst>
              <a:ext uri="{FF2B5EF4-FFF2-40B4-BE49-F238E27FC236}">
                <a16:creationId xmlns:a16="http://schemas.microsoft.com/office/drawing/2014/main" id="{2ABDD175-2F4D-8F88-63CA-416C1FED1860}"/>
              </a:ext>
            </a:extLst>
          </p:cNvPr>
          <p:cNvGraphicFramePr>
            <a:graphicFrameLocks noGrp="1"/>
          </p:cNvGraphicFramePr>
          <p:nvPr>
            <p:extLst>
              <p:ext uri="{D42A27DB-BD31-4B8C-83A1-F6EECF244321}">
                <p14:modId xmlns:p14="http://schemas.microsoft.com/office/powerpoint/2010/main" val="3976094173"/>
              </p:ext>
            </p:extLst>
          </p:nvPr>
        </p:nvGraphicFramePr>
        <p:xfrm>
          <a:off x="435430" y="1359568"/>
          <a:ext cx="11102854" cy="5147910"/>
        </p:xfrm>
        <a:graphic>
          <a:graphicData uri="http://schemas.openxmlformats.org/drawingml/2006/table">
            <a:tbl>
              <a:tblPr firstRow="1" bandRow="1">
                <a:tableStyleId>{5C22544A-7EE6-4342-B048-85BDC9FD1C3A}</a:tableStyleId>
              </a:tblPr>
              <a:tblGrid>
                <a:gridCol w="988127">
                  <a:extLst>
                    <a:ext uri="{9D8B030D-6E8A-4147-A177-3AD203B41FA5}">
                      <a16:colId xmlns:a16="http://schemas.microsoft.com/office/drawing/2014/main" val="60715166"/>
                    </a:ext>
                  </a:extLst>
                </a:gridCol>
                <a:gridCol w="5825780">
                  <a:extLst>
                    <a:ext uri="{9D8B030D-6E8A-4147-A177-3AD203B41FA5}">
                      <a16:colId xmlns:a16="http://schemas.microsoft.com/office/drawing/2014/main" val="1298956091"/>
                    </a:ext>
                  </a:extLst>
                </a:gridCol>
                <a:gridCol w="4288947">
                  <a:extLst>
                    <a:ext uri="{9D8B030D-6E8A-4147-A177-3AD203B41FA5}">
                      <a16:colId xmlns:a16="http://schemas.microsoft.com/office/drawing/2014/main" val="1472356493"/>
                    </a:ext>
                  </a:extLst>
                </a:gridCol>
              </a:tblGrid>
              <a:tr h="857985">
                <a:tc>
                  <a:txBody>
                    <a:bodyPr/>
                    <a:lstStyle/>
                    <a:p>
                      <a:r>
                        <a:rPr lang="en-US" sz="2400" dirty="0"/>
                        <a:t>S/N</a:t>
                      </a:r>
                      <a:endParaRPr lang="en-TZ" sz="2400" dirty="0"/>
                    </a:p>
                  </a:txBody>
                  <a:tcPr/>
                </a:tc>
                <a:tc>
                  <a:txBody>
                    <a:bodyPr/>
                    <a:lstStyle/>
                    <a:p>
                      <a:r>
                        <a:rPr lang="en-US" sz="2400" dirty="0"/>
                        <a:t>Content</a:t>
                      </a:r>
                      <a:endParaRPr lang="en-TZ" sz="2400" dirty="0"/>
                    </a:p>
                  </a:txBody>
                  <a:tcPr/>
                </a:tc>
                <a:tc>
                  <a:txBody>
                    <a:bodyPr/>
                    <a:lstStyle/>
                    <a:p>
                      <a:r>
                        <a:rPr lang="en-US" sz="2400" dirty="0"/>
                        <a:t>When  (1 session = 2.5 hours)</a:t>
                      </a:r>
                      <a:endParaRPr lang="en-TZ" sz="2400" dirty="0"/>
                    </a:p>
                  </a:txBody>
                  <a:tcPr/>
                </a:tc>
                <a:extLst>
                  <a:ext uri="{0D108BD9-81ED-4DB2-BD59-A6C34878D82A}">
                    <a16:rowId xmlns:a16="http://schemas.microsoft.com/office/drawing/2014/main" val="3930207428"/>
                  </a:ext>
                </a:extLst>
              </a:tr>
              <a:tr h="857985">
                <a:tc>
                  <a:txBody>
                    <a:bodyPr/>
                    <a:lstStyle/>
                    <a:p>
                      <a:r>
                        <a:rPr lang="en-US" sz="2400" dirty="0"/>
                        <a:t>1</a:t>
                      </a:r>
                      <a:endParaRPr lang="en-TZ" sz="2400" dirty="0"/>
                    </a:p>
                  </a:txBody>
                  <a:tcPr/>
                </a:tc>
                <a:tc>
                  <a:txBody>
                    <a:bodyPr/>
                    <a:lstStyle/>
                    <a:p>
                      <a:r>
                        <a:rPr lang="en-US" sz="2400" dirty="0"/>
                        <a:t>Preparing to do data analysis</a:t>
                      </a:r>
                      <a:endParaRPr lang="en-TZ" sz="2400" dirty="0"/>
                    </a:p>
                  </a:txBody>
                  <a:tcPr/>
                </a:tc>
                <a:tc>
                  <a:txBody>
                    <a:bodyPr/>
                    <a:lstStyle/>
                    <a:p>
                      <a:r>
                        <a:rPr lang="en-US" sz="2400" dirty="0"/>
                        <a:t>Session 1 </a:t>
                      </a:r>
                      <a:endParaRPr lang="en-TZ" sz="2400" dirty="0"/>
                    </a:p>
                  </a:txBody>
                  <a:tcPr/>
                </a:tc>
                <a:extLst>
                  <a:ext uri="{0D108BD9-81ED-4DB2-BD59-A6C34878D82A}">
                    <a16:rowId xmlns:a16="http://schemas.microsoft.com/office/drawing/2014/main" val="1513583048"/>
                  </a:ext>
                </a:extLst>
              </a:tr>
              <a:tr h="857985">
                <a:tc>
                  <a:txBody>
                    <a:bodyPr/>
                    <a:lstStyle/>
                    <a:p>
                      <a:r>
                        <a:rPr lang="en-US" sz="2400" dirty="0"/>
                        <a:t>2</a:t>
                      </a:r>
                      <a:endParaRPr lang="en-TZ" sz="2400" dirty="0"/>
                    </a:p>
                  </a:txBody>
                  <a:tcPr/>
                </a:tc>
                <a:tc>
                  <a:txBody>
                    <a:bodyPr/>
                    <a:lstStyle/>
                    <a:p>
                      <a:r>
                        <a:rPr lang="en-US" sz="2400" dirty="0"/>
                        <a:t>Data collection and management</a:t>
                      </a:r>
                      <a:endParaRPr lang="en-TZ" sz="2400" dirty="0"/>
                    </a:p>
                  </a:txBody>
                  <a:tcPr/>
                </a:tc>
                <a:tc>
                  <a:txBody>
                    <a:bodyPr/>
                    <a:lstStyle/>
                    <a:p>
                      <a:r>
                        <a:rPr lang="en-US" sz="2400" dirty="0"/>
                        <a:t>Session 2 &amp; 3</a:t>
                      </a:r>
                      <a:endParaRPr lang="en-TZ" sz="2400" dirty="0"/>
                    </a:p>
                  </a:txBody>
                  <a:tcPr/>
                </a:tc>
                <a:extLst>
                  <a:ext uri="{0D108BD9-81ED-4DB2-BD59-A6C34878D82A}">
                    <a16:rowId xmlns:a16="http://schemas.microsoft.com/office/drawing/2014/main" val="3928598128"/>
                  </a:ext>
                </a:extLst>
              </a:tr>
              <a:tr h="857985">
                <a:tc>
                  <a:txBody>
                    <a:bodyPr/>
                    <a:lstStyle/>
                    <a:p>
                      <a:r>
                        <a:rPr lang="en-US" sz="2400" dirty="0"/>
                        <a:t>3</a:t>
                      </a:r>
                      <a:endParaRPr lang="en-TZ" sz="2400" dirty="0"/>
                    </a:p>
                  </a:txBody>
                  <a:tcPr/>
                </a:tc>
                <a:tc>
                  <a:txBody>
                    <a:bodyPr/>
                    <a:lstStyle/>
                    <a:p>
                      <a:r>
                        <a:rPr lang="en-US" sz="2400" dirty="0"/>
                        <a:t>Exploration and Estimation</a:t>
                      </a:r>
                      <a:endParaRPr lang="en-TZ" sz="2400" dirty="0"/>
                    </a:p>
                  </a:txBody>
                  <a:tcPr/>
                </a:tc>
                <a:tc>
                  <a:txBody>
                    <a:bodyPr/>
                    <a:lstStyle/>
                    <a:p>
                      <a:r>
                        <a:rPr lang="en-US" sz="2400" dirty="0"/>
                        <a:t>Session 4 &amp; 5</a:t>
                      </a:r>
                      <a:endParaRPr lang="en-TZ" sz="2400" dirty="0"/>
                    </a:p>
                  </a:txBody>
                  <a:tcPr/>
                </a:tc>
                <a:extLst>
                  <a:ext uri="{0D108BD9-81ED-4DB2-BD59-A6C34878D82A}">
                    <a16:rowId xmlns:a16="http://schemas.microsoft.com/office/drawing/2014/main" val="3291219918"/>
                  </a:ext>
                </a:extLst>
              </a:tr>
              <a:tr h="857985">
                <a:tc>
                  <a:txBody>
                    <a:bodyPr/>
                    <a:lstStyle/>
                    <a:p>
                      <a:r>
                        <a:rPr lang="en-US" sz="2400" dirty="0"/>
                        <a:t>4</a:t>
                      </a:r>
                      <a:endParaRPr lang="en-TZ" sz="2400" dirty="0"/>
                    </a:p>
                  </a:txBody>
                  <a:tcPr/>
                </a:tc>
                <a:tc>
                  <a:txBody>
                    <a:bodyPr/>
                    <a:lstStyle/>
                    <a:p>
                      <a:r>
                        <a:rPr lang="en-US" sz="2400" dirty="0"/>
                        <a:t>Hypothesis testing &amp; Modelling</a:t>
                      </a:r>
                      <a:endParaRPr lang="en-TZ" sz="2400" dirty="0"/>
                    </a:p>
                  </a:txBody>
                  <a:tcPr/>
                </a:tc>
                <a:tc>
                  <a:txBody>
                    <a:bodyPr/>
                    <a:lstStyle/>
                    <a:p>
                      <a:r>
                        <a:rPr lang="en-US" sz="2400" dirty="0"/>
                        <a:t>Session 6</a:t>
                      </a:r>
                      <a:endParaRPr lang="en-TZ" sz="2400" dirty="0"/>
                    </a:p>
                  </a:txBody>
                  <a:tcPr/>
                </a:tc>
                <a:extLst>
                  <a:ext uri="{0D108BD9-81ED-4DB2-BD59-A6C34878D82A}">
                    <a16:rowId xmlns:a16="http://schemas.microsoft.com/office/drawing/2014/main" val="3878397125"/>
                  </a:ext>
                </a:extLst>
              </a:tr>
              <a:tr h="857985">
                <a:tc>
                  <a:txBody>
                    <a:bodyPr/>
                    <a:lstStyle/>
                    <a:p>
                      <a:r>
                        <a:rPr lang="en-US" sz="2400" dirty="0"/>
                        <a:t>5</a:t>
                      </a:r>
                      <a:endParaRPr lang="en-TZ" sz="2400" dirty="0"/>
                    </a:p>
                  </a:txBody>
                  <a:tcPr/>
                </a:tc>
                <a:tc>
                  <a:txBody>
                    <a:bodyPr/>
                    <a:lstStyle/>
                    <a:p>
                      <a:r>
                        <a:rPr lang="en-US" sz="2400" dirty="0"/>
                        <a:t>Data analysis – practical examples</a:t>
                      </a:r>
                      <a:endParaRPr lang="en-TZ" sz="2400" dirty="0"/>
                    </a:p>
                  </a:txBody>
                  <a:tcPr/>
                </a:tc>
                <a:tc>
                  <a:txBody>
                    <a:bodyPr/>
                    <a:lstStyle/>
                    <a:p>
                      <a:r>
                        <a:rPr lang="en-US" sz="2400" dirty="0"/>
                        <a:t>Session 7 &amp; 8</a:t>
                      </a:r>
                      <a:endParaRPr lang="en-TZ" sz="2400" dirty="0"/>
                    </a:p>
                  </a:txBody>
                  <a:tcPr/>
                </a:tc>
                <a:extLst>
                  <a:ext uri="{0D108BD9-81ED-4DB2-BD59-A6C34878D82A}">
                    <a16:rowId xmlns:a16="http://schemas.microsoft.com/office/drawing/2014/main" val="1788485093"/>
                  </a:ext>
                </a:extLst>
              </a:tr>
            </a:tbl>
          </a:graphicData>
        </a:graphic>
      </p:graphicFrame>
    </p:spTree>
    <p:extLst>
      <p:ext uri="{BB962C8B-B14F-4D97-AF65-F5344CB8AC3E}">
        <p14:creationId xmlns:p14="http://schemas.microsoft.com/office/powerpoint/2010/main" val="1814689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C01F24-834B-DC68-D565-D8E04EAF4794}"/>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813D64F-8205-D934-94BF-9729FEC2B165}"/>
              </a:ext>
            </a:extLst>
          </p:cNvPr>
          <p:cNvSpPr>
            <a:spLocks noGrp="1"/>
          </p:cNvSpPr>
          <p:nvPr>
            <p:ph sz="half" idx="1"/>
          </p:nvPr>
        </p:nvSpPr>
        <p:spPr>
          <a:xfrm>
            <a:off x="572571" y="1275347"/>
            <a:ext cx="10781229" cy="5125453"/>
          </a:xfrm>
        </p:spPr>
        <p:txBody>
          <a:bodyPr>
            <a:normAutofit/>
          </a:bodyPr>
          <a:lstStyle/>
          <a:p>
            <a:pPr marL="0" indent="0">
              <a:buNone/>
            </a:pPr>
            <a:r>
              <a:rPr lang="en-US" sz="2400" dirty="0"/>
              <a:t>Follow the instructions in </a:t>
            </a:r>
            <a:r>
              <a:rPr lang="en-US" sz="2400" dirty="0">
                <a:hlinkClick r:id="rId3"/>
              </a:rPr>
              <a:t>https://www.youtube.com/watch?v=cQkOmPLMACU</a:t>
            </a:r>
            <a:r>
              <a:rPr lang="en-US" sz="2400" dirty="0"/>
              <a:t> to:</a:t>
            </a:r>
          </a:p>
          <a:p>
            <a:pPr marL="0" indent="0">
              <a:buNone/>
            </a:pPr>
            <a:endParaRPr lang="en-US" dirty="0"/>
          </a:p>
          <a:p>
            <a:pPr marL="514350" indent="-514350">
              <a:buFont typeface="+mj-lt"/>
              <a:buAutoNum type="arabicPeriod"/>
            </a:pPr>
            <a:r>
              <a:rPr lang="en-US" sz="2400" dirty="0"/>
              <a:t>Download ‘ODK Collect’ app from Google Play Store on your phone</a:t>
            </a:r>
          </a:p>
          <a:p>
            <a:pPr marL="514350" indent="-514350">
              <a:buFont typeface="+mj-lt"/>
              <a:buAutoNum type="arabicPeriod"/>
            </a:pPr>
            <a:r>
              <a:rPr lang="en-US" sz="2400" dirty="0"/>
              <a:t>Configure your ‘ODK Collect’ on your Android phone</a:t>
            </a:r>
          </a:p>
          <a:p>
            <a:pPr marL="514350" indent="-514350">
              <a:buFont typeface="+mj-lt"/>
              <a:buAutoNum type="arabicPeriod"/>
            </a:pPr>
            <a:r>
              <a:rPr lang="en-US" sz="2400" dirty="0"/>
              <a:t>Setup up your:</a:t>
            </a:r>
          </a:p>
          <a:p>
            <a:pPr lvl="1"/>
            <a:r>
              <a:rPr lang="en-US" dirty="0"/>
              <a:t>URL as </a:t>
            </a:r>
            <a:r>
              <a:rPr lang="en-US" dirty="0">
                <a:hlinkClick r:id="rId4"/>
              </a:rPr>
              <a:t>https://kc.kobotoolbox.org/stats4sd_esaf</a:t>
            </a:r>
            <a:r>
              <a:rPr lang="en-US" dirty="0"/>
              <a:t> </a:t>
            </a:r>
          </a:p>
          <a:p>
            <a:pPr lvl="1"/>
            <a:r>
              <a:rPr lang="en-US" sz="2400" dirty="0"/>
              <a:t>username as </a:t>
            </a:r>
            <a:r>
              <a:rPr lang="en-US" sz="2400" b="1" dirty="0"/>
              <a:t>stats4sd_esaf </a:t>
            </a:r>
            <a:endParaRPr lang="en-US" sz="2400" b="1" u="sng" dirty="0"/>
          </a:p>
          <a:p>
            <a:pPr marL="514350" indent="-514350">
              <a:buFont typeface="+mj-lt"/>
              <a:buAutoNum type="arabicPeriod"/>
            </a:pPr>
            <a:r>
              <a:rPr lang="en-US" sz="2400" dirty="0"/>
              <a:t>Download ‘SSD Introduction to ODK’ form or click on the link </a:t>
            </a:r>
            <a:r>
              <a:rPr lang="en-US" sz="2400" dirty="0">
                <a:hlinkClick r:id="rId5"/>
              </a:rPr>
              <a:t>https://ee.kobotoolbox.org/x/JdvSGRiX</a:t>
            </a:r>
            <a:r>
              <a:rPr lang="en-GB" sz="2400" dirty="0"/>
              <a:t>  to access the </a:t>
            </a:r>
            <a:r>
              <a:rPr lang="en-GB" sz="2400" dirty="0" err="1"/>
              <a:t>enketo</a:t>
            </a:r>
            <a:r>
              <a:rPr lang="en-GB" sz="2400" dirty="0"/>
              <a:t> version of the form</a:t>
            </a:r>
            <a:endParaRPr lang="en-US" sz="2400" u="sng" dirty="0"/>
          </a:p>
          <a:p>
            <a:pPr marL="514350" indent="-514350">
              <a:buFont typeface="+mj-lt"/>
              <a:buAutoNum type="arabicPeriod"/>
            </a:pPr>
            <a:r>
              <a:rPr lang="en-US" sz="2400" dirty="0"/>
              <a:t>Fill in the form and upload it to the server</a:t>
            </a:r>
          </a:p>
          <a:p>
            <a:pPr>
              <a:buFont typeface="Wingdings" panose="05000000000000000000" pitchFamily="2" charset="2"/>
              <a:buChar char="Ø"/>
            </a:pPr>
            <a:endParaRPr lang="en-US" dirty="0"/>
          </a:p>
          <a:p>
            <a:pPr marL="0" indent="0">
              <a:buNone/>
            </a:pPr>
            <a:endParaRPr lang="en-GB" dirty="0"/>
          </a:p>
        </p:txBody>
      </p:sp>
      <p:sp>
        <p:nvSpPr>
          <p:cNvPr id="2" name="Title 1">
            <a:extLst>
              <a:ext uri="{FF2B5EF4-FFF2-40B4-BE49-F238E27FC236}">
                <a16:creationId xmlns:a16="http://schemas.microsoft.com/office/drawing/2014/main" id="{7C6CA36A-0DA3-3EFF-7425-815AAE211536}"/>
              </a:ext>
            </a:extLst>
          </p:cNvPr>
          <p:cNvSpPr>
            <a:spLocks noGrp="1"/>
          </p:cNvSpPr>
          <p:nvPr>
            <p:ph type="title"/>
          </p:nvPr>
        </p:nvSpPr>
        <p:spPr/>
        <p:txBody>
          <a:bodyPr/>
          <a:lstStyle/>
          <a:p>
            <a:r>
              <a:rPr lang="en-US" dirty="0"/>
              <a:t>Electronic data collection</a:t>
            </a:r>
            <a:endParaRPr lang="en-GB" dirty="0"/>
          </a:p>
        </p:txBody>
      </p:sp>
    </p:spTree>
    <p:extLst>
      <p:ext uri="{BB962C8B-B14F-4D97-AF65-F5344CB8AC3E}">
        <p14:creationId xmlns:p14="http://schemas.microsoft.com/office/powerpoint/2010/main" val="3730367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17B246-A934-773E-E427-527804FF377E}"/>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1530B8D-8DE2-9886-7B32-6A4219129586}"/>
              </a:ext>
            </a:extLst>
          </p:cNvPr>
          <p:cNvSpPr>
            <a:spLocks noGrp="1"/>
          </p:cNvSpPr>
          <p:nvPr>
            <p:ph sz="half" idx="1"/>
          </p:nvPr>
        </p:nvSpPr>
        <p:spPr>
          <a:xfrm>
            <a:off x="572571" y="1632858"/>
            <a:ext cx="10781229" cy="4767942"/>
          </a:xfrm>
        </p:spPr>
        <p:txBody>
          <a:bodyPr/>
          <a:lstStyle/>
          <a:p>
            <a:pPr marL="0" indent="0">
              <a:buNone/>
            </a:pPr>
            <a:r>
              <a:rPr lang="en-US" dirty="0"/>
              <a:t>ODK video series for beginners on building an </a:t>
            </a:r>
            <a:r>
              <a:rPr lang="en-US" dirty="0" err="1"/>
              <a:t>XLSform</a:t>
            </a:r>
            <a:r>
              <a:rPr lang="en-US" dirty="0"/>
              <a:t> from scratch: </a:t>
            </a:r>
            <a:r>
              <a:rPr lang="en-US" dirty="0">
                <a:hlinkClick r:id="rId3"/>
              </a:rPr>
              <a:t>https://www.youtube.com/watch?v=R5MiSkzIWvg&amp;list=PLK5PktXR1tmM2UYcm_1ZZW_ZhKTBQzpGI</a:t>
            </a:r>
            <a:r>
              <a:rPr lang="en-US" dirty="0"/>
              <a:t> </a:t>
            </a:r>
          </a:p>
          <a:p>
            <a:pPr marL="0" indent="0">
              <a:buNone/>
            </a:pPr>
            <a:endParaRPr lang="en-GB" dirty="0"/>
          </a:p>
          <a:p>
            <a:pPr marL="0" indent="0">
              <a:buNone/>
            </a:pPr>
            <a:r>
              <a:rPr lang="en-GB" dirty="0"/>
              <a:t>Data Quality Assurance in ODK: </a:t>
            </a:r>
            <a:r>
              <a:rPr lang="en-GB" dirty="0">
                <a:hlinkClick r:id="rId4"/>
              </a:rPr>
              <a:t>https://www.youtube.com/watch?v=Tx2V3M_Pko8&amp;list=PLK5PktXR1tmPQxxXr8zYUmgVLaHMnmhTP&amp;index=2</a:t>
            </a:r>
            <a:r>
              <a:rPr lang="en-GB" dirty="0"/>
              <a:t> </a:t>
            </a:r>
          </a:p>
        </p:txBody>
      </p:sp>
      <p:sp>
        <p:nvSpPr>
          <p:cNvPr id="2" name="Title 1">
            <a:extLst>
              <a:ext uri="{FF2B5EF4-FFF2-40B4-BE49-F238E27FC236}">
                <a16:creationId xmlns:a16="http://schemas.microsoft.com/office/drawing/2014/main" id="{A8B9DCAE-79C1-9EA4-6C61-F3258D006CF0}"/>
              </a:ext>
            </a:extLst>
          </p:cNvPr>
          <p:cNvSpPr>
            <a:spLocks noGrp="1"/>
          </p:cNvSpPr>
          <p:nvPr>
            <p:ph type="title"/>
          </p:nvPr>
        </p:nvSpPr>
        <p:spPr/>
        <p:txBody>
          <a:bodyPr/>
          <a:lstStyle/>
          <a:p>
            <a:r>
              <a:rPr lang="en-US" dirty="0"/>
              <a:t>ODK Resources</a:t>
            </a:r>
            <a:endParaRPr lang="en-GB" dirty="0"/>
          </a:p>
        </p:txBody>
      </p:sp>
    </p:spTree>
    <p:extLst>
      <p:ext uri="{BB962C8B-B14F-4D97-AF65-F5344CB8AC3E}">
        <p14:creationId xmlns:p14="http://schemas.microsoft.com/office/powerpoint/2010/main" val="26067064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105181-C77B-B172-A615-1BA5493C7D02}"/>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0C22C77-BD95-55EF-F105-D6E758B0D629}"/>
              </a:ext>
            </a:extLst>
          </p:cNvPr>
          <p:cNvSpPr>
            <a:spLocks noGrp="1"/>
          </p:cNvSpPr>
          <p:nvPr>
            <p:ph sz="half" idx="1"/>
          </p:nvPr>
        </p:nvSpPr>
        <p:spPr/>
        <p:txBody>
          <a:bodyPr/>
          <a:lstStyle/>
          <a:p>
            <a:endParaRPr lang="en-US" dirty="0"/>
          </a:p>
          <a:p>
            <a:r>
              <a:rPr lang="en-US" dirty="0"/>
              <a:t>Data Management for Agroecological Research (watch from 0 -  15:15 mins): </a:t>
            </a:r>
            <a:r>
              <a:rPr lang="en-US" dirty="0">
                <a:hlinkClick r:id="rId3"/>
              </a:rPr>
              <a:t>https://www.youtube.com/watch?v=pMhtoKcxCKY&amp;list=PLK5PktXR1tmPeo9QdweAhXxga-3PUPbuT</a:t>
            </a:r>
            <a:r>
              <a:rPr lang="en-US" dirty="0"/>
              <a:t> </a:t>
            </a:r>
            <a:endParaRPr lang="en-GB" dirty="0"/>
          </a:p>
        </p:txBody>
      </p:sp>
      <p:sp>
        <p:nvSpPr>
          <p:cNvPr id="2" name="Title 1">
            <a:extLst>
              <a:ext uri="{FF2B5EF4-FFF2-40B4-BE49-F238E27FC236}">
                <a16:creationId xmlns:a16="http://schemas.microsoft.com/office/drawing/2014/main" id="{8614FF55-59D1-B177-0139-5FA2FBD28CAF}"/>
              </a:ext>
            </a:extLst>
          </p:cNvPr>
          <p:cNvSpPr>
            <a:spLocks noGrp="1"/>
          </p:cNvSpPr>
          <p:nvPr>
            <p:ph type="title"/>
          </p:nvPr>
        </p:nvSpPr>
        <p:spPr>
          <a:xfrm>
            <a:off x="572571" y="457201"/>
            <a:ext cx="10781229" cy="1428749"/>
          </a:xfrm>
        </p:spPr>
        <p:txBody>
          <a:bodyPr>
            <a:normAutofit/>
          </a:bodyPr>
          <a:lstStyle/>
          <a:p>
            <a:r>
              <a:rPr lang="en-US" dirty="0"/>
              <a:t>Video and discussion: Key aspects to consider in data management</a:t>
            </a:r>
            <a:endParaRPr lang="en-GB" dirty="0"/>
          </a:p>
        </p:txBody>
      </p:sp>
    </p:spTree>
    <p:extLst>
      <p:ext uri="{BB962C8B-B14F-4D97-AF65-F5344CB8AC3E}">
        <p14:creationId xmlns:p14="http://schemas.microsoft.com/office/powerpoint/2010/main" val="2309218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696CB-87AC-4D24-A3A4-016EC40E1C6A}"/>
              </a:ext>
            </a:extLst>
          </p:cNvPr>
          <p:cNvSpPr>
            <a:spLocks noGrp="1"/>
          </p:cNvSpPr>
          <p:nvPr>
            <p:ph type="ctrTitle"/>
          </p:nvPr>
        </p:nvSpPr>
        <p:spPr/>
        <p:txBody>
          <a:bodyPr>
            <a:normAutofit fontScale="90000"/>
          </a:bodyPr>
          <a:lstStyle/>
          <a:p>
            <a:br>
              <a:rPr lang="en-US" b="1" dirty="0"/>
            </a:br>
            <a:r>
              <a:rPr lang="en-US" b="1" dirty="0"/>
              <a:t>Module 3: A sensible approach to data analysis </a:t>
            </a:r>
            <a:br>
              <a:rPr lang="en-US" sz="4800" b="1" dirty="0"/>
            </a:br>
            <a:endParaRPr lang="en-TZ" sz="4800" b="1" dirty="0"/>
          </a:p>
        </p:txBody>
      </p:sp>
      <p:sp>
        <p:nvSpPr>
          <p:cNvPr id="3" name="Subtitle 2">
            <a:extLst>
              <a:ext uri="{FF2B5EF4-FFF2-40B4-BE49-F238E27FC236}">
                <a16:creationId xmlns:a16="http://schemas.microsoft.com/office/drawing/2014/main" id="{28F86C97-BA1A-422D-9C41-C814F324298C}"/>
              </a:ext>
            </a:extLst>
          </p:cNvPr>
          <p:cNvSpPr>
            <a:spLocks noGrp="1"/>
          </p:cNvSpPr>
          <p:nvPr>
            <p:ph type="subTitle" idx="1"/>
          </p:nvPr>
        </p:nvSpPr>
        <p:spPr>
          <a:xfrm>
            <a:off x="1524000" y="4079875"/>
            <a:ext cx="9144000" cy="1655762"/>
          </a:xfrm>
        </p:spPr>
        <p:txBody>
          <a:bodyPr>
            <a:normAutofit/>
          </a:bodyPr>
          <a:lstStyle/>
          <a:p>
            <a:r>
              <a:rPr lang="en-US" sz="2800" dirty="0"/>
              <a:t> Created by:</a:t>
            </a:r>
          </a:p>
          <a:p>
            <a:r>
              <a:rPr lang="en-US" sz="2800" dirty="0"/>
              <a:t>Dr. Nuru Kipato (</a:t>
            </a:r>
            <a:r>
              <a:rPr lang="en-US" sz="2800" dirty="0">
                <a:hlinkClick r:id="rId3"/>
              </a:rPr>
              <a:t>nuru.kipato@sua.ac.tz</a:t>
            </a:r>
            <a:r>
              <a:rPr lang="en-US" sz="2800" dirty="0"/>
              <a:t>)</a:t>
            </a:r>
            <a:endParaRPr lang="en-TZ" sz="2800" dirty="0"/>
          </a:p>
        </p:txBody>
      </p:sp>
    </p:spTree>
    <p:extLst>
      <p:ext uri="{BB962C8B-B14F-4D97-AF65-F5344CB8AC3E}">
        <p14:creationId xmlns:p14="http://schemas.microsoft.com/office/powerpoint/2010/main" val="36531683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397DE23-41DC-A9E5-B771-A3AD736BCDA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C53655-EDA6-6B76-39F6-EAFA434B8899}"/>
              </a:ext>
            </a:extLst>
          </p:cNvPr>
          <p:cNvSpPr>
            <a:spLocks noGrp="1"/>
          </p:cNvSpPr>
          <p:nvPr>
            <p:ph sz="half" idx="1"/>
          </p:nvPr>
        </p:nvSpPr>
        <p:spPr/>
        <p:txBody>
          <a:bodyPr/>
          <a:lstStyle/>
          <a:p>
            <a:pPr marL="0" indent="0">
              <a:buNone/>
            </a:pPr>
            <a:r>
              <a:rPr lang="en-US" dirty="0"/>
              <a:t>By the end  of the module, students should be able to:</a:t>
            </a:r>
          </a:p>
          <a:p>
            <a:pPr marL="514350" indent="-514350">
              <a:buAutoNum type="arabicPeriod"/>
            </a:pPr>
            <a:r>
              <a:rPr lang="en-US" dirty="0"/>
              <a:t>describe the key concepts and processes in statistical data analysis</a:t>
            </a:r>
          </a:p>
          <a:p>
            <a:pPr marL="514350" indent="-514350">
              <a:buAutoNum type="arabicPeriod"/>
            </a:pPr>
            <a:r>
              <a:rPr lang="en-US" dirty="0"/>
              <a:t>distinguish circumstances requiring different statistical tools during data analysis</a:t>
            </a:r>
          </a:p>
          <a:p>
            <a:endParaRPr lang="en-GB" dirty="0"/>
          </a:p>
        </p:txBody>
      </p:sp>
      <p:sp>
        <p:nvSpPr>
          <p:cNvPr id="2" name="Title 1">
            <a:extLst>
              <a:ext uri="{FF2B5EF4-FFF2-40B4-BE49-F238E27FC236}">
                <a16:creationId xmlns:a16="http://schemas.microsoft.com/office/drawing/2014/main" id="{A24075BF-AD36-782E-0316-EA14BB4B5034}"/>
              </a:ext>
            </a:extLst>
          </p:cNvPr>
          <p:cNvSpPr>
            <a:spLocks noGrp="1"/>
          </p:cNvSpPr>
          <p:nvPr>
            <p:ph type="title"/>
          </p:nvPr>
        </p:nvSpPr>
        <p:spPr/>
        <p:txBody>
          <a:bodyPr/>
          <a:lstStyle/>
          <a:p>
            <a:r>
              <a:rPr lang="en-US" dirty="0"/>
              <a:t>Learning Objectives</a:t>
            </a:r>
            <a:endParaRPr lang="en-GB" dirty="0"/>
          </a:p>
        </p:txBody>
      </p:sp>
    </p:spTree>
    <p:extLst>
      <p:ext uri="{BB962C8B-B14F-4D97-AF65-F5344CB8AC3E}">
        <p14:creationId xmlns:p14="http://schemas.microsoft.com/office/powerpoint/2010/main" val="326412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0B9BD-6210-1885-83D3-A79F86F4EF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346EB-4F60-BBA0-39C3-1285C085DD9A}"/>
              </a:ext>
            </a:extLst>
          </p:cNvPr>
          <p:cNvSpPr>
            <a:spLocks noGrp="1"/>
          </p:cNvSpPr>
          <p:nvPr>
            <p:ph type="ctrTitle"/>
          </p:nvPr>
        </p:nvSpPr>
        <p:spPr/>
        <p:txBody>
          <a:bodyPr>
            <a:normAutofit/>
          </a:bodyPr>
          <a:lstStyle/>
          <a:p>
            <a:br>
              <a:rPr lang="en-US" b="1" dirty="0"/>
            </a:br>
            <a:br>
              <a:rPr lang="en-US" sz="4800" b="1" dirty="0"/>
            </a:br>
            <a:r>
              <a:rPr lang="en-US" sz="4800" b="1" dirty="0"/>
              <a:t>Section 3: Data Exploration</a:t>
            </a:r>
            <a:endParaRPr lang="en-TZ" sz="4800" b="1" dirty="0"/>
          </a:p>
        </p:txBody>
      </p:sp>
      <p:sp>
        <p:nvSpPr>
          <p:cNvPr id="3" name="Subtitle 2">
            <a:extLst>
              <a:ext uri="{FF2B5EF4-FFF2-40B4-BE49-F238E27FC236}">
                <a16:creationId xmlns:a16="http://schemas.microsoft.com/office/drawing/2014/main" id="{0B0966A5-8813-16B0-6A06-A1516EF30231}"/>
              </a:ext>
            </a:extLst>
          </p:cNvPr>
          <p:cNvSpPr>
            <a:spLocks noGrp="1"/>
          </p:cNvSpPr>
          <p:nvPr>
            <p:ph type="subTitle" idx="1"/>
          </p:nvPr>
        </p:nvSpPr>
        <p:spPr>
          <a:xfrm>
            <a:off x="1524000" y="4079875"/>
            <a:ext cx="9144000" cy="1655762"/>
          </a:xfrm>
        </p:spPr>
        <p:txBody>
          <a:bodyPr>
            <a:normAutofit/>
          </a:bodyPr>
          <a:lstStyle/>
          <a:p>
            <a:r>
              <a:rPr lang="en-US" sz="2800" dirty="0"/>
              <a:t> Created by:</a:t>
            </a:r>
          </a:p>
          <a:p>
            <a:r>
              <a:rPr lang="en-US" sz="2800" dirty="0"/>
              <a:t>Dr. Nuru Kipato (</a:t>
            </a:r>
            <a:r>
              <a:rPr lang="en-US" sz="2800" dirty="0">
                <a:hlinkClick r:id="rId3"/>
              </a:rPr>
              <a:t>nuru.kipato@sua.ac.tz</a:t>
            </a:r>
            <a:r>
              <a:rPr lang="en-US" sz="2800" dirty="0"/>
              <a:t>)</a:t>
            </a:r>
            <a:endParaRPr lang="en-TZ" sz="2800" dirty="0"/>
          </a:p>
        </p:txBody>
      </p:sp>
    </p:spTree>
    <p:extLst>
      <p:ext uri="{BB962C8B-B14F-4D97-AF65-F5344CB8AC3E}">
        <p14:creationId xmlns:p14="http://schemas.microsoft.com/office/powerpoint/2010/main" val="38993593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B9484F-AF57-4B38-A06A-D7D26D68946D}"/>
              </a:ext>
            </a:extLst>
          </p:cNvPr>
          <p:cNvSpPr>
            <a:spLocks noGrp="1"/>
          </p:cNvSpPr>
          <p:nvPr>
            <p:ph sz="half" idx="1"/>
          </p:nvPr>
        </p:nvSpPr>
        <p:spPr/>
        <p:txBody>
          <a:bodyPr/>
          <a:lstStyle/>
          <a:p>
            <a:pPr marL="0" indent="0">
              <a:buNone/>
            </a:pPr>
            <a:r>
              <a:rPr lang="en-US" dirty="0"/>
              <a:t>At the end of this class, students should be able to:</a:t>
            </a:r>
          </a:p>
          <a:p>
            <a:pPr marL="0" indent="0">
              <a:buNone/>
            </a:pPr>
            <a:endParaRPr lang="en-US" dirty="0"/>
          </a:p>
          <a:p>
            <a:pPr marL="971550" lvl="1" indent="-514350">
              <a:buFont typeface="+mj-lt"/>
              <a:buAutoNum type="romanLcPeriod"/>
            </a:pPr>
            <a:r>
              <a:rPr lang="en-US" dirty="0"/>
              <a:t>Conduct simple data explorations in Excel</a:t>
            </a:r>
          </a:p>
          <a:p>
            <a:pPr marL="971550" lvl="1" indent="-514350">
              <a:buFont typeface="+mj-lt"/>
              <a:buAutoNum type="romanLcPeriod"/>
            </a:pPr>
            <a:r>
              <a:rPr lang="en-US" dirty="0"/>
              <a:t>Interpret the results from data exploration</a:t>
            </a:r>
          </a:p>
          <a:p>
            <a:endParaRPr lang="en-TZ" dirty="0"/>
          </a:p>
        </p:txBody>
      </p:sp>
      <p:sp>
        <p:nvSpPr>
          <p:cNvPr id="3" name="Title 2">
            <a:extLst>
              <a:ext uri="{FF2B5EF4-FFF2-40B4-BE49-F238E27FC236}">
                <a16:creationId xmlns:a16="http://schemas.microsoft.com/office/drawing/2014/main" id="{B31154CF-9626-49FF-9928-1E4B2419F6B9}"/>
              </a:ext>
            </a:extLst>
          </p:cNvPr>
          <p:cNvSpPr>
            <a:spLocks noGrp="1"/>
          </p:cNvSpPr>
          <p:nvPr>
            <p:ph type="title"/>
          </p:nvPr>
        </p:nvSpPr>
        <p:spPr/>
        <p:txBody>
          <a:bodyPr/>
          <a:lstStyle/>
          <a:p>
            <a:r>
              <a:rPr lang="en-US" dirty="0"/>
              <a:t>Learning outcomes</a:t>
            </a:r>
            <a:endParaRPr lang="en-TZ" dirty="0"/>
          </a:p>
        </p:txBody>
      </p:sp>
    </p:spTree>
    <p:extLst>
      <p:ext uri="{BB962C8B-B14F-4D97-AF65-F5344CB8AC3E}">
        <p14:creationId xmlns:p14="http://schemas.microsoft.com/office/powerpoint/2010/main" val="2212116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571" y="0"/>
            <a:ext cx="10781229" cy="1428749"/>
          </a:xfrm>
        </p:spPr>
        <p:txBody>
          <a:bodyPr/>
          <a:lstStyle/>
          <a:p>
            <a:r>
              <a:rPr lang="en-US" dirty="0"/>
              <a:t>What is data exploration?</a:t>
            </a:r>
            <a:endParaRPr lang="en-GB" dirty="0"/>
          </a:p>
        </p:txBody>
      </p:sp>
      <p:sp>
        <p:nvSpPr>
          <p:cNvPr id="3" name="Content Placeholder 2"/>
          <p:cNvSpPr>
            <a:spLocks noGrp="1"/>
          </p:cNvSpPr>
          <p:nvPr>
            <p:ph sz="half" idx="1"/>
          </p:nvPr>
        </p:nvSpPr>
        <p:spPr/>
        <p:txBody>
          <a:bodyPr/>
          <a:lstStyle/>
          <a:p>
            <a:r>
              <a:rPr lang="en-GB" dirty="0"/>
              <a:t>Refers to describing the data by means of statistical and visualisation techniques</a:t>
            </a:r>
          </a:p>
          <a:p>
            <a:endParaRPr lang="en-GB" dirty="0"/>
          </a:p>
          <a:p>
            <a:r>
              <a:rPr lang="en-GB" dirty="0"/>
              <a:t>We explore data in order to bring important aspects of the data into focus for further analysis</a:t>
            </a:r>
          </a:p>
          <a:p>
            <a:endParaRPr lang="en-GB" dirty="0"/>
          </a:p>
          <a:p>
            <a:r>
              <a:rPr lang="en-GB" dirty="0"/>
              <a:t>You can explore data through:</a:t>
            </a:r>
          </a:p>
          <a:p>
            <a:pPr lvl="1"/>
            <a:r>
              <a:rPr lang="en-GB" dirty="0"/>
              <a:t>Univariate analysis – explores variables one by one</a:t>
            </a:r>
          </a:p>
          <a:p>
            <a:pPr lvl="1"/>
            <a:r>
              <a:rPr lang="en-GB" dirty="0"/>
              <a:t>Bivariate &amp; multivariate analysis – explores more than one variable at once</a:t>
            </a:r>
          </a:p>
          <a:p>
            <a:endParaRPr lang="en-GB" dirty="0"/>
          </a:p>
          <a:p>
            <a:endParaRPr lang="en-GB" dirty="0"/>
          </a:p>
          <a:p>
            <a:endParaRPr lang="en-GB" dirty="0"/>
          </a:p>
        </p:txBody>
      </p:sp>
    </p:spTree>
    <p:extLst>
      <p:ext uri="{BB962C8B-B14F-4D97-AF65-F5344CB8AC3E}">
        <p14:creationId xmlns:p14="http://schemas.microsoft.com/office/powerpoint/2010/main" val="3647105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8AC234-E7CC-36E6-AC5C-15028A4F07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8CC184-B048-643B-04B1-25DF7F2853A2}"/>
              </a:ext>
            </a:extLst>
          </p:cNvPr>
          <p:cNvSpPr>
            <a:spLocks noGrp="1"/>
          </p:cNvSpPr>
          <p:nvPr>
            <p:ph type="title"/>
          </p:nvPr>
        </p:nvSpPr>
        <p:spPr>
          <a:xfrm>
            <a:off x="572571" y="0"/>
            <a:ext cx="10781229" cy="1428749"/>
          </a:xfrm>
        </p:spPr>
        <p:txBody>
          <a:bodyPr/>
          <a:lstStyle/>
          <a:p>
            <a:r>
              <a:rPr lang="en-US" dirty="0"/>
              <a:t>Univariate analysis</a:t>
            </a:r>
            <a:endParaRPr lang="en-GB" dirty="0"/>
          </a:p>
        </p:txBody>
      </p:sp>
      <p:sp>
        <p:nvSpPr>
          <p:cNvPr id="3" name="Content Placeholder 2">
            <a:extLst>
              <a:ext uri="{FF2B5EF4-FFF2-40B4-BE49-F238E27FC236}">
                <a16:creationId xmlns:a16="http://schemas.microsoft.com/office/drawing/2014/main" id="{B7DC4DE4-33FC-A5BA-B804-C649813D27AE}"/>
              </a:ext>
            </a:extLst>
          </p:cNvPr>
          <p:cNvSpPr>
            <a:spLocks noGrp="1"/>
          </p:cNvSpPr>
          <p:nvPr>
            <p:ph sz="half" idx="1"/>
          </p:nvPr>
        </p:nvSpPr>
        <p:spPr/>
        <p:txBody>
          <a:bodyPr/>
          <a:lstStyle/>
          <a:p>
            <a:endParaRPr lang="en-GB" dirty="0"/>
          </a:p>
          <a:p>
            <a:endParaRPr lang="en-GB" dirty="0"/>
          </a:p>
          <a:p>
            <a:endParaRPr lang="en-GB" dirty="0"/>
          </a:p>
        </p:txBody>
      </p:sp>
      <p:graphicFrame>
        <p:nvGraphicFramePr>
          <p:cNvPr id="5" name="Diagram 4">
            <a:extLst>
              <a:ext uri="{FF2B5EF4-FFF2-40B4-BE49-F238E27FC236}">
                <a16:creationId xmlns:a16="http://schemas.microsoft.com/office/drawing/2014/main" id="{879B5A94-C241-1B42-4B75-5D2EB4DCAE67}"/>
              </a:ext>
            </a:extLst>
          </p:cNvPr>
          <p:cNvGraphicFramePr/>
          <p:nvPr>
            <p:extLst>
              <p:ext uri="{D42A27DB-BD31-4B8C-83A1-F6EECF244321}">
                <p14:modId xmlns:p14="http://schemas.microsoft.com/office/powerpoint/2010/main" val="938005846"/>
              </p:ext>
            </p:extLst>
          </p:nvPr>
        </p:nvGraphicFramePr>
        <p:xfrm>
          <a:off x="838200" y="1325308"/>
          <a:ext cx="10991850" cy="533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90635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F542E-6E40-7D37-8FA4-B33CD604C19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D0C837-C868-C7B4-9031-F32164E285F4}"/>
              </a:ext>
            </a:extLst>
          </p:cNvPr>
          <p:cNvSpPr>
            <a:spLocks noGrp="1"/>
          </p:cNvSpPr>
          <p:nvPr>
            <p:ph type="title"/>
          </p:nvPr>
        </p:nvSpPr>
        <p:spPr>
          <a:xfrm>
            <a:off x="572571" y="0"/>
            <a:ext cx="10781229" cy="1428749"/>
          </a:xfrm>
        </p:spPr>
        <p:txBody>
          <a:bodyPr/>
          <a:lstStyle/>
          <a:p>
            <a:r>
              <a:rPr lang="en-US" dirty="0"/>
              <a:t>Bivariate analysis</a:t>
            </a:r>
            <a:endParaRPr lang="en-GB" dirty="0"/>
          </a:p>
        </p:txBody>
      </p:sp>
      <p:sp>
        <p:nvSpPr>
          <p:cNvPr id="3" name="Content Placeholder 2">
            <a:extLst>
              <a:ext uri="{FF2B5EF4-FFF2-40B4-BE49-F238E27FC236}">
                <a16:creationId xmlns:a16="http://schemas.microsoft.com/office/drawing/2014/main" id="{42808F30-8925-2F97-DEC0-D5793BAA1A52}"/>
              </a:ext>
            </a:extLst>
          </p:cNvPr>
          <p:cNvSpPr>
            <a:spLocks noGrp="1"/>
          </p:cNvSpPr>
          <p:nvPr>
            <p:ph sz="half" idx="1"/>
          </p:nvPr>
        </p:nvSpPr>
        <p:spPr/>
        <p:txBody>
          <a:bodyPr/>
          <a:lstStyle/>
          <a:p>
            <a:endParaRPr lang="en-GB" dirty="0"/>
          </a:p>
          <a:p>
            <a:endParaRPr lang="en-GB" dirty="0"/>
          </a:p>
          <a:p>
            <a:endParaRPr lang="en-GB" dirty="0"/>
          </a:p>
        </p:txBody>
      </p:sp>
      <p:graphicFrame>
        <p:nvGraphicFramePr>
          <p:cNvPr id="5" name="Diagram 4">
            <a:extLst>
              <a:ext uri="{FF2B5EF4-FFF2-40B4-BE49-F238E27FC236}">
                <a16:creationId xmlns:a16="http://schemas.microsoft.com/office/drawing/2014/main" id="{85FF1134-2333-EEDA-BF2C-75C68170D3BE}"/>
              </a:ext>
            </a:extLst>
          </p:cNvPr>
          <p:cNvGraphicFramePr/>
          <p:nvPr>
            <p:extLst>
              <p:ext uri="{D42A27DB-BD31-4B8C-83A1-F6EECF244321}">
                <p14:modId xmlns:p14="http://schemas.microsoft.com/office/powerpoint/2010/main" val="3420101257"/>
              </p:ext>
            </p:extLst>
          </p:nvPr>
        </p:nvGraphicFramePr>
        <p:xfrm>
          <a:off x="838200" y="1203159"/>
          <a:ext cx="11000874" cy="54788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9491AAFF-C90B-40A0-F84C-FD12ABBEBA44}"/>
              </a:ext>
            </a:extLst>
          </p:cNvPr>
          <p:cNvSpPr txBox="1"/>
          <p:nvPr/>
        </p:nvSpPr>
        <p:spPr>
          <a:xfrm>
            <a:off x="9246327" y="2928257"/>
            <a:ext cx="2710560" cy="1754326"/>
          </a:xfrm>
          <a:prstGeom prst="rect">
            <a:avLst/>
          </a:prstGeom>
          <a:noFill/>
        </p:spPr>
        <p:txBody>
          <a:bodyPr wrap="square" rtlCol="0">
            <a:spAutoFit/>
          </a:bodyPr>
          <a:lstStyle/>
          <a:p>
            <a:r>
              <a:rPr lang="en-US" dirty="0"/>
              <a:t>To accommodate a third and/or fourth variable will require a manipulation of the tables and graphs generated in the bivariate analysis</a:t>
            </a:r>
            <a:endParaRPr lang="en-GB" dirty="0"/>
          </a:p>
        </p:txBody>
      </p:sp>
    </p:spTree>
    <p:extLst>
      <p:ext uri="{BB962C8B-B14F-4D97-AF65-F5344CB8AC3E}">
        <p14:creationId xmlns:p14="http://schemas.microsoft.com/office/powerpoint/2010/main" val="148547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2F525-B6F8-5BAE-D7A5-4C0020CD1CDD}"/>
              </a:ext>
            </a:extLst>
          </p:cNvPr>
          <p:cNvSpPr>
            <a:spLocks noGrp="1"/>
          </p:cNvSpPr>
          <p:nvPr>
            <p:ph type="ctrTitle"/>
          </p:nvPr>
        </p:nvSpPr>
        <p:spPr/>
        <p:txBody>
          <a:bodyPr>
            <a:normAutofit/>
          </a:bodyPr>
          <a:lstStyle/>
          <a:p>
            <a:r>
              <a:rPr lang="en-US" sz="4800" b="1" dirty="0"/>
              <a:t>Section 1: Preparing to do analysis</a:t>
            </a:r>
            <a:br>
              <a:rPr lang="en-US" sz="4800" b="1" dirty="0"/>
            </a:br>
            <a:endParaRPr lang="en-GB" sz="4800" b="1" dirty="0"/>
          </a:p>
        </p:txBody>
      </p:sp>
      <p:sp>
        <p:nvSpPr>
          <p:cNvPr id="3" name="Subtitle 2">
            <a:extLst>
              <a:ext uri="{FF2B5EF4-FFF2-40B4-BE49-F238E27FC236}">
                <a16:creationId xmlns:a16="http://schemas.microsoft.com/office/drawing/2014/main" id="{FE13281E-ECA8-433B-A4E4-00CA09B4129A}"/>
              </a:ext>
            </a:extLst>
          </p:cNvPr>
          <p:cNvSpPr>
            <a:spLocks noGrp="1"/>
          </p:cNvSpPr>
          <p:nvPr>
            <p:ph type="subTitle" idx="1"/>
          </p:nvPr>
        </p:nvSpPr>
        <p:spPr/>
        <p:txBody>
          <a:bodyPr/>
          <a:lstStyle/>
          <a:p>
            <a:r>
              <a:rPr lang="en-US" dirty="0"/>
              <a:t>Created by:</a:t>
            </a:r>
          </a:p>
          <a:p>
            <a:r>
              <a:rPr lang="en-US" dirty="0"/>
              <a:t>Dr. Nuru Kipato (</a:t>
            </a:r>
            <a:r>
              <a:rPr lang="en-US" dirty="0">
                <a:hlinkClick r:id="rId2"/>
              </a:rPr>
              <a:t>nuru.kipato@sua.ac.tz</a:t>
            </a:r>
            <a:r>
              <a:rPr lang="en-US" dirty="0"/>
              <a:t>)</a:t>
            </a:r>
          </a:p>
          <a:p>
            <a:r>
              <a:rPr lang="en-US" dirty="0"/>
              <a:t>Carlos Barahona (</a:t>
            </a:r>
            <a:r>
              <a:rPr lang="en-US" dirty="0">
                <a:hlinkClick r:id="rId3"/>
              </a:rPr>
              <a:t>c.e.Barahona@stats4sd.org</a:t>
            </a:r>
            <a:r>
              <a:rPr lang="en-US" dirty="0"/>
              <a:t>) </a:t>
            </a:r>
          </a:p>
          <a:p>
            <a:endParaRPr lang="en-GB" dirty="0"/>
          </a:p>
        </p:txBody>
      </p:sp>
    </p:spTree>
    <p:extLst>
      <p:ext uri="{BB962C8B-B14F-4D97-AF65-F5344CB8AC3E}">
        <p14:creationId xmlns:p14="http://schemas.microsoft.com/office/powerpoint/2010/main" val="1225970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4B5B4-FF94-072A-E2BF-36390651AE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201F57-A42E-DE38-5122-6C2A66286AA9}"/>
              </a:ext>
            </a:extLst>
          </p:cNvPr>
          <p:cNvSpPr>
            <a:spLocks noGrp="1"/>
          </p:cNvSpPr>
          <p:nvPr>
            <p:ph type="title"/>
          </p:nvPr>
        </p:nvSpPr>
        <p:spPr>
          <a:xfrm>
            <a:off x="572571" y="0"/>
            <a:ext cx="10781229" cy="1428749"/>
          </a:xfrm>
        </p:spPr>
        <p:txBody>
          <a:bodyPr/>
          <a:lstStyle/>
          <a:p>
            <a:r>
              <a:rPr lang="en-US" dirty="0"/>
              <a:t>Why is data exploration important?</a:t>
            </a:r>
            <a:endParaRPr lang="en-GB" dirty="0"/>
          </a:p>
        </p:txBody>
      </p:sp>
      <p:sp>
        <p:nvSpPr>
          <p:cNvPr id="3" name="Content Placeholder 2">
            <a:extLst>
              <a:ext uri="{FF2B5EF4-FFF2-40B4-BE49-F238E27FC236}">
                <a16:creationId xmlns:a16="http://schemas.microsoft.com/office/drawing/2014/main" id="{C5EAC8B7-DB7A-A977-96B9-C4E117630342}"/>
              </a:ext>
            </a:extLst>
          </p:cNvPr>
          <p:cNvSpPr>
            <a:spLocks noGrp="1"/>
          </p:cNvSpPr>
          <p:nvPr>
            <p:ph sz="half" idx="1"/>
          </p:nvPr>
        </p:nvSpPr>
        <p:spPr>
          <a:xfrm>
            <a:off x="572570" y="1528392"/>
            <a:ext cx="10781229" cy="4499429"/>
          </a:xfrm>
        </p:spPr>
        <p:txBody>
          <a:bodyPr>
            <a:normAutofit fontScale="92500" lnSpcReduction="20000"/>
          </a:bodyPr>
          <a:lstStyle/>
          <a:p>
            <a:pPr marL="0" indent="0">
              <a:buNone/>
            </a:pPr>
            <a:r>
              <a:rPr lang="en-GB" sz="3600" dirty="0"/>
              <a:t>It helps to:</a:t>
            </a:r>
          </a:p>
          <a:p>
            <a:pPr marL="742950" indent="-742950">
              <a:buFont typeface="+mj-lt"/>
              <a:buAutoNum type="arabicPeriod"/>
            </a:pPr>
            <a:r>
              <a:rPr lang="en-GB" sz="3600" dirty="0"/>
              <a:t>summarise data</a:t>
            </a:r>
          </a:p>
          <a:p>
            <a:pPr marL="742950" indent="-742950">
              <a:buFont typeface="+mj-lt"/>
              <a:buAutoNum type="arabicPeriod"/>
            </a:pPr>
            <a:r>
              <a:rPr lang="en-GB" sz="3600" dirty="0"/>
              <a:t>spot outliers in the data</a:t>
            </a:r>
          </a:p>
          <a:p>
            <a:pPr marL="742950" indent="-742950">
              <a:buFont typeface="+mj-lt"/>
              <a:buAutoNum type="arabicPeriod"/>
            </a:pPr>
            <a:r>
              <a:rPr lang="en-GB" sz="3600" dirty="0"/>
              <a:t>identify trends in the data</a:t>
            </a:r>
          </a:p>
          <a:p>
            <a:pPr marL="742950" indent="-742950">
              <a:buFont typeface="+mj-lt"/>
              <a:buAutoNum type="arabicPeriod"/>
            </a:pPr>
            <a:r>
              <a:rPr lang="en-GB" sz="3600" dirty="0"/>
              <a:t>prepare data for analysis through data manipulation e.g. derive new variables from existing ones</a:t>
            </a:r>
          </a:p>
          <a:p>
            <a:pPr marL="742950" indent="-742950">
              <a:buFont typeface="+mj-lt"/>
              <a:buAutoNum type="arabicPeriod"/>
            </a:pPr>
            <a:r>
              <a:rPr lang="en-GB" sz="3600" dirty="0"/>
              <a:t>get prior information about the research hypothesis</a:t>
            </a:r>
          </a:p>
          <a:p>
            <a:pPr marL="742950" indent="-742950">
              <a:buFont typeface="+mj-lt"/>
              <a:buAutoNum type="arabicPeriod"/>
            </a:pPr>
            <a:r>
              <a:rPr lang="en-GB" sz="3600" dirty="0"/>
              <a:t>facilitate cleaning of the data</a:t>
            </a:r>
          </a:p>
          <a:p>
            <a:endParaRPr lang="en-GB" dirty="0"/>
          </a:p>
          <a:p>
            <a:endParaRPr lang="en-GB" dirty="0"/>
          </a:p>
          <a:p>
            <a:endParaRPr lang="en-GB" dirty="0"/>
          </a:p>
        </p:txBody>
      </p:sp>
    </p:spTree>
    <p:extLst>
      <p:ext uri="{BB962C8B-B14F-4D97-AF65-F5344CB8AC3E}">
        <p14:creationId xmlns:p14="http://schemas.microsoft.com/office/powerpoint/2010/main" val="21209084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571" y="206680"/>
            <a:ext cx="10781229" cy="1428749"/>
          </a:xfrm>
        </p:spPr>
        <p:txBody>
          <a:bodyPr/>
          <a:lstStyle/>
          <a:p>
            <a:r>
              <a:rPr lang="en-GB" dirty="0"/>
              <a:t>To-do on practical dataset: </a:t>
            </a:r>
            <a:r>
              <a:rPr lang="en-GB" dirty="0" err="1"/>
              <a:t>necta</a:t>
            </a:r>
            <a:r>
              <a:rPr lang="en-GB" dirty="0"/>
              <a:t> results dataset</a:t>
            </a:r>
          </a:p>
        </p:txBody>
      </p:sp>
      <p:sp>
        <p:nvSpPr>
          <p:cNvPr id="3" name="Content Placeholder 2"/>
          <p:cNvSpPr>
            <a:spLocks noGrp="1"/>
          </p:cNvSpPr>
          <p:nvPr>
            <p:ph sz="half" idx="1"/>
          </p:nvPr>
        </p:nvSpPr>
        <p:spPr>
          <a:xfrm>
            <a:off x="572571" y="1829939"/>
            <a:ext cx="10970245" cy="4821381"/>
          </a:xfrm>
        </p:spPr>
        <p:txBody>
          <a:bodyPr>
            <a:normAutofit fontScale="92500" lnSpcReduction="10000"/>
          </a:bodyPr>
          <a:lstStyle/>
          <a:p>
            <a:pPr marL="514350" indent="-514350">
              <a:buFont typeface="+mj-lt"/>
              <a:buAutoNum type="arabicPeriod"/>
            </a:pPr>
            <a:r>
              <a:rPr lang="en-GB" sz="3000" dirty="0"/>
              <a:t>Data cleaning using Excel features</a:t>
            </a:r>
          </a:p>
          <a:p>
            <a:pPr marL="514350" indent="-514350">
              <a:buFont typeface="+mj-lt"/>
              <a:buAutoNum type="arabicPeriod"/>
            </a:pPr>
            <a:endParaRPr lang="en-GB" sz="3000" dirty="0"/>
          </a:p>
          <a:p>
            <a:pPr marL="514350" indent="-514350">
              <a:buFont typeface="+mj-lt"/>
              <a:buAutoNum type="arabicPeriod"/>
            </a:pPr>
            <a:r>
              <a:rPr lang="en-GB" sz="3000" dirty="0"/>
              <a:t>Exploring data using Excel through:</a:t>
            </a:r>
          </a:p>
          <a:p>
            <a:pPr lvl="1"/>
            <a:r>
              <a:rPr lang="en-GB" sz="2600" dirty="0"/>
              <a:t>Pivot table</a:t>
            </a:r>
          </a:p>
          <a:p>
            <a:pPr lvl="1"/>
            <a:r>
              <a:rPr lang="en-GB" sz="2600" dirty="0"/>
              <a:t>Graphs</a:t>
            </a:r>
          </a:p>
          <a:p>
            <a:pPr marL="457200" lvl="1" indent="0">
              <a:buNone/>
            </a:pPr>
            <a:endParaRPr lang="en-GB" sz="2600" dirty="0"/>
          </a:p>
          <a:p>
            <a:pPr marL="514350" indent="-514350">
              <a:buFont typeface="+mj-lt"/>
              <a:buAutoNum type="arabicPeriod"/>
            </a:pPr>
            <a:r>
              <a:rPr lang="en-GB" sz="3400" dirty="0"/>
              <a:t>Exploring data in R</a:t>
            </a:r>
          </a:p>
          <a:p>
            <a:pPr lvl="1"/>
            <a:r>
              <a:rPr lang="en-GB" sz="3000" dirty="0"/>
              <a:t>Boxplot</a:t>
            </a:r>
          </a:p>
          <a:p>
            <a:pPr lvl="1"/>
            <a:r>
              <a:rPr lang="en-GB" sz="3000" dirty="0"/>
              <a:t>Cross-tabs</a:t>
            </a:r>
          </a:p>
          <a:p>
            <a:pPr marL="457200" lvl="1" indent="0">
              <a:buNone/>
            </a:pPr>
            <a:endParaRPr lang="en-GB" sz="2600" dirty="0"/>
          </a:p>
          <a:p>
            <a:pPr marL="514350" indent="-514350">
              <a:buFont typeface="+mj-lt"/>
              <a:buAutoNum type="arabicPeriod"/>
            </a:pPr>
            <a:r>
              <a:rPr lang="en-GB" sz="3000" dirty="0"/>
              <a:t>Interpretation of summaries and trends from data exploration</a:t>
            </a:r>
          </a:p>
          <a:p>
            <a:endParaRPr lang="en-GB" sz="3000" dirty="0"/>
          </a:p>
          <a:p>
            <a:endParaRPr lang="en-GB" sz="3000" dirty="0"/>
          </a:p>
          <a:p>
            <a:endParaRPr lang="en-GB" sz="3000" dirty="0"/>
          </a:p>
        </p:txBody>
      </p:sp>
    </p:spTree>
    <p:extLst>
      <p:ext uri="{BB962C8B-B14F-4D97-AF65-F5344CB8AC3E}">
        <p14:creationId xmlns:p14="http://schemas.microsoft.com/office/powerpoint/2010/main" val="983031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571" y="0"/>
            <a:ext cx="10781229" cy="1326995"/>
          </a:xfrm>
        </p:spPr>
        <p:txBody>
          <a:bodyPr/>
          <a:lstStyle/>
          <a:p>
            <a:r>
              <a:rPr lang="en-GB" dirty="0"/>
              <a:t>Reading list</a:t>
            </a:r>
          </a:p>
        </p:txBody>
      </p:sp>
      <p:sp>
        <p:nvSpPr>
          <p:cNvPr id="3" name="Content Placeholder 2"/>
          <p:cNvSpPr>
            <a:spLocks noGrp="1"/>
          </p:cNvSpPr>
          <p:nvPr>
            <p:ph sz="half" idx="1"/>
          </p:nvPr>
        </p:nvSpPr>
        <p:spPr/>
        <p:txBody>
          <a:bodyPr/>
          <a:lstStyle/>
          <a:p>
            <a:r>
              <a:rPr lang="en-US" dirty="0"/>
              <a:t>Statistical Guidelines: Data Management Guidelines for Experimental Projects (</a:t>
            </a:r>
            <a:r>
              <a:rPr lang="en-US" dirty="0">
                <a:hlinkClick r:id="rId3"/>
              </a:rPr>
              <a:t>https://stats4sd.org/resources/402</a:t>
            </a:r>
            <a:r>
              <a:rPr lang="en-US" dirty="0"/>
              <a:t> )</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40952704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62F7BF-17B8-7205-7410-EA6EED1B71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A4BDB9-A191-ECF4-1F57-DBB7D2C88486}"/>
              </a:ext>
            </a:extLst>
          </p:cNvPr>
          <p:cNvSpPr>
            <a:spLocks noGrp="1"/>
          </p:cNvSpPr>
          <p:nvPr>
            <p:ph type="ctrTitle"/>
          </p:nvPr>
        </p:nvSpPr>
        <p:spPr/>
        <p:txBody>
          <a:bodyPr>
            <a:normAutofit/>
          </a:bodyPr>
          <a:lstStyle/>
          <a:p>
            <a:r>
              <a:rPr lang="en-US" b="1" dirty="0"/>
              <a:t>Section 4: Estimation</a:t>
            </a:r>
            <a:endParaRPr lang="en-TZ" b="1" dirty="0"/>
          </a:p>
        </p:txBody>
      </p:sp>
      <p:sp>
        <p:nvSpPr>
          <p:cNvPr id="3" name="Subtitle 2">
            <a:extLst>
              <a:ext uri="{FF2B5EF4-FFF2-40B4-BE49-F238E27FC236}">
                <a16:creationId xmlns:a16="http://schemas.microsoft.com/office/drawing/2014/main" id="{A4FBBF6C-D715-991A-D461-98B59DBC6228}"/>
              </a:ext>
            </a:extLst>
          </p:cNvPr>
          <p:cNvSpPr>
            <a:spLocks noGrp="1"/>
          </p:cNvSpPr>
          <p:nvPr>
            <p:ph type="subTitle" idx="1"/>
          </p:nvPr>
        </p:nvSpPr>
        <p:spPr>
          <a:xfrm>
            <a:off x="1524000" y="4079875"/>
            <a:ext cx="9144000" cy="1655762"/>
          </a:xfrm>
        </p:spPr>
        <p:txBody>
          <a:bodyPr>
            <a:normAutofit/>
          </a:bodyPr>
          <a:lstStyle/>
          <a:p>
            <a:r>
              <a:rPr lang="en-US" sz="2800" dirty="0"/>
              <a:t>Created by:</a:t>
            </a:r>
          </a:p>
          <a:p>
            <a:r>
              <a:rPr lang="en-US" sz="2800" dirty="0"/>
              <a:t>Dr. Nuru Kipato (</a:t>
            </a:r>
            <a:r>
              <a:rPr lang="en-US" sz="2800" dirty="0">
                <a:hlinkClick r:id="rId3"/>
              </a:rPr>
              <a:t>nuru.kipato@sua.ac.tz</a:t>
            </a:r>
            <a:r>
              <a:rPr lang="en-US" sz="2800" dirty="0"/>
              <a:t>)</a:t>
            </a:r>
          </a:p>
          <a:p>
            <a:r>
              <a:rPr lang="en-US" sz="2800" dirty="0"/>
              <a:t>Carlos Barahona (</a:t>
            </a:r>
            <a:r>
              <a:rPr lang="en-US" sz="2800" dirty="0">
                <a:hlinkClick r:id="rId4"/>
              </a:rPr>
              <a:t>c.e.barahona@stats4sd.org</a:t>
            </a:r>
            <a:r>
              <a:rPr lang="en-US" sz="2800" dirty="0"/>
              <a:t>)  </a:t>
            </a:r>
            <a:endParaRPr lang="en-TZ" sz="2800" dirty="0"/>
          </a:p>
          <a:p>
            <a:endParaRPr lang="en-TZ" sz="2800" dirty="0"/>
          </a:p>
        </p:txBody>
      </p:sp>
    </p:spTree>
    <p:extLst>
      <p:ext uri="{BB962C8B-B14F-4D97-AF65-F5344CB8AC3E}">
        <p14:creationId xmlns:p14="http://schemas.microsoft.com/office/powerpoint/2010/main" val="3096358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85FA-DC14-F79B-AFDB-A35BFEC5383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ED9A94-2F33-EEA4-F407-3BBA09442D9D}"/>
              </a:ext>
            </a:extLst>
          </p:cNvPr>
          <p:cNvSpPr>
            <a:spLocks noGrp="1"/>
          </p:cNvSpPr>
          <p:nvPr>
            <p:ph sz="half" idx="1"/>
          </p:nvPr>
        </p:nvSpPr>
        <p:spPr/>
        <p:txBody>
          <a:bodyPr>
            <a:normAutofit/>
          </a:bodyPr>
          <a:lstStyle/>
          <a:p>
            <a:pPr>
              <a:lnSpc>
                <a:spcPct val="107000"/>
              </a:lnSpc>
              <a:spcAft>
                <a:spcPts val="800"/>
              </a:spcAft>
            </a:pPr>
            <a:r>
              <a:rPr lang="en-GB" dirty="0">
                <a:effectLst/>
                <a:latin typeface="Aptos" panose="020B0004020202020204" pitchFamily="34" charset="0"/>
                <a:ea typeface="Aptos" panose="020B0004020202020204" pitchFamily="34" charset="0"/>
                <a:cs typeface="Times New Roman" panose="02020603050405020304" pitchFamily="18" charset="0"/>
              </a:rPr>
              <a:t>Video lectur</a:t>
            </a:r>
            <a:r>
              <a:rPr lang="en-GB" dirty="0">
                <a:latin typeface="Aptos" panose="020B0004020202020204" pitchFamily="34" charset="0"/>
                <a:ea typeface="Aptos" panose="020B0004020202020204" pitchFamily="34" charset="0"/>
                <a:cs typeface="Times New Roman" panose="02020603050405020304" pitchFamily="18" charset="0"/>
              </a:rPr>
              <a:t>e </a:t>
            </a:r>
            <a:r>
              <a:rPr lang="en-GB" dirty="0">
                <a:effectLst/>
                <a:latin typeface="Aptos" panose="020B0004020202020204" pitchFamily="34" charset="0"/>
                <a:ea typeface="Aptos" panose="020B0004020202020204" pitchFamily="34" charset="0"/>
                <a:cs typeface="Times New Roman" panose="02020603050405020304" pitchFamily="18" charset="0"/>
              </a:rPr>
              <a:t> </a:t>
            </a:r>
            <a:r>
              <a:rPr lang="en-GB" u="sng"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3"/>
              </a:rPr>
              <a:t>https://www.youtube.com/watch?v=uhzx8HMEMzM&amp;list=PLK5PktXR1tmPQ56i2cdEvroj9nbLzXua7&amp;index=4</a:t>
            </a:r>
            <a:r>
              <a:rPr lang="en-GB"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dirty="0">
                <a:effectLst/>
                <a:latin typeface="Aptos" panose="020B0004020202020204" pitchFamily="34" charset="0"/>
                <a:ea typeface="Aptos" panose="020B0004020202020204" pitchFamily="34" charset="0"/>
                <a:cs typeface="Times New Roman" panose="02020603050405020304" pitchFamily="18" charset="0"/>
              </a:rPr>
              <a:t>Watch the video by Stats4SD and note down your questions.</a:t>
            </a:r>
            <a:endParaRPr lang="en-GB" dirty="0"/>
          </a:p>
        </p:txBody>
      </p:sp>
      <p:sp>
        <p:nvSpPr>
          <p:cNvPr id="2" name="Title 1">
            <a:extLst>
              <a:ext uri="{FF2B5EF4-FFF2-40B4-BE49-F238E27FC236}">
                <a16:creationId xmlns:a16="http://schemas.microsoft.com/office/drawing/2014/main" id="{6A61EB3B-2AD6-92DB-A059-4E3B7FFE8C50}"/>
              </a:ext>
            </a:extLst>
          </p:cNvPr>
          <p:cNvSpPr>
            <a:spLocks noGrp="1"/>
          </p:cNvSpPr>
          <p:nvPr>
            <p:ph type="title"/>
          </p:nvPr>
        </p:nvSpPr>
        <p:spPr>
          <a:xfrm>
            <a:off x="572570" y="216569"/>
            <a:ext cx="10781229" cy="1428749"/>
          </a:xfrm>
        </p:spPr>
        <p:txBody>
          <a:bodyPr/>
          <a:lstStyle/>
          <a:p>
            <a:r>
              <a:rPr lang="en-US" dirty="0"/>
              <a:t>Video lecture</a:t>
            </a:r>
            <a:endParaRPr lang="en-GB" dirty="0"/>
          </a:p>
        </p:txBody>
      </p:sp>
    </p:spTree>
    <p:extLst>
      <p:ext uri="{BB962C8B-B14F-4D97-AF65-F5344CB8AC3E}">
        <p14:creationId xmlns:p14="http://schemas.microsoft.com/office/powerpoint/2010/main" val="21195561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96FEEFE-BDBF-CC7E-8F8B-DECE49BB070D}"/>
              </a:ext>
            </a:extLst>
          </p:cNvPr>
          <p:cNvSpPr>
            <a:spLocks noGrp="1"/>
          </p:cNvSpPr>
          <p:nvPr>
            <p:ph sz="half" idx="1"/>
          </p:nvPr>
        </p:nvSpPr>
        <p:spPr/>
        <p:txBody>
          <a:bodyPr/>
          <a:lstStyle/>
          <a:p>
            <a:endParaRPr lang="en-GB" dirty="0"/>
          </a:p>
        </p:txBody>
      </p:sp>
      <p:sp>
        <p:nvSpPr>
          <p:cNvPr id="3" name="Title 2">
            <a:extLst>
              <a:ext uri="{FF2B5EF4-FFF2-40B4-BE49-F238E27FC236}">
                <a16:creationId xmlns:a16="http://schemas.microsoft.com/office/drawing/2014/main" id="{CB1358A9-C84E-CDD8-715A-6E1C0C1BFEF8}"/>
              </a:ext>
            </a:extLst>
          </p:cNvPr>
          <p:cNvSpPr>
            <a:spLocks noGrp="1"/>
          </p:cNvSpPr>
          <p:nvPr>
            <p:ph type="title"/>
          </p:nvPr>
        </p:nvSpPr>
        <p:spPr/>
        <p:txBody>
          <a:bodyPr/>
          <a:lstStyle/>
          <a:p>
            <a:r>
              <a:rPr lang="en-US" dirty="0"/>
              <a:t>Q&amp;A</a:t>
            </a:r>
            <a:endParaRPr lang="en-GB" dirty="0"/>
          </a:p>
        </p:txBody>
      </p:sp>
    </p:spTree>
    <p:extLst>
      <p:ext uri="{BB962C8B-B14F-4D97-AF65-F5344CB8AC3E}">
        <p14:creationId xmlns:p14="http://schemas.microsoft.com/office/powerpoint/2010/main" val="23346615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7BF01B-F24F-EAE5-6FB8-3F8AC712FAF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1EBCDC-385C-3B87-CA81-389CBB4A92F2}"/>
              </a:ext>
            </a:extLst>
          </p:cNvPr>
          <p:cNvSpPr>
            <a:spLocks noGrp="1"/>
          </p:cNvSpPr>
          <p:nvPr>
            <p:ph sz="half" idx="1"/>
          </p:nvPr>
        </p:nvSpPr>
        <p:spPr>
          <a:xfrm>
            <a:off x="572571" y="1308433"/>
            <a:ext cx="10781229" cy="5212683"/>
          </a:xfrm>
        </p:spPr>
        <p:txBody>
          <a:bodyPr>
            <a:noAutofit/>
          </a:bodyPr>
          <a:lstStyle/>
          <a:p>
            <a:pPr marL="0" indent="0">
              <a:lnSpc>
                <a:spcPct val="107000"/>
              </a:lnSpc>
              <a:spcAft>
                <a:spcPts val="800"/>
              </a:spcAft>
              <a:buNone/>
            </a:pPr>
            <a:r>
              <a:rPr lang="en-GB" sz="2200" b="1" dirty="0">
                <a:effectLst/>
                <a:latin typeface="Aptos" panose="020B0004020202020204" pitchFamily="34" charset="0"/>
                <a:ea typeface="Aptos" panose="020B0004020202020204" pitchFamily="34" charset="0"/>
                <a:cs typeface="Times New Roman" panose="02020603050405020304" pitchFamily="18" charset="0"/>
              </a:rPr>
              <a:t>Work in groups of 3-4 and revisit the video/internet to answer the following questions:</a:t>
            </a:r>
          </a:p>
          <a:p>
            <a:pPr marL="457200" indent="-457200">
              <a:lnSpc>
                <a:spcPct val="107000"/>
              </a:lnSpc>
              <a:spcAft>
                <a:spcPts val="800"/>
              </a:spcAft>
              <a:buFont typeface="+mj-lt"/>
              <a:buAutoNum type="arabicPeriod"/>
            </a:pPr>
            <a:r>
              <a:rPr lang="en-GB" sz="2200" dirty="0">
                <a:effectLst/>
                <a:latin typeface="Aptos" panose="020B0004020202020204" pitchFamily="34" charset="0"/>
                <a:ea typeface="Aptos" panose="020B0004020202020204" pitchFamily="34" charset="0"/>
                <a:cs typeface="Times New Roman" panose="02020603050405020304" pitchFamily="18" charset="0"/>
              </a:rPr>
              <a:t>Explain what "standard deviation" is and why it may be helpful to estimate it. Give an example of when it is of practical use in representing a data set.</a:t>
            </a:r>
          </a:p>
          <a:p>
            <a:pPr marL="457200" indent="-457200">
              <a:lnSpc>
                <a:spcPct val="107000"/>
              </a:lnSpc>
              <a:spcAft>
                <a:spcPts val="800"/>
              </a:spcAft>
              <a:buFont typeface="+mj-lt"/>
              <a:buAutoNum type="arabicPeriod"/>
            </a:pPr>
            <a:r>
              <a:rPr lang="en-GB" sz="2200" dirty="0">
                <a:effectLst/>
                <a:latin typeface="Aptos" panose="020B0004020202020204" pitchFamily="34" charset="0"/>
                <a:ea typeface="Aptos" panose="020B0004020202020204" pitchFamily="34" charset="0"/>
                <a:cs typeface="Times New Roman" panose="02020603050405020304" pitchFamily="18" charset="0"/>
              </a:rPr>
              <a:t>Explain what "standard error" is and what its role is in the estimation process.</a:t>
            </a:r>
          </a:p>
          <a:p>
            <a:pPr marL="457200" indent="-457200">
              <a:lnSpc>
                <a:spcPct val="107000"/>
              </a:lnSpc>
              <a:spcAft>
                <a:spcPts val="800"/>
              </a:spcAft>
              <a:buFont typeface="+mj-lt"/>
              <a:buAutoNum type="arabicPeriod"/>
            </a:pPr>
            <a:r>
              <a:rPr lang="en-GB" sz="2200" dirty="0">
                <a:effectLst/>
                <a:latin typeface="Aptos" panose="020B0004020202020204" pitchFamily="34" charset="0"/>
                <a:ea typeface="Aptos" panose="020B0004020202020204" pitchFamily="34" charset="0"/>
                <a:cs typeface="Times New Roman" panose="02020603050405020304" pitchFamily="18" charset="0"/>
              </a:rPr>
              <a:t>Find out what "bias" is in estimation, what are possible sources of bias, and how to reduce bias. You can search the internet!</a:t>
            </a:r>
          </a:p>
          <a:p>
            <a:pPr marL="457200" indent="-457200">
              <a:lnSpc>
                <a:spcPct val="107000"/>
              </a:lnSpc>
              <a:spcAft>
                <a:spcPts val="800"/>
              </a:spcAft>
              <a:buFont typeface="+mj-lt"/>
              <a:buAutoNum type="arabicPeriod"/>
            </a:pPr>
            <a:r>
              <a:rPr lang="en-GB" sz="2200" dirty="0">
                <a:effectLst/>
                <a:latin typeface="Aptos" panose="020B0004020202020204" pitchFamily="34" charset="0"/>
                <a:ea typeface="Aptos" panose="020B0004020202020204" pitchFamily="34" charset="0"/>
                <a:cs typeface="Times New Roman" panose="02020603050405020304" pitchFamily="18" charset="0"/>
              </a:rPr>
              <a:t>Why do we expect that a probability-based sampling process minimises biases in the estimation of a characteristic of a population?</a:t>
            </a:r>
          </a:p>
          <a:p>
            <a:pPr marL="457200" indent="-457200">
              <a:lnSpc>
                <a:spcPct val="107000"/>
              </a:lnSpc>
              <a:spcAft>
                <a:spcPts val="800"/>
              </a:spcAft>
              <a:buFont typeface="+mj-lt"/>
              <a:buAutoNum type="arabicPeriod"/>
            </a:pPr>
            <a:r>
              <a:rPr lang="en-GB" sz="2200" dirty="0">
                <a:effectLst/>
                <a:latin typeface="Aptos" panose="020B0004020202020204" pitchFamily="34" charset="0"/>
                <a:ea typeface="Aptos" panose="020B0004020202020204" pitchFamily="34" charset="0"/>
                <a:cs typeface="Times New Roman" panose="02020603050405020304" pitchFamily="18" charset="0"/>
              </a:rPr>
              <a:t>Explain to a person who has not taken a statistics course the difference between "being precise" and "being accurate" in estimating a population characteristic.</a:t>
            </a:r>
          </a:p>
          <a:p>
            <a:endParaRPr lang="en-GB" sz="2200" dirty="0"/>
          </a:p>
        </p:txBody>
      </p:sp>
      <p:sp>
        <p:nvSpPr>
          <p:cNvPr id="3" name="Title 2">
            <a:extLst>
              <a:ext uri="{FF2B5EF4-FFF2-40B4-BE49-F238E27FC236}">
                <a16:creationId xmlns:a16="http://schemas.microsoft.com/office/drawing/2014/main" id="{6B851976-8866-ABEA-0028-732FCFD7A1F1}"/>
              </a:ext>
            </a:extLst>
          </p:cNvPr>
          <p:cNvSpPr>
            <a:spLocks noGrp="1"/>
          </p:cNvSpPr>
          <p:nvPr>
            <p:ph type="title"/>
          </p:nvPr>
        </p:nvSpPr>
        <p:spPr>
          <a:xfrm>
            <a:off x="572571" y="132347"/>
            <a:ext cx="10781229" cy="1296402"/>
          </a:xfrm>
        </p:spPr>
        <p:txBody>
          <a:bodyPr/>
          <a:lstStyle/>
          <a:p>
            <a:r>
              <a:rPr lang="en-US" dirty="0"/>
              <a:t>Discussion questions (set A)</a:t>
            </a:r>
            <a:endParaRPr lang="en-GB" dirty="0"/>
          </a:p>
        </p:txBody>
      </p:sp>
    </p:spTree>
    <p:extLst>
      <p:ext uri="{BB962C8B-B14F-4D97-AF65-F5344CB8AC3E}">
        <p14:creationId xmlns:p14="http://schemas.microsoft.com/office/powerpoint/2010/main" val="3239974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B1552E-B04F-711F-E26F-6621B1C7EE5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EFED1D-B252-9DA7-3F79-46FA68E50012}"/>
              </a:ext>
            </a:extLst>
          </p:cNvPr>
          <p:cNvSpPr>
            <a:spLocks noGrp="1"/>
          </p:cNvSpPr>
          <p:nvPr>
            <p:ph sz="half" idx="1"/>
          </p:nvPr>
        </p:nvSpPr>
        <p:spPr>
          <a:xfrm>
            <a:off x="572571" y="1308433"/>
            <a:ext cx="10781229" cy="5212683"/>
          </a:xfrm>
        </p:spPr>
        <p:txBody>
          <a:bodyPr>
            <a:noAutofit/>
          </a:bodyPr>
          <a:lstStyle/>
          <a:p>
            <a:pPr marL="0" indent="0">
              <a:lnSpc>
                <a:spcPct val="107000"/>
              </a:lnSpc>
              <a:spcAft>
                <a:spcPts val="800"/>
              </a:spcAft>
              <a:buNone/>
            </a:pPr>
            <a:r>
              <a:rPr lang="en-GB" sz="2400" b="1" dirty="0">
                <a:latin typeface="Aptos" panose="020B0004020202020204" pitchFamily="34" charset="0"/>
                <a:ea typeface="Aptos" panose="020B0004020202020204" pitchFamily="34" charset="0"/>
                <a:cs typeface="Times New Roman" panose="02020603050405020304" pitchFamily="18" charset="0"/>
              </a:rPr>
              <a:t>In</a:t>
            </a:r>
            <a:r>
              <a:rPr lang="en-GB" sz="2400" b="1" dirty="0">
                <a:effectLst/>
                <a:latin typeface="Aptos" panose="020B0004020202020204" pitchFamily="34" charset="0"/>
                <a:ea typeface="Aptos" panose="020B0004020202020204" pitchFamily="34" charset="0"/>
                <a:cs typeface="Times New Roman" panose="02020603050405020304" pitchFamily="18" charset="0"/>
              </a:rPr>
              <a:t> groups discuss the following questions:</a:t>
            </a:r>
            <a:endParaRPr lang="en-GB" sz="24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mj-lt"/>
              <a:buAutoNum type="alphaLcPeriod"/>
            </a:pPr>
            <a:r>
              <a:rPr lang="en-GB" sz="2400" dirty="0">
                <a:effectLst/>
                <a:latin typeface="Aptos" panose="020B0004020202020204" pitchFamily="34" charset="0"/>
                <a:ea typeface="Aptos" panose="020B0004020202020204" pitchFamily="34" charset="0"/>
                <a:cs typeface="Times New Roman" panose="02020603050405020304" pitchFamily="18" charset="0"/>
              </a:rPr>
              <a:t>You have a population of farmers where 75% are smallholders, and 25% have large farms. You need to estimate the mean farm income from the population and decide to take a sample of 50 small and 50 large holdings. To do so, you calculate the mean for the income of the 100 farms by adding all the incomes and dividing by 100. Do you see any problem with this estimate?</a:t>
            </a:r>
          </a:p>
          <a:p>
            <a:pPr marL="342900" lvl="0" indent="-342900">
              <a:lnSpc>
                <a:spcPct val="107000"/>
              </a:lnSpc>
              <a:buFont typeface="+mj-lt"/>
              <a:buAutoNum type="alphaLcPeriod"/>
            </a:pPr>
            <a:r>
              <a:rPr lang="en-GB" sz="2400" dirty="0">
                <a:effectLst/>
                <a:latin typeface="Aptos" panose="020B0004020202020204" pitchFamily="34" charset="0"/>
                <a:ea typeface="Aptos" panose="020B0004020202020204" pitchFamily="34" charset="0"/>
                <a:cs typeface="Times New Roman" panose="02020603050405020304" pitchFamily="18" charset="0"/>
              </a:rPr>
              <a:t>You decide to increase the sample size to 300 small and 300 large holdings. What is the consequence of this in your estimation of income? Does this solve your problem?</a:t>
            </a:r>
          </a:p>
          <a:p>
            <a:pPr marL="342900" lvl="0" indent="-342900">
              <a:lnSpc>
                <a:spcPct val="107000"/>
              </a:lnSpc>
              <a:buFont typeface="+mj-lt"/>
              <a:buAutoNum type="alphaLcPeriod"/>
            </a:pPr>
            <a:r>
              <a:rPr lang="en-GB" sz="2400" dirty="0">
                <a:effectLst/>
                <a:latin typeface="Aptos" panose="020B0004020202020204" pitchFamily="34" charset="0"/>
                <a:ea typeface="Aptos" panose="020B0004020202020204" pitchFamily="34" charset="0"/>
                <a:cs typeface="Times New Roman" panose="02020603050405020304" pitchFamily="18" charset="0"/>
              </a:rPr>
              <a:t>How can you solve this problem before the data is collected?</a:t>
            </a:r>
          </a:p>
          <a:p>
            <a:pPr marL="342900" lvl="0" indent="-342900">
              <a:lnSpc>
                <a:spcPct val="107000"/>
              </a:lnSpc>
              <a:spcAft>
                <a:spcPts val="800"/>
              </a:spcAft>
              <a:buFont typeface="+mj-lt"/>
              <a:buAutoNum type="alphaLcPeriod"/>
            </a:pPr>
            <a:r>
              <a:rPr lang="en-GB" sz="2400" dirty="0">
                <a:effectLst/>
                <a:latin typeface="Aptos" panose="020B0004020202020204" pitchFamily="34" charset="0"/>
                <a:ea typeface="Aptos" panose="020B0004020202020204" pitchFamily="34" charset="0"/>
                <a:cs typeface="Times New Roman" panose="02020603050405020304" pitchFamily="18" charset="0"/>
              </a:rPr>
              <a:t>How can you solve this problem after the data is collected?</a:t>
            </a:r>
          </a:p>
          <a:p>
            <a:endParaRPr lang="en-GB" sz="2400" dirty="0"/>
          </a:p>
        </p:txBody>
      </p:sp>
      <p:sp>
        <p:nvSpPr>
          <p:cNvPr id="3" name="Title 2">
            <a:extLst>
              <a:ext uri="{FF2B5EF4-FFF2-40B4-BE49-F238E27FC236}">
                <a16:creationId xmlns:a16="http://schemas.microsoft.com/office/drawing/2014/main" id="{4FB92B25-88E2-F3E6-5E7E-05742F5CCDAE}"/>
              </a:ext>
            </a:extLst>
          </p:cNvPr>
          <p:cNvSpPr>
            <a:spLocks noGrp="1"/>
          </p:cNvSpPr>
          <p:nvPr>
            <p:ph type="title"/>
          </p:nvPr>
        </p:nvSpPr>
        <p:spPr>
          <a:xfrm>
            <a:off x="572571" y="132347"/>
            <a:ext cx="10781229" cy="1296402"/>
          </a:xfrm>
        </p:spPr>
        <p:txBody>
          <a:bodyPr/>
          <a:lstStyle/>
          <a:p>
            <a:r>
              <a:rPr lang="en-US" dirty="0"/>
              <a:t>Discussion questions (set B)</a:t>
            </a:r>
            <a:endParaRPr lang="en-GB" dirty="0"/>
          </a:p>
        </p:txBody>
      </p:sp>
    </p:spTree>
    <p:extLst>
      <p:ext uri="{BB962C8B-B14F-4D97-AF65-F5344CB8AC3E}">
        <p14:creationId xmlns:p14="http://schemas.microsoft.com/office/powerpoint/2010/main" val="2140931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29B01E-298E-86C5-5247-C7D93D347E0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61F125-923F-26EC-5981-4BB6EC8441F9}"/>
              </a:ext>
            </a:extLst>
          </p:cNvPr>
          <p:cNvSpPr>
            <a:spLocks noGrp="1"/>
          </p:cNvSpPr>
          <p:nvPr>
            <p:ph sz="half" idx="1"/>
          </p:nvPr>
        </p:nvSpPr>
        <p:spPr>
          <a:xfrm>
            <a:off x="572571" y="1308433"/>
            <a:ext cx="10781229" cy="5212683"/>
          </a:xfrm>
        </p:spPr>
        <p:txBody>
          <a:bodyPr>
            <a:noAutofit/>
          </a:bodyPr>
          <a:lstStyle/>
          <a:p>
            <a:pPr marL="0" indent="0">
              <a:lnSpc>
                <a:spcPct val="107000"/>
              </a:lnSpc>
              <a:spcAft>
                <a:spcPts val="800"/>
              </a:spcAft>
              <a:buNone/>
            </a:pPr>
            <a:r>
              <a:rPr lang="en-GB" sz="2400" b="1" dirty="0">
                <a:latin typeface="Aptos" panose="020B0004020202020204" pitchFamily="34" charset="0"/>
                <a:ea typeface="Aptos" panose="020B0004020202020204" pitchFamily="34" charset="0"/>
                <a:cs typeface="Times New Roman" panose="02020603050405020304" pitchFamily="18" charset="0"/>
              </a:rPr>
              <a:t>In</a:t>
            </a:r>
            <a:r>
              <a:rPr lang="en-GB" sz="2400" b="1" dirty="0">
                <a:effectLst/>
                <a:latin typeface="Aptos" panose="020B0004020202020204" pitchFamily="34" charset="0"/>
                <a:ea typeface="Aptos" panose="020B0004020202020204" pitchFamily="34" charset="0"/>
                <a:cs typeface="Times New Roman" panose="02020603050405020304" pitchFamily="18" charset="0"/>
              </a:rPr>
              <a:t> groups discuss the following questions:</a:t>
            </a:r>
            <a:endParaRPr lang="en-GB" sz="2400" dirty="0">
              <a:effectLst/>
              <a:latin typeface="Aptos" panose="020B0004020202020204" pitchFamily="34" charset="0"/>
              <a:ea typeface="Aptos" panose="020B0004020202020204" pitchFamily="34" charset="0"/>
              <a:cs typeface="Times New Roman" panose="02020603050405020304" pitchFamily="18" charset="0"/>
            </a:endParaRPr>
          </a:p>
          <a:p>
            <a:pPr marL="457200" indent="-457200">
              <a:buAutoNum type="alphaLcPeriod" startAt="5"/>
            </a:pPr>
            <a:r>
              <a:rPr lang="en-US" sz="2400" dirty="0"/>
              <a:t>What is a clustered sample?</a:t>
            </a:r>
          </a:p>
          <a:p>
            <a:pPr marL="457200" indent="-457200">
              <a:buAutoNum type="alphaLcPeriod" startAt="5"/>
            </a:pPr>
            <a:endParaRPr lang="en-US" sz="2400" dirty="0"/>
          </a:p>
          <a:p>
            <a:pPr marL="457200" indent="-457200">
              <a:buAutoNum type="alphaLcPeriod" startAt="5"/>
            </a:pPr>
            <a:r>
              <a:rPr lang="en-US" sz="2400" dirty="0"/>
              <a:t>What is the effect on the precision of an estimate that comes from a clustered sample?</a:t>
            </a:r>
            <a:endParaRPr lang="en-GB" sz="2400" dirty="0"/>
          </a:p>
        </p:txBody>
      </p:sp>
      <p:sp>
        <p:nvSpPr>
          <p:cNvPr id="3" name="Title 2">
            <a:extLst>
              <a:ext uri="{FF2B5EF4-FFF2-40B4-BE49-F238E27FC236}">
                <a16:creationId xmlns:a16="http://schemas.microsoft.com/office/drawing/2014/main" id="{69685158-0103-58DF-D2E3-1C28A64B750A}"/>
              </a:ext>
            </a:extLst>
          </p:cNvPr>
          <p:cNvSpPr>
            <a:spLocks noGrp="1"/>
          </p:cNvSpPr>
          <p:nvPr>
            <p:ph type="title"/>
          </p:nvPr>
        </p:nvSpPr>
        <p:spPr>
          <a:xfrm>
            <a:off x="572571" y="132347"/>
            <a:ext cx="10781229" cy="1296402"/>
          </a:xfrm>
        </p:spPr>
        <p:txBody>
          <a:bodyPr/>
          <a:lstStyle/>
          <a:p>
            <a:r>
              <a:rPr lang="en-US" dirty="0"/>
              <a:t>Discussion questions (set B) cont’d…</a:t>
            </a:r>
            <a:endParaRPr lang="en-GB" dirty="0"/>
          </a:p>
        </p:txBody>
      </p:sp>
    </p:spTree>
    <p:extLst>
      <p:ext uri="{BB962C8B-B14F-4D97-AF65-F5344CB8AC3E}">
        <p14:creationId xmlns:p14="http://schemas.microsoft.com/office/powerpoint/2010/main" val="3581026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D0815-5D3F-0F0A-99B1-23D2118ED84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4B9B57-8507-F382-4FCA-D4A9374C56B2}"/>
              </a:ext>
            </a:extLst>
          </p:cNvPr>
          <p:cNvSpPr>
            <a:spLocks noGrp="1"/>
          </p:cNvSpPr>
          <p:nvPr>
            <p:ph sz="half" idx="1"/>
          </p:nvPr>
        </p:nvSpPr>
        <p:spPr>
          <a:xfrm>
            <a:off x="572571" y="1308433"/>
            <a:ext cx="10781229" cy="5212683"/>
          </a:xfrm>
        </p:spPr>
        <p:txBody>
          <a:bodyPr>
            <a:noAutofit/>
          </a:bodyPr>
          <a:lstStyle/>
          <a:p>
            <a:pPr marL="0" indent="0">
              <a:buNone/>
            </a:pPr>
            <a:r>
              <a:rPr lang="en-GB" dirty="0">
                <a:effectLst/>
                <a:latin typeface="Aptos" panose="020B0004020202020204" pitchFamily="34" charset="0"/>
                <a:ea typeface="Aptos" panose="020B0004020202020204" pitchFamily="34" charset="0"/>
                <a:cs typeface="Times New Roman" panose="02020603050405020304" pitchFamily="18" charset="0"/>
              </a:rPr>
              <a:t>You have data from a sample of 300 farmers in the Excel file farm_data.xlsx. </a:t>
            </a:r>
          </a:p>
          <a:p>
            <a:pPr marL="0" indent="0">
              <a:buNone/>
            </a:pPr>
            <a:endParaRPr lang="en-GB"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en-GB" dirty="0">
                <a:effectLst/>
                <a:latin typeface="Aptos" panose="020B0004020202020204" pitchFamily="34" charset="0"/>
                <a:ea typeface="Aptos" panose="020B0004020202020204" pitchFamily="34" charset="0"/>
                <a:cs typeface="Times New Roman" panose="02020603050405020304" pitchFamily="18" charset="0"/>
              </a:rPr>
              <a:t>The file has the following columns: </a:t>
            </a:r>
            <a:r>
              <a:rPr lang="en-GB" dirty="0" err="1">
                <a:effectLst/>
                <a:latin typeface="Aptos" panose="020B0004020202020204" pitchFamily="34" charset="0"/>
                <a:ea typeface="Aptos" panose="020B0004020202020204" pitchFamily="34" charset="0"/>
                <a:cs typeface="Times New Roman" panose="02020603050405020304" pitchFamily="18" charset="0"/>
              </a:rPr>
              <a:t>FamerID</a:t>
            </a:r>
            <a:r>
              <a:rPr lang="en-GB" dirty="0">
                <a:effectLst/>
                <a:latin typeface="Aptos" panose="020B0004020202020204" pitchFamily="34" charset="0"/>
                <a:ea typeface="Aptos" panose="020B0004020202020204" pitchFamily="34" charset="0"/>
                <a:cs typeface="Times New Roman" panose="02020603050405020304" pitchFamily="18" charset="0"/>
              </a:rPr>
              <a:t>, </a:t>
            </a:r>
            <a:r>
              <a:rPr lang="en-GB" dirty="0" err="1">
                <a:effectLst/>
                <a:latin typeface="Aptos" panose="020B0004020202020204" pitchFamily="34" charset="0"/>
                <a:ea typeface="Aptos" panose="020B0004020202020204" pitchFamily="34" charset="0"/>
                <a:cs typeface="Times New Roman" panose="02020603050405020304" pitchFamily="18" charset="0"/>
              </a:rPr>
              <a:t>FarmSize</a:t>
            </a:r>
            <a:r>
              <a:rPr lang="en-GB" dirty="0">
                <a:effectLst/>
                <a:latin typeface="Aptos" panose="020B0004020202020204" pitchFamily="34" charset="0"/>
                <a:ea typeface="Aptos" panose="020B0004020202020204" pitchFamily="34" charset="0"/>
                <a:cs typeface="Times New Roman" panose="02020603050405020304" pitchFamily="18" charset="0"/>
              </a:rPr>
              <a:t>, </a:t>
            </a:r>
            <a:r>
              <a:rPr lang="en-GB" dirty="0" err="1">
                <a:effectLst/>
                <a:latin typeface="Aptos" panose="020B0004020202020204" pitchFamily="34" charset="0"/>
                <a:ea typeface="Aptos" panose="020B0004020202020204" pitchFamily="34" charset="0"/>
                <a:cs typeface="Times New Roman" panose="02020603050405020304" pitchFamily="18" charset="0"/>
              </a:rPr>
              <a:t>FarmIncome</a:t>
            </a:r>
            <a:r>
              <a:rPr lang="en-GB" dirty="0">
                <a:effectLst/>
                <a:latin typeface="Aptos" panose="020B0004020202020204" pitchFamily="34" charset="0"/>
                <a:ea typeface="Aptos" panose="020B0004020202020204" pitchFamily="34" charset="0"/>
                <a:cs typeface="Times New Roman" panose="02020603050405020304" pitchFamily="18" charset="0"/>
              </a:rPr>
              <a:t>. </a:t>
            </a:r>
            <a:r>
              <a:rPr lang="en-GB" dirty="0" err="1">
                <a:effectLst/>
                <a:latin typeface="Aptos" panose="020B0004020202020204" pitchFamily="34" charset="0"/>
                <a:ea typeface="Aptos" panose="020B0004020202020204" pitchFamily="34" charset="0"/>
                <a:cs typeface="Times New Roman" panose="02020603050405020304" pitchFamily="18" charset="0"/>
              </a:rPr>
              <a:t>FarmSize</a:t>
            </a:r>
            <a:r>
              <a:rPr lang="en-GB" dirty="0">
                <a:effectLst/>
                <a:latin typeface="Aptos" panose="020B0004020202020204" pitchFamily="34" charset="0"/>
                <a:ea typeface="Aptos" panose="020B0004020202020204" pitchFamily="34" charset="0"/>
                <a:cs typeface="Times New Roman" panose="02020603050405020304" pitchFamily="18" charset="0"/>
              </a:rPr>
              <a:t> takes two values: "large" and "small". </a:t>
            </a:r>
          </a:p>
          <a:p>
            <a:pPr marL="0" indent="0">
              <a:buNone/>
            </a:pPr>
            <a:endParaRPr lang="en-GB" dirty="0">
              <a:latin typeface="Aptos" panose="020B0004020202020204" pitchFamily="34" charset="0"/>
              <a:ea typeface="Aptos" panose="020B0004020202020204" pitchFamily="34" charset="0"/>
              <a:cs typeface="Times New Roman" panose="02020603050405020304" pitchFamily="18" charset="0"/>
            </a:endParaRPr>
          </a:p>
          <a:p>
            <a:pPr marL="0" indent="0">
              <a:buNone/>
            </a:pPr>
            <a:r>
              <a:rPr lang="en-GB" dirty="0">
                <a:effectLst/>
                <a:latin typeface="Aptos" panose="020B0004020202020204" pitchFamily="34" charset="0"/>
                <a:ea typeface="Aptos" panose="020B0004020202020204" pitchFamily="34" charset="0"/>
                <a:cs typeface="Times New Roman" panose="02020603050405020304" pitchFamily="18" charset="0"/>
              </a:rPr>
              <a:t>I want to estimate the mean </a:t>
            </a:r>
            <a:r>
              <a:rPr lang="en-GB" dirty="0" err="1">
                <a:effectLst/>
                <a:latin typeface="Aptos" panose="020B0004020202020204" pitchFamily="34" charset="0"/>
                <a:ea typeface="Aptos" panose="020B0004020202020204" pitchFamily="34" charset="0"/>
                <a:cs typeface="Times New Roman" panose="02020603050405020304" pitchFamily="18" charset="0"/>
              </a:rPr>
              <a:t>FarmIncome</a:t>
            </a:r>
            <a:r>
              <a:rPr lang="en-GB" dirty="0">
                <a:effectLst/>
                <a:latin typeface="Aptos" panose="020B0004020202020204" pitchFamily="34" charset="0"/>
                <a:ea typeface="Aptos" panose="020B0004020202020204" pitchFamily="34" charset="0"/>
                <a:cs typeface="Times New Roman" panose="02020603050405020304" pitchFamily="18" charset="0"/>
              </a:rPr>
              <a:t>, its standard error, and the confidence interval for the mean for the entire data set. </a:t>
            </a:r>
          </a:p>
          <a:p>
            <a:pPr marL="0" indent="0">
              <a:buNone/>
            </a:pPr>
            <a:r>
              <a:rPr lang="en-GB" dirty="0">
                <a:effectLst/>
                <a:latin typeface="Aptos" panose="020B0004020202020204" pitchFamily="34" charset="0"/>
                <a:ea typeface="Aptos" panose="020B0004020202020204" pitchFamily="34" charset="0"/>
                <a:cs typeface="Times New Roman" panose="02020603050405020304" pitchFamily="18" charset="0"/>
              </a:rPr>
              <a:t>I also want to estimate the mean, standard error and confidence interval for </a:t>
            </a:r>
            <a:r>
              <a:rPr lang="en-GB" dirty="0" err="1">
                <a:effectLst/>
                <a:latin typeface="Aptos" panose="020B0004020202020204" pitchFamily="34" charset="0"/>
                <a:ea typeface="Aptos" panose="020B0004020202020204" pitchFamily="34" charset="0"/>
                <a:cs typeface="Times New Roman" panose="02020603050405020304" pitchFamily="18" charset="0"/>
              </a:rPr>
              <a:t>FarmIncome</a:t>
            </a:r>
            <a:r>
              <a:rPr lang="en-GB" dirty="0">
                <a:effectLst/>
                <a:latin typeface="Aptos" panose="020B0004020202020204" pitchFamily="34" charset="0"/>
                <a:ea typeface="Aptos" panose="020B0004020202020204" pitchFamily="34" charset="0"/>
                <a:cs typeface="Times New Roman" panose="02020603050405020304" pitchFamily="18" charset="0"/>
              </a:rPr>
              <a:t> for each type of farm. </a:t>
            </a:r>
          </a:p>
          <a:p>
            <a:pPr marL="0" indent="0">
              <a:buNone/>
            </a:pPr>
            <a:r>
              <a:rPr lang="en-GB" b="1" dirty="0">
                <a:effectLst/>
                <a:latin typeface="Aptos" panose="020B0004020202020204" pitchFamily="34" charset="0"/>
                <a:ea typeface="Aptos" panose="020B0004020202020204" pitchFamily="34" charset="0"/>
                <a:cs typeface="Times New Roman" panose="02020603050405020304" pitchFamily="18" charset="0"/>
              </a:rPr>
              <a:t>Please write an R script that does this. </a:t>
            </a:r>
          </a:p>
          <a:p>
            <a:endParaRPr lang="en-GB" dirty="0"/>
          </a:p>
        </p:txBody>
      </p:sp>
      <p:sp>
        <p:nvSpPr>
          <p:cNvPr id="3" name="Title 2">
            <a:extLst>
              <a:ext uri="{FF2B5EF4-FFF2-40B4-BE49-F238E27FC236}">
                <a16:creationId xmlns:a16="http://schemas.microsoft.com/office/drawing/2014/main" id="{2F5A3CA9-34EC-523E-F4A9-DF9DFB951DF3}"/>
              </a:ext>
            </a:extLst>
          </p:cNvPr>
          <p:cNvSpPr>
            <a:spLocks noGrp="1"/>
          </p:cNvSpPr>
          <p:nvPr>
            <p:ph type="title"/>
          </p:nvPr>
        </p:nvSpPr>
        <p:spPr>
          <a:xfrm>
            <a:off x="572571" y="132347"/>
            <a:ext cx="10781229" cy="1296402"/>
          </a:xfrm>
        </p:spPr>
        <p:txBody>
          <a:bodyPr/>
          <a:lstStyle/>
          <a:p>
            <a:r>
              <a:rPr lang="en-US" dirty="0"/>
              <a:t>Demonstration</a:t>
            </a:r>
            <a:endParaRPr lang="en-GB" dirty="0"/>
          </a:p>
        </p:txBody>
      </p:sp>
    </p:spTree>
    <p:extLst>
      <p:ext uri="{BB962C8B-B14F-4D97-AF65-F5344CB8AC3E}">
        <p14:creationId xmlns:p14="http://schemas.microsoft.com/office/powerpoint/2010/main" val="3567769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86837-9757-2424-1BF4-C03A71BC213B}"/>
              </a:ext>
            </a:extLst>
          </p:cNvPr>
          <p:cNvSpPr>
            <a:spLocks noGrp="1"/>
          </p:cNvSpPr>
          <p:nvPr>
            <p:ph type="title"/>
          </p:nvPr>
        </p:nvSpPr>
        <p:spPr/>
        <p:txBody>
          <a:bodyPr/>
          <a:lstStyle/>
          <a:p>
            <a:r>
              <a:rPr lang="en-US" dirty="0"/>
              <a:t>Learning objectives</a:t>
            </a:r>
            <a:endParaRPr lang="en-GB" dirty="0"/>
          </a:p>
        </p:txBody>
      </p:sp>
      <p:sp>
        <p:nvSpPr>
          <p:cNvPr id="3" name="Content Placeholder 2">
            <a:extLst>
              <a:ext uri="{FF2B5EF4-FFF2-40B4-BE49-F238E27FC236}">
                <a16:creationId xmlns:a16="http://schemas.microsoft.com/office/drawing/2014/main" id="{B1D45092-95F6-ACB9-C56C-302A4D09719C}"/>
              </a:ext>
            </a:extLst>
          </p:cNvPr>
          <p:cNvSpPr>
            <a:spLocks noGrp="1"/>
          </p:cNvSpPr>
          <p:nvPr>
            <p:ph idx="1"/>
          </p:nvPr>
        </p:nvSpPr>
        <p:spPr/>
        <p:txBody>
          <a:bodyPr/>
          <a:lstStyle/>
          <a:p>
            <a:pPr marL="0" indent="0">
              <a:buNone/>
            </a:pPr>
            <a:r>
              <a:rPr lang="en-US" dirty="0"/>
              <a:t>By the end  of the module, students should be able to:</a:t>
            </a:r>
          </a:p>
          <a:p>
            <a:pPr marL="514350" indent="-514350">
              <a:buFont typeface="+mj-lt"/>
              <a:buAutoNum type="arabicPeriod"/>
            </a:pPr>
            <a:r>
              <a:rPr lang="en-US" dirty="0"/>
              <a:t>describe how they can use data to respond to research questions</a:t>
            </a:r>
          </a:p>
          <a:p>
            <a:pPr marL="514350" indent="-514350">
              <a:buFont typeface="+mj-lt"/>
              <a:buAutoNum type="arabicPeriod"/>
            </a:pPr>
            <a:r>
              <a:rPr lang="en-US" dirty="0"/>
              <a:t>give examples to illustrate how answering a research question implies </a:t>
            </a:r>
            <a:r>
              <a:rPr lang="en-US" dirty="0" err="1"/>
              <a:t>analysing</a:t>
            </a:r>
            <a:r>
              <a:rPr lang="en-US" dirty="0"/>
              <a:t> data in different ways</a:t>
            </a:r>
          </a:p>
          <a:p>
            <a:pPr marL="514350" indent="-514350">
              <a:buFont typeface="+mj-lt"/>
              <a:buAutoNum type="arabicPeriod"/>
            </a:pPr>
            <a:endParaRPr lang="en-GB" dirty="0"/>
          </a:p>
        </p:txBody>
      </p:sp>
    </p:spTree>
    <p:extLst>
      <p:ext uri="{BB962C8B-B14F-4D97-AF65-F5344CB8AC3E}">
        <p14:creationId xmlns:p14="http://schemas.microsoft.com/office/powerpoint/2010/main" val="19269359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46B3A8-5A31-D4F0-7C81-4FEE0023BF6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36D11B-7A4D-FEA6-ED24-3C3654227AF4}"/>
              </a:ext>
            </a:extLst>
          </p:cNvPr>
          <p:cNvSpPr>
            <a:spLocks noGrp="1"/>
          </p:cNvSpPr>
          <p:nvPr>
            <p:ph type="ctrTitle"/>
          </p:nvPr>
        </p:nvSpPr>
        <p:spPr/>
        <p:txBody>
          <a:bodyPr>
            <a:normAutofit fontScale="90000"/>
          </a:bodyPr>
          <a:lstStyle/>
          <a:p>
            <a:r>
              <a:rPr lang="en-US" b="1" dirty="0"/>
              <a:t>Section 5: Hypothesis testing</a:t>
            </a:r>
            <a:br>
              <a:rPr lang="en-US" b="1" dirty="0"/>
            </a:br>
            <a:endParaRPr lang="en-TZ" sz="4800" b="1" dirty="0"/>
          </a:p>
        </p:txBody>
      </p:sp>
      <p:sp>
        <p:nvSpPr>
          <p:cNvPr id="3" name="Subtitle 2">
            <a:extLst>
              <a:ext uri="{FF2B5EF4-FFF2-40B4-BE49-F238E27FC236}">
                <a16:creationId xmlns:a16="http://schemas.microsoft.com/office/drawing/2014/main" id="{DD2AF85B-4E0A-D82E-1079-22B43B6DF2B8}"/>
              </a:ext>
            </a:extLst>
          </p:cNvPr>
          <p:cNvSpPr>
            <a:spLocks noGrp="1"/>
          </p:cNvSpPr>
          <p:nvPr>
            <p:ph type="subTitle" idx="1"/>
          </p:nvPr>
        </p:nvSpPr>
        <p:spPr>
          <a:xfrm>
            <a:off x="1524000" y="4079875"/>
            <a:ext cx="9144000" cy="1655762"/>
          </a:xfrm>
        </p:spPr>
        <p:txBody>
          <a:bodyPr>
            <a:normAutofit/>
          </a:bodyPr>
          <a:lstStyle/>
          <a:p>
            <a:r>
              <a:rPr lang="en-US" sz="2800" dirty="0"/>
              <a:t>Created by:</a:t>
            </a:r>
          </a:p>
          <a:p>
            <a:r>
              <a:rPr lang="en-US" sz="2800" dirty="0"/>
              <a:t>Dr. Nuru Kipato (</a:t>
            </a:r>
            <a:r>
              <a:rPr lang="en-US" sz="2800" dirty="0">
                <a:hlinkClick r:id="rId3"/>
              </a:rPr>
              <a:t>nuru.kipato@sua.ac.tz</a:t>
            </a:r>
            <a:r>
              <a:rPr lang="en-US" sz="2800" dirty="0"/>
              <a:t>)</a:t>
            </a:r>
          </a:p>
          <a:p>
            <a:r>
              <a:rPr lang="en-US" sz="2800" dirty="0"/>
              <a:t>Jane Poole (</a:t>
            </a:r>
            <a:r>
              <a:rPr lang="en-US" sz="2800" dirty="0">
                <a:hlinkClick r:id="rId4"/>
              </a:rPr>
              <a:t>j.poole@stats4sd.org</a:t>
            </a:r>
            <a:r>
              <a:rPr lang="en-US" sz="2800" dirty="0"/>
              <a:t>) </a:t>
            </a:r>
            <a:endParaRPr lang="en-TZ" sz="2800" dirty="0"/>
          </a:p>
        </p:txBody>
      </p:sp>
    </p:spTree>
    <p:extLst>
      <p:ext uri="{BB962C8B-B14F-4D97-AF65-F5344CB8AC3E}">
        <p14:creationId xmlns:p14="http://schemas.microsoft.com/office/powerpoint/2010/main" val="32318430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1C579-561C-EE00-526C-E0B8BA2D540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F7D5FC-B7F9-81E7-82AB-052A56FBB5AE}"/>
              </a:ext>
            </a:extLst>
          </p:cNvPr>
          <p:cNvSpPr>
            <a:spLocks noGrp="1"/>
          </p:cNvSpPr>
          <p:nvPr>
            <p:ph sz="half" idx="1"/>
          </p:nvPr>
        </p:nvSpPr>
        <p:spPr/>
        <p:txBody>
          <a:bodyPr/>
          <a:lstStyle/>
          <a:p>
            <a:pPr marL="0" indent="0">
              <a:buNone/>
            </a:pPr>
            <a:r>
              <a:rPr lang="en-US" dirty="0"/>
              <a:t>At the end of this class, students should be able to:</a:t>
            </a:r>
          </a:p>
          <a:p>
            <a:pPr marL="0" indent="0">
              <a:buNone/>
            </a:pPr>
            <a:endParaRPr lang="en-US" dirty="0"/>
          </a:p>
          <a:p>
            <a:r>
              <a:rPr lang="en-GB" dirty="0">
                <a:solidFill>
                  <a:srgbClr val="000000"/>
                </a:solidFill>
                <a:latin typeface="Aptos" panose="020B0004020202020204" pitchFamily="34" charset="0"/>
              </a:rPr>
              <a:t>Construct a suitable null and hypothesis testing</a:t>
            </a:r>
          </a:p>
          <a:p>
            <a:r>
              <a:rPr lang="en-GB" dirty="0">
                <a:solidFill>
                  <a:srgbClr val="000000"/>
                </a:solidFill>
                <a:latin typeface="Aptos" panose="020B0004020202020204" pitchFamily="34" charset="0"/>
              </a:rPr>
              <a:t>Interpret a p-value correctly and decide whether to reject the null hypothesis or not </a:t>
            </a:r>
          </a:p>
          <a:p>
            <a:r>
              <a:rPr lang="en-GB" dirty="0">
                <a:solidFill>
                  <a:srgbClr val="000000"/>
                </a:solidFill>
                <a:latin typeface="Aptos" panose="020B0004020202020204" pitchFamily="34" charset="0"/>
              </a:rPr>
              <a:t>Interpret the results of the hypothesis tests produced by common statistical packages</a:t>
            </a:r>
          </a:p>
        </p:txBody>
      </p:sp>
      <p:sp>
        <p:nvSpPr>
          <p:cNvPr id="2" name="Title 1">
            <a:extLst>
              <a:ext uri="{FF2B5EF4-FFF2-40B4-BE49-F238E27FC236}">
                <a16:creationId xmlns:a16="http://schemas.microsoft.com/office/drawing/2014/main" id="{D70D305A-9604-77E9-FC2A-9610CEDC38BD}"/>
              </a:ext>
            </a:extLst>
          </p:cNvPr>
          <p:cNvSpPr>
            <a:spLocks noGrp="1"/>
          </p:cNvSpPr>
          <p:nvPr>
            <p:ph type="title"/>
          </p:nvPr>
        </p:nvSpPr>
        <p:spPr>
          <a:xfrm>
            <a:off x="572570" y="249382"/>
            <a:ext cx="10781229" cy="1428749"/>
          </a:xfrm>
        </p:spPr>
        <p:txBody>
          <a:bodyPr/>
          <a:lstStyle/>
          <a:p>
            <a:r>
              <a:rPr lang="en-US" dirty="0"/>
              <a:t>Learning outcomes</a:t>
            </a:r>
            <a:endParaRPr lang="en-GB" dirty="0"/>
          </a:p>
        </p:txBody>
      </p:sp>
    </p:spTree>
    <p:extLst>
      <p:ext uri="{BB962C8B-B14F-4D97-AF65-F5344CB8AC3E}">
        <p14:creationId xmlns:p14="http://schemas.microsoft.com/office/powerpoint/2010/main" val="4521541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8998BA-A71E-7DAB-B463-D7D099A36031}"/>
              </a:ext>
            </a:extLst>
          </p:cNvPr>
          <p:cNvSpPr>
            <a:spLocks noGrp="1"/>
          </p:cNvSpPr>
          <p:nvPr>
            <p:ph sz="half" idx="1"/>
          </p:nvPr>
        </p:nvSpPr>
        <p:spPr>
          <a:xfrm>
            <a:off x="572570" y="2095335"/>
            <a:ext cx="10781229" cy="4499429"/>
          </a:xfrm>
        </p:spPr>
        <p:txBody>
          <a:bodyPr/>
          <a:lstStyle/>
          <a:p>
            <a:r>
              <a:rPr lang="en-GB" sz="2800" b="0" i="0" dirty="0">
                <a:solidFill>
                  <a:srgbClr val="000000"/>
                </a:solidFill>
                <a:effectLst/>
                <a:latin typeface="Aptos" panose="020B0004020202020204" pitchFamily="34" charset="0"/>
              </a:rPr>
              <a:t>Students to watch the video </a:t>
            </a:r>
            <a:r>
              <a:rPr lang="en-GB" dirty="0">
                <a:solidFill>
                  <a:srgbClr val="000000"/>
                </a:solidFill>
                <a:latin typeface="Aptos" panose="020B0004020202020204" pitchFamily="34" charset="0"/>
              </a:rPr>
              <a:t>at own time </a:t>
            </a:r>
            <a:r>
              <a:rPr lang="en-GB" sz="2800" b="0" i="0" dirty="0">
                <a:solidFill>
                  <a:srgbClr val="000000"/>
                </a:solidFill>
                <a:effectLst/>
                <a:latin typeface="Aptos" panose="020B0004020202020204" pitchFamily="34" charset="0"/>
              </a:rPr>
              <a:t> </a:t>
            </a:r>
          </a:p>
          <a:p>
            <a:endParaRPr lang="en-GB" dirty="0">
              <a:solidFill>
                <a:srgbClr val="000000"/>
              </a:solidFill>
              <a:latin typeface="Aptos" panose="020B0004020202020204" pitchFamily="34" charset="0"/>
              <a:hlinkClick r:id="rId2" tooltip="https://youtu.be/nAlR99z1-Vk"/>
            </a:endParaRPr>
          </a:p>
          <a:p>
            <a:r>
              <a:rPr lang="en-GB" sz="2800" b="0" i="0" dirty="0">
                <a:solidFill>
                  <a:srgbClr val="000000"/>
                </a:solidFill>
                <a:effectLst/>
                <a:latin typeface="Aptos" panose="020B0004020202020204" pitchFamily="34" charset="0"/>
                <a:hlinkClick r:id="rId2" tooltip="https://youtu.be/nAlR99z1-Vk"/>
              </a:rPr>
              <a:t>https://youtu.be/nAlR99z1-Vk</a:t>
            </a:r>
            <a:endParaRPr lang="en-GB" sz="2800" b="0" i="0" dirty="0">
              <a:solidFill>
                <a:srgbClr val="000000"/>
              </a:solidFill>
              <a:effectLst/>
              <a:latin typeface="Aptos" panose="020B0004020202020204" pitchFamily="34" charset="0"/>
            </a:endParaRPr>
          </a:p>
          <a:p>
            <a:endParaRPr lang="en-GB" dirty="0">
              <a:solidFill>
                <a:srgbClr val="000000"/>
              </a:solidFill>
              <a:latin typeface="Aptos" panose="020B0004020202020204" pitchFamily="34" charset="0"/>
            </a:endParaRPr>
          </a:p>
        </p:txBody>
      </p:sp>
      <p:sp>
        <p:nvSpPr>
          <p:cNvPr id="2" name="Title 1">
            <a:extLst>
              <a:ext uri="{FF2B5EF4-FFF2-40B4-BE49-F238E27FC236}">
                <a16:creationId xmlns:a16="http://schemas.microsoft.com/office/drawing/2014/main" id="{1BC9F423-2FEF-B27D-64B7-44C7B6A3B929}"/>
              </a:ext>
            </a:extLst>
          </p:cNvPr>
          <p:cNvSpPr>
            <a:spLocks noGrp="1"/>
          </p:cNvSpPr>
          <p:nvPr>
            <p:ph type="title"/>
          </p:nvPr>
        </p:nvSpPr>
        <p:spPr>
          <a:xfrm>
            <a:off x="572570" y="387927"/>
            <a:ext cx="10781229" cy="1428749"/>
          </a:xfrm>
        </p:spPr>
        <p:txBody>
          <a:bodyPr/>
          <a:lstStyle/>
          <a:p>
            <a:r>
              <a:rPr lang="en-US" dirty="0"/>
              <a:t>TASK: Overview of Hypothesis Testing</a:t>
            </a:r>
            <a:endParaRPr lang="en-GB" dirty="0"/>
          </a:p>
        </p:txBody>
      </p:sp>
    </p:spTree>
    <p:extLst>
      <p:ext uri="{BB962C8B-B14F-4D97-AF65-F5344CB8AC3E}">
        <p14:creationId xmlns:p14="http://schemas.microsoft.com/office/powerpoint/2010/main" val="4302064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8107B-710D-62DA-A3DE-CE291F22CF8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77635C-28BA-1C24-8C08-C16003D8922A}"/>
              </a:ext>
            </a:extLst>
          </p:cNvPr>
          <p:cNvSpPr>
            <a:spLocks noGrp="1"/>
          </p:cNvSpPr>
          <p:nvPr>
            <p:ph sz="half" idx="1"/>
          </p:nvPr>
        </p:nvSpPr>
        <p:spPr/>
        <p:txBody>
          <a:bodyPr/>
          <a:lstStyle/>
          <a:p>
            <a:r>
              <a:rPr lang="en-GB" dirty="0">
                <a:hlinkClick r:id="rId3"/>
              </a:rPr>
              <a:t>https://resourcepacks.statistics-training.org/eSMS_4-1/story_html5.html</a:t>
            </a:r>
            <a:r>
              <a:rPr lang="en-GB" dirty="0"/>
              <a:t> </a:t>
            </a:r>
          </a:p>
          <a:p>
            <a:endParaRPr lang="en-GB" dirty="0"/>
          </a:p>
          <a:p>
            <a:pPr marL="0" indent="0">
              <a:buNone/>
            </a:pPr>
            <a:endParaRPr lang="en-GB" dirty="0"/>
          </a:p>
        </p:txBody>
      </p:sp>
      <p:sp>
        <p:nvSpPr>
          <p:cNvPr id="2" name="Title 1">
            <a:extLst>
              <a:ext uri="{FF2B5EF4-FFF2-40B4-BE49-F238E27FC236}">
                <a16:creationId xmlns:a16="http://schemas.microsoft.com/office/drawing/2014/main" id="{FAF3E6C7-2A6E-EC34-93A6-92A83B5C551C}"/>
              </a:ext>
            </a:extLst>
          </p:cNvPr>
          <p:cNvSpPr>
            <a:spLocks noGrp="1"/>
          </p:cNvSpPr>
          <p:nvPr>
            <p:ph type="title"/>
          </p:nvPr>
        </p:nvSpPr>
        <p:spPr/>
        <p:txBody>
          <a:bodyPr/>
          <a:lstStyle/>
          <a:p>
            <a:r>
              <a:rPr lang="en-US" dirty="0"/>
              <a:t>Lecture 1</a:t>
            </a:r>
            <a:endParaRPr lang="en-GB" dirty="0"/>
          </a:p>
        </p:txBody>
      </p:sp>
    </p:spTree>
    <p:extLst>
      <p:ext uri="{BB962C8B-B14F-4D97-AF65-F5344CB8AC3E}">
        <p14:creationId xmlns:p14="http://schemas.microsoft.com/office/powerpoint/2010/main" val="32497881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77AD3-0734-981B-1552-C6F1754A62C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8391C5-7572-C36B-77FA-FFEBA5AFEB03}"/>
              </a:ext>
            </a:extLst>
          </p:cNvPr>
          <p:cNvSpPr>
            <a:spLocks noGrp="1"/>
          </p:cNvSpPr>
          <p:nvPr>
            <p:ph sz="half" idx="1"/>
          </p:nvPr>
        </p:nvSpPr>
        <p:spPr>
          <a:xfrm>
            <a:off x="661737" y="1428750"/>
            <a:ext cx="10692063" cy="4972050"/>
          </a:xfrm>
        </p:spPr>
        <p:txBody>
          <a:bodyPr>
            <a:normAutofit lnSpcReduction="10000"/>
          </a:bodyPr>
          <a:lstStyle/>
          <a:p>
            <a:pPr marL="0" lvl="0" indent="0">
              <a:lnSpc>
                <a:spcPct val="107000"/>
              </a:lnSpc>
              <a:spcBef>
                <a:spcPts val="600"/>
              </a:spcBef>
              <a:spcAft>
                <a:spcPts val="600"/>
              </a:spcAft>
              <a:buNone/>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Discuss in pairs the answers to the following questions:</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marL="514350" lvl="0" indent="-514350">
              <a:lnSpc>
                <a:spcPct val="107000"/>
              </a:lnSpc>
              <a:spcBef>
                <a:spcPts val="600"/>
              </a:spcBef>
              <a:spcAft>
                <a:spcPts val="600"/>
              </a:spcAft>
              <a:buFont typeface="+mj-lt"/>
              <a:buAutoNum type="arabicPeriod"/>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What is the null and alternative hypothesis? Think of an example of what these could be in your area of study.</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marL="514350" lvl="0" indent="-514350">
              <a:lnSpc>
                <a:spcPct val="107000"/>
              </a:lnSpc>
              <a:spcBef>
                <a:spcPts val="600"/>
              </a:spcBef>
              <a:spcAft>
                <a:spcPts val="600"/>
              </a:spcAft>
              <a:buFont typeface="+mj-lt"/>
              <a:buAutoNum type="arabicPeriod"/>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What do we need to do in order to test the null hypothesis?</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marL="514350" lvl="0" indent="-514350">
              <a:lnSpc>
                <a:spcPct val="107000"/>
              </a:lnSpc>
              <a:spcBef>
                <a:spcPts val="600"/>
              </a:spcBef>
              <a:spcAft>
                <a:spcPts val="600"/>
              </a:spcAft>
              <a:buFont typeface="+mj-lt"/>
              <a:buAutoNum type="arabicPeriod"/>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What does the p-value tell you? – what conclusion would you draw if the p-value = 0.010 and how would your conclusion change if the p-value = 0.234</a:t>
            </a:r>
          </a:p>
          <a:p>
            <a:pPr marL="514350" indent="-514350">
              <a:lnSpc>
                <a:spcPct val="107000"/>
              </a:lnSpc>
              <a:spcBef>
                <a:spcPts val="600"/>
              </a:spcBef>
              <a:spcAft>
                <a:spcPts val="600"/>
              </a:spcAft>
              <a:buFont typeface="+mj-lt"/>
              <a:buAutoNum type="arabicPeriod"/>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How would you define the null and alternative hypothesis when you are comparing two samples? Think of an example of what these could be in your area of study.</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marL="514350" lvl="0" indent="-514350">
              <a:lnSpc>
                <a:spcPct val="107000"/>
              </a:lnSpc>
              <a:spcBef>
                <a:spcPts val="600"/>
              </a:spcBef>
              <a:spcAft>
                <a:spcPts val="600"/>
              </a:spcAft>
              <a:buFont typeface="+mj-lt"/>
              <a:buAutoNum type="arabicPeriod"/>
            </a:pP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2" name="Title 1">
            <a:extLst>
              <a:ext uri="{FF2B5EF4-FFF2-40B4-BE49-F238E27FC236}">
                <a16:creationId xmlns:a16="http://schemas.microsoft.com/office/drawing/2014/main" id="{17EF5FE2-AAD0-9417-372C-B81A722601C1}"/>
              </a:ext>
            </a:extLst>
          </p:cNvPr>
          <p:cNvSpPr>
            <a:spLocks noGrp="1"/>
          </p:cNvSpPr>
          <p:nvPr>
            <p:ph type="title"/>
          </p:nvPr>
        </p:nvSpPr>
        <p:spPr/>
        <p:txBody>
          <a:bodyPr/>
          <a:lstStyle/>
          <a:p>
            <a:r>
              <a:rPr lang="en-US" dirty="0"/>
              <a:t>Discussion questions: set A</a:t>
            </a:r>
            <a:endParaRPr lang="en-GB" dirty="0"/>
          </a:p>
        </p:txBody>
      </p:sp>
    </p:spTree>
    <p:extLst>
      <p:ext uri="{BB962C8B-B14F-4D97-AF65-F5344CB8AC3E}">
        <p14:creationId xmlns:p14="http://schemas.microsoft.com/office/powerpoint/2010/main" val="34265196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CA0BFC7-FA2B-5B59-473C-FCE97B91928A}"/>
              </a:ext>
            </a:extLst>
          </p:cNvPr>
          <p:cNvSpPr>
            <a:spLocks noGrp="1"/>
          </p:cNvSpPr>
          <p:nvPr>
            <p:ph sz="half" idx="1"/>
          </p:nvPr>
        </p:nvSpPr>
        <p:spPr/>
        <p:txBody>
          <a:bodyPr/>
          <a:lstStyle/>
          <a:p>
            <a:endParaRPr lang="en-GB"/>
          </a:p>
        </p:txBody>
      </p:sp>
      <p:sp>
        <p:nvSpPr>
          <p:cNvPr id="2" name="Title 1">
            <a:extLst>
              <a:ext uri="{FF2B5EF4-FFF2-40B4-BE49-F238E27FC236}">
                <a16:creationId xmlns:a16="http://schemas.microsoft.com/office/drawing/2014/main" id="{A28837A4-9317-2565-3691-FEDBB9DB779B}"/>
              </a:ext>
            </a:extLst>
          </p:cNvPr>
          <p:cNvSpPr>
            <a:spLocks noGrp="1"/>
          </p:cNvSpPr>
          <p:nvPr>
            <p:ph type="title"/>
          </p:nvPr>
        </p:nvSpPr>
        <p:spPr/>
        <p:txBody>
          <a:bodyPr/>
          <a:lstStyle/>
          <a:p>
            <a:r>
              <a:rPr lang="en-US" dirty="0"/>
              <a:t>Break (5 mins)</a:t>
            </a:r>
            <a:endParaRPr lang="en-GB" dirty="0"/>
          </a:p>
        </p:txBody>
      </p:sp>
    </p:spTree>
    <p:extLst>
      <p:ext uri="{BB962C8B-B14F-4D97-AF65-F5344CB8AC3E}">
        <p14:creationId xmlns:p14="http://schemas.microsoft.com/office/powerpoint/2010/main" val="35555159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7B4E1-B50D-782E-6C4A-EDD97F2CA072}"/>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632ED2-4311-D7E9-CFAD-CEE77B971E4C}"/>
              </a:ext>
            </a:extLst>
          </p:cNvPr>
          <p:cNvSpPr>
            <a:spLocks noGrp="1"/>
          </p:cNvSpPr>
          <p:nvPr>
            <p:ph sz="half" idx="1"/>
          </p:nvPr>
        </p:nvSpPr>
        <p:spPr/>
        <p:txBody>
          <a:bodyPr/>
          <a:lstStyle/>
          <a:p>
            <a:r>
              <a:rPr lang="en-GB" dirty="0">
                <a:hlinkClick r:id="rId3"/>
              </a:rPr>
              <a:t>https://resourcepacks.statistics-training.org/eSMS_4-2/story_html5.html</a:t>
            </a:r>
            <a:r>
              <a:rPr lang="en-GB" dirty="0"/>
              <a:t> </a:t>
            </a:r>
          </a:p>
        </p:txBody>
      </p:sp>
      <p:sp>
        <p:nvSpPr>
          <p:cNvPr id="2" name="Title 1">
            <a:extLst>
              <a:ext uri="{FF2B5EF4-FFF2-40B4-BE49-F238E27FC236}">
                <a16:creationId xmlns:a16="http://schemas.microsoft.com/office/drawing/2014/main" id="{93580E3E-27EF-3D13-2BAF-2D9A077AD20C}"/>
              </a:ext>
            </a:extLst>
          </p:cNvPr>
          <p:cNvSpPr>
            <a:spLocks noGrp="1"/>
          </p:cNvSpPr>
          <p:nvPr>
            <p:ph type="title"/>
          </p:nvPr>
        </p:nvSpPr>
        <p:spPr/>
        <p:txBody>
          <a:bodyPr/>
          <a:lstStyle/>
          <a:p>
            <a:r>
              <a:rPr lang="en-US" dirty="0"/>
              <a:t>Lecture 2</a:t>
            </a:r>
            <a:endParaRPr lang="en-GB" dirty="0"/>
          </a:p>
        </p:txBody>
      </p:sp>
    </p:spTree>
    <p:extLst>
      <p:ext uri="{BB962C8B-B14F-4D97-AF65-F5344CB8AC3E}">
        <p14:creationId xmlns:p14="http://schemas.microsoft.com/office/powerpoint/2010/main" val="1492219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FC202F-3D4E-0EAB-384B-A757EF4466C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E79815-06C0-63BE-8868-4D105164B9BD}"/>
              </a:ext>
            </a:extLst>
          </p:cNvPr>
          <p:cNvSpPr>
            <a:spLocks noGrp="1"/>
          </p:cNvSpPr>
          <p:nvPr>
            <p:ph sz="half" idx="1"/>
          </p:nvPr>
        </p:nvSpPr>
        <p:spPr>
          <a:xfrm>
            <a:off x="705385" y="1607128"/>
            <a:ext cx="10781229" cy="4987636"/>
          </a:xfrm>
        </p:spPr>
        <p:txBody>
          <a:bodyPr>
            <a:normAutofit/>
          </a:bodyPr>
          <a:lstStyle/>
          <a:p>
            <a:r>
              <a:rPr lang="en-US" sz="2400" b="1" dirty="0">
                <a:latin typeface="+mn-lt"/>
              </a:rPr>
              <a:t>T-test: </a:t>
            </a:r>
            <a:r>
              <a:rPr lang="en-US" sz="2400" dirty="0"/>
              <a:t>a statistical test used to compare the means of two groups</a:t>
            </a:r>
            <a:endParaRPr lang="en-US" sz="2400" dirty="0">
              <a:latin typeface="+mn-lt"/>
            </a:endParaRPr>
          </a:p>
          <a:p>
            <a:endParaRPr lang="en-US" sz="2400" dirty="0">
              <a:latin typeface="+mn-lt"/>
            </a:endParaRPr>
          </a:p>
          <a:p>
            <a:r>
              <a:rPr lang="en-US" sz="2400" b="1" dirty="0">
                <a:latin typeface="+mn-lt"/>
              </a:rPr>
              <a:t>F-test: </a:t>
            </a:r>
            <a:r>
              <a:rPr lang="en-US" sz="2400" dirty="0"/>
              <a:t>a statistical test that is used in hypothesis testing to check whether the variances of two populations or two samples are equal or not.</a:t>
            </a:r>
            <a:endParaRPr lang="en-US" sz="2400" dirty="0">
              <a:latin typeface="+mn-lt"/>
            </a:endParaRPr>
          </a:p>
          <a:p>
            <a:endParaRPr lang="en-US" sz="2400" dirty="0">
              <a:latin typeface="+mn-lt"/>
            </a:endParaRPr>
          </a:p>
          <a:p>
            <a:r>
              <a:rPr lang="en-US" sz="2400" b="1" dirty="0">
                <a:latin typeface="+mn-lt"/>
              </a:rPr>
              <a:t>Chi-square test: </a:t>
            </a:r>
            <a:r>
              <a:rPr lang="en-US" sz="2400" dirty="0">
                <a:latin typeface="+mn-lt"/>
              </a:rPr>
              <a:t>used for </a:t>
            </a:r>
            <a:r>
              <a:rPr lang="en-US" sz="2400" dirty="0"/>
              <a:t>hypothesis tests about whether the  data is as expected. The basic idea behind the test is to compare the observed values in the data to the expected values that you would see if the null hypothesis is true.</a:t>
            </a:r>
            <a:endParaRPr lang="en-GB" sz="2400" dirty="0">
              <a:latin typeface="+mn-lt"/>
            </a:endParaRPr>
          </a:p>
        </p:txBody>
      </p:sp>
      <p:sp>
        <p:nvSpPr>
          <p:cNvPr id="2" name="Title 1">
            <a:extLst>
              <a:ext uri="{FF2B5EF4-FFF2-40B4-BE49-F238E27FC236}">
                <a16:creationId xmlns:a16="http://schemas.microsoft.com/office/drawing/2014/main" id="{98C5B558-6D7F-3CDE-4DD7-CEDBD43B6FD3}"/>
              </a:ext>
            </a:extLst>
          </p:cNvPr>
          <p:cNvSpPr>
            <a:spLocks noGrp="1"/>
          </p:cNvSpPr>
          <p:nvPr>
            <p:ph type="title"/>
          </p:nvPr>
        </p:nvSpPr>
        <p:spPr>
          <a:xfrm>
            <a:off x="572570" y="387929"/>
            <a:ext cx="10781229" cy="983672"/>
          </a:xfrm>
        </p:spPr>
        <p:txBody>
          <a:bodyPr/>
          <a:lstStyle/>
          <a:p>
            <a:r>
              <a:rPr lang="en-US" dirty="0"/>
              <a:t>Common hypothesis tests</a:t>
            </a:r>
            <a:endParaRPr lang="en-GB" dirty="0"/>
          </a:p>
        </p:txBody>
      </p:sp>
    </p:spTree>
    <p:extLst>
      <p:ext uri="{BB962C8B-B14F-4D97-AF65-F5344CB8AC3E}">
        <p14:creationId xmlns:p14="http://schemas.microsoft.com/office/powerpoint/2010/main" val="14567599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A4C77-A049-D037-B99A-1B86093C5EB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2C9E820-23AA-935C-FD60-1BC4A77BB48B}"/>
              </a:ext>
            </a:extLst>
          </p:cNvPr>
          <p:cNvSpPr>
            <a:spLocks noGrp="1"/>
          </p:cNvSpPr>
          <p:nvPr>
            <p:ph sz="half" idx="1"/>
          </p:nvPr>
        </p:nvSpPr>
        <p:spPr>
          <a:xfrm>
            <a:off x="705385" y="2095334"/>
            <a:ext cx="10781229" cy="4499429"/>
          </a:xfrm>
        </p:spPr>
        <p:txBody>
          <a:bodyPr>
            <a:normAutofit/>
          </a:bodyPr>
          <a:lstStyle/>
          <a:p>
            <a:r>
              <a:rPr lang="en-US" dirty="0">
                <a:solidFill>
                  <a:srgbClr val="000000"/>
                </a:solidFill>
                <a:latin typeface="+mn-lt"/>
                <a:ea typeface="Times New Roman" panose="02020603050405020304" pitchFamily="18" charset="0"/>
                <a:cs typeface="Times New Roman" panose="02020603050405020304" pitchFamily="18" charset="0"/>
              </a:rPr>
              <a:t>Hypothesis testing</a:t>
            </a:r>
            <a:r>
              <a:rPr lang="en-US" dirty="0">
                <a:solidFill>
                  <a:srgbClr val="000000"/>
                </a:solidFill>
                <a:effectLst/>
                <a:latin typeface="+mn-lt"/>
                <a:ea typeface="Times New Roman" panose="02020603050405020304" pitchFamily="18" charset="0"/>
                <a:cs typeface="Times New Roman" panose="02020603050405020304" pitchFamily="18" charset="0"/>
              </a:rPr>
              <a:t> will be used whenever conducting statistical tests, including running formal analyses like ANOVA or linear regression</a:t>
            </a:r>
          </a:p>
          <a:p>
            <a:endParaRPr lang="en-US" dirty="0">
              <a:latin typeface="+mn-lt"/>
            </a:endParaRPr>
          </a:p>
          <a:p>
            <a:r>
              <a:rPr lang="en-US" dirty="0">
                <a:latin typeface="+mn-lt"/>
              </a:rPr>
              <a:t>ANOVA and Linear regression will be covered in the modelling session</a:t>
            </a:r>
            <a:endParaRPr lang="en-GB" dirty="0">
              <a:latin typeface="+mn-lt"/>
            </a:endParaRPr>
          </a:p>
        </p:txBody>
      </p:sp>
      <p:sp>
        <p:nvSpPr>
          <p:cNvPr id="2" name="Title 1">
            <a:extLst>
              <a:ext uri="{FF2B5EF4-FFF2-40B4-BE49-F238E27FC236}">
                <a16:creationId xmlns:a16="http://schemas.microsoft.com/office/drawing/2014/main" id="{50FA9D62-A864-8C4E-2065-2C171EE7F853}"/>
              </a:ext>
            </a:extLst>
          </p:cNvPr>
          <p:cNvSpPr>
            <a:spLocks noGrp="1"/>
          </p:cNvSpPr>
          <p:nvPr>
            <p:ph type="title"/>
          </p:nvPr>
        </p:nvSpPr>
        <p:spPr>
          <a:xfrm>
            <a:off x="572570" y="387928"/>
            <a:ext cx="10781229" cy="1428749"/>
          </a:xfrm>
        </p:spPr>
        <p:txBody>
          <a:bodyPr/>
          <a:lstStyle/>
          <a:p>
            <a:r>
              <a:rPr lang="en-US" dirty="0"/>
              <a:t>Other tests: ANOVA, Linear regression, etc.</a:t>
            </a:r>
            <a:endParaRPr lang="en-GB" dirty="0"/>
          </a:p>
        </p:txBody>
      </p:sp>
    </p:spTree>
    <p:extLst>
      <p:ext uri="{BB962C8B-B14F-4D97-AF65-F5344CB8AC3E}">
        <p14:creationId xmlns:p14="http://schemas.microsoft.com/office/powerpoint/2010/main" val="6209649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64CA10-61E4-0023-E6ED-59B645C5CCE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BE7EA6-BD43-7255-2FE4-0A4BE380C098}"/>
              </a:ext>
            </a:extLst>
          </p:cNvPr>
          <p:cNvSpPr>
            <a:spLocks noGrp="1"/>
          </p:cNvSpPr>
          <p:nvPr>
            <p:ph sz="half" idx="1"/>
          </p:nvPr>
        </p:nvSpPr>
        <p:spPr/>
        <p:txBody>
          <a:bodyPr>
            <a:normAutofit lnSpcReduction="10000"/>
          </a:bodyPr>
          <a:lstStyle/>
          <a:p>
            <a:pPr marL="0" lvl="0" indent="0">
              <a:lnSpc>
                <a:spcPct val="107000"/>
              </a:lnSpc>
              <a:buNone/>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Using the farm_data2 we generate a null hypothesis that the mean </a:t>
            </a:r>
            <a:r>
              <a:rPr lang="en-US"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FarmIncome</a:t>
            </a: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across all farmers in the sample (n = 300) is 1100 versus the alternative hypothesis that it is something different.</a:t>
            </a:r>
          </a:p>
          <a:p>
            <a:pPr marL="0" lvl="0" indent="0">
              <a:lnSpc>
                <a:spcPct val="107000"/>
              </a:lnSpc>
              <a:buNone/>
            </a:pPr>
            <a:endParaRPr lang="en-US" kern="100" dirty="0">
              <a:solidFill>
                <a:srgbClr val="000000"/>
              </a:solidFill>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None/>
            </a:pP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a:p>
            <a:pPr marL="514350" indent="-514350">
              <a:buAutoNum type="arabicPeriod"/>
            </a:pPr>
            <a:r>
              <a:rPr lang="en-GB" dirty="0"/>
              <a:t>Calculate the mean and standard deviation for the </a:t>
            </a:r>
            <a:r>
              <a:rPr lang="en-GB" dirty="0" err="1"/>
              <a:t>FarmIncome</a:t>
            </a:r>
            <a:r>
              <a:rPr lang="en-GB" dirty="0"/>
              <a:t> across all farmers</a:t>
            </a:r>
          </a:p>
          <a:p>
            <a:pPr marL="514350" indent="-514350">
              <a:buAutoNum type="arabicPeriod"/>
            </a:pPr>
            <a:r>
              <a:rPr lang="en-GB" dirty="0"/>
              <a:t>Conduct a test to check whether the null hypothesis is true.</a:t>
            </a:r>
          </a:p>
        </p:txBody>
      </p:sp>
      <p:sp>
        <p:nvSpPr>
          <p:cNvPr id="2" name="Title 1">
            <a:extLst>
              <a:ext uri="{FF2B5EF4-FFF2-40B4-BE49-F238E27FC236}">
                <a16:creationId xmlns:a16="http://schemas.microsoft.com/office/drawing/2014/main" id="{C3FAF476-5FE4-10AC-0ADA-8864C40A9450}"/>
              </a:ext>
            </a:extLst>
          </p:cNvPr>
          <p:cNvSpPr>
            <a:spLocks noGrp="1"/>
          </p:cNvSpPr>
          <p:nvPr>
            <p:ph type="title"/>
          </p:nvPr>
        </p:nvSpPr>
        <p:spPr>
          <a:xfrm>
            <a:off x="572571" y="253463"/>
            <a:ext cx="10781229" cy="1428749"/>
          </a:xfrm>
        </p:spPr>
        <p:txBody>
          <a:bodyPr/>
          <a:lstStyle/>
          <a:p>
            <a:r>
              <a:rPr lang="en-US" dirty="0"/>
              <a:t>Practical exercise 1: One sample t-test</a:t>
            </a:r>
            <a:endParaRPr lang="en-GB"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5DF54D1-BD38-22F4-DFB5-CA36EB28CDC4}"/>
                  </a:ext>
                </a:extLst>
              </p:cNvPr>
              <p:cNvSpPr txBox="1"/>
              <p:nvPr/>
            </p:nvSpPr>
            <p:spPr>
              <a:xfrm>
                <a:off x="1717964" y="3768436"/>
                <a:ext cx="641465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TZ" sz="2400" i="1" kern="1200" smtClean="0">
                          <a:solidFill>
                            <a:schemeClr val="dk1"/>
                          </a:solidFill>
                          <a:effectLst/>
                          <a:latin typeface="Cambria Math" panose="02040503050406030204" pitchFamily="18" charset="0"/>
                          <a:ea typeface="+mn-ea"/>
                          <a:cs typeface="+mn-cs"/>
                        </a:rPr>
                        <m:t>𝐻</m:t>
                      </m:r>
                      <m:r>
                        <a:rPr lang="en-TZ" sz="2400" i="1" kern="1200" smtClean="0">
                          <a:solidFill>
                            <a:schemeClr val="dk1"/>
                          </a:solidFill>
                          <a:effectLst/>
                          <a:latin typeface="Cambria Math" panose="02040503050406030204" pitchFamily="18" charset="0"/>
                          <a:ea typeface="+mn-ea"/>
                          <a:cs typeface="+mn-cs"/>
                        </a:rPr>
                        <m:t>0: </m:t>
                      </m:r>
                      <m:r>
                        <a:rPr lang="en-TZ" sz="2400" i="1" kern="1200" smtClean="0">
                          <a:solidFill>
                            <a:schemeClr val="dk1"/>
                          </a:solidFill>
                          <a:effectLst/>
                          <a:latin typeface="Cambria Math" panose="02040503050406030204" pitchFamily="18" charset="0"/>
                          <a:ea typeface="+mn-ea"/>
                          <a:cs typeface="+mn-cs"/>
                        </a:rPr>
                        <m:t>𝜇</m:t>
                      </m:r>
                      <m:r>
                        <a:rPr lang="en-TZ" sz="2400" i="1" kern="1200" smtClean="0">
                          <a:solidFill>
                            <a:schemeClr val="dk1"/>
                          </a:solidFill>
                          <a:effectLst/>
                          <a:latin typeface="Cambria Math" panose="02040503050406030204" pitchFamily="18" charset="0"/>
                          <a:ea typeface="+mn-ea"/>
                          <a:cs typeface="+mn-cs"/>
                        </a:rPr>
                        <m:t>=1100  </m:t>
                      </m:r>
                    </m:oMath>
                  </m:oMathPara>
                </a14:m>
                <a:endParaRPr lang="en-TZ" sz="2400" kern="1200" dirty="0">
                  <a:solidFill>
                    <a:schemeClr val="dk1"/>
                  </a:solidFill>
                  <a:effectLs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2400" i="1" kern="1200" smtClean="0">
                          <a:solidFill>
                            <a:schemeClr val="dk1"/>
                          </a:solidFill>
                          <a:effectLst/>
                          <a:latin typeface="Cambria Math" panose="02040503050406030204" pitchFamily="18" charset="0"/>
                          <a:ea typeface="+mn-ea"/>
                          <a:cs typeface="+mn-cs"/>
                        </a:rPr>
                        <m:t>𝐻</m:t>
                      </m:r>
                      <m:r>
                        <a:rPr lang="en-US" sz="2400" i="1" kern="1200" smtClean="0">
                          <a:solidFill>
                            <a:schemeClr val="dk1"/>
                          </a:solidFill>
                          <a:effectLst/>
                          <a:latin typeface="Cambria Math" panose="02040503050406030204" pitchFamily="18" charset="0"/>
                          <a:ea typeface="+mn-ea"/>
                          <a:cs typeface="+mn-cs"/>
                        </a:rPr>
                        <m:t>1: </m:t>
                      </m:r>
                      <m:r>
                        <a:rPr lang="en-US" sz="2400" i="1" kern="1200" smtClean="0">
                          <a:solidFill>
                            <a:schemeClr val="dk1"/>
                          </a:solidFill>
                          <a:effectLst/>
                          <a:latin typeface="Cambria Math" panose="02040503050406030204" pitchFamily="18" charset="0"/>
                          <a:ea typeface="+mn-ea"/>
                          <a:cs typeface="+mn-cs"/>
                        </a:rPr>
                        <m:t>𝜇</m:t>
                      </m:r>
                      <m:r>
                        <a:rPr lang="en-US" sz="2400" i="1" kern="1200" smtClean="0">
                          <a:solidFill>
                            <a:schemeClr val="dk1"/>
                          </a:solidFill>
                          <a:effectLst/>
                          <a:latin typeface="Cambria Math" panose="02040503050406030204" pitchFamily="18" charset="0"/>
                          <a:ea typeface="+mn-ea"/>
                          <a:cs typeface="+mn-cs"/>
                        </a:rPr>
                        <m:t> ≠1100</m:t>
                      </m:r>
                    </m:oMath>
                  </m:oMathPara>
                </a14:m>
                <a:endParaRPr lang="en-US" sz="2400" kern="1200" dirty="0">
                  <a:solidFill>
                    <a:schemeClr val="dk1"/>
                  </a:solidFill>
                  <a:effectLst/>
                  <a:ea typeface="+mn-ea"/>
                  <a:cs typeface="+mn-cs"/>
                </a:endParaRPr>
              </a:p>
            </p:txBody>
          </p:sp>
        </mc:Choice>
        <mc:Fallback xmlns="">
          <p:sp>
            <p:nvSpPr>
              <p:cNvPr id="4" name="TextBox 3">
                <a:extLst>
                  <a:ext uri="{FF2B5EF4-FFF2-40B4-BE49-F238E27FC236}">
                    <a16:creationId xmlns:a16="http://schemas.microsoft.com/office/drawing/2014/main" id="{E5DF54D1-BD38-22F4-DFB5-CA36EB28CDC4}"/>
                  </a:ext>
                </a:extLst>
              </p:cNvPr>
              <p:cNvSpPr txBox="1">
                <a:spLocks noRot="1" noChangeAspect="1" noMove="1" noResize="1" noEditPoints="1" noAdjustHandles="1" noChangeArrowheads="1" noChangeShapeType="1" noTextEdit="1"/>
              </p:cNvSpPr>
              <p:nvPr/>
            </p:nvSpPr>
            <p:spPr>
              <a:xfrm>
                <a:off x="1717964" y="3768436"/>
                <a:ext cx="6414654" cy="830997"/>
              </a:xfrm>
              <a:prstGeom prst="rect">
                <a:avLst/>
              </a:prstGeom>
              <a:blipFill>
                <a:blip r:embed="rId3"/>
                <a:stretch>
                  <a:fillRect b="-2920"/>
                </a:stretch>
              </a:blipFill>
            </p:spPr>
            <p:txBody>
              <a:bodyPr/>
              <a:lstStyle/>
              <a:p>
                <a:r>
                  <a:rPr lang="en-GB">
                    <a:noFill/>
                  </a:rPr>
                  <a:t> </a:t>
                </a:r>
              </a:p>
            </p:txBody>
          </p:sp>
        </mc:Fallback>
      </mc:AlternateContent>
    </p:spTree>
    <p:extLst>
      <p:ext uri="{BB962C8B-B14F-4D97-AF65-F5344CB8AC3E}">
        <p14:creationId xmlns:p14="http://schemas.microsoft.com/office/powerpoint/2010/main" val="454642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233F7C-249D-F783-8585-600CD1E65C3E}"/>
              </a:ext>
            </a:extLst>
          </p:cNvPr>
          <p:cNvSpPr>
            <a:spLocks noGrp="1"/>
          </p:cNvSpPr>
          <p:nvPr>
            <p:ph type="title"/>
          </p:nvPr>
        </p:nvSpPr>
        <p:spPr/>
        <p:txBody>
          <a:bodyPr/>
          <a:lstStyle/>
          <a:p>
            <a:r>
              <a:rPr lang="en-US" dirty="0"/>
              <a:t>Before you begin any analysis…</a:t>
            </a:r>
            <a:endParaRPr lang="en-GB" dirty="0"/>
          </a:p>
        </p:txBody>
      </p:sp>
      <p:sp>
        <p:nvSpPr>
          <p:cNvPr id="3" name="Content Placeholder 2">
            <a:extLst>
              <a:ext uri="{FF2B5EF4-FFF2-40B4-BE49-F238E27FC236}">
                <a16:creationId xmlns:a16="http://schemas.microsoft.com/office/drawing/2014/main" id="{C63949BE-DFE4-E4D7-821C-D36C1075E049}"/>
              </a:ext>
            </a:extLst>
          </p:cNvPr>
          <p:cNvSpPr>
            <a:spLocks noGrp="1"/>
          </p:cNvSpPr>
          <p:nvPr>
            <p:ph idx="1"/>
          </p:nvPr>
        </p:nvSpPr>
        <p:spPr/>
        <p:txBody>
          <a:bodyPr/>
          <a:lstStyle/>
          <a:p>
            <a:pPr marL="0" indent="0">
              <a:buNone/>
            </a:pPr>
            <a:r>
              <a:rPr lang="en-US" dirty="0"/>
              <a:t>Questions to ask oneself</a:t>
            </a:r>
          </a:p>
          <a:p>
            <a:pPr marL="514350" indent="-514350">
              <a:buFont typeface="+mj-lt"/>
              <a:buAutoNum type="arabicPeriod"/>
            </a:pPr>
            <a:r>
              <a:rPr lang="en-US" dirty="0"/>
              <a:t>What am I aiming to say/prove/learn through the analysis of the data?</a:t>
            </a:r>
          </a:p>
          <a:p>
            <a:pPr marL="514350" indent="-514350">
              <a:buFont typeface="+mj-lt"/>
              <a:buAutoNum type="arabicPeriod"/>
            </a:pPr>
            <a:r>
              <a:rPr lang="en-US" dirty="0"/>
              <a:t>Do you know what questions you will attempt to answer through your data?</a:t>
            </a:r>
            <a:endParaRPr lang="en-GB" dirty="0"/>
          </a:p>
        </p:txBody>
      </p:sp>
    </p:spTree>
    <p:extLst>
      <p:ext uri="{BB962C8B-B14F-4D97-AF65-F5344CB8AC3E}">
        <p14:creationId xmlns:p14="http://schemas.microsoft.com/office/powerpoint/2010/main" val="12276629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43F85-987F-35D8-C1FD-A3DEBE5279B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98D36A-6270-4003-6AE0-F16F5CEBD5E1}"/>
              </a:ext>
            </a:extLst>
          </p:cNvPr>
          <p:cNvSpPr>
            <a:spLocks noGrp="1"/>
          </p:cNvSpPr>
          <p:nvPr>
            <p:ph sz="half" idx="1"/>
          </p:nvPr>
        </p:nvSpPr>
        <p:spPr>
          <a:xfrm>
            <a:off x="572571" y="1567295"/>
            <a:ext cx="10781229" cy="4833505"/>
          </a:xfrm>
        </p:spPr>
        <p:txBody>
          <a:bodyPr>
            <a:normAutofit/>
          </a:bodyPr>
          <a:lstStyle/>
          <a:p>
            <a:pPr marL="0" lvl="0" indent="0">
              <a:lnSpc>
                <a:spcPct val="107000"/>
              </a:lnSpc>
              <a:spcBef>
                <a:spcPts val="600"/>
              </a:spcBef>
              <a:spcAft>
                <a:spcPts val="600"/>
              </a:spcAft>
              <a:buNone/>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Using the farm_data2 we generate a null hypothesis that the mean </a:t>
            </a:r>
            <a:r>
              <a:rPr lang="en-US" kern="100" dirty="0" err="1">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FarmIncome</a:t>
            </a: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 for large farms is the same as for small farms.</a:t>
            </a:r>
          </a:p>
          <a:p>
            <a:pPr marL="0" lvl="0" indent="0">
              <a:lnSpc>
                <a:spcPct val="107000"/>
              </a:lnSpc>
              <a:spcBef>
                <a:spcPts val="600"/>
              </a:spcBef>
              <a:spcAft>
                <a:spcPts val="600"/>
              </a:spcAft>
              <a:buNone/>
            </a:pPr>
            <a:endParaRPr lang="en-US" kern="100" dirty="0">
              <a:solidFill>
                <a:srgbClr val="000000"/>
              </a:solidFill>
              <a:latin typeface="Aptos" panose="020B0004020202020204" pitchFamily="34" charset="0"/>
              <a:ea typeface="Times New Roman" panose="02020603050405020304" pitchFamily="18" charset="0"/>
              <a:cs typeface="Times New Roman" panose="02020603050405020304" pitchFamily="18" charset="0"/>
            </a:endParaRPr>
          </a:p>
          <a:p>
            <a:pPr marL="514350" indent="-514350">
              <a:lnSpc>
                <a:spcPct val="107000"/>
              </a:lnSpc>
              <a:spcBef>
                <a:spcPts val="600"/>
              </a:spcBef>
              <a:spcAft>
                <a:spcPts val="600"/>
              </a:spcAft>
              <a:buFont typeface="+mj-lt"/>
              <a:buAutoNum type="arabicPeriod"/>
            </a:pPr>
            <a:r>
              <a:rPr lang="en-US" kern="1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Write down the null and alternative hypothesis</a:t>
            </a:r>
          </a:p>
          <a:p>
            <a:pPr marL="514350" indent="-514350">
              <a:lnSpc>
                <a:spcPct val="107000"/>
              </a:lnSpc>
              <a:spcBef>
                <a:spcPts val="600"/>
              </a:spcBef>
              <a:spcAft>
                <a:spcPts val="600"/>
              </a:spcAft>
              <a:buFont typeface="+mj-lt"/>
              <a:buAutoNum type="arabicPeriod"/>
            </a:pPr>
            <a:endParaRPr lang="en-US" kern="100" dirty="0">
              <a:solidFill>
                <a:srgbClr val="000000"/>
              </a:solidFill>
              <a:latin typeface="Aptos" panose="020B0004020202020204" pitchFamily="34" charset="0"/>
              <a:ea typeface="Aptos" panose="020B0004020202020204" pitchFamily="34" charset="0"/>
              <a:cs typeface="Times New Roman" panose="02020603050405020304" pitchFamily="18" charset="0"/>
            </a:endParaRPr>
          </a:p>
          <a:p>
            <a:pPr marL="514350" indent="-514350">
              <a:lnSpc>
                <a:spcPct val="107000"/>
              </a:lnSpc>
              <a:spcBef>
                <a:spcPts val="600"/>
              </a:spcBef>
              <a:spcAft>
                <a:spcPts val="600"/>
              </a:spcAft>
              <a:buFont typeface="+mj-lt"/>
              <a:buAutoNum type="arabicPeriod"/>
            </a:pPr>
            <a:r>
              <a:rPr lang="en-GB" kern="100" dirty="0">
                <a:effectLst/>
                <a:latin typeface="Aptos" panose="020B0004020202020204" pitchFamily="34" charset="0"/>
                <a:ea typeface="Aptos" panose="020B0004020202020204" pitchFamily="34" charset="0"/>
                <a:cs typeface="Times New Roman" panose="02020603050405020304" pitchFamily="18" charset="0"/>
              </a:rPr>
              <a:t>Calculate the mean and standard deviation for the two groups.</a:t>
            </a:r>
          </a:p>
          <a:p>
            <a:pPr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GB" dirty="0">
              <a:latin typeface="+mn-lt"/>
            </a:endParaRPr>
          </a:p>
        </p:txBody>
      </p:sp>
      <p:sp>
        <p:nvSpPr>
          <p:cNvPr id="2" name="Title 1">
            <a:extLst>
              <a:ext uri="{FF2B5EF4-FFF2-40B4-BE49-F238E27FC236}">
                <a16:creationId xmlns:a16="http://schemas.microsoft.com/office/drawing/2014/main" id="{5D8A8752-736B-173A-8AEA-EE6F054F2EBC}"/>
              </a:ext>
            </a:extLst>
          </p:cNvPr>
          <p:cNvSpPr>
            <a:spLocks noGrp="1"/>
          </p:cNvSpPr>
          <p:nvPr>
            <p:ph type="title"/>
          </p:nvPr>
        </p:nvSpPr>
        <p:spPr>
          <a:xfrm>
            <a:off x="572571" y="138546"/>
            <a:ext cx="10781229" cy="1428749"/>
          </a:xfrm>
        </p:spPr>
        <p:txBody>
          <a:bodyPr/>
          <a:lstStyle/>
          <a:p>
            <a:r>
              <a:rPr lang="en-US" dirty="0"/>
              <a:t>Practical exercise 2: Two sample t-test</a:t>
            </a:r>
            <a:endParaRPr lang="en-GB" dirty="0"/>
          </a:p>
        </p:txBody>
      </p:sp>
    </p:spTree>
    <p:extLst>
      <p:ext uri="{BB962C8B-B14F-4D97-AF65-F5344CB8AC3E}">
        <p14:creationId xmlns:p14="http://schemas.microsoft.com/office/powerpoint/2010/main" val="2150254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8952C4-519E-C645-D904-D62F4387ADB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6B8C47E-E320-B643-4776-CA33777DDC72}"/>
              </a:ext>
            </a:extLst>
          </p:cNvPr>
          <p:cNvSpPr>
            <a:spLocks noGrp="1"/>
          </p:cNvSpPr>
          <p:nvPr>
            <p:ph sz="half" idx="1"/>
          </p:nvPr>
        </p:nvSpPr>
        <p:spPr>
          <a:xfrm>
            <a:off x="572571" y="1678132"/>
            <a:ext cx="10781229" cy="4722668"/>
          </a:xfrm>
        </p:spPr>
        <p:txBody>
          <a:bodyPr>
            <a:normAutofit/>
          </a:bodyPr>
          <a:lstStyle/>
          <a:p>
            <a:pPr marL="0" indent="0" latinLnBrk="1">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a:latin typeface="+mn-lt"/>
              </a:rPr>
              <a:t>Please watch the following videos</a:t>
            </a:r>
          </a:p>
          <a:p>
            <a:pPr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a:latin typeface="+mn-lt"/>
              </a:rPr>
              <a:t>Chapter 10  </a:t>
            </a:r>
            <a:r>
              <a:rPr lang="en-US" dirty="0">
                <a:latin typeface="+mn-lt"/>
                <a:hlinkClick r:id="rId3"/>
              </a:rPr>
              <a:t>https://resourcepacks.statistics-training.org/eSMS_4-1/story_html5.html</a:t>
            </a:r>
            <a:r>
              <a:rPr lang="en-US" dirty="0">
                <a:latin typeface="+mn-lt"/>
              </a:rPr>
              <a:t> </a:t>
            </a:r>
          </a:p>
          <a:p>
            <a:pPr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US" dirty="0">
              <a:latin typeface="+mn-lt"/>
            </a:endParaRPr>
          </a:p>
          <a:p>
            <a:pPr latinLnBrk="1">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dirty="0">
                <a:latin typeface="+mn-lt"/>
              </a:rPr>
              <a:t>Chapter 7  </a:t>
            </a:r>
            <a:r>
              <a:rPr lang="en-US" dirty="0">
                <a:latin typeface="+mn-lt"/>
                <a:hlinkClick r:id="rId4"/>
              </a:rPr>
              <a:t>https://resourcepacks.statistics-training.org/eSMS_4-2/story_html5.html</a:t>
            </a:r>
            <a:r>
              <a:rPr lang="en-US" dirty="0">
                <a:latin typeface="+mn-lt"/>
              </a:rPr>
              <a:t> </a:t>
            </a:r>
            <a:endParaRPr lang="en-GB" dirty="0">
              <a:latin typeface="+mn-lt"/>
            </a:endParaRPr>
          </a:p>
        </p:txBody>
      </p:sp>
      <p:sp>
        <p:nvSpPr>
          <p:cNvPr id="2" name="Title 1">
            <a:extLst>
              <a:ext uri="{FF2B5EF4-FFF2-40B4-BE49-F238E27FC236}">
                <a16:creationId xmlns:a16="http://schemas.microsoft.com/office/drawing/2014/main" id="{A64548EE-7503-943E-96B7-CA568CD56E0E}"/>
              </a:ext>
            </a:extLst>
          </p:cNvPr>
          <p:cNvSpPr>
            <a:spLocks noGrp="1"/>
          </p:cNvSpPr>
          <p:nvPr>
            <p:ph type="title"/>
          </p:nvPr>
        </p:nvSpPr>
        <p:spPr>
          <a:xfrm>
            <a:off x="572570" y="249382"/>
            <a:ext cx="10781229" cy="1428749"/>
          </a:xfrm>
        </p:spPr>
        <p:txBody>
          <a:bodyPr/>
          <a:lstStyle/>
          <a:p>
            <a:r>
              <a:rPr lang="en-US" dirty="0"/>
              <a:t>Conclusions</a:t>
            </a:r>
            <a:endParaRPr lang="en-GB" dirty="0"/>
          </a:p>
        </p:txBody>
      </p:sp>
    </p:spTree>
    <p:extLst>
      <p:ext uri="{BB962C8B-B14F-4D97-AF65-F5344CB8AC3E}">
        <p14:creationId xmlns:p14="http://schemas.microsoft.com/office/powerpoint/2010/main" val="2840407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5C4E34-6C62-63D4-6F04-9AB0E3311EA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526DAC3-800D-4DA6-4D69-7EC68DE278ED}"/>
              </a:ext>
            </a:extLst>
          </p:cNvPr>
          <p:cNvSpPr>
            <a:spLocks noGrp="1"/>
          </p:cNvSpPr>
          <p:nvPr>
            <p:ph sz="half" idx="1"/>
          </p:nvPr>
        </p:nvSpPr>
        <p:spPr>
          <a:xfrm>
            <a:off x="572571" y="1678132"/>
            <a:ext cx="10781229" cy="4722668"/>
          </a:xfrm>
        </p:spPr>
        <p:txBody>
          <a:bodyPr>
            <a:normAutofit/>
          </a:bodyPr>
          <a:lstStyle/>
          <a:p>
            <a:pPr marL="342900" lvl="0" indent="-342900">
              <a:lnSpc>
                <a:spcPct val="107000"/>
              </a:lnSpc>
              <a:buFont typeface="Symbol" panose="05050102010706020507" pitchFamily="18" charset="2"/>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Stats4SD Resource: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Hypothesis testing</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a:t>
            </a:r>
            <a:r>
              <a:rPr lang="en-US" sz="1800"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3"/>
              </a:rPr>
              <a:t>https://www.youtube.com/watch?v=9sHfGwffrOI&amp;list=PLK5PktXR1tmPQ56i2cdEvroj9nbLzXua7&amp;index=4</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(content from start to minute 55) links back to video watched before the Estimation session so you may be able to follow-up and see the links between the two sessions. More examples are also provided from minute 31 – 49.</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Stats4SD Resource: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Statistical Guides: Confidence and Significance - Key Concepts of Inferential Statistics – Chapter 5 </a:t>
            </a:r>
            <a:r>
              <a:rPr lang="en-GB" sz="1800"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4"/>
              </a:rPr>
              <a:t>https://stats4sd.org/resources/statistical-guides-confidence-and-significance-key-concepts-of-inferential-statistics_2019-08-21_10:33:33</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GB" sz="18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The Significance of Significance Tests: </a:t>
            </a:r>
            <a:r>
              <a:rPr lang="en-GB" sz="1800"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5"/>
              </a:rPr>
              <a:t>https://resourcepacks.statistics-training.org/eSMS_4-3/story_html5.html</a:t>
            </a:r>
            <a:r>
              <a:rPr lang="en-GB" sz="1800" kern="100" dirty="0">
                <a:solidFill>
                  <a:srgbClr val="C00000"/>
                </a:solidFill>
                <a:effectLst/>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Understanding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hypothesis testing: </a:t>
            </a:r>
            <a:r>
              <a:rPr lang="en-US" sz="1800"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6"/>
              </a:rPr>
              <a:t>https://www.youtube.com/watch?v=0zZYBALbZgg</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Understanding </a:t>
            </a:r>
            <a:r>
              <a:rPr lang="en-US" sz="1800" b="1" kern="100" dirty="0">
                <a:effectLst/>
                <a:latin typeface="Aptos" panose="020B0004020202020204" pitchFamily="34" charset="0"/>
                <a:ea typeface="Aptos" panose="020B0004020202020204" pitchFamily="34" charset="0"/>
                <a:cs typeface="Times New Roman" panose="02020603050405020304" pitchFamily="18" charset="0"/>
              </a:rPr>
              <a:t>p-values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with illustrative examples: </a:t>
            </a:r>
            <a:r>
              <a:rPr lang="en-US" sz="1800"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7"/>
              </a:rPr>
              <a:t>https://www.youtube.com/watch?v=eyknGvncKLw</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latinLnBrk="1">
              <a:lnSpc>
                <a:spcPct val="107000"/>
              </a:lnSpc>
              <a:spcAft>
                <a:spcPts val="800"/>
              </a:spcAft>
              <a:buNone/>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n-GB" dirty="0">
              <a:latin typeface="+mn-lt"/>
            </a:endParaRPr>
          </a:p>
        </p:txBody>
      </p:sp>
      <p:sp>
        <p:nvSpPr>
          <p:cNvPr id="2" name="Title 1">
            <a:extLst>
              <a:ext uri="{FF2B5EF4-FFF2-40B4-BE49-F238E27FC236}">
                <a16:creationId xmlns:a16="http://schemas.microsoft.com/office/drawing/2014/main" id="{D71125EB-C401-C709-9D4F-C7466B94E626}"/>
              </a:ext>
            </a:extLst>
          </p:cNvPr>
          <p:cNvSpPr>
            <a:spLocks noGrp="1"/>
          </p:cNvSpPr>
          <p:nvPr>
            <p:ph type="title"/>
          </p:nvPr>
        </p:nvSpPr>
        <p:spPr>
          <a:xfrm>
            <a:off x="572570" y="249382"/>
            <a:ext cx="10781229" cy="1428749"/>
          </a:xfrm>
        </p:spPr>
        <p:txBody>
          <a:bodyPr/>
          <a:lstStyle/>
          <a:p>
            <a:r>
              <a:rPr lang="en-US" dirty="0"/>
              <a:t>Other references</a:t>
            </a:r>
            <a:endParaRPr lang="en-GB" dirty="0"/>
          </a:p>
        </p:txBody>
      </p:sp>
    </p:spTree>
    <p:extLst>
      <p:ext uri="{BB962C8B-B14F-4D97-AF65-F5344CB8AC3E}">
        <p14:creationId xmlns:p14="http://schemas.microsoft.com/office/powerpoint/2010/main" val="223437701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7BE178-9D68-FD9B-A6A3-5B926FFC06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ACD502-18D6-9158-1A00-59BAC3FB3753}"/>
              </a:ext>
            </a:extLst>
          </p:cNvPr>
          <p:cNvSpPr>
            <a:spLocks noGrp="1"/>
          </p:cNvSpPr>
          <p:nvPr>
            <p:ph type="ctrTitle"/>
          </p:nvPr>
        </p:nvSpPr>
        <p:spPr/>
        <p:txBody>
          <a:bodyPr>
            <a:normAutofit fontScale="90000"/>
          </a:bodyPr>
          <a:lstStyle/>
          <a:p>
            <a:r>
              <a:rPr lang="en-US" b="1" dirty="0"/>
              <a:t>Section 6: Statistical Modelling</a:t>
            </a:r>
            <a:br>
              <a:rPr lang="en-US" b="1" dirty="0"/>
            </a:br>
            <a:endParaRPr lang="en-TZ" sz="4800" b="1" dirty="0"/>
          </a:p>
        </p:txBody>
      </p:sp>
      <p:sp>
        <p:nvSpPr>
          <p:cNvPr id="3" name="Subtitle 2">
            <a:extLst>
              <a:ext uri="{FF2B5EF4-FFF2-40B4-BE49-F238E27FC236}">
                <a16:creationId xmlns:a16="http://schemas.microsoft.com/office/drawing/2014/main" id="{A66A9396-CB58-6A78-1A9E-1E609BE25375}"/>
              </a:ext>
            </a:extLst>
          </p:cNvPr>
          <p:cNvSpPr>
            <a:spLocks noGrp="1"/>
          </p:cNvSpPr>
          <p:nvPr>
            <p:ph type="subTitle" idx="1"/>
          </p:nvPr>
        </p:nvSpPr>
        <p:spPr>
          <a:xfrm>
            <a:off x="1524000" y="4079875"/>
            <a:ext cx="9144000" cy="1655762"/>
          </a:xfrm>
        </p:spPr>
        <p:txBody>
          <a:bodyPr>
            <a:normAutofit/>
          </a:bodyPr>
          <a:lstStyle/>
          <a:p>
            <a:r>
              <a:rPr lang="en-US" sz="2800" dirty="0"/>
              <a:t>Created by:</a:t>
            </a:r>
          </a:p>
          <a:p>
            <a:r>
              <a:rPr lang="en-US" sz="2800" dirty="0"/>
              <a:t>Dr. Nuru Kipato (</a:t>
            </a:r>
            <a:r>
              <a:rPr lang="en-US" sz="2800" dirty="0">
                <a:hlinkClick r:id="rId3"/>
              </a:rPr>
              <a:t>nuru.kipato@sua.ac.tz</a:t>
            </a:r>
            <a:r>
              <a:rPr lang="en-US" sz="2800" dirty="0"/>
              <a:t>)</a:t>
            </a:r>
          </a:p>
          <a:p>
            <a:r>
              <a:rPr lang="en-US" sz="2800" dirty="0"/>
              <a:t>Ric Coe (</a:t>
            </a:r>
            <a:r>
              <a:rPr lang="en-US" sz="2800" dirty="0">
                <a:hlinkClick r:id="rId4"/>
              </a:rPr>
              <a:t>r.coe@stats4sd.org</a:t>
            </a:r>
            <a:r>
              <a:rPr lang="en-US" sz="2800" dirty="0"/>
              <a:t>) </a:t>
            </a:r>
            <a:endParaRPr lang="en-TZ" sz="2800" dirty="0"/>
          </a:p>
        </p:txBody>
      </p:sp>
    </p:spTree>
    <p:extLst>
      <p:ext uri="{BB962C8B-B14F-4D97-AF65-F5344CB8AC3E}">
        <p14:creationId xmlns:p14="http://schemas.microsoft.com/office/powerpoint/2010/main" val="18255916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89EACF-7E80-B200-559F-EFA02B0DD0D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0931898-AC04-9B26-2CC0-92DDDB393FF6}"/>
              </a:ext>
            </a:extLst>
          </p:cNvPr>
          <p:cNvSpPr>
            <a:spLocks noGrp="1"/>
          </p:cNvSpPr>
          <p:nvPr>
            <p:ph sz="half" idx="1"/>
          </p:nvPr>
        </p:nvSpPr>
        <p:spPr>
          <a:xfrm>
            <a:off x="572570" y="1927513"/>
            <a:ext cx="10781229" cy="4499429"/>
          </a:xfrm>
        </p:spPr>
        <p:txBody>
          <a:bodyPr/>
          <a:lstStyle/>
          <a:p>
            <a:r>
              <a:rPr lang="en-GB" sz="2800" b="0" i="0" dirty="0">
                <a:solidFill>
                  <a:srgbClr val="000000"/>
                </a:solidFill>
                <a:effectLst/>
                <a:latin typeface="Aptos" panose="020B0004020202020204" pitchFamily="34" charset="0"/>
              </a:rPr>
              <a:t>Models: </a:t>
            </a:r>
            <a:r>
              <a:rPr lang="en-GB" sz="2800" b="0" i="0" dirty="0">
                <a:solidFill>
                  <a:srgbClr val="000000"/>
                </a:solidFill>
                <a:effectLst/>
                <a:latin typeface="Aptos" panose="020B0004020202020204" pitchFamily="34" charset="0"/>
                <a:hlinkClick r:id="rId2" tooltip="https://youtu.be/WBpUPPTOj_E"/>
              </a:rPr>
              <a:t>https://youtu.be/WBpUPPTOj_E</a:t>
            </a:r>
            <a:endParaRPr lang="en-GB" sz="2800" b="0" i="0" dirty="0">
              <a:solidFill>
                <a:srgbClr val="000000"/>
              </a:solidFill>
              <a:effectLst/>
              <a:latin typeface="Aptos" panose="020B0004020202020204" pitchFamily="34" charset="0"/>
            </a:endParaRPr>
          </a:p>
          <a:p>
            <a:endParaRPr lang="en-GB" dirty="0"/>
          </a:p>
        </p:txBody>
      </p:sp>
      <p:sp>
        <p:nvSpPr>
          <p:cNvPr id="2" name="Title 1">
            <a:extLst>
              <a:ext uri="{FF2B5EF4-FFF2-40B4-BE49-F238E27FC236}">
                <a16:creationId xmlns:a16="http://schemas.microsoft.com/office/drawing/2014/main" id="{EAA06561-315E-93CC-7157-FFB9ED71FFD0}"/>
              </a:ext>
            </a:extLst>
          </p:cNvPr>
          <p:cNvSpPr>
            <a:spLocks noGrp="1"/>
          </p:cNvSpPr>
          <p:nvPr>
            <p:ph type="title"/>
          </p:nvPr>
        </p:nvSpPr>
        <p:spPr>
          <a:xfrm>
            <a:off x="572571" y="318655"/>
            <a:ext cx="10781229" cy="1428749"/>
          </a:xfrm>
        </p:spPr>
        <p:txBody>
          <a:bodyPr/>
          <a:lstStyle/>
          <a:p>
            <a:r>
              <a:rPr lang="en-US" dirty="0"/>
              <a:t>Lecture 1 </a:t>
            </a:r>
            <a:endParaRPr lang="en-GB" dirty="0"/>
          </a:p>
        </p:txBody>
      </p:sp>
    </p:spTree>
    <p:extLst>
      <p:ext uri="{BB962C8B-B14F-4D97-AF65-F5344CB8AC3E}">
        <p14:creationId xmlns:p14="http://schemas.microsoft.com/office/powerpoint/2010/main" val="29265251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5DBE8-C2E6-E49F-B8BC-F5EDFA0DEB1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034976-F14F-1C1B-79E0-3C23FDA1E277}"/>
              </a:ext>
            </a:extLst>
          </p:cNvPr>
          <p:cNvSpPr>
            <a:spLocks noGrp="1"/>
          </p:cNvSpPr>
          <p:nvPr>
            <p:ph sz="half" idx="1"/>
          </p:nvPr>
        </p:nvSpPr>
        <p:spPr>
          <a:xfrm>
            <a:off x="572570" y="1927513"/>
            <a:ext cx="10781229" cy="4499429"/>
          </a:xfrm>
        </p:spPr>
        <p:txBody>
          <a:bodyPr/>
          <a:lstStyle/>
          <a:p>
            <a:pPr marL="0" indent="0">
              <a:buNone/>
            </a:pPr>
            <a:r>
              <a:rPr lang="en-US" dirty="0"/>
              <a:t>Discuss the following questions:</a:t>
            </a:r>
          </a:p>
          <a:p>
            <a:pPr marL="0" indent="0">
              <a:buNone/>
            </a:pPr>
            <a:endParaRPr lang="en-US" dirty="0"/>
          </a:p>
          <a:p>
            <a:pPr marL="514350" indent="-514350">
              <a:buAutoNum type="arabicPeriod"/>
            </a:pPr>
            <a:r>
              <a:rPr lang="en-US" dirty="0"/>
              <a:t>What is a statistical model and how is it different to a conceptual model? </a:t>
            </a:r>
          </a:p>
          <a:p>
            <a:pPr marL="514350" indent="-514350">
              <a:buAutoNum type="arabicPeriod"/>
            </a:pPr>
            <a:r>
              <a:rPr lang="en-US" dirty="0"/>
              <a:t>How do you choose the right statistical model for your data?</a:t>
            </a:r>
          </a:p>
          <a:p>
            <a:pPr marL="514350" indent="-514350">
              <a:buAutoNum type="arabicPeriod"/>
            </a:pPr>
            <a:r>
              <a:rPr lang="en-US" dirty="0"/>
              <a:t>What do you do if the statistical model you have chosen is incorrect for your data?</a:t>
            </a:r>
          </a:p>
          <a:p>
            <a:pPr marL="514350" indent="-514350">
              <a:buAutoNum type="arabicPeriod"/>
            </a:pPr>
            <a:endParaRPr lang="en-GB" dirty="0"/>
          </a:p>
        </p:txBody>
      </p:sp>
      <p:sp>
        <p:nvSpPr>
          <p:cNvPr id="2" name="Title 1">
            <a:extLst>
              <a:ext uri="{FF2B5EF4-FFF2-40B4-BE49-F238E27FC236}">
                <a16:creationId xmlns:a16="http://schemas.microsoft.com/office/drawing/2014/main" id="{23265AEB-428E-FE95-BE90-B723BE6DE5E5}"/>
              </a:ext>
            </a:extLst>
          </p:cNvPr>
          <p:cNvSpPr>
            <a:spLocks noGrp="1"/>
          </p:cNvSpPr>
          <p:nvPr>
            <p:ph type="title"/>
          </p:nvPr>
        </p:nvSpPr>
        <p:spPr>
          <a:xfrm>
            <a:off x="572571" y="318655"/>
            <a:ext cx="10781229" cy="1428749"/>
          </a:xfrm>
        </p:spPr>
        <p:txBody>
          <a:bodyPr/>
          <a:lstStyle/>
          <a:p>
            <a:r>
              <a:rPr lang="en-US" dirty="0"/>
              <a:t>Discussion questions (Set A)</a:t>
            </a:r>
            <a:endParaRPr lang="en-GB" dirty="0"/>
          </a:p>
        </p:txBody>
      </p:sp>
    </p:spTree>
    <p:extLst>
      <p:ext uri="{BB962C8B-B14F-4D97-AF65-F5344CB8AC3E}">
        <p14:creationId xmlns:p14="http://schemas.microsoft.com/office/powerpoint/2010/main" val="5875095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sz="half" idx="1"/>
          </p:nvPr>
        </p:nvSpPr>
        <p:spPr/>
        <p:txBody>
          <a:bodyPr>
            <a:normAutofit/>
          </a:bodyPr>
          <a:lstStyle/>
          <a:p>
            <a:r>
              <a:rPr lang="en-GB" dirty="0"/>
              <a:t> General structure of most statistical models used to describe the data for any particular measurement in an experiment is given by:</a:t>
            </a:r>
          </a:p>
          <a:p>
            <a:pPr marL="914400" lvl="2" indent="0">
              <a:buNone/>
            </a:pPr>
            <a:r>
              <a:rPr lang="en-GB" sz="2800" i="1" dirty="0">
                <a:solidFill>
                  <a:srgbClr val="0070C0"/>
                </a:solidFill>
              </a:rPr>
              <a:t>      data = pattern (model) + residual</a:t>
            </a:r>
          </a:p>
          <a:p>
            <a:pPr marL="914400" lvl="2" indent="0">
              <a:buNone/>
            </a:pPr>
            <a:endParaRPr lang="en-GB" sz="2800" i="1" dirty="0">
              <a:solidFill>
                <a:srgbClr val="0070C0"/>
              </a:solidFill>
            </a:endParaRPr>
          </a:p>
          <a:p>
            <a:pPr lvl="1"/>
            <a:r>
              <a:rPr lang="en-GB" i="1" u="sng" dirty="0"/>
              <a:t>pattern</a:t>
            </a:r>
            <a:r>
              <a:rPr lang="en-GB" i="1" dirty="0"/>
              <a:t> is the result of factors such as the experimental treatments and characteristics determined by the layout of the experiment.</a:t>
            </a:r>
          </a:p>
          <a:p>
            <a:pPr lvl="1"/>
            <a:endParaRPr lang="en-GB" i="1" dirty="0"/>
          </a:p>
          <a:p>
            <a:pPr lvl="1"/>
            <a:r>
              <a:rPr lang="en-GB" i="1" u="sng" dirty="0"/>
              <a:t>residual</a:t>
            </a:r>
            <a:r>
              <a:rPr lang="en-GB" i="1" dirty="0"/>
              <a:t> is the remaining unexplained variation in the experiment</a:t>
            </a:r>
          </a:p>
          <a:p>
            <a:pPr marL="457200" lvl="1" indent="0">
              <a:buNone/>
            </a:pPr>
            <a:endParaRPr lang="en-GB" dirty="0"/>
          </a:p>
          <a:p>
            <a:endParaRPr lang="en-GB" dirty="0"/>
          </a:p>
        </p:txBody>
      </p:sp>
      <p:sp>
        <p:nvSpPr>
          <p:cNvPr id="6" name="Title 5"/>
          <p:cNvSpPr>
            <a:spLocks noGrp="1"/>
          </p:cNvSpPr>
          <p:nvPr>
            <p:ph type="title"/>
          </p:nvPr>
        </p:nvSpPr>
        <p:spPr>
          <a:xfrm>
            <a:off x="572571" y="258496"/>
            <a:ext cx="10781229" cy="1428749"/>
          </a:xfrm>
        </p:spPr>
        <p:txBody>
          <a:bodyPr/>
          <a:lstStyle/>
          <a:p>
            <a:r>
              <a:rPr lang="en-GB" dirty="0"/>
              <a:t>Describing a statistical model</a:t>
            </a:r>
          </a:p>
        </p:txBody>
      </p:sp>
    </p:spTree>
    <p:extLst>
      <p:ext uri="{BB962C8B-B14F-4D97-AF65-F5344CB8AC3E}">
        <p14:creationId xmlns:p14="http://schemas.microsoft.com/office/powerpoint/2010/main" val="37848236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sz="half" idx="1"/>
          </p:nvPr>
        </p:nvSpPr>
        <p:spPr/>
        <p:txBody>
          <a:bodyPr>
            <a:normAutofit/>
          </a:bodyPr>
          <a:lstStyle/>
          <a:p>
            <a:pPr marL="0" indent="0">
              <a:buNone/>
            </a:pPr>
            <a:r>
              <a:rPr lang="en-GB" dirty="0"/>
              <a:t>A researcher facilitates an on-farm trial to study the effect of using </a:t>
            </a:r>
            <a:r>
              <a:rPr lang="en-GB" dirty="0" err="1"/>
              <a:t>tephrosia</a:t>
            </a:r>
            <a:r>
              <a:rPr lang="en-GB" dirty="0"/>
              <a:t> as a green manure for fertility restoration. She claims the use of the manure will increase pigeon pea yields, i.e. pod weight. In the trial, pigeon peas are grown with and without the </a:t>
            </a:r>
            <a:r>
              <a:rPr lang="en-GB" dirty="0" err="1"/>
              <a:t>tephrosia</a:t>
            </a:r>
            <a:r>
              <a:rPr lang="en-GB" dirty="0"/>
              <a:t> in two plots on each of eight smallholders’ farms and the values recorded are the differences in yields.</a:t>
            </a:r>
          </a:p>
          <a:p>
            <a:pPr marL="0" indent="0">
              <a:buNone/>
            </a:pPr>
            <a:endParaRPr lang="en-GB" dirty="0"/>
          </a:p>
          <a:p>
            <a:pPr>
              <a:buFont typeface="Wingdings" panose="05000000000000000000" pitchFamily="2" charset="2"/>
              <a:buChar char="v"/>
            </a:pPr>
            <a:r>
              <a:rPr lang="en-GB" dirty="0"/>
              <a:t> Can you describe the statistical model for the yield data </a:t>
            </a:r>
          </a:p>
          <a:p>
            <a:pPr marL="0" indent="0">
              <a:buNone/>
            </a:pPr>
            <a:r>
              <a:rPr lang="en-US" b="1" dirty="0"/>
              <a:t>	Response=β</a:t>
            </a:r>
            <a:r>
              <a:rPr lang="en-US" sz="1800" b="1" dirty="0"/>
              <a:t>0 </a:t>
            </a:r>
            <a:r>
              <a:rPr lang="en-US" b="1" dirty="0"/>
              <a:t>+ β</a:t>
            </a:r>
            <a:r>
              <a:rPr lang="en-US" sz="1800" b="1" dirty="0"/>
              <a:t>1</a:t>
            </a:r>
            <a:r>
              <a:rPr lang="en-US" b="1" dirty="0"/>
              <a:t>Treatment + ε</a:t>
            </a:r>
          </a:p>
          <a:p>
            <a:pPr>
              <a:buFont typeface="Wingdings" panose="05000000000000000000" pitchFamily="2" charset="2"/>
              <a:buChar char="v"/>
            </a:pPr>
            <a:endParaRPr lang="en-GB" dirty="0"/>
          </a:p>
          <a:p>
            <a:pPr marL="0" indent="0">
              <a:buNone/>
            </a:pPr>
            <a:endParaRPr lang="en-GB" dirty="0"/>
          </a:p>
          <a:p>
            <a:pPr marL="0" indent="0">
              <a:buNone/>
            </a:pPr>
            <a:endParaRPr lang="en-GB" dirty="0"/>
          </a:p>
        </p:txBody>
      </p:sp>
      <p:sp>
        <p:nvSpPr>
          <p:cNvPr id="6" name="Title 5"/>
          <p:cNvSpPr>
            <a:spLocks noGrp="1"/>
          </p:cNvSpPr>
          <p:nvPr>
            <p:ph type="title"/>
          </p:nvPr>
        </p:nvSpPr>
        <p:spPr/>
        <p:txBody>
          <a:bodyPr/>
          <a:lstStyle/>
          <a:p>
            <a:r>
              <a:rPr lang="en-US" dirty="0"/>
              <a:t>Example 1</a:t>
            </a:r>
            <a:endParaRPr lang="en-GB" dirty="0"/>
          </a:p>
        </p:txBody>
      </p:sp>
    </p:spTree>
    <p:extLst>
      <p:ext uri="{BB962C8B-B14F-4D97-AF65-F5344CB8AC3E}">
        <p14:creationId xmlns:p14="http://schemas.microsoft.com/office/powerpoint/2010/main" val="227756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9438C8-4B14-E438-9059-E4570D56D2BE}"/>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B5E37F-014D-78F5-CAFB-414C6B698954}"/>
              </a:ext>
            </a:extLst>
          </p:cNvPr>
          <p:cNvSpPr>
            <a:spLocks noGrp="1"/>
          </p:cNvSpPr>
          <p:nvPr>
            <p:ph sz="half" idx="1"/>
          </p:nvPr>
        </p:nvSpPr>
        <p:spPr>
          <a:xfrm>
            <a:off x="572570" y="1747404"/>
            <a:ext cx="10781229" cy="4499429"/>
          </a:xfrm>
        </p:spPr>
        <p:txBody>
          <a:bodyPr>
            <a:normAutofit fontScale="92500" lnSpcReduction="10000"/>
          </a:bodyPr>
          <a:lstStyle/>
          <a:p>
            <a:pPr marL="0" indent="0">
              <a:buNone/>
            </a:pPr>
            <a:r>
              <a:rPr lang="en-US" dirty="0">
                <a:solidFill>
                  <a:srgbClr val="000000"/>
                </a:solidFill>
                <a:effectLst/>
              </a:rPr>
              <a:t>Suppose a botanist wants to understand the effects of Temperature (low vs. high) and watering frequency (daily vs. weekly) on the growth of a certain species of plant. </a:t>
            </a:r>
            <a:r>
              <a:rPr lang="en-US" dirty="0"/>
              <a:t>This experiment has two factors (Temp and Water), each with two levels. </a:t>
            </a:r>
          </a:p>
          <a:p>
            <a:pPr marL="0" indent="0">
              <a:buNone/>
            </a:pPr>
            <a:endParaRPr lang="en-US" dirty="0"/>
          </a:p>
          <a:p>
            <a:r>
              <a:rPr lang="en-US" dirty="0"/>
              <a:t>To describe the pattern of the data from this experiment using the format described earlier (i.e. data = treatment structure + residual), the linear model can be written as:</a:t>
            </a:r>
          </a:p>
          <a:p>
            <a:pPr marL="0" indent="0">
              <a:buNone/>
            </a:pPr>
            <a:r>
              <a:rPr lang="en-US" dirty="0"/>
              <a:t>	</a:t>
            </a:r>
            <a:r>
              <a:rPr lang="en-US" b="1" dirty="0"/>
              <a:t>Response=β</a:t>
            </a:r>
            <a:r>
              <a:rPr lang="en-US" sz="1800" b="1" dirty="0"/>
              <a:t>0</a:t>
            </a:r>
            <a:r>
              <a:rPr lang="en-US" b="1" dirty="0"/>
              <a:t>+β</a:t>
            </a:r>
            <a:r>
              <a:rPr lang="en-US" sz="1800" b="1" dirty="0"/>
              <a:t>1</a:t>
            </a:r>
            <a:r>
              <a:rPr lang="en-US" b="1" dirty="0"/>
              <a:t>Temp+β</a:t>
            </a:r>
            <a:r>
              <a:rPr lang="en-US" sz="1800" b="1" dirty="0"/>
              <a:t>2</a:t>
            </a:r>
            <a:r>
              <a:rPr lang="en-US" b="1" dirty="0"/>
              <a:t>Water+β</a:t>
            </a:r>
            <a:r>
              <a:rPr lang="en-US" sz="1800" b="1" dirty="0"/>
              <a:t>3</a:t>
            </a:r>
            <a:r>
              <a:rPr lang="en-US" b="1" dirty="0"/>
              <a:t>TempWater+ε</a:t>
            </a:r>
          </a:p>
          <a:p>
            <a:pPr marL="0" indent="0">
              <a:buNone/>
            </a:pPr>
            <a:endParaRPr lang="en-US" b="1" dirty="0"/>
          </a:p>
          <a:p>
            <a:pPr marL="0" indent="0">
              <a:buNone/>
            </a:pPr>
            <a:r>
              <a:rPr lang="en-US" sz="2600" dirty="0"/>
              <a:t>NOTE: β0, β1, β2, β3 are coefficients(constants) in the model whereas ε represents the residual term </a:t>
            </a:r>
          </a:p>
          <a:p>
            <a:endParaRPr lang="en-GB" dirty="0"/>
          </a:p>
        </p:txBody>
      </p:sp>
      <p:sp>
        <p:nvSpPr>
          <p:cNvPr id="2" name="Title 1">
            <a:extLst>
              <a:ext uri="{FF2B5EF4-FFF2-40B4-BE49-F238E27FC236}">
                <a16:creationId xmlns:a16="http://schemas.microsoft.com/office/drawing/2014/main" id="{036AE500-FA14-E21C-0316-916FBFEF01A3}"/>
              </a:ext>
            </a:extLst>
          </p:cNvPr>
          <p:cNvSpPr>
            <a:spLocks noGrp="1"/>
          </p:cNvSpPr>
          <p:nvPr>
            <p:ph type="title"/>
          </p:nvPr>
        </p:nvSpPr>
        <p:spPr>
          <a:xfrm>
            <a:off x="572571" y="318655"/>
            <a:ext cx="10781229" cy="1428749"/>
          </a:xfrm>
        </p:spPr>
        <p:txBody>
          <a:bodyPr/>
          <a:lstStyle/>
          <a:p>
            <a:r>
              <a:rPr lang="en-US" dirty="0"/>
              <a:t>Example 2</a:t>
            </a:r>
            <a:endParaRPr lang="en-GB" dirty="0"/>
          </a:p>
        </p:txBody>
      </p:sp>
    </p:spTree>
    <p:extLst>
      <p:ext uri="{BB962C8B-B14F-4D97-AF65-F5344CB8AC3E}">
        <p14:creationId xmlns:p14="http://schemas.microsoft.com/office/powerpoint/2010/main" val="1475199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B3805-CD23-5841-3FBB-BF412D72FC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8F7A2E-4175-BE89-4CAC-88A35AFCBA7E}"/>
              </a:ext>
            </a:extLst>
          </p:cNvPr>
          <p:cNvSpPr>
            <a:spLocks noGrp="1"/>
          </p:cNvSpPr>
          <p:nvPr>
            <p:ph type="ctrTitle"/>
          </p:nvPr>
        </p:nvSpPr>
        <p:spPr/>
        <p:txBody>
          <a:bodyPr/>
          <a:lstStyle/>
          <a:p>
            <a:r>
              <a:rPr lang="en-US" dirty="0"/>
              <a:t>More on modelling</a:t>
            </a:r>
            <a:endParaRPr lang="en-GB" dirty="0"/>
          </a:p>
        </p:txBody>
      </p:sp>
      <p:sp>
        <p:nvSpPr>
          <p:cNvPr id="5" name="Subtitle 4">
            <a:extLst>
              <a:ext uri="{FF2B5EF4-FFF2-40B4-BE49-F238E27FC236}">
                <a16:creationId xmlns:a16="http://schemas.microsoft.com/office/drawing/2014/main" id="{F3064D99-D3C4-919D-546A-E6044FBC4194}"/>
              </a:ext>
            </a:extLst>
          </p:cNvPr>
          <p:cNvSpPr>
            <a:spLocks noGrp="1"/>
          </p:cNvSpPr>
          <p:nvPr>
            <p:ph type="subTitle" idx="1"/>
          </p:nvPr>
        </p:nvSpPr>
        <p:spPr/>
        <p:txBody>
          <a:bodyPr>
            <a:normAutofit/>
          </a:bodyPr>
          <a:lstStyle/>
          <a:p>
            <a:r>
              <a:rPr lang="en-US" sz="2800" dirty="0"/>
              <a:t>Types of statistical models</a:t>
            </a:r>
            <a:endParaRPr lang="en-GB" sz="2800" dirty="0"/>
          </a:p>
        </p:txBody>
      </p:sp>
    </p:spTree>
    <p:extLst>
      <p:ext uri="{BB962C8B-B14F-4D97-AF65-F5344CB8AC3E}">
        <p14:creationId xmlns:p14="http://schemas.microsoft.com/office/powerpoint/2010/main" val="1227663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232CA-21A2-975B-443F-84E501B53B32}"/>
              </a:ext>
            </a:extLst>
          </p:cNvPr>
          <p:cNvSpPr>
            <a:spLocks noGrp="1"/>
          </p:cNvSpPr>
          <p:nvPr>
            <p:ph type="title"/>
          </p:nvPr>
        </p:nvSpPr>
        <p:spPr/>
        <p:txBody>
          <a:bodyPr/>
          <a:lstStyle/>
          <a:p>
            <a:r>
              <a:rPr lang="en-US" dirty="0"/>
              <a:t>Activity 1 (40 minutes)</a:t>
            </a:r>
            <a:endParaRPr lang="en-GB" dirty="0"/>
          </a:p>
        </p:txBody>
      </p:sp>
      <p:sp>
        <p:nvSpPr>
          <p:cNvPr id="3" name="Content Placeholder 2">
            <a:extLst>
              <a:ext uri="{FF2B5EF4-FFF2-40B4-BE49-F238E27FC236}">
                <a16:creationId xmlns:a16="http://schemas.microsoft.com/office/drawing/2014/main" id="{6B1CBB8A-9DE1-EF53-E2C9-1686E6570AD7}"/>
              </a:ext>
            </a:extLst>
          </p:cNvPr>
          <p:cNvSpPr>
            <a:spLocks noGrp="1"/>
          </p:cNvSpPr>
          <p:nvPr>
            <p:ph idx="1"/>
          </p:nvPr>
        </p:nvSpPr>
        <p:spPr/>
        <p:txBody>
          <a:bodyPr>
            <a:normAutofit/>
          </a:bodyPr>
          <a:lstStyle/>
          <a:p>
            <a:pPr marL="0" indent="0">
              <a:buNone/>
            </a:pPr>
            <a:r>
              <a:rPr lang="en-US" sz="2400" dirty="0"/>
              <a:t>In pairs, look at the provided article and discuss the following:</a:t>
            </a:r>
          </a:p>
          <a:p>
            <a:pPr marL="571500" indent="-571500">
              <a:buFont typeface="+mj-lt"/>
              <a:buAutoNum type="romanLcPeriod"/>
            </a:pPr>
            <a:r>
              <a:rPr lang="en-US" sz="2400" dirty="0"/>
              <a:t>What is the research trying to answer?</a:t>
            </a:r>
          </a:p>
          <a:p>
            <a:pPr marL="571500" indent="-571500">
              <a:buFont typeface="+mj-lt"/>
              <a:buAutoNum type="romanLcPeriod"/>
            </a:pPr>
            <a:r>
              <a:rPr lang="en-US" sz="2400" dirty="0"/>
              <a:t>What was the methodology used?</a:t>
            </a:r>
          </a:p>
          <a:p>
            <a:pPr marL="571500" indent="-571500">
              <a:buFont typeface="+mj-lt"/>
              <a:buAutoNum type="romanLcPeriod"/>
            </a:pPr>
            <a:r>
              <a:rPr lang="en-US" sz="2400" dirty="0"/>
              <a:t>What was the analysis method used?</a:t>
            </a:r>
          </a:p>
          <a:p>
            <a:pPr marL="571500" indent="-571500">
              <a:buFont typeface="+mj-lt"/>
              <a:buAutoNum type="romanLcPeriod"/>
            </a:pPr>
            <a:r>
              <a:rPr lang="en-US" sz="2400" dirty="0"/>
              <a:t>What does the analysis do?</a:t>
            </a:r>
          </a:p>
          <a:p>
            <a:pPr marL="571500" indent="-571500">
              <a:buFont typeface="+mj-lt"/>
              <a:buAutoNum type="romanLcPeriod"/>
            </a:pPr>
            <a:r>
              <a:rPr lang="en-US" sz="2400" dirty="0"/>
              <a:t>Has the objective being met through the analysis? Briefly explain how.</a:t>
            </a:r>
          </a:p>
          <a:p>
            <a:pPr marL="571500" indent="-571500">
              <a:buFont typeface="+mj-lt"/>
              <a:buAutoNum type="romanLcPeriod"/>
            </a:pPr>
            <a:r>
              <a:rPr lang="en-US" sz="2400" dirty="0"/>
              <a:t>Is there any further analysis that could be done to meet the objective?</a:t>
            </a:r>
          </a:p>
          <a:p>
            <a:pPr marL="571500" indent="-571500">
              <a:buFont typeface="+mj-lt"/>
              <a:buAutoNum type="romanLcPeriod"/>
            </a:pPr>
            <a:r>
              <a:rPr lang="en-US" sz="2400" dirty="0"/>
              <a:t>What did you find interesting in the paper? (2 things max)</a:t>
            </a:r>
            <a:endParaRPr lang="en-GB" sz="2400" dirty="0"/>
          </a:p>
        </p:txBody>
      </p:sp>
      <p:sp>
        <p:nvSpPr>
          <p:cNvPr id="4" name="TextBox 3">
            <a:extLst>
              <a:ext uri="{FF2B5EF4-FFF2-40B4-BE49-F238E27FC236}">
                <a16:creationId xmlns:a16="http://schemas.microsoft.com/office/drawing/2014/main" id="{628ACB09-8367-2210-081F-0E30E47613E5}"/>
              </a:ext>
            </a:extLst>
          </p:cNvPr>
          <p:cNvSpPr txBox="1"/>
          <p:nvPr/>
        </p:nvSpPr>
        <p:spPr>
          <a:xfrm>
            <a:off x="4919241" y="5521125"/>
            <a:ext cx="5764192" cy="646331"/>
          </a:xfrm>
          <a:prstGeom prst="rect">
            <a:avLst/>
          </a:prstGeom>
          <a:noFill/>
        </p:spPr>
        <p:txBody>
          <a:bodyPr wrap="square" rtlCol="0">
            <a:spAutoFit/>
          </a:bodyPr>
          <a:lstStyle/>
          <a:p>
            <a:r>
              <a:rPr lang="en-US" dirty="0">
                <a:solidFill>
                  <a:srgbClr val="FF0000"/>
                </a:solidFill>
              </a:rPr>
              <a:t>** Prepare a short presentation providing a brief background of the paper and answering the 6 questions</a:t>
            </a:r>
            <a:endParaRPr lang="en-GB" dirty="0">
              <a:solidFill>
                <a:srgbClr val="FF0000"/>
              </a:solidFill>
            </a:endParaRPr>
          </a:p>
        </p:txBody>
      </p:sp>
    </p:spTree>
    <p:extLst>
      <p:ext uri="{BB962C8B-B14F-4D97-AF65-F5344CB8AC3E}">
        <p14:creationId xmlns:p14="http://schemas.microsoft.com/office/powerpoint/2010/main" val="242184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48FCAA-7E54-82CA-4B50-200FAD27698D}"/>
              </a:ext>
            </a:extLst>
          </p:cNvPr>
          <p:cNvSpPr>
            <a:spLocks noGrp="1"/>
          </p:cNvSpPr>
          <p:nvPr>
            <p:ph sz="half" idx="1"/>
          </p:nvPr>
        </p:nvSpPr>
        <p:spPr>
          <a:xfrm>
            <a:off x="572571" y="2174503"/>
            <a:ext cx="10781229" cy="4226297"/>
          </a:xfrm>
        </p:spPr>
        <p:txBody>
          <a:bodyPr/>
          <a:lstStyle/>
          <a:p>
            <a:pPr>
              <a:buFont typeface="Arial" panose="020B0604020202020204" pitchFamily="34" charset="0"/>
              <a:buChar char="•"/>
            </a:pPr>
            <a:r>
              <a:rPr lang="en-US" b="1" dirty="0"/>
              <a:t>Linear Regression Models (LM) </a:t>
            </a:r>
            <a:r>
              <a:rPr lang="en-US" dirty="0"/>
              <a:t>are statistical methods used to model the relationship between a dependent variable and one or more independent variables, assuming that the relationship is linear. </a:t>
            </a:r>
          </a:p>
          <a:p>
            <a:pPr>
              <a:buFont typeface="Arial" panose="020B0604020202020204" pitchFamily="34" charset="0"/>
              <a:buChar char="•"/>
            </a:pPr>
            <a:endParaRPr lang="en-US" dirty="0"/>
          </a:p>
          <a:p>
            <a:pPr>
              <a:buFont typeface="Arial" panose="020B0604020202020204" pitchFamily="34" charset="0"/>
              <a:buChar char="•"/>
            </a:pPr>
            <a:r>
              <a:rPr lang="en-US" dirty="0"/>
              <a:t>The </a:t>
            </a:r>
            <a:r>
              <a:rPr lang="en-US" b="1" dirty="0"/>
              <a:t>response variable is continuous</a:t>
            </a:r>
            <a:r>
              <a:rPr lang="en-US" dirty="0"/>
              <a:t> and is usually assumed to be normally distributed. This means the response variable can take any value along a continuum, such as height, weight, temperature, or prices.</a:t>
            </a:r>
          </a:p>
        </p:txBody>
      </p:sp>
      <p:sp>
        <p:nvSpPr>
          <p:cNvPr id="3" name="Title 2">
            <a:extLst>
              <a:ext uri="{FF2B5EF4-FFF2-40B4-BE49-F238E27FC236}">
                <a16:creationId xmlns:a16="http://schemas.microsoft.com/office/drawing/2014/main" id="{AAB6EFBA-9DE3-AD63-3584-05855BFB179D}"/>
              </a:ext>
            </a:extLst>
          </p:cNvPr>
          <p:cNvSpPr>
            <a:spLocks noGrp="1"/>
          </p:cNvSpPr>
          <p:nvPr>
            <p:ph type="title"/>
          </p:nvPr>
        </p:nvSpPr>
        <p:spPr>
          <a:xfrm>
            <a:off x="572571" y="306904"/>
            <a:ext cx="10781229" cy="1428749"/>
          </a:xfrm>
        </p:spPr>
        <p:txBody>
          <a:bodyPr/>
          <a:lstStyle/>
          <a:p>
            <a:r>
              <a:rPr lang="en-US" dirty="0"/>
              <a:t>Linear Regression Models (LM) Vs </a:t>
            </a:r>
            <a:r>
              <a:rPr lang="en-US" dirty="0" err="1"/>
              <a:t>Generalised</a:t>
            </a:r>
            <a:r>
              <a:rPr lang="en-US" dirty="0"/>
              <a:t> Linear Models (GLM)</a:t>
            </a:r>
            <a:endParaRPr lang="en-GB" dirty="0"/>
          </a:p>
        </p:txBody>
      </p:sp>
    </p:spTree>
    <p:extLst>
      <p:ext uri="{BB962C8B-B14F-4D97-AF65-F5344CB8AC3E}">
        <p14:creationId xmlns:p14="http://schemas.microsoft.com/office/powerpoint/2010/main" val="1470114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7EF71899-4CBF-E6A4-CAB2-005CB61ED5B3}"/>
                  </a:ext>
                </a:extLst>
              </p:cNvPr>
              <p:cNvSpPr>
                <a:spLocks noGrp="1"/>
              </p:cNvSpPr>
              <p:nvPr>
                <p:ph sz="half" idx="1"/>
              </p:nvPr>
            </p:nvSpPr>
            <p:spPr>
              <a:xfrm>
                <a:off x="435428" y="1611084"/>
                <a:ext cx="11335657" cy="4992915"/>
              </a:xfrm>
            </p:spPr>
            <p:txBody>
              <a:bodyPr>
                <a:normAutofit/>
              </a:bodyPr>
              <a:lstStyle/>
              <a:p>
                <a:pPr marL="0" indent="0">
                  <a:buNone/>
                </a:pPr>
                <a:r>
                  <a:rPr lang="en-US" dirty="0"/>
                  <a:t>The model for a simple regression analysis could be given by:</a:t>
                </a:r>
              </a:p>
              <a:p>
                <a:pPr lvl="1"/>
                <a:r>
                  <a:rPr lang="en-US" sz="2800" dirty="0">
                    <a:solidFill>
                      <a:srgbClr val="0070C0"/>
                    </a:solidFill>
                  </a:rPr>
                  <a:t> </a:t>
                </a:r>
                <a14:m>
                  <m:oMath xmlns:m="http://schemas.openxmlformats.org/officeDocument/2006/math">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𝑦</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𝐵</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0+</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𝑏</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𝑋</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𝑏</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𝑋</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𝑏𝑛𝑋𝑛</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 </m:t>
                    </m:r>
                    <m:r>
                      <a:rPr lang="en-TZ" sz="28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𝜖</m:t>
                    </m:r>
                  </m:oMath>
                </a14:m>
                <a:r>
                  <a:rPr lang="en-US" sz="2800" dirty="0"/>
                  <a:t>  where,</a:t>
                </a:r>
              </a:p>
              <a:p>
                <a:pPr marL="1257300" lvl="2" indent="-342900">
                  <a:buFont typeface="Wingdings" panose="05000000000000000000" pitchFamily="2" charset="2"/>
                  <a:buChar char="Ø"/>
                </a:pPr>
                <a:r>
                  <a:rPr lang="en-US" sz="2800" dirty="0"/>
                  <a:t>y is the response variable, </a:t>
                </a:r>
              </a:p>
              <a:p>
                <a:pPr marL="1257300" lvl="2" indent="-342900">
                  <a:buFont typeface="Wingdings" panose="05000000000000000000" pitchFamily="2" charset="2"/>
                  <a:buChar char="Ø"/>
                </a:pPr>
                <a:r>
                  <a:rPr lang="en-US" sz="2800" dirty="0"/>
                  <a:t>x1, x2,…</a:t>
                </a:r>
                <a:r>
                  <a:rPr lang="en-US" sz="2800" dirty="0" err="1"/>
                  <a:t>Xn</a:t>
                </a:r>
                <a:r>
                  <a:rPr lang="en-US" sz="2800" dirty="0"/>
                  <a:t> are the predictor variables,</a:t>
                </a:r>
              </a:p>
              <a:p>
                <a:pPr marL="1257300" lvl="2" indent="-342900">
                  <a:buFont typeface="Wingdings" panose="05000000000000000000" pitchFamily="2" charset="2"/>
                  <a:buChar char="Ø"/>
                </a:pPr>
                <a:r>
                  <a:rPr lang="en-US" sz="2800" dirty="0"/>
                  <a:t>B0 is the intercept,</a:t>
                </a:r>
              </a:p>
              <a:p>
                <a:pPr marL="1257300" lvl="2" indent="-342900">
                  <a:buFont typeface="Wingdings" panose="05000000000000000000" pitchFamily="2" charset="2"/>
                  <a:buChar char="Ø"/>
                </a:pPr>
                <a:r>
                  <a:rPr lang="en-US" sz="2800" dirty="0"/>
                  <a:t>b1, b2,…bn are coefficients corresponding to the predictor variables, and </a:t>
                </a:r>
                <a:endParaRPr lang="en-US" sz="2800" i="1" dirty="0">
                  <a:effectLst/>
                </a:endParaRPr>
              </a:p>
              <a:p>
                <a:pPr marL="1257300" lvl="2" indent="-342900">
                  <a:buFont typeface="Wingdings" panose="05000000000000000000" pitchFamily="2" charset="2"/>
                  <a:buChar char="Ø"/>
                </a:pPr>
                <a14:m>
                  <m:oMath xmlns:m="http://schemas.openxmlformats.org/officeDocument/2006/math">
                    <m:r>
                      <a:rPr lang="en-TZ" sz="2800" i="1" smtClean="0">
                        <a:effectLst/>
                        <a:latin typeface="Cambria Math" panose="02040503050406030204" pitchFamily="18" charset="0"/>
                        <a:ea typeface="Calibri" panose="020F0502020204030204" pitchFamily="34" charset="0"/>
                        <a:cs typeface="Times New Roman" panose="02020603050405020304" pitchFamily="18" charset="0"/>
                      </a:rPr>
                      <m:t>𝜖</m:t>
                    </m:r>
                  </m:oMath>
                </a14:m>
                <a:r>
                  <a:rPr lang="en-US" sz="2800" dirty="0"/>
                  <a:t> is the error term accounting for measurement errors and unexplained variation in the data.</a:t>
                </a:r>
              </a:p>
              <a:p>
                <a:endParaRPr lang="en-US" dirty="0"/>
              </a:p>
              <a:p>
                <a:endParaRPr lang="en-US" dirty="0">
                  <a:solidFill>
                    <a:srgbClr val="FE5F55"/>
                  </a:solidFill>
                </a:endParaRPr>
              </a:p>
              <a:p>
                <a:endParaRPr lang="en-US" dirty="0">
                  <a:solidFill>
                    <a:srgbClr val="FE5F55"/>
                  </a:solidFill>
                </a:endParaRPr>
              </a:p>
              <a:p>
                <a:pPr marL="0" indent="0">
                  <a:buNone/>
                </a:pPr>
                <a:endParaRPr lang="en-US" dirty="0">
                  <a:solidFill>
                    <a:srgbClr val="FE5F55"/>
                  </a:solidFill>
                </a:endParaRPr>
              </a:p>
              <a:p>
                <a:pPr marL="0" indent="0">
                  <a:buNone/>
                </a:pPr>
                <a:endParaRPr lang="en-US" dirty="0">
                  <a:solidFill>
                    <a:srgbClr val="FE5F55"/>
                  </a:solidFill>
                </a:endParaRPr>
              </a:p>
              <a:p>
                <a:pPr marL="0" indent="0">
                  <a:buNone/>
                </a:pPr>
                <a:endParaRPr lang="en-US" dirty="0">
                  <a:solidFill>
                    <a:srgbClr val="FE5F55"/>
                  </a:solidFill>
                </a:endParaRPr>
              </a:p>
              <a:p>
                <a:endParaRPr lang="en-US" dirty="0">
                  <a:solidFill>
                    <a:srgbClr val="FE5F55"/>
                  </a:solidFill>
                </a:endParaRPr>
              </a:p>
              <a:p>
                <a:endParaRPr lang="en-TZ" dirty="0"/>
              </a:p>
            </p:txBody>
          </p:sp>
        </mc:Choice>
        <mc:Fallback xmlns="">
          <p:sp>
            <p:nvSpPr>
              <p:cNvPr id="2" name="Content Placeholder 1">
                <a:extLst>
                  <a:ext uri="{FF2B5EF4-FFF2-40B4-BE49-F238E27FC236}">
                    <a16:creationId xmlns:a16="http://schemas.microsoft.com/office/drawing/2014/main" id="{7EF71899-4CBF-E6A4-CAB2-005CB61ED5B3}"/>
                  </a:ext>
                </a:extLst>
              </p:cNvPr>
              <p:cNvSpPr>
                <a:spLocks noGrp="1" noRot="1" noChangeAspect="1" noMove="1" noResize="1" noEditPoints="1" noAdjustHandles="1" noChangeArrowheads="1" noChangeShapeType="1" noTextEdit="1"/>
              </p:cNvSpPr>
              <p:nvPr>
                <p:ph sz="half" idx="1"/>
              </p:nvPr>
            </p:nvSpPr>
            <p:spPr>
              <a:xfrm>
                <a:off x="435428" y="1611084"/>
                <a:ext cx="11335657" cy="4992915"/>
              </a:xfrm>
              <a:blipFill>
                <a:blip r:embed="rId3"/>
                <a:stretch>
                  <a:fillRect l="-1075" t="-2076" r="-323"/>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34E196D2-2A96-66CA-4E06-DD6BF765B44B}"/>
              </a:ext>
            </a:extLst>
          </p:cNvPr>
          <p:cNvSpPr>
            <a:spLocks noGrp="1"/>
          </p:cNvSpPr>
          <p:nvPr>
            <p:ph type="title"/>
          </p:nvPr>
        </p:nvSpPr>
        <p:spPr>
          <a:xfrm>
            <a:off x="572571" y="182335"/>
            <a:ext cx="10781229" cy="1428749"/>
          </a:xfrm>
        </p:spPr>
        <p:txBody>
          <a:bodyPr/>
          <a:lstStyle/>
          <a:p>
            <a:r>
              <a:rPr lang="en-US" dirty="0"/>
              <a:t>LMs examples</a:t>
            </a:r>
            <a:endParaRPr lang="en-TZ" dirty="0"/>
          </a:p>
        </p:txBody>
      </p:sp>
    </p:spTree>
    <p:extLst>
      <p:ext uri="{BB962C8B-B14F-4D97-AF65-F5344CB8AC3E}">
        <p14:creationId xmlns:p14="http://schemas.microsoft.com/office/powerpoint/2010/main" val="24575052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with black dots&#10;&#10;Description automatically generated">
            <a:extLst>
              <a:ext uri="{FF2B5EF4-FFF2-40B4-BE49-F238E27FC236}">
                <a16:creationId xmlns:a16="http://schemas.microsoft.com/office/drawing/2014/main" id="{E78BB61C-8F32-A357-8A72-CB3C7BAED55B}"/>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785015" y="1185863"/>
            <a:ext cx="7741095" cy="5216611"/>
          </a:xfrm>
        </p:spPr>
      </p:pic>
      <p:sp>
        <p:nvSpPr>
          <p:cNvPr id="2" name="Title 1">
            <a:extLst>
              <a:ext uri="{FF2B5EF4-FFF2-40B4-BE49-F238E27FC236}">
                <a16:creationId xmlns:a16="http://schemas.microsoft.com/office/drawing/2014/main" id="{BF61B645-6846-3991-069B-CD38DAC7DC26}"/>
              </a:ext>
            </a:extLst>
          </p:cNvPr>
          <p:cNvSpPr>
            <a:spLocks noGrp="1"/>
          </p:cNvSpPr>
          <p:nvPr>
            <p:ph type="title"/>
          </p:nvPr>
        </p:nvSpPr>
        <p:spPr>
          <a:xfrm>
            <a:off x="572571" y="0"/>
            <a:ext cx="10781229" cy="1014413"/>
          </a:xfrm>
        </p:spPr>
        <p:txBody>
          <a:bodyPr/>
          <a:lstStyle/>
          <a:p>
            <a:r>
              <a:rPr lang="en-US" dirty="0"/>
              <a:t>LMs examples cont’d…</a:t>
            </a:r>
            <a:endParaRPr lang="en-GB" dirty="0"/>
          </a:p>
        </p:txBody>
      </p:sp>
    </p:spTree>
    <p:extLst>
      <p:ext uri="{BB962C8B-B14F-4D97-AF65-F5344CB8AC3E}">
        <p14:creationId xmlns:p14="http://schemas.microsoft.com/office/powerpoint/2010/main" val="15296847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LMs cont’d (2)…</a:t>
            </a:r>
            <a:endParaRPr lang="en-GB" dirty="0"/>
          </a:p>
        </p:txBody>
      </p:sp>
      <p:sp>
        <p:nvSpPr>
          <p:cNvPr id="2" name="TextBox 1">
            <a:extLst>
              <a:ext uri="{FF2B5EF4-FFF2-40B4-BE49-F238E27FC236}">
                <a16:creationId xmlns:a16="http://schemas.microsoft.com/office/drawing/2014/main" id="{7D5F8BA1-931D-428E-9B10-5DA45E50BC6D}"/>
              </a:ext>
            </a:extLst>
          </p:cNvPr>
          <p:cNvSpPr txBox="1"/>
          <p:nvPr/>
        </p:nvSpPr>
        <p:spPr>
          <a:xfrm>
            <a:off x="484662" y="1669144"/>
            <a:ext cx="11184824" cy="3046988"/>
          </a:xfrm>
          <a:prstGeom prst="rect">
            <a:avLst/>
          </a:prstGeom>
          <a:noFill/>
        </p:spPr>
        <p:txBody>
          <a:bodyPr wrap="square" rtlCol="0">
            <a:spAutoFit/>
          </a:bodyPr>
          <a:lstStyle/>
          <a:p>
            <a:endParaRPr lang="en-US" sz="2800" dirty="0">
              <a:latin typeface="Open Sans" panose="020B0606030504020204"/>
            </a:endParaRPr>
          </a:p>
          <a:p>
            <a:endParaRPr lang="en-US" sz="2800" dirty="0">
              <a:latin typeface="Open Sans" panose="020B0606030504020204"/>
            </a:endParaRPr>
          </a:p>
          <a:p>
            <a:pPr marL="285750" indent="-285750">
              <a:buFont typeface="Arial" panose="020B0604020202020204" pitchFamily="34" charset="0"/>
              <a:buChar char="•"/>
            </a:pPr>
            <a:r>
              <a:rPr lang="en-US" sz="2800" dirty="0">
                <a:latin typeface="Open Sans" panose="020B0606030504020204"/>
              </a:rPr>
              <a:t> ANOVA is a form of linear regression model when the predictor variables are categorical e.g. treatment factors</a:t>
            </a:r>
          </a:p>
          <a:p>
            <a:pPr marL="285750" indent="-285750">
              <a:buFont typeface="Arial" panose="020B0604020202020204" pitchFamily="34" charset="0"/>
              <a:buChar char="•"/>
            </a:pPr>
            <a:endParaRPr lang="en-US" sz="2800" dirty="0">
              <a:latin typeface="Open Sans" panose="020B0606030504020204"/>
            </a:endParaRPr>
          </a:p>
          <a:p>
            <a:pPr marL="285750" indent="-285750">
              <a:buFont typeface="Arial" panose="020B0604020202020204" pitchFamily="34" charset="0"/>
              <a:buChar char="•"/>
            </a:pPr>
            <a:endParaRPr lang="en-US" sz="2800" dirty="0">
              <a:latin typeface="Open Sans" panose="020B0606030504020204"/>
            </a:endParaRPr>
          </a:p>
          <a:p>
            <a:pPr lvl="2"/>
            <a:endParaRPr lang="en-US" sz="2400" dirty="0">
              <a:latin typeface="Open Sans" panose="020B0606030504020204"/>
            </a:endParaRPr>
          </a:p>
        </p:txBody>
      </p:sp>
    </p:spTree>
    <p:extLst>
      <p:ext uri="{BB962C8B-B14F-4D97-AF65-F5344CB8AC3E}">
        <p14:creationId xmlns:p14="http://schemas.microsoft.com/office/powerpoint/2010/main" val="412011928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5A0F0-1678-067F-14C0-2594714F458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BF3E0D-3C9C-DCC2-0CE0-9A45FCB03D1E}"/>
              </a:ext>
            </a:extLst>
          </p:cNvPr>
          <p:cNvSpPr>
            <a:spLocks noGrp="1"/>
          </p:cNvSpPr>
          <p:nvPr>
            <p:ph sz="half" idx="1"/>
          </p:nvPr>
        </p:nvSpPr>
        <p:spPr/>
        <p:txBody>
          <a:bodyPr>
            <a:normAutofit/>
          </a:bodyPr>
          <a:lstStyle/>
          <a:p>
            <a:pPr>
              <a:buFont typeface="Arial" panose="020B0604020202020204" pitchFamily="34" charset="0"/>
              <a:buChar char="•"/>
            </a:pPr>
            <a:r>
              <a:rPr lang="en-US" b="1" dirty="0"/>
              <a:t>A GLM </a:t>
            </a:r>
            <a:r>
              <a:rPr lang="en-US" dirty="0"/>
              <a:t>is a flexible generalization of the linear regression model that allows for the dependent variable to have a </a:t>
            </a:r>
            <a:r>
              <a:rPr lang="en-US" b="1" dirty="0"/>
              <a:t>distribution other than a normal distribution</a:t>
            </a:r>
            <a:r>
              <a:rPr lang="en-US" dirty="0"/>
              <a:t>.</a:t>
            </a:r>
          </a:p>
          <a:p>
            <a:pPr>
              <a:buFont typeface="Arial" panose="020B0604020202020204" pitchFamily="34" charset="0"/>
              <a:buChar char="•"/>
            </a:pPr>
            <a:endParaRPr lang="en-US" dirty="0"/>
          </a:p>
          <a:p>
            <a:pPr>
              <a:buFont typeface="Arial" panose="020B0604020202020204" pitchFamily="34" charset="0"/>
              <a:buChar char="•"/>
            </a:pPr>
            <a:r>
              <a:rPr lang="en-US" dirty="0"/>
              <a:t>The </a:t>
            </a:r>
            <a:r>
              <a:rPr lang="en-US" b="1" dirty="0"/>
              <a:t>response variable in GLM can be of various types,</a:t>
            </a:r>
            <a:r>
              <a:rPr lang="en-US" dirty="0"/>
              <a:t> including continuous, binary, count, or categorical. This includes distributions like binomial (for binary data), Poisson (for count data), and others.</a:t>
            </a:r>
          </a:p>
          <a:p>
            <a:endParaRPr lang="en-GB" dirty="0"/>
          </a:p>
        </p:txBody>
      </p:sp>
      <p:sp>
        <p:nvSpPr>
          <p:cNvPr id="3" name="Title 2">
            <a:extLst>
              <a:ext uri="{FF2B5EF4-FFF2-40B4-BE49-F238E27FC236}">
                <a16:creationId xmlns:a16="http://schemas.microsoft.com/office/drawing/2014/main" id="{C279F016-D941-3406-5756-AF4C16D86475}"/>
              </a:ext>
            </a:extLst>
          </p:cNvPr>
          <p:cNvSpPr>
            <a:spLocks noGrp="1"/>
          </p:cNvSpPr>
          <p:nvPr>
            <p:ph type="title"/>
          </p:nvPr>
        </p:nvSpPr>
        <p:spPr>
          <a:xfrm>
            <a:off x="572570" y="200026"/>
            <a:ext cx="10781229" cy="1428749"/>
          </a:xfrm>
        </p:spPr>
        <p:txBody>
          <a:bodyPr/>
          <a:lstStyle/>
          <a:p>
            <a:r>
              <a:rPr lang="en-US" dirty="0"/>
              <a:t>GLMs</a:t>
            </a:r>
            <a:endParaRPr lang="en-GB" dirty="0"/>
          </a:p>
        </p:txBody>
      </p:sp>
    </p:spTree>
    <p:extLst>
      <p:ext uri="{BB962C8B-B14F-4D97-AF65-F5344CB8AC3E}">
        <p14:creationId xmlns:p14="http://schemas.microsoft.com/office/powerpoint/2010/main" val="67593829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LMs Vs GLMs</a:t>
            </a:r>
            <a:endParaRPr lang="en-GB" dirty="0"/>
          </a:p>
        </p:txBody>
      </p:sp>
      <p:sp>
        <p:nvSpPr>
          <p:cNvPr id="3" name="Content Placeholder 2"/>
          <p:cNvSpPr>
            <a:spLocks noGrp="1"/>
          </p:cNvSpPr>
          <p:nvPr>
            <p:ph idx="1"/>
          </p:nvPr>
        </p:nvSpPr>
        <p:spPr/>
        <p:txBody>
          <a:bodyPr/>
          <a:lstStyle/>
          <a:p>
            <a:r>
              <a:rPr lang="en-GB" dirty="0"/>
              <a:t>Linear models limited in terms of the types of data they can handle </a:t>
            </a:r>
          </a:p>
          <a:p>
            <a:pPr lvl="1"/>
            <a:r>
              <a:rPr lang="en-GB" dirty="0"/>
              <a:t>appropriate for continuous response which can be positive or negative </a:t>
            </a:r>
          </a:p>
          <a:p>
            <a:pPr lvl="1"/>
            <a:r>
              <a:rPr lang="en-GB" dirty="0"/>
              <a:t>appropriate when model errors can reasonably be assumed to be Normally distributed </a:t>
            </a:r>
          </a:p>
          <a:p>
            <a:r>
              <a:rPr lang="en-GB" dirty="0"/>
              <a:t>Many other types of data commonly encountered in research involving entomology and the like do not follow these traits</a:t>
            </a:r>
          </a:p>
        </p:txBody>
      </p:sp>
    </p:spTree>
    <p:extLst>
      <p:ext uri="{BB962C8B-B14F-4D97-AF65-F5344CB8AC3E}">
        <p14:creationId xmlns:p14="http://schemas.microsoft.com/office/powerpoint/2010/main" val="5801683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7371183" y="2313990"/>
            <a:ext cx="2481942" cy="2293417"/>
            <a:chOff x="3268825" y="1502227"/>
            <a:chExt cx="2481942" cy="2293417"/>
          </a:xfrm>
        </p:grpSpPr>
        <p:grpSp>
          <p:nvGrpSpPr>
            <p:cNvPr id="34" name="Group 33"/>
            <p:cNvGrpSpPr/>
            <p:nvPr/>
          </p:nvGrpSpPr>
          <p:grpSpPr>
            <a:xfrm>
              <a:off x="3268825" y="1502227"/>
              <a:ext cx="2481942" cy="2293417"/>
              <a:chOff x="3268825" y="1502227"/>
              <a:chExt cx="2481942" cy="2293417"/>
            </a:xfrm>
          </p:grpSpPr>
          <p:grpSp>
            <p:nvGrpSpPr>
              <p:cNvPr id="36" name="Group 35"/>
              <p:cNvGrpSpPr/>
              <p:nvPr/>
            </p:nvGrpSpPr>
            <p:grpSpPr>
              <a:xfrm>
                <a:off x="3268825" y="1502227"/>
                <a:ext cx="2481942" cy="2293417"/>
                <a:chOff x="3268825" y="1502227"/>
                <a:chExt cx="2481942" cy="2293417"/>
              </a:xfrm>
            </p:grpSpPr>
            <p:pic>
              <p:nvPicPr>
                <p:cNvPr id="38" name="Picture 37"/>
                <p:cNvPicPr>
                  <a:picLocks noChangeAspect="1"/>
                </p:cNvPicPr>
                <p:nvPr/>
              </p:nvPicPr>
              <p:blipFill rotWithShape="1">
                <a:blip r:embed="rId3"/>
                <a:srcRect l="3887" t="11240" r="5879" b="6276"/>
                <a:stretch/>
              </p:blipFill>
              <p:spPr>
                <a:xfrm>
                  <a:off x="3268825" y="1530220"/>
                  <a:ext cx="2481942" cy="2265424"/>
                </a:xfrm>
                <a:prstGeom prst="rect">
                  <a:avLst/>
                </a:prstGeom>
              </p:spPr>
            </p:pic>
            <p:sp>
              <p:nvSpPr>
                <p:cNvPr id="39" name="Rectangle 38"/>
                <p:cNvSpPr/>
                <p:nvPr/>
              </p:nvSpPr>
              <p:spPr>
                <a:xfrm>
                  <a:off x="3508310" y="1502227"/>
                  <a:ext cx="2202025" cy="19967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7" name="Rectangle 36"/>
              <p:cNvSpPr/>
              <p:nvPr/>
            </p:nvSpPr>
            <p:spPr>
              <a:xfrm>
                <a:off x="3564294" y="3629608"/>
                <a:ext cx="2146041" cy="166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5" name="Rectangle 34"/>
            <p:cNvSpPr/>
            <p:nvPr/>
          </p:nvSpPr>
          <p:spPr>
            <a:xfrm>
              <a:off x="3327919" y="1530220"/>
              <a:ext cx="76821" cy="2099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p:cNvGrpSpPr/>
          <p:nvPr/>
        </p:nvGrpSpPr>
        <p:grpSpPr>
          <a:xfrm>
            <a:off x="4593772" y="2341983"/>
            <a:ext cx="2481942" cy="2265424"/>
            <a:chOff x="3268825" y="1530220"/>
            <a:chExt cx="2481942" cy="2265424"/>
          </a:xfrm>
        </p:grpSpPr>
        <p:grpSp>
          <p:nvGrpSpPr>
            <p:cNvPr id="31" name="Group 30"/>
            <p:cNvGrpSpPr/>
            <p:nvPr/>
          </p:nvGrpSpPr>
          <p:grpSpPr>
            <a:xfrm>
              <a:off x="3268825" y="1530220"/>
              <a:ext cx="2481942" cy="2265424"/>
              <a:chOff x="3268825" y="1530220"/>
              <a:chExt cx="2481942" cy="2265424"/>
            </a:xfrm>
          </p:grpSpPr>
          <p:grpSp>
            <p:nvGrpSpPr>
              <p:cNvPr id="12" name="Group 11"/>
              <p:cNvGrpSpPr/>
              <p:nvPr/>
            </p:nvGrpSpPr>
            <p:grpSpPr>
              <a:xfrm>
                <a:off x="3268825" y="1530220"/>
                <a:ext cx="2481942" cy="2265424"/>
                <a:chOff x="3268825" y="1530220"/>
                <a:chExt cx="2481942" cy="2265424"/>
              </a:xfrm>
            </p:grpSpPr>
            <p:pic>
              <p:nvPicPr>
                <p:cNvPr id="10" name="Picture 9"/>
                <p:cNvPicPr>
                  <a:picLocks noChangeAspect="1"/>
                </p:cNvPicPr>
                <p:nvPr/>
              </p:nvPicPr>
              <p:blipFill rotWithShape="1">
                <a:blip r:embed="rId3"/>
                <a:srcRect l="3887" t="11240" r="5879" b="6276"/>
                <a:stretch/>
              </p:blipFill>
              <p:spPr>
                <a:xfrm>
                  <a:off x="3268825" y="1530220"/>
                  <a:ext cx="2481942" cy="2265424"/>
                </a:xfrm>
                <a:prstGeom prst="rect">
                  <a:avLst/>
                </a:prstGeom>
              </p:spPr>
            </p:pic>
            <p:sp>
              <p:nvSpPr>
                <p:cNvPr id="11" name="Rectangle 10"/>
                <p:cNvSpPr/>
                <p:nvPr/>
              </p:nvSpPr>
              <p:spPr>
                <a:xfrm>
                  <a:off x="3508310" y="1530220"/>
                  <a:ext cx="2202025" cy="19967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0" name="Rectangle 29"/>
              <p:cNvSpPr/>
              <p:nvPr/>
            </p:nvSpPr>
            <p:spPr>
              <a:xfrm>
                <a:off x="3564294" y="3629608"/>
                <a:ext cx="2146041" cy="166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9" name="Rectangle 28"/>
            <p:cNvSpPr/>
            <p:nvPr/>
          </p:nvSpPr>
          <p:spPr>
            <a:xfrm>
              <a:off x="3318588" y="1530220"/>
              <a:ext cx="76821" cy="2099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D99525E2-9E85-4434-9212-F2E358310EC7}"/>
              </a:ext>
            </a:extLst>
          </p:cNvPr>
          <p:cNvSpPr>
            <a:spLocks noGrp="1"/>
          </p:cNvSpPr>
          <p:nvPr>
            <p:ph type="title"/>
          </p:nvPr>
        </p:nvSpPr>
        <p:spPr/>
        <p:txBody>
          <a:bodyPr>
            <a:normAutofit fontScale="90000"/>
          </a:bodyPr>
          <a:lstStyle/>
          <a:p>
            <a:r>
              <a:rPr lang="en-GB" dirty="0"/>
              <a:t>What can you do if you data does not follow a Normal distribution?</a:t>
            </a:r>
          </a:p>
        </p:txBody>
      </p:sp>
      <p:pic>
        <p:nvPicPr>
          <p:cNvPr id="6" name="Picture 5"/>
          <p:cNvPicPr>
            <a:picLocks noChangeAspect="1"/>
          </p:cNvPicPr>
          <p:nvPr/>
        </p:nvPicPr>
        <p:blipFill rotWithShape="1">
          <a:blip r:embed="rId3"/>
          <a:srcRect l="3887" t="11240" r="5879" b="6276"/>
          <a:stretch/>
        </p:blipFill>
        <p:spPr>
          <a:xfrm>
            <a:off x="1800809" y="2341983"/>
            <a:ext cx="2481942" cy="2265424"/>
          </a:xfrm>
          <a:prstGeom prst="rect">
            <a:avLst/>
          </a:prstGeom>
        </p:spPr>
      </p:pic>
      <p:sp>
        <p:nvSpPr>
          <p:cNvPr id="64" name="Freeform 63"/>
          <p:cNvSpPr/>
          <p:nvPr/>
        </p:nvSpPr>
        <p:spPr>
          <a:xfrm>
            <a:off x="5058746" y="2375821"/>
            <a:ext cx="1894114" cy="1899514"/>
          </a:xfrm>
          <a:custGeom>
            <a:avLst/>
            <a:gdLst>
              <a:gd name="connsiteX0" fmla="*/ 0 w 1894114"/>
              <a:gd name="connsiteY0" fmla="*/ 233265 h 1899514"/>
              <a:gd name="connsiteX1" fmla="*/ 83975 w 1894114"/>
              <a:gd name="connsiteY1" fmla="*/ 0 h 1899514"/>
              <a:gd name="connsiteX2" fmla="*/ 83975 w 1894114"/>
              <a:gd name="connsiteY2" fmla="*/ 0 h 1899514"/>
              <a:gd name="connsiteX3" fmla="*/ 727788 w 1894114"/>
              <a:gd name="connsiteY3" fmla="*/ 1623526 h 1899514"/>
              <a:gd name="connsiteX4" fmla="*/ 1894114 w 1894114"/>
              <a:gd name="connsiteY4" fmla="*/ 1884784 h 1899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4114" h="1899514">
                <a:moveTo>
                  <a:pt x="0" y="233265"/>
                </a:moveTo>
                <a:lnTo>
                  <a:pt x="83975" y="0"/>
                </a:lnTo>
                <a:lnTo>
                  <a:pt x="83975" y="0"/>
                </a:lnTo>
                <a:cubicBezTo>
                  <a:pt x="191277" y="270588"/>
                  <a:pt x="426098" y="1309395"/>
                  <a:pt x="727788" y="1623526"/>
                </a:cubicBezTo>
                <a:cubicBezTo>
                  <a:pt x="1029478" y="1937657"/>
                  <a:pt x="1461796" y="1911220"/>
                  <a:pt x="1894114" y="1884784"/>
                </a:cubicBezTo>
              </a:path>
            </a:pathLst>
          </a:cu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71" name="Group 70"/>
          <p:cNvGrpSpPr/>
          <p:nvPr/>
        </p:nvGrpSpPr>
        <p:grpSpPr>
          <a:xfrm>
            <a:off x="7763069" y="2204373"/>
            <a:ext cx="1781057" cy="2086691"/>
            <a:chOff x="6438122" y="1392610"/>
            <a:chExt cx="1781057" cy="2086691"/>
          </a:xfrm>
        </p:grpSpPr>
        <p:sp>
          <p:nvSpPr>
            <p:cNvPr id="69" name="Freeform 68"/>
            <p:cNvSpPr/>
            <p:nvPr/>
          </p:nvSpPr>
          <p:spPr>
            <a:xfrm>
              <a:off x="6438122" y="1392610"/>
              <a:ext cx="970384" cy="2086691"/>
            </a:xfrm>
            <a:custGeom>
              <a:avLst/>
              <a:gdLst>
                <a:gd name="connsiteX0" fmla="*/ 0 w 970384"/>
                <a:gd name="connsiteY0" fmla="*/ 2003731 h 2086691"/>
                <a:gd name="connsiteX1" fmla="*/ 251927 w 970384"/>
                <a:gd name="connsiteY1" fmla="*/ 1873102 h 2086691"/>
                <a:gd name="connsiteX2" fmla="*/ 429209 w 970384"/>
                <a:gd name="connsiteY2" fmla="*/ 165600 h 2086691"/>
                <a:gd name="connsiteX3" fmla="*/ 578498 w 970384"/>
                <a:gd name="connsiteY3" fmla="*/ 230915 h 2086691"/>
                <a:gd name="connsiteX4" fmla="*/ 606490 w 970384"/>
                <a:gd name="connsiteY4" fmla="*/ 1621176 h 2086691"/>
                <a:gd name="connsiteX5" fmla="*/ 765111 w 970384"/>
                <a:gd name="connsiteY5" fmla="*/ 2041053 h 2086691"/>
                <a:gd name="connsiteX6" fmla="*/ 970384 w 970384"/>
                <a:gd name="connsiteY6" fmla="*/ 2059715 h 2086691"/>
                <a:gd name="connsiteX7" fmla="*/ 970384 w 970384"/>
                <a:gd name="connsiteY7" fmla="*/ 2059715 h 208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0384" h="2086691">
                  <a:moveTo>
                    <a:pt x="0" y="2003731"/>
                  </a:moveTo>
                  <a:cubicBezTo>
                    <a:pt x="90196" y="2091594"/>
                    <a:pt x="180392" y="2179457"/>
                    <a:pt x="251927" y="1873102"/>
                  </a:cubicBezTo>
                  <a:cubicBezTo>
                    <a:pt x="323462" y="1566747"/>
                    <a:pt x="374781" y="439298"/>
                    <a:pt x="429209" y="165600"/>
                  </a:cubicBezTo>
                  <a:cubicBezTo>
                    <a:pt x="483637" y="-108098"/>
                    <a:pt x="548951" y="-11681"/>
                    <a:pt x="578498" y="230915"/>
                  </a:cubicBezTo>
                  <a:cubicBezTo>
                    <a:pt x="608045" y="473511"/>
                    <a:pt x="575388" y="1319486"/>
                    <a:pt x="606490" y="1621176"/>
                  </a:cubicBezTo>
                  <a:cubicBezTo>
                    <a:pt x="637592" y="1922866"/>
                    <a:pt x="704462" y="1967963"/>
                    <a:pt x="765111" y="2041053"/>
                  </a:cubicBezTo>
                  <a:cubicBezTo>
                    <a:pt x="825760" y="2114143"/>
                    <a:pt x="970384" y="2059715"/>
                    <a:pt x="970384" y="2059715"/>
                  </a:cubicBezTo>
                  <a:lnTo>
                    <a:pt x="970384" y="2059715"/>
                  </a:lnTo>
                </a:path>
              </a:pathLst>
            </a:cu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Freeform 69"/>
            <p:cNvSpPr/>
            <p:nvPr/>
          </p:nvSpPr>
          <p:spPr>
            <a:xfrm flipH="1">
              <a:off x="7220803" y="1392610"/>
              <a:ext cx="998376" cy="2086691"/>
            </a:xfrm>
            <a:custGeom>
              <a:avLst/>
              <a:gdLst>
                <a:gd name="connsiteX0" fmla="*/ 0 w 970384"/>
                <a:gd name="connsiteY0" fmla="*/ 2003731 h 2086691"/>
                <a:gd name="connsiteX1" fmla="*/ 251927 w 970384"/>
                <a:gd name="connsiteY1" fmla="*/ 1873102 h 2086691"/>
                <a:gd name="connsiteX2" fmla="*/ 429209 w 970384"/>
                <a:gd name="connsiteY2" fmla="*/ 165600 h 2086691"/>
                <a:gd name="connsiteX3" fmla="*/ 578498 w 970384"/>
                <a:gd name="connsiteY3" fmla="*/ 230915 h 2086691"/>
                <a:gd name="connsiteX4" fmla="*/ 606490 w 970384"/>
                <a:gd name="connsiteY4" fmla="*/ 1621176 h 2086691"/>
                <a:gd name="connsiteX5" fmla="*/ 765111 w 970384"/>
                <a:gd name="connsiteY5" fmla="*/ 2041053 h 2086691"/>
                <a:gd name="connsiteX6" fmla="*/ 970384 w 970384"/>
                <a:gd name="connsiteY6" fmla="*/ 2059715 h 2086691"/>
                <a:gd name="connsiteX7" fmla="*/ 970384 w 970384"/>
                <a:gd name="connsiteY7" fmla="*/ 2059715 h 2086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0384" h="2086691">
                  <a:moveTo>
                    <a:pt x="0" y="2003731"/>
                  </a:moveTo>
                  <a:cubicBezTo>
                    <a:pt x="90196" y="2091594"/>
                    <a:pt x="180392" y="2179457"/>
                    <a:pt x="251927" y="1873102"/>
                  </a:cubicBezTo>
                  <a:cubicBezTo>
                    <a:pt x="323462" y="1566747"/>
                    <a:pt x="374781" y="439298"/>
                    <a:pt x="429209" y="165600"/>
                  </a:cubicBezTo>
                  <a:cubicBezTo>
                    <a:pt x="483637" y="-108098"/>
                    <a:pt x="548951" y="-11681"/>
                    <a:pt x="578498" y="230915"/>
                  </a:cubicBezTo>
                  <a:cubicBezTo>
                    <a:pt x="608045" y="473511"/>
                    <a:pt x="575388" y="1319486"/>
                    <a:pt x="606490" y="1621176"/>
                  </a:cubicBezTo>
                  <a:cubicBezTo>
                    <a:pt x="637592" y="1922866"/>
                    <a:pt x="704462" y="1967963"/>
                    <a:pt x="765111" y="2041053"/>
                  </a:cubicBezTo>
                  <a:cubicBezTo>
                    <a:pt x="825760" y="2114143"/>
                    <a:pt x="970384" y="2059715"/>
                    <a:pt x="970384" y="2059715"/>
                  </a:cubicBezTo>
                  <a:lnTo>
                    <a:pt x="970384" y="2059715"/>
                  </a:lnTo>
                </a:path>
              </a:pathLst>
            </a:custGeom>
            <a:noFill/>
            <a:ln w="1905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76" name="TextBox 75"/>
          <p:cNvSpPr txBox="1"/>
          <p:nvPr/>
        </p:nvSpPr>
        <p:spPr>
          <a:xfrm>
            <a:off x="2712719" y="2037121"/>
            <a:ext cx="241974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Normal</a:t>
            </a:r>
          </a:p>
        </p:txBody>
      </p:sp>
      <p:sp>
        <p:nvSpPr>
          <p:cNvPr id="77" name="TextBox 76"/>
          <p:cNvSpPr txBox="1"/>
          <p:nvPr/>
        </p:nvSpPr>
        <p:spPr>
          <a:xfrm>
            <a:off x="5161693" y="1981138"/>
            <a:ext cx="241974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Negative binomial</a:t>
            </a:r>
          </a:p>
        </p:txBody>
      </p:sp>
      <p:sp>
        <p:nvSpPr>
          <p:cNvPr id="78" name="TextBox 77"/>
          <p:cNvSpPr txBox="1"/>
          <p:nvPr/>
        </p:nvSpPr>
        <p:spPr>
          <a:xfrm>
            <a:off x="8191342" y="1909729"/>
            <a:ext cx="241974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Bimodal</a:t>
            </a:r>
          </a:p>
        </p:txBody>
      </p:sp>
      <p:sp>
        <p:nvSpPr>
          <p:cNvPr id="79" name="TextBox 78"/>
          <p:cNvSpPr txBox="1"/>
          <p:nvPr/>
        </p:nvSpPr>
        <p:spPr>
          <a:xfrm>
            <a:off x="2631232" y="4670329"/>
            <a:ext cx="9055943" cy="203132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Transformations e.g.</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Log</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rPr>
              <a:t>10</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Log</a:t>
            </a:r>
            <a:r>
              <a:rPr kumimoji="0" lang="en-GB" sz="1800" b="0" i="0" u="none" strike="noStrike" kern="1200" cap="none" spc="0" normalizeH="0" baseline="30000" noProof="0" dirty="0">
                <a:ln>
                  <a:noFill/>
                </a:ln>
                <a:solidFill>
                  <a:prstClr val="black"/>
                </a:solidFill>
                <a:effectLst/>
                <a:uLnTx/>
                <a:uFillTx/>
                <a:latin typeface="Calibri" panose="020F0502020204030204" pitchFamily="34" charset="0"/>
                <a:ea typeface="+mn-ea"/>
                <a:cs typeface="+mn-cs"/>
              </a:rPr>
              <a:t>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Square root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Non-parametric methods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GLMs - allows for response variables with error distributions other than normal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Tree>
    <p:extLst>
      <p:ext uri="{BB962C8B-B14F-4D97-AF65-F5344CB8AC3E}">
        <p14:creationId xmlns:p14="http://schemas.microsoft.com/office/powerpoint/2010/main" val="85428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
                                            <p:txEl>
                                              <p:pRg st="4" end="4"/>
                                            </p:txEl>
                                          </p:spTgt>
                                        </p:tgtEl>
                                        <p:attrNameLst>
                                          <p:attrName>style.visibility</p:attrName>
                                        </p:attrNameLst>
                                      </p:cBhvr>
                                      <p:to>
                                        <p:strVal val="visible"/>
                                      </p:to>
                                    </p:set>
                                    <p:anim calcmode="lin" valueType="num">
                                      <p:cBhvr additive="base">
                                        <p:cTn id="7" dur="500" fill="hold"/>
                                        <p:tgtEl>
                                          <p:spTgt spid="79">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9">
                                            <p:txEl>
                                              <p:pRg st="5" end="5"/>
                                            </p:txEl>
                                          </p:spTgt>
                                        </p:tgtEl>
                                        <p:attrNameLst>
                                          <p:attrName>style.visibility</p:attrName>
                                        </p:attrNameLst>
                                      </p:cBhvr>
                                      <p:to>
                                        <p:strVal val="visible"/>
                                      </p:to>
                                    </p:set>
                                    <p:anim calcmode="lin" valueType="num">
                                      <p:cBhvr additive="base">
                                        <p:cTn id="13" dur="500" fill="hold"/>
                                        <p:tgtEl>
                                          <p:spTgt spid="79">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GLM family</a:t>
            </a:r>
            <a:endParaRPr lang="en-GB" dirty="0"/>
          </a:p>
        </p:txBody>
      </p:sp>
      <p:cxnSp>
        <p:nvCxnSpPr>
          <p:cNvPr id="5" name="Straight Connector 4"/>
          <p:cNvCxnSpPr/>
          <p:nvPr/>
        </p:nvCxnSpPr>
        <p:spPr>
          <a:xfrm>
            <a:off x="5709896" y="2087112"/>
            <a:ext cx="13853" cy="30113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452255" y="3546764"/>
            <a:ext cx="651528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670804" y="1163782"/>
            <a:ext cx="2105891" cy="92333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rPr>
              <a:t>x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independent (explanatory) variables </a:t>
            </a:r>
            <a:endPar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0" name="TextBox 9"/>
          <p:cNvSpPr txBox="1"/>
          <p:nvPr/>
        </p:nvSpPr>
        <p:spPr>
          <a:xfrm>
            <a:off x="1191491" y="3085099"/>
            <a:ext cx="1745673" cy="92333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rPr>
              <a:t>y</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 dependent (response) variable</a:t>
            </a:r>
            <a:endPar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1" name="TextBox 10"/>
          <p:cNvSpPr txBox="1"/>
          <p:nvPr/>
        </p:nvSpPr>
        <p:spPr>
          <a:xfrm>
            <a:off x="2848021" y="2934494"/>
            <a:ext cx="1731818"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x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categorical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y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categorical</a:t>
            </a:r>
            <a:endPar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endParaRPr>
          </a:p>
        </p:txBody>
      </p:sp>
      <p:sp>
        <p:nvSpPr>
          <p:cNvPr id="12" name="TextBox 11"/>
          <p:cNvSpPr txBox="1"/>
          <p:nvPr/>
        </p:nvSpPr>
        <p:spPr>
          <a:xfrm>
            <a:off x="1324933" y="3555878"/>
            <a:ext cx="2576945" cy="523220"/>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y</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 continuous</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x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categorical</a:t>
            </a:r>
            <a:endPar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endParaRPr>
          </a:p>
        </p:txBody>
      </p:sp>
      <p:sp>
        <p:nvSpPr>
          <p:cNvPr id="13" name="TextBox 12"/>
          <p:cNvSpPr txBox="1"/>
          <p:nvPr/>
        </p:nvSpPr>
        <p:spPr>
          <a:xfrm>
            <a:off x="5740613" y="2265042"/>
            <a:ext cx="1403503"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y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categorical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x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continuous</a:t>
            </a:r>
          </a:p>
        </p:txBody>
      </p:sp>
      <p:sp>
        <p:nvSpPr>
          <p:cNvPr id="14" name="Oval 13"/>
          <p:cNvSpPr/>
          <p:nvPr/>
        </p:nvSpPr>
        <p:spPr>
          <a:xfrm>
            <a:off x="2452256" y="2087112"/>
            <a:ext cx="6515282" cy="3011361"/>
          </a:xfrm>
          <a:prstGeom prst="ellipse">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TextBox 15"/>
          <p:cNvSpPr txBox="1"/>
          <p:nvPr/>
        </p:nvSpPr>
        <p:spPr>
          <a:xfrm>
            <a:off x="3796145" y="2729345"/>
            <a:ext cx="1385455"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Chi-square</a:t>
            </a:r>
          </a:p>
        </p:txBody>
      </p:sp>
      <p:sp>
        <p:nvSpPr>
          <p:cNvPr id="17" name="TextBox 16"/>
          <p:cNvSpPr txBox="1"/>
          <p:nvPr/>
        </p:nvSpPr>
        <p:spPr>
          <a:xfrm>
            <a:off x="3796145" y="3891883"/>
            <a:ext cx="1759527"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ANOVA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rPr>
              <a:t>t </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test</a:t>
            </a:r>
          </a:p>
        </p:txBody>
      </p:sp>
      <p:sp>
        <p:nvSpPr>
          <p:cNvPr id="18" name="TextBox 17"/>
          <p:cNvSpPr txBox="1"/>
          <p:nvPr/>
        </p:nvSpPr>
        <p:spPr>
          <a:xfrm>
            <a:off x="5723750" y="2823489"/>
            <a:ext cx="3243788" cy="7386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Logistic regression (</a:t>
            </a:r>
            <a:r>
              <a:rPr kumimoji="0" lang="en-GB" sz="14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rPr>
              <a:t>y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has 2 categories)</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Multinomial regression (</a:t>
            </a:r>
            <a:r>
              <a:rPr kumimoji="0" lang="en-GB" sz="1400" b="0" i="1" u="none" strike="noStrike" kern="1200" cap="none" spc="0" normalizeH="0" baseline="0" noProof="0" dirty="0">
                <a:ln>
                  <a:noFill/>
                </a:ln>
                <a:solidFill>
                  <a:prstClr val="black"/>
                </a:solidFill>
                <a:effectLst/>
                <a:uLnTx/>
                <a:uFillTx/>
                <a:latin typeface="Calibri" panose="020F0502020204030204" pitchFamily="34" charset="0"/>
                <a:ea typeface="+mn-ea"/>
                <a:cs typeface="+mn-cs"/>
              </a:rPr>
              <a:t>y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has &gt;2 categories)</a:t>
            </a:r>
          </a:p>
        </p:txBody>
      </p:sp>
      <p:sp>
        <p:nvSpPr>
          <p:cNvPr id="19" name="TextBox 18"/>
          <p:cNvSpPr txBox="1"/>
          <p:nvPr/>
        </p:nvSpPr>
        <p:spPr>
          <a:xfrm>
            <a:off x="5822554" y="3693640"/>
            <a:ext cx="3046178"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Linear regression model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rPr>
              <a:t>Multivariable (multiple) LM </a:t>
            </a:r>
          </a:p>
        </p:txBody>
      </p:sp>
      <p:sp>
        <p:nvSpPr>
          <p:cNvPr id="20" name="TextBox 19"/>
          <p:cNvSpPr txBox="1"/>
          <p:nvPr/>
        </p:nvSpPr>
        <p:spPr>
          <a:xfrm>
            <a:off x="9236792" y="2711301"/>
            <a:ext cx="2313709"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FF0000"/>
                </a:solidFill>
                <a:effectLst/>
                <a:uLnTx/>
                <a:uFillTx/>
                <a:latin typeface="Calibri" panose="020F0502020204030204" pitchFamily="34" charset="0"/>
                <a:ea typeface="+mn-ea"/>
                <a:cs typeface="+mn-cs"/>
              </a:rPr>
              <a:t>All these tests are part of the GLM family!</a:t>
            </a:r>
          </a:p>
        </p:txBody>
      </p:sp>
      <p:sp>
        <p:nvSpPr>
          <p:cNvPr id="21" name="TextBox 20"/>
          <p:cNvSpPr txBox="1"/>
          <p:nvPr/>
        </p:nvSpPr>
        <p:spPr>
          <a:xfrm>
            <a:off x="5877973" y="4285428"/>
            <a:ext cx="1403503"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y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continuous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x </a:t>
            </a:r>
            <a:r>
              <a:rPr kumimoji="0" lang="en-GB" sz="1400" b="0" i="0" u="none" strike="noStrike" kern="1200" cap="none" spc="0" normalizeH="0" baseline="0" noProof="0" dirty="0">
                <a:ln>
                  <a:noFill/>
                </a:ln>
                <a:solidFill>
                  <a:srgbClr val="031F73"/>
                </a:solidFill>
                <a:effectLst/>
                <a:uLnTx/>
                <a:uFillTx/>
                <a:latin typeface="Calibri" panose="020F0502020204030204" pitchFamily="34" charset="0"/>
                <a:ea typeface="+mn-ea"/>
                <a:cs typeface="+mn-cs"/>
              </a:rPr>
              <a:t>continuous</a:t>
            </a:r>
          </a:p>
        </p:txBody>
      </p:sp>
    </p:spTree>
    <p:extLst>
      <p:ext uri="{BB962C8B-B14F-4D97-AF65-F5344CB8AC3E}">
        <p14:creationId xmlns:p14="http://schemas.microsoft.com/office/powerpoint/2010/main" val="14529605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data handled by GLM</a:t>
            </a:r>
          </a:p>
        </p:txBody>
      </p:sp>
      <p:sp>
        <p:nvSpPr>
          <p:cNvPr id="3" name="Content Placeholder 2"/>
          <p:cNvSpPr>
            <a:spLocks noGrp="1"/>
          </p:cNvSpPr>
          <p:nvPr>
            <p:ph idx="1"/>
          </p:nvPr>
        </p:nvSpPr>
        <p:spPr>
          <a:xfrm>
            <a:off x="838199" y="1275217"/>
            <a:ext cx="10515600" cy="4769708"/>
          </a:xfrm>
        </p:spPr>
        <p:txBody>
          <a:bodyPr/>
          <a:lstStyle/>
          <a:p>
            <a:r>
              <a:rPr lang="en-GB" dirty="0"/>
              <a:t>Binary data (0-1)</a:t>
            </a:r>
          </a:p>
          <a:p>
            <a:r>
              <a:rPr lang="en-GB" dirty="0"/>
              <a:t>Proportion data (0 </a:t>
            </a:r>
            <a:r>
              <a:rPr lang="en-GB" dirty="0">
                <a:sym typeface="Symbol" panose="05050102010706020507" pitchFamily="18" charset="2"/>
              </a:rPr>
              <a:t></a:t>
            </a:r>
            <a:r>
              <a:rPr lang="en-GB" dirty="0"/>
              <a:t> 1)</a:t>
            </a:r>
          </a:p>
          <a:p>
            <a:r>
              <a:rPr lang="en-GB" dirty="0"/>
              <a:t>Binomial data</a:t>
            </a:r>
          </a:p>
          <a:p>
            <a:pPr lvl="1"/>
            <a:r>
              <a:rPr lang="en-GB" i="1" dirty="0"/>
              <a:t>k</a:t>
            </a:r>
            <a:r>
              <a:rPr lang="en-GB" dirty="0"/>
              <a:t> successes in </a:t>
            </a:r>
            <a:r>
              <a:rPr lang="en-GB" i="1" dirty="0"/>
              <a:t>n</a:t>
            </a:r>
            <a:r>
              <a:rPr lang="en-GB" dirty="0"/>
              <a:t> trials</a:t>
            </a:r>
          </a:p>
          <a:p>
            <a:r>
              <a:rPr lang="en-GB" dirty="0"/>
              <a:t>Ordinal data</a:t>
            </a:r>
          </a:p>
          <a:p>
            <a:pPr lvl="1"/>
            <a:r>
              <a:rPr lang="en-GB" dirty="0"/>
              <a:t>e.g. annual disease presence/absence data; </a:t>
            </a:r>
          </a:p>
          <a:p>
            <a:r>
              <a:rPr lang="en-GB" dirty="0"/>
              <a:t>Multinomial data</a:t>
            </a:r>
          </a:p>
          <a:p>
            <a:pPr lvl="1"/>
            <a:r>
              <a:rPr lang="en-GB" dirty="0"/>
              <a:t>Data falling into categories (with probabilities that sum to 1)</a:t>
            </a:r>
          </a:p>
          <a:p>
            <a:pPr lvl="1"/>
            <a:r>
              <a:rPr lang="en-GB" dirty="0"/>
              <a:t>e.g. species 1, species 2, species 3,…</a:t>
            </a:r>
          </a:p>
          <a:p>
            <a:pPr lvl="1"/>
            <a:r>
              <a:rPr lang="en-GB" dirty="0"/>
              <a:t>Not ordered (so e.g. disease progression treated differently)</a:t>
            </a:r>
          </a:p>
          <a:p>
            <a:r>
              <a:rPr lang="en-GB" dirty="0"/>
              <a:t>Count data</a:t>
            </a:r>
          </a:p>
          <a:p>
            <a:endParaRPr lang="en-GB" dirty="0"/>
          </a:p>
        </p:txBody>
      </p:sp>
      <p:sp>
        <p:nvSpPr>
          <p:cNvPr id="4" name="TextBox 3">
            <a:extLst>
              <a:ext uri="{FF2B5EF4-FFF2-40B4-BE49-F238E27FC236}">
                <a16:creationId xmlns:a16="http://schemas.microsoft.com/office/drawing/2014/main" id="{411CFFA9-D945-4AB7-8A22-43E6D4B69442}"/>
              </a:ext>
            </a:extLst>
          </p:cNvPr>
          <p:cNvSpPr txBox="1"/>
          <p:nvPr/>
        </p:nvSpPr>
        <p:spPr>
          <a:xfrm>
            <a:off x="1071880" y="5756996"/>
            <a:ext cx="1828800" cy="497840"/>
          </a:xfrm>
          <a:prstGeom prst="rect">
            <a:avLst/>
          </a:prstGeom>
          <a:noFill/>
          <a:ln w="38100">
            <a:solidFill>
              <a:srgbClr val="FF0000"/>
            </a:solid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5" name="Rectangle 4">
            <a:extLst>
              <a:ext uri="{FF2B5EF4-FFF2-40B4-BE49-F238E27FC236}">
                <a16:creationId xmlns:a16="http://schemas.microsoft.com/office/drawing/2014/main" id="{473DC1B1-C220-4D33-94D7-A19DA25D8432}"/>
              </a:ext>
            </a:extLst>
          </p:cNvPr>
          <p:cNvSpPr/>
          <p:nvPr/>
        </p:nvSpPr>
        <p:spPr>
          <a:xfrm>
            <a:off x="1102360" y="2255520"/>
            <a:ext cx="2174240" cy="497840"/>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478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117850" y="981915"/>
          <a:ext cx="5473700" cy="48402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bwMode="auto">
          <a:xfrm>
            <a:off x="990600" y="517525"/>
            <a:ext cx="8129337" cy="928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0000" lnSpcReduction="20000"/>
          </a:bodyPr>
          <a:lstStyle>
            <a:lvl1pPr algn="l" rtl="0" eaLnBrk="1" fontAlgn="base" hangingPunct="1">
              <a:lnSpc>
                <a:spcPct val="90000"/>
              </a:lnSpc>
              <a:spcBef>
                <a:spcPct val="0"/>
              </a:spcBef>
              <a:spcAft>
                <a:spcPct val="0"/>
              </a:spcAft>
              <a:defRPr sz="4000" b="1" kern="1200">
                <a:solidFill>
                  <a:srgbClr val="031F73"/>
                </a:solidFill>
                <a:latin typeface="+mn-lt"/>
                <a:ea typeface="+mj-ea"/>
                <a:cs typeface="+mj-cs"/>
              </a:defRPr>
            </a:lvl1pPr>
            <a:lvl2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2pPr>
            <a:lvl3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3pPr>
            <a:lvl4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4pPr>
            <a:lvl5pPr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5pPr>
            <a:lvl6pPr marL="4572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6pPr>
            <a:lvl7pPr marL="9144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7pPr>
            <a:lvl8pPr marL="13716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8pPr>
            <a:lvl9pPr marL="1828800" algn="l" rtl="0" eaLnBrk="1" fontAlgn="base" hangingPunct="1">
              <a:lnSpc>
                <a:spcPct val="90000"/>
              </a:lnSpc>
              <a:spcBef>
                <a:spcPct val="0"/>
              </a:spcBef>
              <a:spcAft>
                <a:spcPct val="0"/>
              </a:spcAft>
              <a:defRPr sz="4400">
                <a:solidFill>
                  <a:schemeClr val="tx1"/>
                </a:solidFill>
                <a:latin typeface="Calibri Light" panose="020F0302020204030204" pitchFamily="34" charset="0"/>
              </a:defRPr>
            </a:lvl9pPr>
          </a:lstStyle>
          <a:p>
            <a:pPr marL="0" marR="0" lvl="0" indent="0" algn="l" defTabSz="914400" rtl="0" eaLnBrk="1" fontAlgn="base" latinLnBrk="0" hangingPunct="1">
              <a:lnSpc>
                <a:spcPct val="90000"/>
              </a:lnSpc>
              <a:spcBef>
                <a:spcPct val="0"/>
              </a:spcBef>
              <a:spcAft>
                <a:spcPct val="0"/>
              </a:spcAft>
              <a:buClrTx/>
              <a:buSzTx/>
              <a:buFontTx/>
              <a:buNone/>
              <a:tabLst/>
              <a:defRPr/>
            </a:pPr>
            <a:r>
              <a:rPr kumimoji="0" lang="en-GB" sz="4000" b="1" i="0" u="none" strike="noStrike" kern="1200" cap="none" spc="0" normalizeH="0" baseline="0" noProof="0" dirty="0">
                <a:ln>
                  <a:noFill/>
                </a:ln>
                <a:solidFill>
                  <a:srgbClr val="031F73"/>
                </a:solidFill>
                <a:effectLst/>
                <a:uLnTx/>
                <a:uFillTx/>
                <a:latin typeface="Calibri" panose="020F0502020204030204"/>
                <a:ea typeface="+mj-ea"/>
                <a:cs typeface="+mj-cs"/>
              </a:rPr>
              <a:t>Flow chart to choose appropriate statistical analysis </a:t>
            </a:r>
          </a:p>
        </p:txBody>
      </p:sp>
      <p:sp>
        <p:nvSpPr>
          <p:cNvPr id="2" name="TextBox 1">
            <a:extLst>
              <a:ext uri="{FF2B5EF4-FFF2-40B4-BE49-F238E27FC236}">
                <a16:creationId xmlns:a16="http://schemas.microsoft.com/office/drawing/2014/main" id="{A84B09DA-DA82-6BD3-C95E-6500DC6AC616}"/>
              </a:ext>
            </a:extLst>
          </p:cNvPr>
          <p:cNvSpPr txBox="1"/>
          <p:nvPr/>
        </p:nvSpPr>
        <p:spPr>
          <a:xfrm>
            <a:off x="1235676" y="2063578"/>
            <a:ext cx="2483708" cy="646331"/>
          </a:xfrm>
          <a:prstGeom prst="rect">
            <a:avLst/>
          </a:prstGeom>
          <a:noFill/>
        </p:spPr>
        <p:txBody>
          <a:bodyPr wrap="square" rtlCol="0">
            <a:spAutoFit/>
          </a:bodyPr>
          <a:lstStyle/>
          <a:p>
            <a:r>
              <a:rPr lang="en-US" dirty="0"/>
              <a:t>y (response variable) is continuous</a:t>
            </a:r>
            <a:endParaRPr lang="en-GB" dirty="0"/>
          </a:p>
        </p:txBody>
      </p:sp>
    </p:spTree>
    <p:extLst>
      <p:ext uri="{BB962C8B-B14F-4D97-AF65-F5344CB8AC3E}">
        <p14:creationId xmlns:p14="http://schemas.microsoft.com/office/powerpoint/2010/main" val="42006691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99DEEC-CB91-DEB3-DAF7-FF5730DF36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7F5BB4-388A-D0A6-F609-4408CE24BBE1}"/>
              </a:ext>
            </a:extLst>
          </p:cNvPr>
          <p:cNvSpPr>
            <a:spLocks noGrp="1"/>
          </p:cNvSpPr>
          <p:nvPr>
            <p:ph type="title"/>
          </p:nvPr>
        </p:nvSpPr>
        <p:spPr>
          <a:xfrm>
            <a:off x="680884" y="365125"/>
            <a:ext cx="10515600" cy="686927"/>
          </a:xfrm>
        </p:spPr>
        <p:txBody>
          <a:bodyPr>
            <a:normAutofit fontScale="90000"/>
          </a:bodyPr>
          <a:lstStyle/>
          <a:p>
            <a:r>
              <a:rPr lang="en-US" dirty="0"/>
              <a:t>A look at articles</a:t>
            </a:r>
            <a:endParaRPr lang="en-GB" dirty="0"/>
          </a:p>
        </p:txBody>
      </p:sp>
      <p:graphicFrame>
        <p:nvGraphicFramePr>
          <p:cNvPr id="4" name="Content Placeholder 3">
            <a:extLst>
              <a:ext uri="{FF2B5EF4-FFF2-40B4-BE49-F238E27FC236}">
                <a16:creationId xmlns:a16="http://schemas.microsoft.com/office/drawing/2014/main" id="{D92B2FC2-0DCE-74D9-1AFF-E3E16DBD6EE2}"/>
              </a:ext>
            </a:extLst>
          </p:cNvPr>
          <p:cNvGraphicFramePr>
            <a:graphicFrameLocks noGrp="1"/>
          </p:cNvGraphicFramePr>
          <p:nvPr>
            <p:ph idx="1"/>
            <p:extLst>
              <p:ext uri="{D42A27DB-BD31-4B8C-83A1-F6EECF244321}">
                <p14:modId xmlns:p14="http://schemas.microsoft.com/office/powerpoint/2010/main" val="2896117852"/>
              </p:ext>
            </p:extLst>
          </p:nvPr>
        </p:nvGraphicFramePr>
        <p:xfrm>
          <a:off x="680884" y="1137367"/>
          <a:ext cx="10515600" cy="5400040"/>
        </p:xfrm>
        <a:graphic>
          <a:graphicData uri="http://schemas.openxmlformats.org/drawingml/2006/table">
            <a:tbl>
              <a:tblPr firstRow="1" bandRow="1">
                <a:tableStyleId>{5C22544A-7EE6-4342-B048-85BDC9FD1C3A}</a:tableStyleId>
              </a:tblPr>
              <a:tblGrid>
                <a:gridCol w="5454445">
                  <a:extLst>
                    <a:ext uri="{9D8B030D-6E8A-4147-A177-3AD203B41FA5}">
                      <a16:colId xmlns:a16="http://schemas.microsoft.com/office/drawing/2014/main" val="1865198044"/>
                    </a:ext>
                  </a:extLst>
                </a:gridCol>
                <a:gridCol w="5061155">
                  <a:extLst>
                    <a:ext uri="{9D8B030D-6E8A-4147-A177-3AD203B41FA5}">
                      <a16:colId xmlns:a16="http://schemas.microsoft.com/office/drawing/2014/main" val="1963250036"/>
                    </a:ext>
                  </a:extLst>
                </a:gridCol>
              </a:tblGrid>
              <a:tr h="370840">
                <a:tc>
                  <a:txBody>
                    <a:bodyPr/>
                    <a:lstStyle/>
                    <a:p>
                      <a:r>
                        <a:rPr lang="en-US" dirty="0"/>
                        <a:t>Topic</a:t>
                      </a:r>
                      <a:endParaRPr lang="en-GB" dirty="0"/>
                    </a:p>
                  </a:txBody>
                  <a:tcPr/>
                </a:tc>
                <a:tc>
                  <a:txBody>
                    <a:bodyPr/>
                    <a:lstStyle/>
                    <a:p>
                      <a:r>
                        <a:rPr lang="en-US" dirty="0"/>
                        <a:t>Article</a:t>
                      </a:r>
                      <a:endParaRPr lang="en-GB" dirty="0"/>
                    </a:p>
                  </a:txBody>
                  <a:tcPr/>
                </a:tc>
                <a:extLst>
                  <a:ext uri="{0D108BD9-81ED-4DB2-BD59-A6C34878D82A}">
                    <a16:rowId xmlns:a16="http://schemas.microsoft.com/office/drawing/2014/main" val="2390259876"/>
                  </a:ext>
                </a:extLst>
              </a:tr>
              <a:tr h="370840">
                <a:tc>
                  <a:txBody>
                    <a:bodyPr/>
                    <a:lstStyle/>
                    <a:p>
                      <a:r>
                        <a:rPr lang="en-US" dirty="0"/>
                        <a:t>1. What kind of relationship exist between an intervention and its impact?</a:t>
                      </a:r>
                      <a:endParaRPr lang="en-GB" dirty="0"/>
                    </a:p>
                  </a:txBody>
                  <a:tcPr/>
                </a:tc>
                <a:tc>
                  <a:txBody>
                    <a:bodyPr/>
                    <a:lstStyle/>
                    <a:p>
                      <a:r>
                        <a:rPr lang="en-GB" dirty="0">
                          <a:hlinkClick r:id="rId3"/>
                        </a:rPr>
                        <a:t>https://doi.org/10.1017/S0014479723000212</a:t>
                      </a:r>
                      <a:r>
                        <a:rPr lang="en-GB" dirty="0"/>
                        <a:t> </a:t>
                      </a:r>
                    </a:p>
                    <a:p>
                      <a:endParaRPr lang="en-GB" dirty="0"/>
                    </a:p>
                    <a:p>
                      <a:r>
                        <a:rPr lang="en-GB" dirty="0">
                          <a:hlinkClick r:id="rId4"/>
                        </a:rPr>
                        <a:t>https://doi.org/10.3389/fpls.2024.1402731</a:t>
                      </a:r>
                      <a:r>
                        <a:rPr lang="en-GB" dirty="0"/>
                        <a:t> </a:t>
                      </a:r>
                    </a:p>
                  </a:txBody>
                  <a:tcPr/>
                </a:tc>
                <a:extLst>
                  <a:ext uri="{0D108BD9-81ED-4DB2-BD59-A6C34878D82A}">
                    <a16:rowId xmlns:a16="http://schemas.microsoft.com/office/drawing/2014/main" val="2632833537"/>
                  </a:ext>
                </a:extLst>
              </a:tr>
              <a:tr h="370840">
                <a:tc>
                  <a:txBody>
                    <a:bodyPr/>
                    <a:lstStyle/>
                    <a:p>
                      <a:r>
                        <a:rPr lang="en-US" dirty="0"/>
                        <a:t>2. Comparison of treatments in a controlled experiment</a:t>
                      </a:r>
                      <a:endParaRPr lang="en-GB" dirty="0"/>
                    </a:p>
                  </a:txBody>
                  <a:tcPr/>
                </a:tc>
                <a:tc>
                  <a:txBody>
                    <a:bodyPr/>
                    <a:lstStyle/>
                    <a:p>
                      <a:r>
                        <a:rPr lang="en-GB" dirty="0">
                          <a:hlinkClick r:id="rId5"/>
                        </a:rPr>
                        <a:t>https://ajfand.net/Volume24/No11/Mhango24455.pdf</a:t>
                      </a:r>
                      <a:r>
                        <a:rPr lang="en-GB" dirty="0"/>
                        <a:t> </a:t>
                      </a:r>
                    </a:p>
                  </a:txBody>
                  <a:tcPr/>
                </a:tc>
                <a:extLst>
                  <a:ext uri="{0D108BD9-81ED-4DB2-BD59-A6C34878D82A}">
                    <a16:rowId xmlns:a16="http://schemas.microsoft.com/office/drawing/2014/main" val="2843065243"/>
                  </a:ext>
                </a:extLst>
              </a:tr>
              <a:tr h="370840">
                <a:tc>
                  <a:txBody>
                    <a:bodyPr/>
                    <a:lstStyle/>
                    <a:p>
                      <a:r>
                        <a:rPr lang="en-US" dirty="0"/>
                        <a:t>3. </a:t>
                      </a:r>
                      <a:r>
                        <a:rPr lang="en-US" sz="1800" dirty="0">
                          <a:effectLst/>
                        </a:rPr>
                        <a:t>An example where the real interest is in understanding variation rather than describing differences in means</a:t>
                      </a:r>
                      <a:endParaRPr lang="en-GB" dirty="0"/>
                    </a:p>
                  </a:txBody>
                  <a:tcPr/>
                </a:tc>
                <a:tc>
                  <a:txBody>
                    <a:bodyPr/>
                    <a:lstStyle/>
                    <a:p>
                      <a:r>
                        <a:rPr lang="en-GB" dirty="0">
                          <a:hlinkClick r:id="rId6"/>
                        </a:rPr>
                        <a:t>http://dx.doi.org/10.1017/S0014479716000181</a:t>
                      </a:r>
                      <a:r>
                        <a:rPr lang="en-GB" dirty="0"/>
                        <a:t> </a:t>
                      </a:r>
                    </a:p>
                  </a:txBody>
                  <a:tcPr/>
                </a:tc>
                <a:extLst>
                  <a:ext uri="{0D108BD9-81ED-4DB2-BD59-A6C34878D82A}">
                    <a16:rowId xmlns:a16="http://schemas.microsoft.com/office/drawing/2014/main" val="846718848"/>
                  </a:ext>
                </a:extLst>
              </a:tr>
              <a:tr h="370840">
                <a:tc>
                  <a:txBody>
                    <a:bodyPr/>
                    <a:lstStyle/>
                    <a:p>
                      <a:r>
                        <a:rPr lang="en-US" dirty="0"/>
                        <a:t>4. An example using a mixed methods approach</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hlinkClick r:id="rId7" tooltip="https://doi.org/10.1007/s10457-020-00520-7"/>
                        </a:rPr>
                        <a:t>https://doi.org/10.1007/s10457-020-00520-7</a:t>
                      </a:r>
                      <a:endParaRPr lang="en-US" sz="1800" b="0" i="0" kern="1200" dirty="0">
                        <a:solidFill>
                          <a:schemeClr val="dk1"/>
                        </a:solidFill>
                        <a:effectLst/>
                        <a:latin typeface="+mn-lt"/>
                        <a:ea typeface="+mn-ea"/>
                        <a:cs typeface="+mn-cs"/>
                      </a:endParaRPr>
                    </a:p>
                    <a:p>
                      <a:endParaRPr lang="en-GB" dirty="0"/>
                    </a:p>
                  </a:txBody>
                  <a:tcPr/>
                </a:tc>
                <a:extLst>
                  <a:ext uri="{0D108BD9-81ED-4DB2-BD59-A6C34878D82A}">
                    <a16:rowId xmlns:a16="http://schemas.microsoft.com/office/drawing/2014/main" val="54459782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5. What are the preferences of farmers about technologies available to them?</a:t>
                      </a:r>
                      <a:endParaRPr lang="en-GB" dirty="0"/>
                    </a:p>
                  </a:txBody>
                  <a:tcPr/>
                </a:tc>
                <a:tc>
                  <a:txBody>
                    <a:bodyPr/>
                    <a:lstStyle/>
                    <a:p>
                      <a:r>
                        <a:rPr lang="en-GB" dirty="0">
                          <a:hlinkClick r:id="rId8"/>
                        </a:rPr>
                        <a:t>https://doi.org/10.3390/su12030998</a:t>
                      </a:r>
                      <a:r>
                        <a:rPr lang="en-GB" dirty="0"/>
                        <a:t> </a:t>
                      </a:r>
                    </a:p>
                    <a:p>
                      <a:endParaRPr lang="en-GB" dirty="0"/>
                    </a:p>
                  </a:txBody>
                  <a:tcPr/>
                </a:tc>
                <a:extLst>
                  <a:ext uri="{0D108BD9-81ED-4DB2-BD59-A6C34878D82A}">
                    <a16:rowId xmlns:a16="http://schemas.microsoft.com/office/drawing/2014/main" val="11360469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6. What are farmers’ perceptions of...or assessing changes in perception after an intervention</a:t>
                      </a:r>
                      <a:endParaRPr lang="en-GB" dirty="0"/>
                    </a:p>
                  </a:txBody>
                  <a:tcPr/>
                </a:tc>
                <a:tc>
                  <a:txBody>
                    <a:bodyPr/>
                    <a:lstStyle/>
                    <a:p>
                      <a:r>
                        <a:rPr lang="en-US" dirty="0">
                          <a:hlinkClick r:id="rId9"/>
                        </a:rPr>
                        <a:t>https://doi.org/10.3390/su151914467</a:t>
                      </a:r>
                      <a:r>
                        <a:rPr lang="en-US" dirty="0"/>
                        <a:t> </a:t>
                      </a:r>
                      <a:endParaRPr lang="en-GB" dirty="0"/>
                    </a:p>
                  </a:txBody>
                  <a:tcPr/>
                </a:tc>
                <a:extLst>
                  <a:ext uri="{0D108BD9-81ED-4DB2-BD59-A6C34878D82A}">
                    <a16:rowId xmlns:a16="http://schemas.microsoft.com/office/drawing/2014/main" val="1765389471"/>
                  </a:ext>
                </a:extLst>
              </a:tr>
              <a:tr h="370840">
                <a:tc>
                  <a:txBody>
                    <a:bodyPr/>
                    <a:lstStyle/>
                    <a:p>
                      <a:r>
                        <a:rPr lang="en-US" dirty="0"/>
                        <a:t>7. </a:t>
                      </a:r>
                      <a:r>
                        <a:rPr lang="en-US" sz="1800" b="0" i="0" kern="1200" dirty="0">
                          <a:solidFill>
                            <a:schemeClr val="dk1"/>
                          </a:solidFill>
                          <a:effectLst/>
                          <a:latin typeface="+mn-lt"/>
                          <a:ea typeface="+mn-ea"/>
                          <a:cs typeface="+mn-cs"/>
                        </a:rPr>
                        <a:t>A survey (observational study), with the usual problems of inferring cause and effect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kern="1200" dirty="0">
                          <a:solidFill>
                            <a:schemeClr val="dk1"/>
                          </a:solidFill>
                          <a:effectLst/>
                          <a:latin typeface="+mn-lt"/>
                          <a:ea typeface="+mn-ea"/>
                          <a:cs typeface="+mn-cs"/>
                          <a:hlinkClick r:id="rId10" tooltip="https://doi.org/10.1007/s10457-019-00403-6"/>
                        </a:rPr>
                        <a:t>https://doi.org/10.1007/s10457-019-00403-6</a:t>
                      </a:r>
                      <a:endParaRPr lang="en-US" sz="1800" b="0" i="0" kern="1200" dirty="0">
                        <a:solidFill>
                          <a:schemeClr val="dk1"/>
                        </a:solidFill>
                        <a:effectLst/>
                        <a:latin typeface="+mn-lt"/>
                        <a:ea typeface="+mn-ea"/>
                        <a:cs typeface="+mn-cs"/>
                      </a:endParaRPr>
                    </a:p>
                    <a:p>
                      <a:endParaRPr lang="en-GB" dirty="0"/>
                    </a:p>
                  </a:txBody>
                  <a:tcPr/>
                </a:tc>
                <a:extLst>
                  <a:ext uri="{0D108BD9-81ED-4DB2-BD59-A6C34878D82A}">
                    <a16:rowId xmlns:a16="http://schemas.microsoft.com/office/drawing/2014/main" val="2727994627"/>
                  </a:ext>
                </a:extLst>
              </a:tr>
            </a:tbl>
          </a:graphicData>
        </a:graphic>
      </p:graphicFrame>
    </p:spTree>
    <p:extLst>
      <p:ext uri="{BB962C8B-B14F-4D97-AF65-F5344CB8AC3E}">
        <p14:creationId xmlns:p14="http://schemas.microsoft.com/office/powerpoint/2010/main" val="287029114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Flow chart to choose appropriate statistical analysis </a:t>
            </a:r>
          </a:p>
        </p:txBody>
      </p:sp>
      <p:graphicFrame>
        <p:nvGraphicFramePr>
          <p:cNvPr id="5" name="Diagram 4"/>
          <p:cNvGraphicFramePr/>
          <p:nvPr/>
        </p:nvGraphicFramePr>
        <p:xfrm>
          <a:off x="670592" y="1293906"/>
          <a:ext cx="11361887" cy="5106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333020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4C16A6F-983B-A939-B80F-9F1F79958837}"/>
              </a:ext>
            </a:extLst>
          </p:cNvPr>
          <p:cNvSpPr>
            <a:spLocks noGrp="1"/>
          </p:cNvSpPr>
          <p:nvPr>
            <p:ph sz="half" idx="1"/>
          </p:nvPr>
        </p:nvSpPr>
        <p:spPr>
          <a:xfrm>
            <a:off x="572571" y="1175658"/>
            <a:ext cx="10781229" cy="5225142"/>
          </a:xfrm>
        </p:spPr>
        <p:txBody>
          <a:bodyPr>
            <a:normAutofit fontScale="92500" lnSpcReduction="10000"/>
          </a:bodyPr>
          <a:lstStyle/>
          <a:p>
            <a:pPr marL="514350" indent="-514350">
              <a:buFont typeface="+mj-lt"/>
              <a:buAutoNum type="arabicPeriod"/>
            </a:pPr>
            <a:r>
              <a:rPr lang="en-US" dirty="0"/>
              <a:t>When should you use a model and a hypothesis test?</a:t>
            </a:r>
          </a:p>
          <a:p>
            <a:pPr marL="514350" indent="-514350">
              <a:buFont typeface="+mj-lt"/>
              <a:buAutoNum type="arabicPeriod"/>
            </a:pPr>
            <a:r>
              <a:rPr lang="en-US" dirty="0"/>
              <a:t>Give examples of cases from your field falling for each category of data :</a:t>
            </a:r>
          </a:p>
          <a:p>
            <a:pPr marL="971550" lvl="1" indent="-514350">
              <a:buFont typeface="+mj-lt"/>
              <a:buAutoNum type="romanLcPeriod"/>
            </a:pPr>
            <a:r>
              <a:rPr lang="en-US" dirty="0"/>
              <a:t>Binary data </a:t>
            </a:r>
          </a:p>
          <a:p>
            <a:pPr marL="971550" lvl="1" indent="-514350">
              <a:buFont typeface="+mj-lt"/>
              <a:buAutoNum type="romanLcPeriod"/>
            </a:pPr>
            <a:r>
              <a:rPr lang="en-US" dirty="0"/>
              <a:t>Proportional data</a:t>
            </a:r>
          </a:p>
          <a:p>
            <a:pPr marL="971550" lvl="1" indent="-514350">
              <a:buFont typeface="+mj-lt"/>
              <a:buAutoNum type="romanLcPeriod"/>
            </a:pPr>
            <a:r>
              <a:rPr lang="en-US" dirty="0"/>
              <a:t>Binomial data</a:t>
            </a:r>
          </a:p>
          <a:p>
            <a:pPr marL="971550" lvl="1" indent="-514350">
              <a:buFont typeface="+mj-lt"/>
              <a:buAutoNum type="romanLcPeriod"/>
            </a:pPr>
            <a:r>
              <a:rPr lang="en-US" dirty="0"/>
              <a:t>Count data</a:t>
            </a:r>
          </a:p>
          <a:p>
            <a:pPr marL="971550" lvl="1" indent="-514350">
              <a:buFont typeface="+mj-lt"/>
              <a:buAutoNum type="romanLcPeriod"/>
            </a:pPr>
            <a:r>
              <a:rPr lang="en-US" dirty="0"/>
              <a:t>Ordinal data</a:t>
            </a:r>
          </a:p>
          <a:p>
            <a:pPr marL="971550" lvl="1" indent="-514350">
              <a:buFont typeface="+mj-lt"/>
              <a:buAutoNum type="romanLcPeriod"/>
            </a:pPr>
            <a:r>
              <a:rPr lang="en-US" dirty="0"/>
              <a:t>Multinomial data</a:t>
            </a:r>
          </a:p>
          <a:p>
            <a:pPr marL="514350" indent="-514350">
              <a:buFont typeface="+mj-lt"/>
              <a:buAutoNum type="arabicPeriod"/>
            </a:pPr>
            <a:r>
              <a:rPr lang="en-US" dirty="0"/>
              <a:t>Describe the roles and underlying assumptions for each statistical model below</a:t>
            </a:r>
          </a:p>
          <a:p>
            <a:pPr marL="971550" lvl="1" indent="-514350">
              <a:buFont typeface="+mj-lt"/>
              <a:buAutoNum type="romanLcPeriod"/>
            </a:pPr>
            <a:r>
              <a:rPr lang="en-US" dirty="0"/>
              <a:t>Simple linear regression model</a:t>
            </a:r>
          </a:p>
          <a:p>
            <a:pPr marL="971550" lvl="1" indent="-514350">
              <a:buFont typeface="+mj-lt"/>
              <a:buAutoNum type="romanLcPeriod"/>
            </a:pPr>
            <a:r>
              <a:rPr lang="en-US" dirty="0"/>
              <a:t>Analysis of variance model</a:t>
            </a:r>
          </a:p>
          <a:p>
            <a:pPr marL="971550" lvl="1" indent="-514350">
              <a:buFont typeface="+mj-lt"/>
              <a:buAutoNum type="romanLcPeriod"/>
            </a:pPr>
            <a:r>
              <a:rPr lang="en-US" dirty="0"/>
              <a:t>Chi-square test</a:t>
            </a:r>
          </a:p>
          <a:p>
            <a:pPr marL="971550" lvl="1" indent="-514350">
              <a:buFont typeface="+mj-lt"/>
              <a:buAutoNum type="romanLcPeriod"/>
            </a:pPr>
            <a:endParaRPr lang="en-US" dirty="0"/>
          </a:p>
          <a:p>
            <a:pPr lvl="1"/>
            <a:endParaRPr lang="en-US" dirty="0"/>
          </a:p>
          <a:p>
            <a:pPr lvl="1"/>
            <a:endParaRPr lang="en-GB" dirty="0"/>
          </a:p>
        </p:txBody>
      </p:sp>
      <p:sp>
        <p:nvSpPr>
          <p:cNvPr id="2" name="Title 1">
            <a:extLst>
              <a:ext uri="{FF2B5EF4-FFF2-40B4-BE49-F238E27FC236}">
                <a16:creationId xmlns:a16="http://schemas.microsoft.com/office/drawing/2014/main" id="{428AC6B1-350B-5A89-4975-275DE6A68F95}"/>
              </a:ext>
            </a:extLst>
          </p:cNvPr>
          <p:cNvSpPr>
            <a:spLocks noGrp="1"/>
          </p:cNvSpPr>
          <p:nvPr>
            <p:ph type="title"/>
          </p:nvPr>
        </p:nvSpPr>
        <p:spPr>
          <a:xfrm>
            <a:off x="572571" y="95004"/>
            <a:ext cx="10781229" cy="973776"/>
          </a:xfrm>
        </p:spPr>
        <p:txBody>
          <a:bodyPr/>
          <a:lstStyle/>
          <a:p>
            <a:r>
              <a:rPr lang="en-US" dirty="0"/>
              <a:t>Discussion questions (Set B)</a:t>
            </a:r>
            <a:endParaRPr lang="en-GB" dirty="0"/>
          </a:p>
        </p:txBody>
      </p:sp>
    </p:spTree>
    <p:extLst>
      <p:ext uri="{BB962C8B-B14F-4D97-AF65-F5344CB8AC3E}">
        <p14:creationId xmlns:p14="http://schemas.microsoft.com/office/powerpoint/2010/main" val="33339047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4088DD-7F05-46C7-C62A-461AC4D9A0A3}"/>
              </a:ext>
            </a:extLst>
          </p:cNvPr>
          <p:cNvSpPr>
            <a:spLocks noGrp="1"/>
          </p:cNvSpPr>
          <p:nvPr>
            <p:ph type="ctrTitle"/>
          </p:nvPr>
        </p:nvSpPr>
        <p:spPr/>
        <p:txBody>
          <a:bodyPr/>
          <a:lstStyle/>
          <a:p>
            <a:r>
              <a:rPr lang="en-US" b="1" dirty="0"/>
              <a:t>Section 7: Practical data analysis</a:t>
            </a:r>
            <a:endParaRPr lang="en-GB" b="1" dirty="0"/>
          </a:p>
        </p:txBody>
      </p:sp>
      <p:sp>
        <p:nvSpPr>
          <p:cNvPr id="2" name="Subtitle 1">
            <a:extLst>
              <a:ext uri="{FF2B5EF4-FFF2-40B4-BE49-F238E27FC236}">
                <a16:creationId xmlns:a16="http://schemas.microsoft.com/office/drawing/2014/main" id="{37390108-BFA6-0B53-4375-4C4C966BA381}"/>
              </a:ext>
            </a:extLst>
          </p:cNvPr>
          <p:cNvSpPr>
            <a:spLocks noGrp="1"/>
          </p:cNvSpPr>
          <p:nvPr>
            <p:ph type="subTitle" idx="1"/>
          </p:nvPr>
        </p:nvSpPr>
        <p:spPr/>
        <p:txBody>
          <a:bodyPr/>
          <a:lstStyle/>
          <a:p>
            <a:r>
              <a:rPr lang="en-US" dirty="0"/>
              <a:t>Created by:</a:t>
            </a:r>
          </a:p>
          <a:p>
            <a:r>
              <a:rPr lang="en-US" dirty="0"/>
              <a:t>Dr. Nuru Kipato (</a:t>
            </a:r>
            <a:r>
              <a:rPr lang="en-US" dirty="0">
                <a:hlinkClick r:id="rId3"/>
              </a:rPr>
              <a:t>nuru.kipato@sua.ac.tz</a:t>
            </a:r>
            <a:r>
              <a:rPr lang="en-US" dirty="0"/>
              <a:t>) </a:t>
            </a:r>
            <a:endParaRPr lang="en-GB" dirty="0"/>
          </a:p>
        </p:txBody>
      </p:sp>
    </p:spTree>
    <p:extLst>
      <p:ext uri="{BB962C8B-B14F-4D97-AF65-F5344CB8AC3E}">
        <p14:creationId xmlns:p14="http://schemas.microsoft.com/office/powerpoint/2010/main" val="169824178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b="1" dirty="0"/>
              <a:t>Choice of statistical software</a:t>
            </a:r>
            <a:endParaRPr lang="en-GB" b="1" dirty="0"/>
          </a:p>
        </p:txBody>
      </p:sp>
      <p:sp>
        <p:nvSpPr>
          <p:cNvPr id="4" name="Text Placeholder 3">
            <a:extLst>
              <a:ext uri="{FF2B5EF4-FFF2-40B4-BE49-F238E27FC236}">
                <a16:creationId xmlns:a16="http://schemas.microsoft.com/office/drawing/2014/main" id="{BB520FBA-A4AA-4209-96C2-82D66126F5D1}"/>
              </a:ext>
            </a:extLst>
          </p:cNvPr>
          <p:cNvSpPr>
            <a:spLocks noGrp="1"/>
          </p:cNvSpPr>
          <p:nvPr>
            <p:ph type="body" idx="1"/>
          </p:nvPr>
        </p:nvSpPr>
        <p:spPr/>
        <p:txBody>
          <a:bodyPr>
            <a:normAutofit/>
          </a:bodyPr>
          <a:lstStyle/>
          <a:p>
            <a:r>
              <a:rPr lang="en-GB" sz="2800" b="1" dirty="0"/>
              <a:t>GenStat</a:t>
            </a:r>
          </a:p>
        </p:txBody>
      </p:sp>
      <p:sp>
        <p:nvSpPr>
          <p:cNvPr id="8" name="Text Placeholder 7"/>
          <p:cNvSpPr>
            <a:spLocks noGrp="1"/>
          </p:cNvSpPr>
          <p:nvPr>
            <p:ph sz="half" idx="2"/>
          </p:nvPr>
        </p:nvSpPr>
        <p:spPr/>
        <p:txBody>
          <a:bodyPr>
            <a:normAutofit/>
          </a:bodyPr>
          <a:lstStyle/>
          <a:p>
            <a:r>
              <a:rPr lang="en-GB" dirty="0"/>
              <a:t>Not free</a:t>
            </a:r>
          </a:p>
          <a:p>
            <a:r>
              <a:rPr lang="en-GB" dirty="0"/>
              <a:t>Easy to use</a:t>
            </a:r>
          </a:p>
          <a:p>
            <a:r>
              <a:rPr lang="en-GB" dirty="0"/>
              <a:t>Difficult to get help online</a:t>
            </a:r>
          </a:p>
          <a:p>
            <a:r>
              <a:rPr lang="en-GB" dirty="0"/>
              <a:t>If using outdated version may run the risk of getting wrong outputs because of bugs </a:t>
            </a:r>
          </a:p>
          <a:p>
            <a:pPr marL="0" indent="0">
              <a:buNone/>
            </a:pPr>
            <a:endParaRPr lang="en-GB" dirty="0"/>
          </a:p>
        </p:txBody>
      </p:sp>
      <p:sp>
        <p:nvSpPr>
          <p:cNvPr id="5" name="Text Placeholder 4">
            <a:extLst>
              <a:ext uri="{FF2B5EF4-FFF2-40B4-BE49-F238E27FC236}">
                <a16:creationId xmlns:a16="http://schemas.microsoft.com/office/drawing/2014/main" id="{D6218805-01D7-4AC3-805C-9D2F6BB0AFB5}"/>
              </a:ext>
            </a:extLst>
          </p:cNvPr>
          <p:cNvSpPr>
            <a:spLocks noGrp="1"/>
          </p:cNvSpPr>
          <p:nvPr>
            <p:ph type="body" sz="quarter" idx="3"/>
          </p:nvPr>
        </p:nvSpPr>
        <p:spPr/>
        <p:txBody>
          <a:bodyPr>
            <a:normAutofit/>
          </a:bodyPr>
          <a:lstStyle/>
          <a:p>
            <a:r>
              <a:rPr lang="en-GB" sz="2800" b="1" dirty="0"/>
              <a:t>R (extra class hours)</a:t>
            </a:r>
          </a:p>
        </p:txBody>
      </p:sp>
      <p:sp>
        <p:nvSpPr>
          <p:cNvPr id="7" name="Content Placeholder 6">
            <a:extLst>
              <a:ext uri="{FF2B5EF4-FFF2-40B4-BE49-F238E27FC236}">
                <a16:creationId xmlns:a16="http://schemas.microsoft.com/office/drawing/2014/main" id="{1F98A465-8B5B-4B75-9AA9-2633AD10D6C6}"/>
              </a:ext>
            </a:extLst>
          </p:cNvPr>
          <p:cNvSpPr>
            <a:spLocks noGrp="1"/>
          </p:cNvSpPr>
          <p:nvPr>
            <p:ph sz="quarter" idx="4"/>
          </p:nvPr>
        </p:nvSpPr>
        <p:spPr/>
        <p:txBody>
          <a:bodyPr>
            <a:normAutofit/>
          </a:bodyPr>
          <a:lstStyle/>
          <a:p>
            <a:r>
              <a:rPr lang="en-GB" dirty="0"/>
              <a:t>Free software</a:t>
            </a:r>
          </a:p>
          <a:p>
            <a:r>
              <a:rPr lang="en-GB" dirty="0"/>
              <a:t>Not straightforward to use</a:t>
            </a:r>
          </a:p>
          <a:p>
            <a:r>
              <a:rPr lang="en-GB" dirty="0"/>
              <a:t>Easy to get help online</a:t>
            </a:r>
          </a:p>
          <a:p>
            <a:r>
              <a:rPr lang="en-GB" dirty="0"/>
              <a:t>Up-to-date</a:t>
            </a:r>
          </a:p>
          <a:p>
            <a:pPr lvl="1"/>
            <a:r>
              <a:rPr lang="en-GB" dirty="0"/>
              <a:t>Mostly used software by researchers now</a:t>
            </a:r>
          </a:p>
          <a:p>
            <a:pPr lvl="1"/>
            <a:r>
              <a:rPr lang="en-GB" dirty="0"/>
              <a:t>Offers pretty graphs</a:t>
            </a:r>
          </a:p>
          <a:p>
            <a:endParaRPr lang="en-TZ" dirty="0"/>
          </a:p>
        </p:txBody>
      </p:sp>
    </p:spTree>
    <p:extLst>
      <p:ext uri="{BB962C8B-B14F-4D97-AF65-F5344CB8AC3E}">
        <p14:creationId xmlns:p14="http://schemas.microsoft.com/office/powerpoint/2010/main" val="357475116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sz="half" idx="1"/>
          </p:nvPr>
        </p:nvSpPr>
        <p:spPr>
          <a:xfrm>
            <a:off x="572570" y="1339702"/>
            <a:ext cx="10781229" cy="4756297"/>
          </a:xfrm>
        </p:spPr>
        <p:txBody>
          <a:bodyPr>
            <a:noAutofit/>
          </a:bodyPr>
          <a:lstStyle/>
          <a:p>
            <a:pPr marL="0" indent="0" algn="l">
              <a:buNone/>
            </a:pPr>
            <a:r>
              <a:rPr lang="en-US" sz="2400" b="0" i="0" u="none" strike="noStrike" baseline="0" dirty="0">
                <a:latin typeface="LMRoman10-Regular"/>
              </a:rPr>
              <a:t>The data used in this example is from a study conducted in Eastern Zambia and the main aim was to</a:t>
            </a:r>
          </a:p>
          <a:p>
            <a:pPr marL="0" indent="0" algn="l">
              <a:buNone/>
            </a:pPr>
            <a:r>
              <a:rPr lang="en-US" sz="2400" b="0" i="0" u="none" strike="noStrike" baseline="0" dirty="0">
                <a:latin typeface="LMRoman10-Regular"/>
              </a:rPr>
              <a:t>improve on the efficiency of the natural fallows by using appropriate trees that may have relevance in soil fertility regeneration within permissible fallow periods.</a:t>
            </a:r>
          </a:p>
          <a:p>
            <a:pPr marL="0" indent="0" algn="l">
              <a:buNone/>
            </a:pPr>
            <a:endParaRPr lang="en-US" sz="2400" b="0" i="0" u="none" strike="noStrike" baseline="0" dirty="0">
              <a:latin typeface="LMRoman10-Regular"/>
            </a:endParaRPr>
          </a:p>
          <a:p>
            <a:pPr marL="0" indent="0" algn="l">
              <a:buNone/>
            </a:pPr>
            <a:r>
              <a:rPr lang="en-US" sz="2400" b="0" i="0" u="none" strike="noStrike" baseline="0" dirty="0">
                <a:latin typeface="LMRoman10-Regular"/>
              </a:rPr>
              <a:t>The design was a randomized complete block design experiment with 4 blocks and 9 treatments.</a:t>
            </a:r>
          </a:p>
          <a:p>
            <a:pPr marL="0" indent="0" algn="l">
              <a:buNone/>
            </a:pPr>
            <a:r>
              <a:rPr lang="en-US" sz="2400" b="0" i="0" u="none" strike="noStrike" baseline="0" dirty="0">
                <a:latin typeface="LMRoman10-Regular"/>
              </a:rPr>
              <a:t>The primary outcome variable was crop yield (yield).</a:t>
            </a:r>
          </a:p>
          <a:p>
            <a:pPr marL="0" indent="0" algn="l">
              <a:buNone/>
            </a:pPr>
            <a:endParaRPr lang="en-US" sz="2400" b="0" i="0" u="none" strike="noStrike" baseline="0" dirty="0">
              <a:latin typeface="LMRoman10-Regular"/>
            </a:endParaRPr>
          </a:p>
          <a:p>
            <a:pPr marL="0" indent="0" algn="l">
              <a:buNone/>
            </a:pPr>
            <a:r>
              <a:rPr lang="en-US" sz="2400" b="0" i="0" u="none" strike="noStrike" baseline="0" dirty="0">
                <a:latin typeface="LMRoman10-Regular"/>
              </a:rPr>
              <a:t>The objective for this analysis is to study the impact of different fallow types on crop yields.</a:t>
            </a:r>
          </a:p>
        </p:txBody>
      </p:sp>
      <p:sp>
        <p:nvSpPr>
          <p:cNvPr id="6" name="Title 5"/>
          <p:cNvSpPr>
            <a:spLocks noGrp="1"/>
          </p:cNvSpPr>
          <p:nvPr>
            <p:ph type="title"/>
          </p:nvPr>
        </p:nvSpPr>
        <p:spPr/>
        <p:txBody>
          <a:bodyPr/>
          <a:lstStyle/>
          <a:p>
            <a:r>
              <a:rPr lang="en-GB" dirty="0"/>
              <a:t>Data description: FallowN2</a:t>
            </a:r>
          </a:p>
        </p:txBody>
      </p:sp>
    </p:spTree>
    <p:extLst>
      <p:ext uri="{BB962C8B-B14F-4D97-AF65-F5344CB8AC3E}">
        <p14:creationId xmlns:p14="http://schemas.microsoft.com/office/powerpoint/2010/main" val="204933731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sz="half" idx="1"/>
          </p:nvPr>
        </p:nvSpPr>
        <p:spPr>
          <a:xfrm>
            <a:off x="572570" y="1596570"/>
            <a:ext cx="10781229" cy="4499429"/>
          </a:xfrm>
        </p:spPr>
        <p:txBody>
          <a:bodyPr>
            <a:normAutofit lnSpcReduction="10000"/>
          </a:bodyPr>
          <a:lstStyle/>
          <a:p>
            <a:r>
              <a:rPr lang="en-GB" dirty="0"/>
              <a:t>Use Fallow N2.csv data used in previous section</a:t>
            </a:r>
          </a:p>
          <a:p>
            <a:pPr lvl="1"/>
            <a:r>
              <a:rPr lang="en-GB" dirty="0"/>
              <a:t>Perform </a:t>
            </a:r>
          </a:p>
          <a:p>
            <a:endParaRPr lang="en-GB" dirty="0"/>
          </a:p>
          <a:p>
            <a:r>
              <a:rPr lang="en-GB" dirty="0"/>
              <a:t>Preliminary analysis</a:t>
            </a:r>
          </a:p>
          <a:p>
            <a:pPr lvl="1"/>
            <a:r>
              <a:rPr lang="en-GB" dirty="0"/>
              <a:t>Plot table of means and standard deviations of the </a:t>
            </a:r>
          </a:p>
          <a:p>
            <a:pPr lvl="1"/>
            <a:r>
              <a:rPr lang="en-GB" dirty="0"/>
              <a:t>Plot boxplots to examine the different means</a:t>
            </a:r>
          </a:p>
          <a:p>
            <a:pPr lvl="1"/>
            <a:r>
              <a:rPr lang="en-GB" dirty="0"/>
              <a:t>Run an ANOVA to examine the effect of treatment on yield</a:t>
            </a:r>
          </a:p>
          <a:p>
            <a:pPr lvl="1"/>
            <a:r>
              <a:rPr lang="en-GB" dirty="0"/>
              <a:t>Interpret the ANOVA table been generated</a:t>
            </a:r>
          </a:p>
          <a:p>
            <a:pPr lvl="1"/>
            <a:r>
              <a:rPr lang="en-GB" dirty="0"/>
              <a:t>Checking the model assumptions (interpreting the residual plots)</a:t>
            </a:r>
          </a:p>
          <a:p>
            <a:pPr lvl="1"/>
            <a:r>
              <a:rPr lang="en-GB" dirty="0"/>
              <a:t>Post-hoc test (Multiple comparison tests: when to use Duncan, LSD, etc.)</a:t>
            </a:r>
          </a:p>
          <a:p>
            <a:endParaRPr lang="en-GB" dirty="0"/>
          </a:p>
          <a:p>
            <a:endParaRPr lang="en-GB" dirty="0"/>
          </a:p>
        </p:txBody>
      </p:sp>
      <p:sp>
        <p:nvSpPr>
          <p:cNvPr id="6" name="Title 5"/>
          <p:cNvSpPr>
            <a:spLocks noGrp="1"/>
          </p:cNvSpPr>
          <p:nvPr>
            <p:ph type="title"/>
          </p:nvPr>
        </p:nvSpPr>
        <p:spPr/>
        <p:txBody>
          <a:bodyPr/>
          <a:lstStyle/>
          <a:p>
            <a:r>
              <a:rPr lang="en-GB" dirty="0"/>
              <a:t>ANOVA in Crop Experiments: Practical</a:t>
            </a:r>
          </a:p>
        </p:txBody>
      </p:sp>
    </p:spTree>
    <p:extLst>
      <p:ext uri="{BB962C8B-B14F-4D97-AF65-F5344CB8AC3E}">
        <p14:creationId xmlns:p14="http://schemas.microsoft.com/office/powerpoint/2010/main" val="17280492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sz="half" idx="1"/>
          </p:nvPr>
        </p:nvSpPr>
        <p:spPr>
          <a:xfrm>
            <a:off x="572570" y="1596570"/>
            <a:ext cx="10781229" cy="4499429"/>
          </a:xfrm>
        </p:spPr>
        <p:txBody>
          <a:bodyPr>
            <a:normAutofit fontScale="92500" lnSpcReduction="20000"/>
          </a:bodyPr>
          <a:lstStyle/>
          <a:p>
            <a:r>
              <a:rPr lang="en-GB" dirty="0"/>
              <a:t>Use Fallow N2.csv data used in previous section</a:t>
            </a:r>
          </a:p>
          <a:p>
            <a:pPr lvl="1"/>
            <a:r>
              <a:rPr lang="en-GB" dirty="0"/>
              <a:t>Perform </a:t>
            </a:r>
          </a:p>
          <a:p>
            <a:endParaRPr lang="en-GB" dirty="0"/>
          </a:p>
          <a:p>
            <a:r>
              <a:rPr lang="en-GB" dirty="0"/>
              <a:t>Preliminary analysis</a:t>
            </a:r>
          </a:p>
          <a:p>
            <a:pPr lvl="1"/>
            <a:r>
              <a:rPr lang="en-GB" dirty="0"/>
              <a:t>Plot table of means and standard deviations of the yield </a:t>
            </a:r>
          </a:p>
          <a:p>
            <a:pPr lvl="2"/>
            <a:r>
              <a:rPr lang="en-GB" dirty="0"/>
              <a:t>(use: Stats --&gt; ‘summary tables’ tab in </a:t>
            </a:r>
            <a:r>
              <a:rPr lang="en-GB" dirty="0" err="1"/>
              <a:t>Genstat</a:t>
            </a:r>
            <a:r>
              <a:rPr lang="en-GB" dirty="0"/>
              <a:t>)</a:t>
            </a:r>
          </a:p>
          <a:p>
            <a:pPr lvl="1"/>
            <a:r>
              <a:rPr lang="en-GB" dirty="0"/>
              <a:t>Plot boxplots to examine the different means</a:t>
            </a:r>
          </a:p>
          <a:p>
            <a:pPr lvl="2"/>
            <a:r>
              <a:rPr lang="en-GB" dirty="0"/>
              <a:t>(use Stats </a:t>
            </a:r>
            <a:r>
              <a:rPr lang="en-GB" dirty="0">
                <a:sym typeface="Wingdings" panose="05000000000000000000" pitchFamily="2" charset="2"/>
              </a:rPr>
              <a:t>--&gt; ‘</a:t>
            </a:r>
            <a:r>
              <a:rPr lang="en-GB" dirty="0"/>
              <a:t>summary statistics’ tab in </a:t>
            </a:r>
            <a:r>
              <a:rPr lang="en-GB" dirty="0" err="1"/>
              <a:t>Genstat</a:t>
            </a:r>
            <a:r>
              <a:rPr lang="en-GB" dirty="0"/>
              <a:t>)</a:t>
            </a:r>
          </a:p>
          <a:p>
            <a:pPr lvl="2"/>
            <a:endParaRPr lang="en-GB" dirty="0"/>
          </a:p>
          <a:p>
            <a:pPr lvl="1"/>
            <a:r>
              <a:rPr lang="en-GB" dirty="0"/>
              <a:t>Run an ANOVA to examine the effect of treatment on yield</a:t>
            </a:r>
          </a:p>
          <a:p>
            <a:pPr lvl="1"/>
            <a:r>
              <a:rPr lang="en-GB" dirty="0"/>
              <a:t>Interpret the ANOVA table been generated</a:t>
            </a:r>
          </a:p>
          <a:p>
            <a:pPr lvl="1"/>
            <a:r>
              <a:rPr lang="en-GB" dirty="0"/>
              <a:t>Checking the model assumptions (interpreting the residual plots)</a:t>
            </a:r>
          </a:p>
          <a:p>
            <a:pPr lvl="1"/>
            <a:r>
              <a:rPr lang="en-GB" dirty="0"/>
              <a:t>Post-hoc test (Multiple comparison tests: when to use Duncan, LSD, etc.)</a:t>
            </a:r>
          </a:p>
          <a:p>
            <a:endParaRPr lang="en-GB" dirty="0"/>
          </a:p>
          <a:p>
            <a:endParaRPr lang="en-GB" dirty="0"/>
          </a:p>
        </p:txBody>
      </p:sp>
      <p:sp>
        <p:nvSpPr>
          <p:cNvPr id="6" name="Title 5"/>
          <p:cNvSpPr>
            <a:spLocks noGrp="1"/>
          </p:cNvSpPr>
          <p:nvPr>
            <p:ph type="title"/>
          </p:nvPr>
        </p:nvSpPr>
        <p:spPr/>
        <p:txBody>
          <a:bodyPr/>
          <a:lstStyle/>
          <a:p>
            <a:r>
              <a:rPr lang="en-GB" dirty="0"/>
              <a:t>ANOVA in Crop Experiments: Practical</a:t>
            </a:r>
          </a:p>
        </p:txBody>
      </p:sp>
    </p:spTree>
    <p:extLst>
      <p:ext uri="{BB962C8B-B14F-4D97-AF65-F5344CB8AC3E}">
        <p14:creationId xmlns:p14="http://schemas.microsoft.com/office/powerpoint/2010/main" val="333028147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AC90F8-FF57-7032-E1DC-2D4C173E1E71}"/>
              </a:ext>
            </a:extLst>
          </p:cNvPr>
          <p:cNvSpPr>
            <a:spLocks noGrp="1"/>
          </p:cNvSpPr>
          <p:nvPr>
            <p:ph sz="half" idx="1"/>
          </p:nvPr>
        </p:nvSpPr>
        <p:spPr>
          <a:xfrm>
            <a:off x="469829" y="1428749"/>
            <a:ext cx="10781229" cy="4972050"/>
          </a:xfrm>
        </p:spPr>
        <p:txBody>
          <a:bodyPr/>
          <a:lstStyle/>
          <a:p>
            <a:r>
              <a:rPr lang="en-US" dirty="0"/>
              <a:t>Use </a:t>
            </a:r>
            <a:r>
              <a:rPr lang="en-US" dirty="0" err="1"/>
              <a:t>Genstat</a:t>
            </a:r>
            <a:r>
              <a:rPr lang="en-US" dirty="0"/>
              <a:t> data: </a:t>
            </a:r>
            <a:r>
              <a:rPr lang="en-US" dirty="0" err="1"/>
              <a:t>Canolla.gsh</a:t>
            </a:r>
            <a:endParaRPr lang="en-US" dirty="0"/>
          </a:p>
          <a:p>
            <a:pPr marL="0" indent="0">
              <a:buNone/>
            </a:pPr>
            <a:endParaRPr lang="en-US" dirty="0"/>
          </a:p>
          <a:p>
            <a:pPr marL="0" indent="0">
              <a:buNone/>
            </a:pPr>
            <a:r>
              <a:rPr lang="en-US" b="1" dirty="0"/>
              <a:t>Description</a:t>
            </a:r>
          </a:p>
          <a:p>
            <a:pPr marL="0" indent="0">
              <a:buNone/>
            </a:pPr>
            <a:r>
              <a:rPr lang="en-GB" dirty="0"/>
              <a:t>An experiment on canola (oil-seed rape)with two treatment factors, N (nitrogen) and S (sulphur), in a randomised-block design (factor ‘block’) with three blocks and twelve plots (factor ‘plot’) per block. </a:t>
            </a:r>
          </a:p>
        </p:txBody>
      </p:sp>
      <p:sp>
        <p:nvSpPr>
          <p:cNvPr id="3" name="Title 2">
            <a:extLst>
              <a:ext uri="{FF2B5EF4-FFF2-40B4-BE49-F238E27FC236}">
                <a16:creationId xmlns:a16="http://schemas.microsoft.com/office/drawing/2014/main" id="{686CEDB0-307E-1A71-49E6-819DEE4E5284}"/>
              </a:ext>
            </a:extLst>
          </p:cNvPr>
          <p:cNvSpPr>
            <a:spLocks noGrp="1"/>
          </p:cNvSpPr>
          <p:nvPr>
            <p:ph type="title"/>
          </p:nvPr>
        </p:nvSpPr>
        <p:spPr/>
        <p:txBody>
          <a:bodyPr/>
          <a:lstStyle/>
          <a:p>
            <a:r>
              <a:rPr lang="en-US" dirty="0"/>
              <a:t>Two-way ANOVA</a:t>
            </a:r>
            <a:endParaRPr lang="en-GB" dirty="0"/>
          </a:p>
        </p:txBody>
      </p:sp>
    </p:spTree>
    <p:extLst>
      <p:ext uri="{BB962C8B-B14F-4D97-AF65-F5344CB8AC3E}">
        <p14:creationId xmlns:p14="http://schemas.microsoft.com/office/powerpoint/2010/main" val="219027127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25C380C-17DD-88CF-0E57-39209B9F9C26}"/>
              </a:ext>
            </a:extLst>
          </p:cNvPr>
          <p:cNvSpPr>
            <a:spLocks noGrp="1"/>
          </p:cNvSpPr>
          <p:nvPr>
            <p:ph sz="half" idx="1"/>
          </p:nvPr>
        </p:nvSpPr>
        <p:spPr/>
        <p:txBody>
          <a:bodyPr/>
          <a:lstStyle/>
          <a:p>
            <a:r>
              <a:rPr lang="en-US" dirty="0"/>
              <a:t>Data exploration in </a:t>
            </a:r>
            <a:r>
              <a:rPr lang="en-US" dirty="0" err="1"/>
              <a:t>Genstat</a:t>
            </a:r>
            <a:endParaRPr lang="en-US" dirty="0"/>
          </a:p>
          <a:p>
            <a:endParaRPr lang="en-US" dirty="0"/>
          </a:p>
          <a:p>
            <a:r>
              <a:rPr lang="en-US" dirty="0"/>
              <a:t>Data analysis in </a:t>
            </a:r>
            <a:r>
              <a:rPr lang="en-US" dirty="0" err="1"/>
              <a:t>Genstat</a:t>
            </a:r>
            <a:endParaRPr lang="en-GB" dirty="0"/>
          </a:p>
        </p:txBody>
      </p:sp>
      <p:sp>
        <p:nvSpPr>
          <p:cNvPr id="3" name="Title 2">
            <a:extLst>
              <a:ext uri="{FF2B5EF4-FFF2-40B4-BE49-F238E27FC236}">
                <a16:creationId xmlns:a16="http://schemas.microsoft.com/office/drawing/2014/main" id="{E9847D58-C52C-161A-7A0F-C7C117B7D516}"/>
              </a:ext>
            </a:extLst>
          </p:cNvPr>
          <p:cNvSpPr>
            <a:spLocks noGrp="1"/>
          </p:cNvSpPr>
          <p:nvPr>
            <p:ph type="title"/>
          </p:nvPr>
        </p:nvSpPr>
        <p:spPr/>
        <p:txBody>
          <a:bodyPr/>
          <a:lstStyle/>
          <a:p>
            <a:r>
              <a:rPr lang="en-US" dirty="0"/>
              <a:t>Two-way ANOVA cont’d…</a:t>
            </a:r>
            <a:endParaRPr lang="en-GB" dirty="0"/>
          </a:p>
        </p:txBody>
      </p:sp>
    </p:spTree>
    <p:extLst>
      <p:ext uri="{BB962C8B-B14F-4D97-AF65-F5344CB8AC3E}">
        <p14:creationId xmlns:p14="http://schemas.microsoft.com/office/powerpoint/2010/main" val="30330524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887BA6D-A2CB-E73D-1E99-1D19D52E03F0}"/>
              </a:ext>
            </a:extLst>
          </p:cNvPr>
          <p:cNvSpPr>
            <a:spLocks noGrp="1"/>
          </p:cNvSpPr>
          <p:nvPr>
            <p:ph sz="half" idx="1"/>
          </p:nvPr>
        </p:nvSpPr>
        <p:spPr>
          <a:xfrm>
            <a:off x="572570" y="1350954"/>
            <a:ext cx="10781229" cy="4499429"/>
          </a:xfrm>
        </p:spPr>
        <p:txBody>
          <a:bodyPr/>
          <a:lstStyle/>
          <a:p>
            <a:r>
              <a:rPr lang="en-US" dirty="0"/>
              <a:t>Use  fertilizer vs yield data.</a:t>
            </a:r>
          </a:p>
          <a:p>
            <a:pPr marL="0" indent="0">
              <a:buNone/>
            </a:pPr>
            <a:endParaRPr lang="en-US" dirty="0"/>
          </a:p>
          <a:p>
            <a:pPr marL="0" indent="0">
              <a:buNone/>
            </a:pPr>
            <a:r>
              <a:rPr lang="en-US" dirty="0"/>
              <a:t>Description:</a:t>
            </a:r>
          </a:p>
          <a:p>
            <a:pPr marL="0" indent="0">
              <a:buNone/>
            </a:pPr>
            <a:r>
              <a:rPr lang="en-US" dirty="0"/>
              <a:t>An observation study that seeks to understand the relationship between the quantity of manure applied and yield of maize. Data was collected from 100 farmers in two villages in </a:t>
            </a:r>
            <a:r>
              <a:rPr lang="en-US" dirty="0" err="1"/>
              <a:t>Singida</a:t>
            </a:r>
            <a:r>
              <a:rPr lang="en-US" dirty="0"/>
              <a:t> where data on the amount of manure applied and yield from previous season was recorded . </a:t>
            </a:r>
            <a:r>
              <a:rPr lang="en-US" b="1" dirty="0"/>
              <a:t>The aim of the study is to assess the effect of quantity of manure used on yield of maize in the two villages.</a:t>
            </a:r>
            <a:endParaRPr lang="en-GB" b="1" dirty="0"/>
          </a:p>
        </p:txBody>
      </p:sp>
      <p:sp>
        <p:nvSpPr>
          <p:cNvPr id="6" name="Title 5">
            <a:extLst>
              <a:ext uri="{FF2B5EF4-FFF2-40B4-BE49-F238E27FC236}">
                <a16:creationId xmlns:a16="http://schemas.microsoft.com/office/drawing/2014/main" id="{84CA1E7B-8F3D-2AB4-3158-3DFD10FC0AA9}"/>
              </a:ext>
            </a:extLst>
          </p:cNvPr>
          <p:cNvSpPr>
            <a:spLocks noGrp="1"/>
          </p:cNvSpPr>
          <p:nvPr>
            <p:ph type="title"/>
          </p:nvPr>
        </p:nvSpPr>
        <p:spPr>
          <a:xfrm>
            <a:off x="572571" y="133166"/>
            <a:ext cx="10781229" cy="1012054"/>
          </a:xfrm>
        </p:spPr>
        <p:txBody>
          <a:bodyPr/>
          <a:lstStyle/>
          <a:p>
            <a:r>
              <a:rPr lang="en-US" dirty="0"/>
              <a:t>Regression Analysis</a:t>
            </a:r>
            <a:endParaRPr lang="en-GB" dirty="0"/>
          </a:p>
        </p:txBody>
      </p:sp>
    </p:spTree>
    <p:extLst>
      <p:ext uri="{BB962C8B-B14F-4D97-AF65-F5344CB8AC3E}">
        <p14:creationId xmlns:p14="http://schemas.microsoft.com/office/powerpoint/2010/main" val="641404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7CA7F-2DC5-D887-0D4B-06B7825445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0D0DA3-0E16-A2A6-261C-24C16BF428DD}"/>
              </a:ext>
            </a:extLst>
          </p:cNvPr>
          <p:cNvSpPr>
            <a:spLocks noGrp="1"/>
          </p:cNvSpPr>
          <p:nvPr>
            <p:ph type="title"/>
          </p:nvPr>
        </p:nvSpPr>
        <p:spPr>
          <a:xfrm>
            <a:off x="680884" y="365125"/>
            <a:ext cx="10515600" cy="873740"/>
          </a:xfrm>
        </p:spPr>
        <p:txBody>
          <a:bodyPr>
            <a:normAutofit/>
          </a:bodyPr>
          <a:lstStyle/>
          <a:p>
            <a:r>
              <a:rPr lang="en-US" dirty="0"/>
              <a:t>A look at articles…others </a:t>
            </a:r>
            <a:endParaRPr lang="en-GB" dirty="0"/>
          </a:p>
        </p:txBody>
      </p:sp>
      <p:graphicFrame>
        <p:nvGraphicFramePr>
          <p:cNvPr id="4" name="Content Placeholder 3">
            <a:extLst>
              <a:ext uri="{FF2B5EF4-FFF2-40B4-BE49-F238E27FC236}">
                <a16:creationId xmlns:a16="http://schemas.microsoft.com/office/drawing/2014/main" id="{838E812D-3E99-9881-D8B4-6E3C5361F9AC}"/>
              </a:ext>
            </a:extLst>
          </p:cNvPr>
          <p:cNvGraphicFramePr>
            <a:graphicFrameLocks noGrp="1"/>
          </p:cNvGraphicFramePr>
          <p:nvPr>
            <p:ph idx="1"/>
            <p:extLst>
              <p:ext uri="{D42A27DB-BD31-4B8C-83A1-F6EECF244321}">
                <p14:modId xmlns:p14="http://schemas.microsoft.com/office/powerpoint/2010/main" val="602870507"/>
              </p:ext>
            </p:extLst>
          </p:nvPr>
        </p:nvGraphicFramePr>
        <p:xfrm>
          <a:off x="680884" y="1383174"/>
          <a:ext cx="10515600" cy="3205480"/>
        </p:xfrm>
        <a:graphic>
          <a:graphicData uri="http://schemas.openxmlformats.org/drawingml/2006/table">
            <a:tbl>
              <a:tblPr firstRow="1" bandRow="1">
                <a:tableStyleId>{5C22544A-7EE6-4342-B048-85BDC9FD1C3A}</a:tableStyleId>
              </a:tblPr>
              <a:tblGrid>
                <a:gridCol w="5424948">
                  <a:extLst>
                    <a:ext uri="{9D8B030D-6E8A-4147-A177-3AD203B41FA5}">
                      <a16:colId xmlns:a16="http://schemas.microsoft.com/office/drawing/2014/main" val="1865198044"/>
                    </a:ext>
                  </a:extLst>
                </a:gridCol>
                <a:gridCol w="5090652">
                  <a:extLst>
                    <a:ext uri="{9D8B030D-6E8A-4147-A177-3AD203B41FA5}">
                      <a16:colId xmlns:a16="http://schemas.microsoft.com/office/drawing/2014/main" val="1963250036"/>
                    </a:ext>
                  </a:extLst>
                </a:gridCol>
              </a:tblGrid>
              <a:tr h="370840">
                <a:tc>
                  <a:txBody>
                    <a:bodyPr/>
                    <a:lstStyle/>
                    <a:p>
                      <a:r>
                        <a:rPr lang="en-US" dirty="0"/>
                        <a:t>Topic</a:t>
                      </a:r>
                      <a:endParaRPr lang="en-GB" dirty="0"/>
                    </a:p>
                  </a:txBody>
                  <a:tcPr/>
                </a:tc>
                <a:tc>
                  <a:txBody>
                    <a:bodyPr/>
                    <a:lstStyle/>
                    <a:p>
                      <a:r>
                        <a:rPr lang="en-US" dirty="0"/>
                        <a:t>Article</a:t>
                      </a:r>
                      <a:endParaRPr lang="en-GB" dirty="0"/>
                    </a:p>
                  </a:txBody>
                  <a:tcPr/>
                </a:tc>
                <a:extLst>
                  <a:ext uri="{0D108BD9-81ED-4DB2-BD59-A6C34878D82A}">
                    <a16:rowId xmlns:a16="http://schemas.microsoft.com/office/drawing/2014/main" val="2390259876"/>
                  </a:ext>
                </a:extLst>
              </a:tr>
              <a:tr h="370840">
                <a:tc>
                  <a:txBody>
                    <a:bodyPr/>
                    <a:lstStyle/>
                    <a:p>
                      <a:r>
                        <a:rPr lang="en-US" strike="noStrike" dirty="0"/>
                        <a:t>8. What kind of relationship exists between variables?</a:t>
                      </a:r>
                      <a:endParaRPr lang="en-GB" strike="noStrike" dirty="0"/>
                    </a:p>
                  </a:txBody>
                  <a:tcPr/>
                </a:tc>
                <a:tc>
                  <a:txBody>
                    <a:bodyPr/>
                    <a:lstStyle/>
                    <a:p>
                      <a:r>
                        <a:rPr lang="en-GB" dirty="0">
                          <a:hlinkClick r:id="rId2"/>
                        </a:rPr>
                        <a:t>https://doi.org/10.1080/1389224X.2022.2082500</a:t>
                      </a:r>
                      <a:r>
                        <a:rPr lang="en-GB" dirty="0"/>
                        <a:t> </a:t>
                      </a:r>
                    </a:p>
                  </a:txBody>
                  <a:tcPr/>
                </a:tc>
                <a:extLst>
                  <a:ext uri="{0D108BD9-81ED-4DB2-BD59-A6C34878D82A}">
                    <a16:rowId xmlns:a16="http://schemas.microsoft.com/office/drawing/2014/main" val="2632833537"/>
                  </a:ext>
                </a:extLst>
              </a:tr>
              <a:tr h="370840">
                <a:tc>
                  <a:txBody>
                    <a:bodyPr/>
                    <a:lstStyle/>
                    <a:p>
                      <a:r>
                        <a:rPr lang="en-US" dirty="0"/>
                        <a:t>9. Which of the varieties is better than what farmers grow? (farmers may grow diff varieties)</a:t>
                      </a:r>
                      <a:endParaRPr lang="en-GB" dirty="0"/>
                    </a:p>
                  </a:txBody>
                  <a:tcPr/>
                </a:tc>
                <a:tc>
                  <a:txBody>
                    <a:bodyPr/>
                    <a:lstStyle/>
                    <a:p>
                      <a:r>
                        <a:rPr lang="en-GB" dirty="0">
                          <a:hlinkClick r:id="rId3"/>
                        </a:rPr>
                        <a:t>https://doi.org/10.1016/j.fcr.2019.107693</a:t>
                      </a:r>
                      <a:endParaRPr lang="en-GB" dirty="0"/>
                    </a:p>
                  </a:txBody>
                  <a:tcPr/>
                </a:tc>
                <a:extLst>
                  <a:ext uri="{0D108BD9-81ED-4DB2-BD59-A6C34878D82A}">
                    <a16:rowId xmlns:a16="http://schemas.microsoft.com/office/drawing/2014/main" val="3912221758"/>
                  </a:ext>
                </a:extLst>
              </a:tr>
              <a:tr h="592411">
                <a:tc>
                  <a:txBody>
                    <a:bodyPr/>
                    <a:lstStyle/>
                    <a:p>
                      <a:r>
                        <a:rPr lang="en-US" dirty="0"/>
                        <a:t>10. Among my treatments, do they perform consistently across multiple locations?</a:t>
                      </a:r>
                      <a:endParaRPr lang="en-GB" dirty="0"/>
                    </a:p>
                  </a:txBody>
                  <a:tcPr/>
                </a:tc>
                <a:tc>
                  <a:txBody>
                    <a:bodyPr/>
                    <a:lstStyle/>
                    <a:p>
                      <a:r>
                        <a:rPr lang="en-GB" dirty="0">
                          <a:hlinkClick r:id="rId4"/>
                        </a:rPr>
                        <a:t>https://doi.org/10.1186/s12870-023-04197-9</a:t>
                      </a:r>
                      <a:r>
                        <a:rPr lang="en-GB" dirty="0"/>
                        <a:t> </a:t>
                      </a:r>
                    </a:p>
                  </a:txBody>
                  <a:tcPr/>
                </a:tc>
                <a:extLst>
                  <a:ext uri="{0D108BD9-81ED-4DB2-BD59-A6C34878D82A}">
                    <a16:rowId xmlns:a16="http://schemas.microsoft.com/office/drawing/2014/main" val="50652589"/>
                  </a:ext>
                </a:extLst>
              </a:tr>
              <a:tr h="370840">
                <a:tc>
                  <a:txBody>
                    <a:bodyPr/>
                    <a:lstStyle/>
                    <a:p>
                      <a:r>
                        <a:rPr lang="en-US" dirty="0"/>
                        <a:t>11. How will continuous use of agroecological practice X over the next five years affect soil nutrient levels and crop productivity...</a:t>
                      </a:r>
                      <a:endParaRPr lang="en-GB" dirty="0"/>
                    </a:p>
                  </a:txBody>
                  <a:tcPr/>
                </a:tc>
                <a:tc>
                  <a:txBody>
                    <a:bodyPr/>
                    <a:lstStyle/>
                    <a:p>
                      <a:r>
                        <a:rPr lang="en-GB" dirty="0">
                          <a:hlinkClick r:id="rId5"/>
                        </a:rPr>
                        <a:t>https://doi.org/10.1017/S0014479724000097</a:t>
                      </a:r>
                      <a:r>
                        <a:rPr lang="en-GB" dirty="0"/>
                        <a:t> </a:t>
                      </a:r>
                    </a:p>
                    <a:p>
                      <a:endParaRPr lang="en-GB" dirty="0"/>
                    </a:p>
                    <a:p>
                      <a:r>
                        <a:rPr lang="en-GB" dirty="0">
                          <a:hlinkClick r:id="rId6"/>
                        </a:rPr>
                        <a:t>https://doi.org/10.1017/S0014479724000127</a:t>
                      </a:r>
                      <a:r>
                        <a:rPr lang="en-GB" dirty="0"/>
                        <a:t> </a:t>
                      </a:r>
                    </a:p>
                  </a:txBody>
                  <a:tcPr/>
                </a:tc>
                <a:extLst>
                  <a:ext uri="{0D108BD9-81ED-4DB2-BD59-A6C34878D82A}">
                    <a16:rowId xmlns:a16="http://schemas.microsoft.com/office/drawing/2014/main" val="3266413846"/>
                  </a:ext>
                </a:extLst>
              </a:tr>
            </a:tbl>
          </a:graphicData>
        </a:graphic>
      </p:graphicFrame>
    </p:spTree>
    <p:extLst>
      <p:ext uri="{BB962C8B-B14F-4D97-AF65-F5344CB8AC3E}">
        <p14:creationId xmlns:p14="http://schemas.microsoft.com/office/powerpoint/2010/main" val="21011246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58C53BD-F01D-37E3-DC90-5E2815C21E7A}"/>
              </a:ext>
            </a:extLst>
          </p:cNvPr>
          <p:cNvSpPr>
            <a:spLocks noGrp="1"/>
          </p:cNvSpPr>
          <p:nvPr>
            <p:ph sz="half" idx="1"/>
          </p:nvPr>
        </p:nvSpPr>
        <p:spPr/>
        <p:txBody>
          <a:bodyPr/>
          <a:lstStyle/>
          <a:p>
            <a:r>
              <a:rPr lang="en-US" dirty="0"/>
              <a:t>Data exploration in excel</a:t>
            </a:r>
          </a:p>
          <a:p>
            <a:pPr lvl="1"/>
            <a:r>
              <a:rPr lang="en-US" dirty="0"/>
              <a:t> summary statistics…mean yield vs fertilizer in the two villages</a:t>
            </a:r>
          </a:p>
          <a:p>
            <a:pPr lvl="1"/>
            <a:endParaRPr lang="en-US" dirty="0"/>
          </a:p>
          <a:p>
            <a:r>
              <a:rPr lang="en-US" dirty="0"/>
              <a:t>Data exploration in </a:t>
            </a:r>
            <a:r>
              <a:rPr lang="en-US" dirty="0" err="1"/>
              <a:t>genstat</a:t>
            </a:r>
            <a:endParaRPr lang="en-US" dirty="0"/>
          </a:p>
          <a:p>
            <a:pPr lvl="1"/>
            <a:r>
              <a:rPr lang="en-US" dirty="0"/>
              <a:t>XY Scatter plot</a:t>
            </a:r>
          </a:p>
          <a:p>
            <a:pPr marL="457200" lvl="1" indent="0">
              <a:buNone/>
            </a:pPr>
            <a:endParaRPr lang="en-US" dirty="0"/>
          </a:p>
          <a:p>
            <a:r>
              <a:rPr lang="en-US" dirty="0"/>
              <a:t>Linear regression analysis</a:t>
            </a:r>
          </a:p>
          <a:p>
            <a:pPr lvl="1"/>
            <a:r>
              <a:rPr lang="en-US" dirty="0"/>
              <a:t>Simple linear regression</a:t>
            </a:r>
            <a:endParaRPr lang="en-GB" dirty="0"/>
          </a:p>
        </p:txBody>
      </p:sp>
      <p:sp>
        <p:nvSpPr>
          <p:cNvPr id="3" name="Title 2">
            <a:extLst>
              <a:ext uri="{FF2B5EF4-FFF2-40B4-BE49-F238E27FC236}">
                <a16:creationId xmlns:a16="http://schemas.microsoft.com/office/drawing/2014/main" id="{0CC520FE-CFDD-6ADA-C278-1017480F0E5F}"/>
              </a:ext>
            </a:extLst>
          </p:cNvPr>
          <p:cNvSpPr>
            <a:spLocks noGrp="1"/>
          </p:cNvSpPr>
          <p:nvPr>
            <p:ph type="title"/>
          </p:nvPr>
        </p:nvSpPr>
        <p:spPr/>
        <p:txBody>
          <a:bodyPr/>
          <a:lstStyle/>
          <a:p>
            <a:r>
              <a:rPr lang="en-US" dirty="0"/>
              <a:t>‘Fertilizer vs yield’ data</a:t>
            </a:r>
            <a:endParaRPr lang="en-GB" dirty="0"/>
          </a:p>
        </p:txBody>
      </p:sp>
    </p:spTree>
    <p:extLst>
      <p:ext uri="{BB962C8B-B14F-4D97-AF65-F5344CB8AC3E}">
        <p14:creationId xmlns:p14="http://schemas.microsoft.com/office/powerpoint/2010/main" val="311801026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CB24B72-D73B-4B9F-7109-0FA6F3EFE0D0}"/>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640458" y="1159116"/>
            <a:ext cx="5774212" cy="4876666"/>
          </a:xfrm>
        </p:spPr>
      </p:pic>
      <p:sp>
        <p:nvSpPr>
          <p:cNvPr id="3" name="Title 2">
            <a:extLst>
              <a:ext uri="{FF2B5EF4-FFF2-40B4-BE49-F238E27FC236}">
                <a16:creationId xmlns:a16="http://schemas.microsoft.com/office/drawing/2014/main" id="{D038946C-9477-B7CE-0E8F-C16F772F30EA}"/>
              </a:ext>
            </a:extLst>
          </p:cNvPr>
          <p:cNvSpPr>
            <a:spLocks noGrp="1"/>
          </p:cNvSpPr>
          <p:nvPr>
            <p:ph type="title"/>
          </p:nvPr>
        </p:nvSpPr>
        <p:spPr/>
        <p:txBody>
          <a:bodyPr/>
          <a:lstStyle/>
          <a:p>
            <a:r>
              <a:rPr lang="en-US" dirty="0"/>
              <a:t>Regression analysis - example</a:t>
            </a:r>
            <a:endParaRPr lang="en-GB" dirty="0"/>
          </a:p>
        </p:txBody>
      </p:sp>
    </p:spTree>
    <p:extLst>
      <p:ext uri="{BB962C8B-B14F-4D97-AF65-F5344CB8AC3E}">
        <p14:creationId xmlns:p14="http://schemas.microsoft.com/office/powerpoint/2010/main" val="73440230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735EF82-C0CB-0219-DB33-2ED64861553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73996" y="1315092"/>
            <a:ext cx="7679568" cy="5122553"/>
          </a:xfrm>
        </p:spPr>
      </p:pic>
      <p:sp>
        <p:nvSpPr>
          <p:cNvPr id="3" name="Title 2">
            <a:extLst>
              <a:ext uri="{FF2B5EF4-FFF2-40B4-BE49-F238E27FC236}">
                <a16:creationId xmlns:a16="http://schemas.microsoft.com/office/drawing/2014/main" id="{0B4D87F3-C607-0742-8F96-E41815D41704}"/>
              </a:ext>
            </a:extLst>
          </p:cNvPr>
          <p:cNvSpPr>
            <a:spLocks noGrp="1"/>
          </p:cNvSpPr>
          <p:nvPr>
            <p:ph type="title"/>
          </p:nvPr>
        </p:nvSpPr>
        <p:spPr/>
        <p:txBody>
          <a:bodyPr/>
          <a:lstStyle/>
          <a:p>
            <a:r>
              <a:rPr lang="en-US" dirty="0"/>
              <a:t>Regression – results example</a:t>
            </a:r>
            <a:endParaRPr lang="en-GB" dirty="0"/>
          </a:p>
        </p:txBody>
      </p:sp>
    </p:spTree>
    <p:extLst>
      <p:ext uri="{BB962C8B-B14F-4D97-AF65-F5344CB8AC3E}">
        <p14:creationId xmlns:p14="http://schemas.microsoft.com/office/powerpoint/2010/main" val="931094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B120F-B76E-DC59-0810-04F68D91984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F5A8AC-077E-35FE-49E2-660A59161E35}"/>
              </a:ext>
            </a:extLst>
          </p:cNvPr>
          <p:cNvSpPr>
            <a:spLocks noGrp="1"/>
          </p:cNvSpPr>
          <p:nvPr>
            <p:ph type="title"/>
          </p:nvPr>
        </p:nvSpPr>
        <p:spPr>
          <a:xfrm>
            <a:off x="680884" y="365124"/>
            <a:ext cx="10515600" cy="1021223"/>
          </a:xfrm>
        </p:spPr>
        <p:txBody>
          <a:bodyPr>
            <a:normAutofit/>
          </a:bodyPr>
          <a:lstStyle/>
          <a:p>
            <a:r>
              <a:rPr lang="en-US" dirty="0"/>
              <a:t>Discussion</a:t>
            </a:r>
            <a:endParaRPr lang="en-GB" dirty="0"/>
          </a:p>
        </p:txBody>
      </p:sp>
      <p:sp>
        <p:nvSpPr>
          <p:cNvPr id="5" name="Content Placeholder 4">
            <a:extLst>
              <a:ext uri="{FF2B5EF4-FFF2-40B4-BE49-F238E27FC236}">
                <a16:creationId xmlns:a16="http://schemas.microsoft.com/office/drawing/2014/main" id="{0E93DF98-E040-089C-B475-7318841D3505}"/>
              </a:ext>
            </a:extLst>
          </p:cNvPr>
          <p:cNvSpPr>
            <a:spLocks noGrp="1"/>
          </p:cNvSpPr>
          <p:nvPr>
            <p:ph idx="1"/>
          </p:nvPr>
        </p:nvSpPr>
        <p:spPr>
          <a:xfrm>
            <a:off x="680884" y="1632155"/>
            <a:ext cx="10515600" cy="4544808"/>
          </a:xfrm>
        </p:spPr>
        <p:txBody>
          <a:bodyPr>
            <a:normAutofit lnSpcReduction="10000"/>
          </a:bodyPr>
          <a:lstStyle/>
          <a:p>
            <a:pPr marL="0" indent="0">
              <a:buNone/>
            </a:pPr>
            <a:r>
              <a:rPr lang="en-US" sz="2800" dirty="0"/>
              <a:t>In pairs, look at the provided article and discuss the following:</a:t>
            </a:r>
          </a:p>
          <a:p>
            <a:pPr marL="571500" indent="-571500">
              <a:buFont typeface="+mj-lt"/>
              <a:buAutoNum type="romanLcPeriod"/>
            </a:pPr>
            <a:r>
              <a:rPr lang="en-US" sz="2800" dirty="0"/>
              <a:t>What is the research trying to answer?</a:t>
            </a:r>
          </a:p>
          <a:p>
            <a:pPr marL="571500" indent="-571500">
              <a:buFont typeface="+mj-lt"/>
              <a:buAutoNum type="romanLcPeriod"/>
            </a:pPr>
            <a:r>
              <a:rPr lang="en-US" sz="2800" dirty="0"/>
              <a:t>What was the methodology used?</a:t>
            </a:r>
          </a:p>
          <a:p>
            <a:pPr marL="571500" indent="-571500">
              <a:buFont typeface="+mj-lt"/>
              <a:buAutoNum type="romanLcPeriod"/>
            </a:pPr>
            <a:r>
              <a:rPr lang="en-US" sz="2800" dirty="0"/>
              <a:t>What was the analysis method used?</a:t>
            </a:r>
          </a:p>
          <a:p>
            <a:pPr marL="571500" indent="-571500">
              <a:buFont typeface="+mj-lt"/>
              <a:buAutoNum type="romanLcPeriod"/>
            </a:pPr>
            <a:r>
              <a:rPr lang="en-US" sz="2800" dirty="0"/>
              <a:t>What does the analysis do?</a:t>
            </a:r>
          </a:p>
          <a:p>
            <a:pPr marL="571500" indent="-571500">
              <a:buFont typeface="+mj-lt"/>
              <a:buAutoNum type="romanLcPeriod"/>
            </a:pPr>
            <a:r>
              <a:rPr lang="en-US" sz="2800" dirty="0"/>
              <a:t>Has the objective being met through the analysis? Briefly explain how.</a:t>
            </a:r>
          </a:p>
          <a:p>
            <a:pPr marL="571500" indent="-571500">
              <a:buFont typeface="+mj-lt"/>
              <a:buAutoNum type="romanLcPeriod"/>
            </a:pPr>
            <a:r>
              <a:rPr lang="en-US" sz="2800" dirty="0"/>
              <a:t>Is there any further analysis that could be done to meet the objective?</a:t>
            </a:r>
          </a:p>
          <a:p>
            <a:pPr marL="571500" indent="-571500">
              <a:buFont typeface="+mj-lt"/>
              <a:buAutoNum type="romanLcPeriod"/>
            </a:pPr>
            <a:r>
              <a:rPr lang="en-US" sz="2800" dirty="0"/>
              <a:t>What did you find interesting in the paper? (2 things max)</a:t>
            </a:r>
            <a:endParaRPr lang="en-GB" sz="2800" dirty="0"/>
          </a:p>
          <a:p>
            <a:endParaRPr lang="en-GB" dirty="0"/>
          </a:p>
        </p:txBody>
      </p:sp>
    </p:spTree>
    <p:extLst>
      <p:ext uri="{BB962C8B-B14F-4D97-AF65-F5344CB8AC3E}">
        <p14:creationId xmlns:p14="http://schemas.microsoft.com/office/powerpoint/2010/main" val="16214555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SSD">
      <a:dk1>
        <a:sysClr val="windowText" lastClr="000000"/>
      </a:dk1>
      <a:lt1>
        <a:sysClr val="window" lastClr="FFFFFF"/>
      </a:lt1>
      <a:dk2>
        <a:srgbClr val="666666"/>
      </a:dk2>
      <a:lt2>
        <a:srgbClr val="E7E6E6"/>
      </a:lt2>
      <a:accent1>
        <a:srgbClr val="D2232A"/>
      </a:accent1>
      <a:accent2>
        <a:srgbClr val="30A8A7"/>
      </a:accent2>
      <a:accent3>
        <a:srgbClr val="A5A5A5"/>
      </a:accent3>
      <a:accent4>
        <a:srgbClr val="F8BC02"/>
      </a:accent4>
      <a:accent5>
        <a:srgbClr val="CDD1C4"/>
      </a:accent5>
      <a:accent6>
        <a:srgbClr val="70AD47"/>
      </a:accent6>
      <a:hlink>
        <a:srgbClr val="FE5F55"/>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QSE103_Session_1_Experimental_Design_v1.potx" id="{CC61303E-8743-4DDB-AF50-16AC9571FE60}" vid="{AB23DF39-32AA-499D-8005-052D46EA49B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21923</TotalTime>
  <Words>6046</Words>
  <Application>Microsoft Office PowerPoint</Application>
  <PresentationFormat>Widescreen</PresentationFormat>
  <Paragraphs>722</Paragraphs>
  <Slides>82</Slides>
  <Notes>59</Notes>
  <HiddenSlides>2</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82</vt:i4>
      </vt:variant>
    </vt:vector>
  </HeadingPairs>
  <TitlesOfParts>
    <vt:vector size="97" baseType="lpstr">
      <vt:lpstr>Aptos</vt:lpstr>
      <vt:lpstr>Aptos Display</vt:lpstr>
      <vt:lpstr>Arial</vt:lpstr>
      <vt:lpstr>Calibri</vt:lpstr>
      <vt:lpstr>Calibri Light</vt:lpstr>
      <vt:lpstr>Cambria Math</vt:lpstr>
      <vt:lpstr>inherit</vt:lpstr>
      <vt:lpstr>LMRoman10-Regular</vt:lpstr>
      <vt:lpstr>Open Sans</vt:lpstr>
      <vt:lpstr>Symbol</vt:lpstr>
      <vt:lpstr>Times New Roman</vt:lpstr>
      <vt:lpstr>Wingdings</vt:lpstr>
      <vt:lpstr>Office Theme</vt:lpstr>
      <vt:lpstr>Custom Design</vt:lpstr>
      <vt:lpstr>1_Office Theme</vt:lpstr>
      <vt:lpstr>CS 600: Research Methodology</vt:lpstr>
      <vt:lpstr>Coverage timeline</vt:lpstr>
      <vt:lpstr>Section 1: Preparing to do analysis </vt:lpstr>
      <vt:lpstr>Learning objectives</vt:lpstr>
      <vt:lpstr>Before you begin any analysis…</vt:lpstr>
      <vt:lpstr>Activity 1 (40 minutes)</vt:lpstr>
      <vt:lpstr>A look at articles</vt:lpstr>
      <vt:lpstr>A look at articles…others </vt:lpstr>
      <vt:lpstr>Discussion</vt:lpstr>
      <vt:lpstr>Section 2: Data collection and management</vt:lpstr>
      <vt:lpstr>Learning outcomes</vt:lpstr>
      <vt:lpstr>Let’s think…</vt:lpstr>
      <vt:lpstr>Data Flow</vt:lpstr>
      <vt:lpstr>Types of data</vt:lpstr>
      <vt:lpstr>Types of data collection</vt:lpstr>
      <vt:lpstr>Task: Data collection</vt:lpstr>
      <vt:lpstr>Homework on data management</vt:lpstr>
      <vt:lpstr>PowerPoint Presentation</vt:lpstr>
      <vt:lpstr>Next class: discussion on homework</vt:lpstr>
      <vt:lpstr>Electronic data collection</vt:lpstr>
      <vt:lpstr>ODK Resources</vt:lpstr>
      <vt:lpstr>Video and discussion: Key aspects to consider in data management</vt:lpstr>
      <vt:lpstr> Module 3: A sensible approach to data analysis  </vt:lpstr>
      <vt:lpstr>Learning Objectives</vt:lpstr>
      <vt:lpstr>  Section 3: Data Exploration</vt:lpstr>
      <vt:lpstr>Learning outcomes</vt:lpstr>
      <vt:lpstr>What is data exploration?</vt:lpstr>
      <vt:lpstr>Univariate analysis</vt:lpstr>
      <vt:lpstr>Bivariate analysis</vt:lpstr>
      <vt:lpstr>Why is data exploration important?</vt:lpstr>
      <vt:lpstr>To-do on practical dataset: necta results dataset</vt:lpstr>
      <vt:lpstr>Reading list</vt:lpstr>
      <vt:lpstr>Section 4: Estimation</vt:lpstr>
      <vt:lpstr>Video lecture</vt:lpstr>
      <vt:lpstr>Q&amp;A</vt:lpstr>
      <vt:lpstr>Discussion questions (set A)</vt:lpstr>
      <vt:lpstr>Discussion questions (set B)</vt:lpstr>
      <vt:lpstr>Discussion questions (set B) cont’d…</vt:lpstr>
      <vt:lpstr>Demonstration</vt:lpstr>
      <vt:lpstr>Section 5: Hypothesis testing </vt:lpstr>
      <vt:lpstr>Learning outcomes</vt:lpstr>
      <vt:lpstr>TASK: Overview of Hypothesis Testing</vt:lpstr>
      <vt:lpstr>Lecture 1</vt:lpstr>
      <vt:lpstr>Discussion questions: set A</vt:lpstr>
      <vt:lpstr>Break (5 mins)</vt:lpstr>
      <vt:lpstr>Lecture 2</vt:lpstr>
      <vt:lpstr>Common hypothesis tests</vt:lpstr>
      <vt:lpstr>Other tests: ANOVA, Linear regression, etc.</vt:lpstr>
      <vt:lpstr>Practical exercise 1: One sample t-test</vt:lpstr>
      <vt:lpstr>Practical exercise 2: Two sample t-test</vt:lpstr>
      <vt:lpstr>Conclusions</vt:lpstr>
      <vt:lpstr>Other references</vt:lpstr>
      <vt:lpstr>Section 6: Statistical Modelling </vt:lpstr>
      <vt:lpstr>Lecture 1 </vt:lpstr>
      <vt:lpstr>Discussion questions (Set A)</vt:lpstr>
      <vt:lpstr>Describing a statistical model</vt:lpstr>
      <vt:lpstr>Example 1</vt:lpstr>
      <vt:lpstr>Example 2</vt:lpstr>
      <vt:lpstr>More on modelling</vt:lpstr>
      <vt:lpstr>Linear Regression Models (LM) Vs Generalised Linear Models (GLM)</vt:lpstr>
      <vt:lpstr>LMs examples</vt:lpstr>
      <vt:lpstr>LMs examples cont’d…</vt:lpstr>
      <vt:lpstr>LMs cont’d (2)…</vt:lpstr>
      <vt:lpstr>GLMs</vt:lpstr>
      <vt:lpstr>LMs Vs GLMs</vt:lpstr>
      <vt:lpstr>What can you do if you data does not follow a Normal distribution?</vt:lpstr>
      <vt:lpstr>The GLM family</vt:lpstr>
      <vt:lpstr>Types of data handled by GLM</vt:lpstr>
      <vt:lpstr>PowerPoint Presentation</vt:lpstr>
      <vt:lpstr>Flow chart to choose appropriate statistical analysis </vt:lpstr>
      <vt:lpstr>Discussion questions (Set B)</vt:lpstr>
      <vt:lpstr>Section 7: Practical data analysis</vt:lpstr>
      <vt:lpstr>Choice of statistical software</vt:lpstr>
      <vt:lpstr>Data description: FallowN2</vt:lpstr>
      <vt:lpstr>ANOVA in Crop Experiments: Practical</vt:lpstr>
      <vt:lpstr>ANOVA in Crop Experiments: Practical</vt:lpstr>
      <vt:lpstr>Two-way ANOVA</vt:lpstr>
      <vt:lpstr>Two-way ANOVA cont’d…</vt:lpstr>
      <vt:lpstr>Regression Analysis</vt:lpstr>
      <vt:lpstr>‘Fertilizer vs yield’ data</vt:lpstr>
      <vt:lpstr>Regression analysis - example</vt:lpstr>
      <vt:lpstr>Regression – results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Nuru Kipato</dc:creator>
  <cp:lastModifiedBy>Nuru Kipato</cp:lastModifiedBy>
  <cp:revision>410</cp:revision>
  <dcterms:created xsi:type="dcterms:W3CDTF">2024-10-08T07:58:25Z</dcterms:created>
  <dcterms:modified xsi:type="dcterms:W3CDTF">2025-03-03T23:47:44Z</dcterms:modified>
</cp:coreProperties>
</file>