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5"/>
  </p:notesMasterIdLst>
  <p:sldIdLst>
    <p:sldId id="275" r:id="rId2"/>
    <p:sldId id="258" r:id="rId3"/>
    <p:sldId id="274" r:id="rId4"/>
    <p:sldId id="259" r:id="rId5"/>
    <p:sldId id="260" r:id="rId6"/>
    <p:sldId id="268" r:id="rId7"/>
    <p:sldId id="269" r:id="rId8"/>
    <p:sldId id="270" r:id="rId9"/>
    <p:sldId id="271" r:id="rId10"/>
    <p:sldId id="272" r:id="rId11"/>
    <p:sldId id="267" r:id="rId12"/>
    <p:sldId id="261" r:id="rId13"/>
    <p:sldId id="29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D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0748" autoAdjust="0"/>
  </p:normalViewPr>
  <p:slideViewPr>
    <p:cSldViewPr snapToGrid="0">
      <p:cViewPr varScale="1">
        <p:scale>
          <a:sx n="84" d="100"/>
          <a:sy n="84" d="100"/>
        </p:scale>
        <p:origin x="208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8C5B55-3166-4B03-998C-02441C7676B1}"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FI"/>
        </a:p>
      </dgm:t>
    </dgm:pt>
    <dgm:pt modelId="{C3812AAF-B6EB-4D37-9135-820B8B3DD53A}">
      <dgm:prSet phldrT="[Text]"/>
      <dgm:spPr/>
      <dgm:t>
        <a:bodyPr/>
        <a:lstStyle/>
        <a:p>
          <a:r>
            <a:rPr lang="en-GB" dirty="0"/>
            <a:t>Observe</a:t>
          </a:r>
          <a:endParaRPr lang="en-FI" dirty="0"/>
        </a:p>
      </dgm:t>
    </dgm:pt>
    <dgm:pt modelId="{3D37A407-4B49-429E-8AAA-0F857F52A69E}" type="parTrans" cxnId="{1693E033-0D4E-4722-A95F-8210BB9F6DBD}">
      <dgm:prSet/>
      <dgm:spPr/>
      <dgm:t>
        <a:bodyPr/>
        <a:lstStyle/>
        <a:p>
          <a:endParaRPr lang="en-FI"/>
        </a:p>
      </dgm:t>
    </dgm:pt>
    <dgm:pt modelId="{F23B8A1E-56C5-4D5E-904F-8DBA2A61DB48}" type="sibTrans" cxnId="{1693E033-0D4E-4722-A95F-8210BB9F6DBD}">
      <dgm:prSet/>
      <dgm:spPr/>
      <dgm:t>
        <a:bodyPr/>
        <a:lstStyle/>
        <a:p>
          <a:endParaRPr lang="en-FI"/>
        </a:p>
      </dgm:t>
    </dgm:pt>
    <dgm:pt modelId="{B51795DE-2816-4721-923F-488EDE8EEC97}">
      <dgm:prSet phldrT="[Text]"/>
      <dgm:spPr/>
      <dgm:t>
        <a:bodyPr/>
        <a:lstStyle/>
        <a:p>
          <a:r>
            <a:rPr lang="en-GB" dirty="0"/>
            <a:t>Reflect</a:t>
          </a:r>
          <a:endParaRPr lang="en-FI" dirty="0"/>
        </a:p>
      </dgm:t>
    </dgm:pt>
    <dgm:pt modelId="{81B90BF9-AD79-436B-978A-093260526BD3}" type="parTrans" cxnId="{04425A63-998B-42A9-BA69-AF4F784828DB}">
      <dgm:prSet/>
      <dgm:spPr/>
      <dgm:t>
        <a:bodyPr/>
        <a:lstStyle/>
        <a:p>
          <a:endParaRPr lang="en-FI"/>
        </a:p>
      </dgm:t>
    </dgm:pt>
    <dgm:pt modelId="{436D6A4F-EFBF-49E8-858B-30279A70648F}" type="sibTrans" cxnId="{04425A63-998B-42A9-BA69-AF4F784828DB}">
      <dgm:prSet/>
      <dgm:spPr/>
      <dgm:t>
        <a:bodyPr/>
        <a:lstStyle/>
        <a:p>
          <a:endParaRPr lang="en-FI"/>
        </a:p>
      </dgm:t>
    </dgm:pt>
    <dgm:pt modelId="{FC285729-9F3D-486C-A410-459AD7894F7B}">
      <dgm:prSet phldrT="[Text]"/>
      <dgm:spPr/>
      <dgm:t>
        <a:bodyPr/>
        <a:lstStyle/>
        <a:p>
          <a:r>
            <a:rPr lang="en-GB" dirty="0"/>
            <a:t>Generalise</a:t>
          </a:r>
          <a:endParaRPr lang="en-FI" dirty="0"/>
        </a:p>
      </dgm:t>
    </dgm:pt>
    <dgm:pt modelId="{9CD35B6A-C832-4D2F-B6C4-FD6853107CBF}" type="parTrans" cxnId="{31D90AC2-5415-45F2-BD18-A1C279B919C9}">
      <dgm:prSet/>
      <dgm:spPr/>
      <dgm:t>
        <a:bodyPr/>
        <a:lstStyle/>
        <a:p>
          <a:endParaRPr lang="en-FI"/>
        </a:p>
      </dgm:t>
    </dgm:pt>
    <dgm:pt modelId="{088E2062-5F1F-4C81-B8E8-198A3E586073}" type="sibTrans" cxnId="{31D90AC2-5415-45F2-BD18-A1C279B919C9}">
      <dgm:prSet/>
      <dgm:spPr/>
      <dgm:t>
        <a:bodyPr/>
        <a:lstStyle/>
        <a:p>
          <a:endParaRPr lang="en-FI"/>
        </a:p>
      </dgm:t>
    </dgm:pt>
    <dgm:pt modelId="{5F68E330-325C-4691-8B14-ED664B2D1D92}">
      <dgm:prSet phldrT="[Text]"/>
      <dgm:spPr/>
      <dgm:t>
        <a:bodyPr/>
        <a:lstStyle/>
        <a:p>
          <a:r>
            <a:rPr lang="en-GB" dirty="0"/>
            <a:t>Plan</a:t>
          </a:r>
          <a:endParaRPr lang="en-FI" dirty="0"/>
        </a:p>
      </dgm:t>
    </dgm:pt>
    <dgm:pt modelId="{BC8EA21C-0716-4070-8395-7034F42CA006}" type="parTrans" cxnId="{1C4421EC-D4D2-498A-AF46-5856C35C516C}">
      <dgm:prSet/>
      <dgm:spPr/>
      <dgm:t>
        <a:bodyPr/>
        <a:lstStyle/>
        <a:p>
          <a:endParaRPr lang="en-FI"/>
        </a:p>
      </dgm:t>
    </dgm:pt>
    <dgm:pt modelId="{B4B00F63-A59C-4684-B0AA-BB9666EF7D9F}" type="sibTrans" cxnId="{1C4421EC-D4D2-498A-AF46-5856C35C516C}">
      <dgm:prSet/>
      <dgm:spPr/>
      <dgm:t>
        <a:bodyPr/>
        <a:lstStyle/>
        <a:p>
          <a:endParaRPr lang="en-FI"/>
        </a:p>
      </dgm:t>
    </dgm:pt>
    <dgm:pt modelId="{34BC28CE-CCEF-4709-A3E3-67D3A11923DB}" type="pres">
      <dgm:prSet presAssocID="{AB8C5B55-3166-4B03-998C-02441C7676B1}" presName="cycle" presStyleCnt="0">
        <dgm:presLayoutVars>
          <dgm:dir/>
          <dgm:resizeHandles val="exact"/>
        </dgm:presLayoutVars>
      </dgm:prSet>
      <dgm:spPr/>
    </dgm:pt>
    <dgm:pt modelId="{5DE9E137-6EA4-4DFB-ADED-15375DDBB71E}" type="pres">
      <dgm:prSet presAssocID="{C3812AAF-B6EB-4D37-9135-820B8B3DD53A}" presName="node" presStyleLbl="node1" presStyleIdx="0" presStyleCnt="4">
        <dgm:presLayoutVars>
          <dgm:bulletEnabled val="1"/>
        </dgm:presLayoutVars>
      </dgm:prSet>
      <dgm:spPr/>
    </dgm:pt>
    <dgm:pt modelId="{82FAABE1-4569-4BE3-8AA7-0C3670E22E67}" type="pres">
      <dgm:prSet presAssocID="{C3812AAF-B6EB-4D37-9135-820B8B3DD53A}" presName="spNode" presStyleCnt="0"/>
      <dgm:spPr/>
    </dgm:pt>
    <dgm:pt modelId="{9698DF64-5AB9-4FB8-815A-37349A0087CC}" type="pres">
      <dgm:prSet presAssocID="{F23B8A1E-56C5-4D5E-904F-8DBA2A61DB48}" presName="sibTrans" presStyleLbl="sibTrans1D1" presStyleIdx="0" presStyleCnt="4"/>
      <dgm:spPr/>
    </dgm:pt>
    <dgm:pt modelId="{8D55512A-7C9C-47A5-843D-5274F2671C0B}" type="pres">
      <dgm:prSet presAssocID="{B51795DE-2816-4721-923F-488EDE8EEC97}" presName="node" presStyleLbl="node1" presStyleIdx="1" presStyleCnt="4">
        <dgm:presLayoutVars>
          <dgm:bulletEnabled val="1"/>
        </dgm:presLayoutVars>
      </dgm:prSet>
      <dgm:spPr/>
    </dgm:pt>
    <dgm:pt modelId="{DF880A16-D62F-428C-A29A-829EA84551F2}" type="pres">
      <dgm:prSet presAssocID="{B51795DE-2816-4721-923F-488EDE8EEC97}" presName="spNode" presStyleCnt="0"/>
      <dgm:spPr/>
    </dgm:pt>
    <dgm:pt modelId="{F12D25D5-02B8-43D9-8260-35EA05D8CA71}" type="pres">
      <dgm:prSet presAssocID="{436D6A4F-EFBF-49E8-858B-30279A70648F}" presName="sibTrans" presStyleLbl="sibTrans1D1" presStyleIdx="1" presStyleCnt="4"/>
      <dgm:spPr/>
    </dgm:pt>
    <dgm:pt modelId="{D3CEF16E-FDBF-40D8-9289-2BB0995F75CD}" type="pres">
      <dgm:prSet presAssocID="{FC285729-9F3D-486C-A410-459AD7894F7B}" presName="node" presStyleLbl="node1" presStyleIdx="2" presStyleCnt="4">
        <dgm:presLayoutVars>
          <dgm:bulletEnabled val="1"/>
        </dgm:presLayoutVars>
      </dgm:prSet>
      <dgm:spPr/>
    </dgm:pt>
    <dgm:pt modelId="{A8E784DD-7DA6-4EDD-8D8E-E80E645B0723}" type="pres">
      <dgm:prSet presAssocID="{FC285729-9F3D-486C-A410-459AD7894F7B}" presName="spNode" presStyleCnt="0"/>
      <dgm:spPr/>
    </dgm:pt>
    <dgm:pt modelId="{65BD88ED-93A8-4401-A904-083100F604B7}" type="pres">
      <dgm:prSet presAssocID="{088E2062-5F1F-4C81-B8E8-198A3E586073}" presName="sibTrans" presStyleLbl="sibTrans1D1" presStyleIdx="2" presStyleCnt="4"/>
      <dgm:spPr/>
    </dgm:pt>
    <dgm:pt modelId="{95CF4D18-157B-429F-B847-805717472FAD}" type="pres">
      <dgm:prSet presAssocID="{5F68E330-325C-4691-8B14-ED664B2D1D92}" presName="node" presStyleLbl="node1" presStyleIdx="3" presStyleCnt="4">
        <dgm:presLayoutVars>
          <dgm:bulletEnabled val="1"/>
        </dgm:presLayoutVars>
      </dgm:prSet>
      <dgm:spPr/>
    </dgm:pt>
    <dgm:pt modelId="{E4CA97F7-D4BD-4128-9280-89E71A0496F0}" type="pres">
      <dgm:prSet presAssocID="{5F68E330-325C-4691-8B14-ED664B2D1D92}" presName="spNode" presStyleCnt="0"/>
      <dgm:spPr/>
    </dgm:pt>
    <dgm:pt modelId="{1A4C729B-25DB-4218-9F29-67FC80462FF6}" type="pres">
      <dgm:prSet presAssocID="{B4B00F63-A59C-4684-B0AA-BB9666EF7D9F}" presName="sibTrans" presStyleLbl="sibTrans1D1" presStyleIdx="3" presStyleCnt="4"/>
      <dgm:spPr/>
    </dgm:pt>
  </dgm:ptLst>
  <dgm:cxnLst>
    <dgm:cxn modelId="{668E4E04-1578-490A-A6A7-049F3D6FEDFB}" type="presOf" srcId="{AB8C5B55-3166-4B03-998C-02441C7676B1}" destId="{34BC28CE-CCEF-4709-A3E3-67D3A11923DB}" srcOrd="0" destOrd="0" presId="urn:microsoft.com/office/officeart/2005/8/layout/cycle5"/>
    <dgm:cxn modelId="{88A28B0E-1775-46A2-A909-80289939242F}" type="presOf" srcId="{C3812AAF-B6EB-4D37-9135-820B8B3DD53A}" destId="{5DE9E137-6EA4-4DFB-ADED-15375DDBB71E}" srcOrd="0" destOrd="0" presId="urn:microsoft.com/office/officeart/2005/8/layout/cycle5"/>
    <dgm:cxn modelId="{34834914-845F-49EB-86CA-2B4F1EB1369E}" type="presOf" srcId="{436D6A4F-EFBF-49E8-858B-30279A70648F}" destId="{F12D25D5-02B8-43D9-8260-35EA05D8CA71}" srcOrd="0" destOrd="0" presId="urn:microsoft.com/office/officeart/2005/8/layout/cycle5"/>
    <dgm:cxn modelId="{DCF31D2A-149A-4DCF-A6E9-FF6586BDF402}" type="presOf" srcId="{5F68E330-325C-4691-8B14-ED664B2D1D92}" destId="{95CF4D18-157B-429F-B847-805717472FAD}" srcOrd="0" destOrd="0" presId="urn:microsoft.com/office/officeart/2005/8/layout/cycle5"/>
    <dgm:cxn modelId="{1693E033-0D4E-4722-A95F-8210BB9F6DBD}" srcId="{AB8C5B55-3166-4B03-998C-02441C7676B1}" destId="{C3812AAF-B6EB-4D37-9135-820B8B3DD53A}" srcOrd="0" destOrd="0" parTransId="{3D37A407-4B49-429E-8AAA-0F857F52A69E}" sibTransId="{F23B8A1E-56C5-4D5E-904F-8DBA2A61DB48}"/>
    <dgm:cxn modelId="{11FECF34-A905-4D71-8283-F2C1CDF9028F}" type="presOf" srcId="{B4B00F63-A59C-4684-B0AA-BB9666EF7D9F}" destId="{1A4C729B-25DB-4218-9F29-67FC80462FF6}" srcOrd="0" destOrd="0" presId="urn:microsoft.com/office/officeart/2005/8/layout/cycle5"/>
    <dgm:cxn modelId="{04425A63-998B-42A9-BA69-AF4F784828DB}" srcId="{AB8C5B55-3166-4B03-998C-02441C7676B1}" destId="{B51795DE-2816-4721-923F-488EDE8EEC97}" srcOrd="1" destOrd="0" parTransId="{81B90BF9-AD79-436B-978A-093260526BD3}" sibTransId="{436D6A4F-EFBF-49E8-858B-30279A70648F}"/>
    <dgm:cxn modelId="{16848B6E-050C-4146-AA81-ED21693E6DD3}" type="presOf" srcId="{B51795DE-2816-4721-923F-488EDE8EEC97}" destId="{8D55512A-7C9C-47A5-843D-5274F2671C0B}" srcOrd="0" destOrd="0" presId="urn:microsoft.com/office/officeart/2005/8/layout/cycle5"/>
    <dgm:cxn modelId="{F181D286-6D22-4E46-BDDF-189AD22283ED}" type="presOf" srcId="{F23B8A1E-56C5-4D5E-904F-8DBA2A61DB48}" destId="{9698DF64-5AB9-4FB8-815A-37349A0087CC}" srcOrd="0" destOrd="0" presId="urn:microsoft.com/office/officeart/2005/8/layout/cycle5"/>
    <dgm:cxn modelId="{31D90AC2-5415-45F2-BD18-A1C279B919C9}" srcId="{AB8C5B55-3166-4B03-998C-02441C7676B1}" destId="{FC285729-9F3D-486C-A410-459AD7894F7B}" srcOrd="2" destOrd="0" parTransId="{9CD35B6A-C832-4D2F-B6C4-FD6853107CBF}" sibTransId="{088E2062-5F1F-4C81-B8E8-198A3E586073}"/>
    <dgm:cxn modelId="{7F2944C7-C579-4A7C-9F8B-DA188D0DB8F2}" type="presOf" srcId="{FC285729-9F3D-486C-A410-459AD7894F7B}" destId="{D3CEF16E-FDBF-40D8-9289-2BB0995F75CD}" srcOrd="0" destOrd="0" presId="urn:microsoft.com/office/officeart/2005/8/layout/cycle5"/>
    <dgm:cxn modelId="{1C4421EC-D4D2-498A-AF46-5856C35C516C}" srcId="{AB8C5B55-3166-4B03-998C-02441C7676B1}" destId="{5F68E330-325C-4691-8B14-ED664B2D1D92}" srcOrd="3" destOrd="0" parTransId="{BC8EA21C-0716-4070-8395-7034F42CA006}" sibTransId="{B4B00F63-A59C-4684-B0AA-BB9666EF7D9F}"/>
    <dgm:cxn modelId="{A19B54FD-4E9F-470B-A9FB-771BD4CB8CAF}" type="presOf" srcId="{088E2062-5F1F-4C81-B8E8-198A3E586073}" destId="{65BD88ED-93A8-4401-A904-083100F604B7}" srcOrd="0" destOrd="0" presId="urn:microsoft.com/office/officeart/2005/8/layout/cycle5"/>
    <dgm:cxn modelId="{8AEB5D68-8293-4832-8D54-82844721F5BC}" type="presParOf" srcId="{34BC28CE-CCEF-4709-A3E3-67D3A11923DB}" destId="{5DE9E137-6EA4-4DFB-ADED-15375DDBB71E}" srcOrd="0" destOrd="0" presId="urn:microsoft.com/office/officeart/2005/8/layout/cycle5"/>
    <dgm:cxn modelId="{76A13852-0613-499A-BE9D-C0CA1BAE0F94}" type="presParOf" srcId="{34BC28CE-CCEF-4709-A3E3-67D3A11923DB}" destId="{82FAABE1-4569-4BE3-8AA7-0C3670E22E67}" srcOrd="1" destOrd="0" presId="urn:microsoft.com/office/officeart/2005/8/layout/cycle5"/>
    <dgm:cxn modelId="{741B249A-2F9D-41FD-81C9-58744A679AAE}" type="presParOf" srcId="{34BC28CE-CCEF-4709-A3E3-67D3A11923DB}" destId="{9698DF64-5AB9-4FB8-815A-37349A0087CC}" srcOrd="2" destOrd="0" presId="urn:microsoft.com/office/officeart/2005/8/layout/cycle5"/>
    <dgm:cxn modelId="{447D42A5-6ACC-4960-B3E2-41E0919FD915}" type="presParOf" srcId="{34BC28CE-CCEF-4709-A3E3-67D3A11923DB}" destId="{8D55512A-7C9C-47A5-843D-5274F2671C0B}" srcOrd="3" destOrd="0" presId="urn:microsoft.com/office/officeart/2005/8/layout/cycle5"/>
    <dgm:cxn modelId="{54B70E2B-53A3-40CF-9FA5-5714AFA9108C}" type="presParOf" srcId="{34BC28CE-CCEF-4709-A3E3-67D3A11923DB}" destId="{DF880A16-D62F-428C-A29A-829EA84551F2}" srcOrd="4" destOrd="0" presId="urn:microsoft.com/office/officeart/2005/8/layout/cycle5"/>
    <dgm:cxn modelId="{4C2AC9FC-1077-413B-9019-1F1584A07594}" type="presParOf" srcId="{34BC28CE-CCEF-4709-A3E3-67D3A11923DB}" destId="{F12D25D5-02B8-43D9-8260-35EA05D8CA71}" srcOrd="5" destOrd="0" presId="urn:microsoft.com/office/officeart/2005/8/layout/cycle5"/>
    <dgm:cxn modelId="{336D8997-A6F4-4886-A347-9448E53E148E}" type="presParOf" srcId="{34BC28CE-CCEF-4709-A3E3-67D3A11923DB}" destId="{D3CEF16E-FDBF-40D8-9289-2BB0995F75CD}" srcOrd="6" destOrd="0" presId="urn:microsoft.com/office/officeart/2005/8/layout/cycle5"/>
    <dgm:cxn modelId="{DAE01CA3-E376-4AFA-ACCD-4FDF8C1A45CF}" type="presParOf" srcId="{34BC28CE-CCEF-4709-A3E3-67D3A11923DB}" destId="{A8E784DD-7DA6-4EDD-8D8E-E80E645B0723}" srcOrd="7" destOrd="0" presId="urn:microsoft.com/office/officeart/2005/8/layout/cycle5"/>
    <dgm:cxn modelId="{7446B615-B004-43D6-B096-5794874FE876}" type="presParOf" srcId="{34BC28CE-CCEF-4709-A3E3-67D3A11923DB}" destId="{65BD88ED-93A8-4401-A904-083100F604B7}" srcOrd="8" destOrd="0" presId="urn:microsoft.com/office/officeart/2005/8/layout/cycle5"/>
    <dgm:cxn modelId="{C887DE36-FB59-4077-A2C4-CE8041333422}" type="presParOf" srcId="{34BC28CE-CCEF-4709-A3E3-67D3A11923DB}" destId="{95CF4D18-157B-429F-B847-805717472FAD}" srcOrd="9" destOrd="0" presId="urn:microsoft.com/office/officeart/2005/8/layout/cycle5"/>
    <dgm:cxn modelId="{1C09DABC-C8BA-42E0-A3F0-C0860C0087AA}" type="presParOf" srcId="{34BC28CE-CCEF-4709-A3E3-67D3A11923DB}" destId="{E4CA97F7-D4BD-4128-9280-89E71A0496F0}" srcOrd="10" destOrd="0" presId="urn:microsoft.com/office/officeart/2005/8/layout/cycle5"/>
    <dgm:cxn modelId="{C5D7AB85-EF9C-49B1-885F-95424E4D9A79}" type="presParOf" srcId="{34BC28CE-CCEF-4709-A3E3-67D3A11923DB}" destId="{1A4C729B-25DB-4218-9F29-67FC80462FF6}" srcOrd="11"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E9E137-6EA4-4DFB-ADED-15375DDBB71E}">
      <dsp:nvSpPr>
        <dsp:cNvPr id="0" name=""/>
        <dsp:cNvSpPr/>
      </dsp:nvSpPr>
      <dsp:spPr>
        <a:xfrm>
          <a:off x="1738261" y="156"/>
          <a:ext cx="1373558" cy="8928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Observe</a:t>
          </a:r>
          <a:endParaRPr lang="en-FI" sz="1800" kern="1200" dirty="0"/>
        </a:p>
      </dsp:txBody>
      <dsp:txXfrm>
        <a:off x="1781844" y="43739"/>
        <a:ext cx="1286392" cy="805646"/>
      </dsp:txXfrm>
    </dsp:sp>
    <dsp:sp modelId="{9698DF64-5AB9-4FB8-815A-37349A0087CC}">
      <dsp:nvSpPr>
        <dsp:cNvPr id="0" name=""/>
        <dsp:cNvSpPr/>
      </dsp:nvSpPr>
      <dsp:spPr>
        <a:xfrm>
          <a:off x="948406" y="446563"/>
          <a:ext cx="2953268" cy="2953268"/>
        </a:xfrm>
        <a:custGeom>
          <a:avLst/>
          <a:gdLst/>
          <a:ahLst/>
          <a:cxnLst/>
          <a:rect l="0" t="0" r="0" b="0"/>
          <a:pathLst>
            <a:path>
              <a:moveTo>
                <a:pt x="2353500" y="288545"/>
              </a:moveTo>
              <a:arcTo wR="1476634" hR="1476634" stAng="18385746" swAng="1635704"/>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8D55512A-7C9C-47A5-843D-5274F2671C0B}">
      <dsp:nvSpPr>
        <dsp:cNvPr id="0" name=""/>
        <dsp:cNvSpPr/>
      </dsp:nvSpPr>
      <dsp:spPr>
        <a:xfrm>
          <a:off x="3214895" y="1476791"/>
          <a:ext cx="1373558" cy="8928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Reflect</a:t>
          </a:r>
          <a:endParaRPr lang="en-FI" sz="1800" kern="1200" dirty="0"/>
        </a:p>
      </dsp:txBody>
      <dsp:txXfrm>
        <a:off x="3258478" y="1520374"/>
        <a:ext cx="1286392" cy="805646"/>
      </dsp:txXfrm>
    </dsp:sp>
    <dsp:sp modelId="{F12D25D5-02B8-43D9-8260-35EA05D8CA71}">
      <dsp:nvSpPr>
        <dsp:cNvPr id="0" name=""/>
        <dsp:cNvSpPr/>
      </dsp:nvSpPr>
      <dsp:spPr>
        <a:xfrm>
          <a:off x="948406" y="446563"/>
          <a:ext cx="2953268" cy="2953268"/>
        </a:xfrm>
        <a:custGeom>
          <a:avLst/>
          <a:gdLst/>
          <a:ahLst/>
          <a:cxnLst/>
          <a:rect l="0" t="0" r="0" b="0"/>
          <a:pathLst>
            <a:path>
              <a:moveTo>
                <a:pt x="2800312" y="2131100"/>
              </a:moveTo>
              <a:arcTo wR="1476634" hR="1476634" stAng="1578550" swAng="1635704"/>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D3CEF16E-FDBF-40D8-9289-2BB0995F75CD}">
      <dsp:nvSpPr>
        <dsp:cNvPr id="0" name=""/>
        <dsp:cNvSpPr/>
      </dsp:nvSpPr>
      <dsp:spPr>
        <a:xfrm>
          <a:off x="1738261" y="2953425"/>
          <a:ext cx="1373558" cy="8928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Generalise</a:t>
          </a:r>
          <a:endParaRPr lang="en-FI" sz="1800" kern="1200" dirty="0"/>
        </a:p>
      </dsp:txBody>
      <dsp:txXfrm>
        <a:off x="1781844" y="2997008"/>
        <a:ext cx="1286392" cy="805646"/>
      </dsp:txXfrm>
    </dsp:sp>
    <dsp:sp modelId="{65BD88ED-93A8-4401-A904-083100F604B7}">
      <dsp:nvSpPr>
        <dsp:cNvPr id="0" name=""/>
        <dsp:cNvSpPr/>
      </dsp:nvSpPr>
      <dsp:spPr>
        <a:xfrm>
          <a:off x="948406" y="446563"/>
          <a:ext cx="2953268" cy="2953268"/>
        </a:xfrm>
        <a:custGeom>
          <a:avLst/>
          <a:gdLst/>
          <a:ahLst/>
          <a:cxnLst/>
          <a:rect l="0" t="0" r="0" b="0"/>
          <a:pathLst>
            <a:path>
              <a:moveTo>
                <a:pt x="599768" y="2664722"/>
              </a:moveTo>
              <a:arcTo wR="1476634" hR="1476634" stAng="7585746" swAng="1635704"/>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95CF4D18-157B-429F-B847-805717472FAD}">
      <dsp:nvSpPr>
        <dsp:cNvPr id="0" name=""/>
        <dsp:cNvSpPr/>
      </dsp:nvSpPr>
      <dsp:spPr>
        <a:xfrm>
          <a:off x="261627" y="1476791"/>
          <a:ext cx="1373558" cy="8928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Plan</a:t>
          </a:r>
          <a:endParaRPr lang="en-FI" sz="1800" kern="1200" dirty="0"/>
        </a:p>
      </dsp:txBody>
      <dsp:txXfrm>
        <a:off x="305210" y="1520374"/>
        <a:ext cx="1286392" cy="805646"/>
      </dsp:txXfrm>
    </dsp:sp>
    <dsp:sp modelId="{1A4C729B-25DB-4218-9F29-67FC80462FF6}">
      <dsp:nvSpPr>
        <dsp:cNvPr id="0" name=""/>
        <dsp:cNvSpPr/>
      </dsp:nvSpPr>
      <dsp:spPr>
        <a:xfrm>
          <a:off x="948406" y="446563"/>
          <a:ext cx="2953268" cy="2953268"/>
        </a:xfrm>
        <a:custGeom>
          <a:avLst/>
          <a:gdLst/>
          <a:ahLst/>
          <a:cxnLst/>
          <a:rect l="0" t="0" r="0" b="0"/>
          <a:pathLst>
            <a:path>
              <a:moveTo>
                <a:pt x="152956" y="822168"/>
              </a:moveTo>
              <a:arcTo wR="1476634" hR="1476634" stAng="12378550" swAng="1635704"/>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C12684-1483-4531-B372-52F31BB7E23F}" type="datetimeFigureOut">
              <a:rPr lang="en-FI" smtClean="0"/>
              <a:t>1/13/25</a:t>
            </a:fld>
            <a:endParaRPr lang="en-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218D17-C2B3-4EA0-8C1D-19D0CB99F291}" type="slidenum">
              <a:rPr lang="en-FI" smtClean="0"/>
              <a:t>‹#›</a:t>
            </a:fld>
            <a:endParaRPr lang="en-FI"/>
          </a:p>
        </p:txBody>
      </p:sp>
    </p:spTree>
    <p:extLst>
      <p:ext uri="{BB962C8B-B14F-4D97-AF65-F5344CB8AC3E}">
        <p14:creationId xmlns:p14="http://schemas.microsoft.com/office/powerpoint/2010/main" val="2714543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Hello. My name is Ric Coe and I work for both Statistics for Sustainable Development and CIFOR-ICRAF.   I am going to share a few thoughts that might help you in your student research project.</a:t>
            </a:r>
            <a:endParaRPr lang="en-FI" dirty="0"/>
          </a:p>
        </p:txBody>
      </p:sp>
      <p:sp>
        <p:nvSpPr>
          <p:cNvPr id="4" name="Slide Number Placeholder 3"/>
          <p:cNvSpPr>
            <a:spLocks noGrp="1"/>
          </p:cNvSpPr>
          <p:nvPr>
            <p:ph type="sldNum" sz="quarter" idx="5"/>
          </p:nvPr>
        </p:nvSpPr>
        <p:spPr/>
        <p:txBody>
          <a:bodyPr/>
          <a:lstStyle/>
          <a:p>
            <a:fld id="{63218D17-C2B3-4EA0-8C1D-19D0CB99F291}" type="slidenum">
              <a:rPr lang="en-FI" smtClean="0"/>
              <a:t>1</a:t>
            </a:fld>
            <a:endParaRPr lang="en-FI"/>
          </a:p>
        </p:txBody>
      </p:sp>
    </p:spTree>
    <p:extLst>
      <p:ext uri="{BB962C8B-B14F-4D97-AF65-F5344CB8AC3E}">
        <p14:creationId xmlns:p14="http://schemas.microsoft.com/office/powerpoint/2010/main" val="2580017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fourth point is that there are many characteristics of a practice that influence whether farmers find them useful, other than simply whether an effect exists.  If you want to contribute to development of farmer practices then these other factors need to be built into your research approach.  Involving farmers in the design and assessment of the study is an important contribution to that.</a:t>
            </a:r>
            <a:endParaRPr lang="en-FI" dirty="0"/>
          </a:p>
        </p:txBody>
      </p:sp>
      <p:sp>
        <p:nvSpPr>
          <p:cNvPr id="4" name="Slide Number Placeholder 3"/>
          <p:cNvSpPr>
            <a:spLocks noGrp="1"/>
          </p:cNvSpPr>
          <p:nvPr>
            <p:ph type="sldNum" sz="quarter" idx="5"/>
          </p:nvPr>
        </p:nvSpPr>
        <p:spPr/>
        <p:txBody>
          <a:bodyPr/>
          <a:lstStyle/>
          <a:p>
            <a:fld id="{63218D17-C2B3-4EA0-8C1D-19D0CB99F291}" type="slidenum">
              <a:rPr lang="en-FI" smtClean="0"/>
              <a:t>10</a:t>
            </a:fld>
            <a:endParaRPr lang="en-FI"/>
          </a:p>
        </p:txBody>
      </p:sp>
    </p:spTree>
    <p:extLst>
      <p:ext uri="{BB962C8B-B14F-4D97-AF65-F5344CB8AC3E}">
        <p14:creationId xmlns:p14="http://schemas.microsoft.com/office/powerpoint/2010/main" val="579569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four  common problems with research hypotheses also have implications for the statistical analysis of your data. The statistical analyses you do should be connected to your research hypotheses and questions. The real research questions you have can rarely be answered by a simple yes/no result. So, the statistics that supports or quantifies your results is not going to be a simple yes/no answer, or a result that says an effect is significant or not.</a:t>
            </a:r>
          </a:p>
          <a:p>
            <a:endParaRPr lang="en-GB" dirty="0"/>
          </a:p>
          <a:p>
            <a:r>
              <a:rPr lang="en-GB" dirty="0"/>
              <a:t>The statistics you need will depend on the questions and hypotheses, and also on the design and the way the data have turned out.  Some well-known methods may be part of what you need but will rarely be the whole answer.  As you analyse the data, keep your real research questions in mind and ask yourself whether the statistics is helping you answer them.</a:t>
            </a:r>
            <a:endParaRPr lang="en-FI" dirty="0"/>
          </a:p>
        </p:txBody>
      </p:sp>
      <p:sp>
        <p:nvSpPr>
          <p:cNvPr id="4" name="Slide Number Placeholder 3"/>
          <p:cNvSpPr>
            <a:spLocks noGrp="1"/>
          </p:cNvSpPr>
          <p:nvPr>
            <p:ph type="sldNum" sz="quarter" idx="5"/>
          </p:nvPr>
        </p:nvSpPr>
        <p:spPr/>
        <p:txBody>
          <a:bodyPr/>
          <a:lstStyle/>
          <a:p>
            <a:fld id="{63218D17-C2B3-4EA0-8C1D-19D0CB99F291}" type="slidenum">
              <a:rPr lang="en-FI" smtClean="0"/>
              <a:t>11</a:t>
            </a:fld>
            <a:endParaRPr lang="en-FI"/>
          </a:p>
        </p:txBody>
      </p:sp>
    </p:spTree>
    <p:extLst>
      <p:ext uri="{BB962C8B-B14F-4D97-AF65-F5344CB8AC3E}">
        <p14:creationId xmlns:p14="http://schemas.microsoft.com/office/powerpoint/2010/main" val="4189700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of the above are complex topics.</a:t>
            </a:r>
          </a:p>
          <a:p>
            <a:r>
              <a:rPr lang="en-GB" dirty="0"/>
              <a:t>Experienced researchers will not always agree on them and there are no simple recommendations for you. Each of the points I have discussed leads to further questions, controversies and methods.  Of course, if it was easy, you would not need to spend years studying and learning how to do research.   </a:t>
            </a:r>
          </a:p>
          <a:p>
            <a:endParaRPr lang="en-GB" dirty="0"/>
          </a:p>
          <a:p>
            <a:r>
              <a:rPr lang="en-GB" dirty="0"/>
              <a:t>Here is the important point:</a:t>
            </a:r>
          </a:p>
          <a:p>
            <a:r>
              <a:rPr lang="en-GB" dirty="0"/>
              <a:t>Research habits you pick up while a student will stay with you, so make sure they are good habits. Here is one good habit: question everything you do deeply. Don’t accept standard rules or approaches, but challenge them. The best new research is not going to look just like previous research, and you should be questioning and thinking carefully about every aspect of what you are doing.</a:t>
            </a:r>
          </a:p>
          <a:p>
            <a:endParaRPr lang="en-GB" dirty="0"/>
          </a:p>
          <a:p>
            <a:r>
              <a:rPr lang="en-GB" dirty="0"/>
              <a:t>I hope this gives you something to think about.</a:t>
            </a:r>
          </a:p>
          <a:p>
            <a:endParaRPr lang="en-FI" dirty="0"/>
          </a:p>
        </p:txBody>
      </p:sp>
      <p:sp>
        <p:nvSpPr>
          <p:cNvPr id="4" name="Slide Number Placeholder 3"/>
          <p:cNvSpPr>
            <a:spLocks noGrp="1"/>
          </p:cNvSpPr>
          <p:nvPr>
            <p:ph type="sldNum" sz="quarter" idx="5"/>
          </p:nvPr>
        </p:nvSpPr>
        <p:spPr/>
        <p:txBody>
          <a:bodyPr/>
          <a:lstStyle/>
          <a:p>
            <a:fld id="{63218D17-C2B3-4EA0-8C1D-19D0CB99F291}" type="slidenum">
              <a:rPr lang="en-FI" smtClean="0"/>
              <a:t>12</a:t>
            </a:fld>
            <a:endParaRPr lang="en-FI"/>
          </a:p>
        </p:txBody>
      </p:sp>
    </p:spTree>
    <p:extLst>
      <p:ext uri="{BB962C8B-B14F-4D97-AF65-F5344CB8AC3E}">
        <p14:creationId xmlns:p14="http://schemas.microsoft.com/office/powerpoint/2010/main" val="2253112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you’re interested, the slides for this presentation as well as lots more resources can be downloaded from our website at stats4sd.org/resources. Thank you very much! </a:t>
            </a:r>
            <a:endParaRPr lang="en-GB" dirty="0"/>
          </a:p>
        </p:txBody>
      </p:sp>
      <p:sp>
        <p:nvSpPr>
          <p:cNvPr id="4" name="Slide Number Placeholder 3"/>
          <p:cNvSpPr>
            <a:spLocks noGrp="1"/>
          </p:cNvSpPr>
          <p:nvPr>
            <p:ph type="sldNum" sz="quarter" idx="5"/>
          </p:nvPr>
        </p:nvSpPr>
        <p:spPr/>
        <p:txBody>
          <a:bodyPr/>
          <a:lstStyle/>
          <a:p>
            <a:fld id="{487DBA42-166B-45B5-88F8-8A41CD48F92B}" type="slidenum">
              <a:rPr lang="en-GB" smtClean="0"/>
              <a:t>13</a:t>
            </a:fld>
            <a:endParaRPr lang="en-GB"/>
          </a:p>
        </p:txBody>
      </p:sp>
    </p:spTree>
    <p:extLst>
      <p:ext uri="{BB962C8B-B14F-4D97-AF65-F5344CB8AC3E}">
        <p14:creationId xmlns:p14="http://schemas.microsoft.com/office/powerpoint/2010/main" val="2159059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My aims in this short talk are to prompt some thinking about research hypotheses. The subject can get very deep and philosophical, and I want to keep it practical, pointing to things you can do to improve your research.</a:t>
            </a:r>
          </a:p>
          <a:p>
            <a:endParaRPr lang="en-GB" dirty="0"/>
          </a:p>
          <a:p>
            <a:r>
              <a:rPr lang="en-GB" dirty="0"/>
              <a:t>You, as students, need to learn good research habits now rather than learning things that you have to unlearn later, and I hope this talk will be part if that process.</a:t>
            </a:r>
          </a:p>
          <a:p>
            <a:endParaRPr lang="en-GB" dirty="0"/>
          </a:p>
          <a:p>
            <a:r>
              <a:rPr lang="en-GB" dirty="0"/>
              <a:t>My suggestions are based on years of working in research in agriculture, agroforestry and agroecology, and also working with students.</a:t>
            </a:r>
            <a:endParaRPr lang="en-FI" dirty="0"/>
          </a:p>
          <a:p>
            <a:endParaRPr lang="en-FI" dirty="0"/>
          </a:p>
        </p:txBody>
      </p:sp>
      <p:sp>
        <p:nvSpPr>
          <p:cNvPr id="4" name="Slide Number Placeholder 3"/>
          <p:cNvSpPr>
            <a:spLocks noGrp="1"/>
          </p:cNvSpPr>
          <p:nvPr>
            <p:ph type="sldNum" sz="quarter" idx="5"/>
          </p:nvPr>
        </p:nvSpPr>
        <p:spPr/>
        <p:txBody>
          <a:bodyPr/>
          <a:lstStyle/>
          <a:p>
            <a:fld id="{63218D17-C2B3-4EA0-8C1D-19D0CB99F291}" type="slidenum">
              <a:rPr lang="en-FI" smtClean="0"/>
              <a:t>2</a:t>
            </a:fld>
            <a:endParaRPr lang="en-FI"/>
          </a:p>
        </p:txBody>
      </p:sp>
    </p:spTree>
    <p:extLst>
      <p:ext uri="{BB962C8B-B14F-4D97-AF65-F5344CB8AC3E}">
        <p14:creationId xmlns:p14="http://schemas.microsoft.com/office/powerpoint/2010/main" val="3453222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planning your research you are encouraged, or required to write hypotheses. That is correct, and you can find plenty of advice on how write them.  This YouTube video (https://</a:t>
            </a:r>
            <a:r>
              <a:rPr lang="en-GB" dirty="0" err="1"/>
              <a:t>www.youtube.com</a:t>
            </a:r>
            <a:r>
              <a:rPr lang="en-GB" dirty="0"/>
              <a:t>/</a:t>
            </a:r>
            <a:r>
              <a:rPr lang="en-GB" dirty="0" err="1"/>
              <a:t>watch?v</a:t>
            </a:r>
            <a:r>
              <a:rPr lang="en-GB" dirty="0"/>
              <a:t>=PCgLjDDD4ek)  is just one of many examples. It contains straightforward, sound advice even though it uses a silly the example.  But the advice given here is too simplistic to lead to good research in our area of agriculture and agroecology. I want to point out a few additional things to think about.</a:t>
            </a:r>
            <a:endParaRPr lang="en-FI" dirty="0"/>
          </a:p>
        </p:txBody>
      </p:sp>
      <p:sp>
        <p:nvSpPr>
          <p:cNvPr id="4" name="Slide Number Placeholder 3"/>
          <p:cNvSpPr>
            <a:spLocks noGrp="1"/>
          </p:cNvSpPr>
          <p:nvPr>
            <p:ph type="sldNum" sz="quarter" idx="5"/>
          </p:nvPr>
        </p:nvSpPr>
        <p:spPr/>
        <p:txBody>
          <a:bodyPr/>
          <a:lstStyle/>
          <a:p>
            <a:fld id="{63218D17-C2B3-4EA0-8C1D-19D0CB99F291}" type="slidenum">
              <a:rPr lang="en-FI" smtClean="0"/>
              <a:t>3</a:t>
            </a:fld>
            <a:endParaRPr lang="en-FI"/>
          </a:p>
        </p:txBody>
      </p:sp>
    </p:spTree>
    <p:extLst>
      <p:ext uri="{BB962C8B-B14F-4D97-AF65-F5344CB8AC3E}">
        <p14:creationId xmlns:p14="http://schemas.microsoft.com/office/powerpoint/2010/main" val="2481922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will start with a reminder of where hypotheses fit into research. A simple description of the scientific process is as a cycle. We make observations, reflect on what they tell us and what might explain them, try to state some general lesson or interpretation, then plan to take more observations (for example by doing an experiment) that will allow us to test out what we have learnt,  and the continue the cycle.  (1) Hypotheses come into this as the rules or explanations that we propose to explain what is happening (2) So scientific understanding progresses by proposing hypotheses, testing them, reflecting on the result and repeating. Over the centuries there has been much deep thought on what how this works and you might want to read about it, but my aim now is to keep this simple and practical.</a:t>
            </a:r>
            <a:endParaRPr lang="en-FI" dirty="0"/>
          </a:p>
        </p:txBody>
      </p:sp>
      <p:sp>
        <p:nvSpPr>
          <p:cNvPr id="4" name="Slide Number Placeholder 3"/>
          <p:cNvSpPr>
            <a:spLocks noGrp="1"/>
          </p:cNvSpPr>
          <p:nvPr>
            <p:ph type="sldNum" sz="quarter" idx="5"/>
          </p:nvPr>
        </p:nvSpPr>
        <p:spPr/>
        <p:txBody>
          <a:bodyPr/>
          <a:lstStyle/>
          <a:p>
            <a:fld id="{63218D17-C2B3-4EA0-8C1D-19D0CB99F291}" type="slidenum">
              <a:rPr lang="en-FI" smtClean="0"/>
              <a:t>4</a:t>
            </a:fld>
            <a:endParaRPr lang="en-FI"/>
          </a:p>
        </p:txBody>
      </p:sp>
    </p:spTree>
    <p:extLst>
      <p:ext uri="{BB962C8B-B14F-4D97-AF65-F5344CB8AC3E}">
        <p14:creationId xmlns:p14="http://schemas.microsoft.com/office/powerpoint/2010/main" val="3308410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Much BSc and MSc student research in agroecology and agriculture has an aim of finding things farmers can do differently to solve a problem. Typically a new practice is proposed as having the desired effect, and research done to test whether it does have this effect.  For example, a hypothesis in pest management might be “Spraying with extract of Tephrosia will control aphids”. Hypotheses have to be compared with an alternative, and the usual one selected is a null hypothesis that the practice as no effect(1).  Its easy to imagine an experiment to test this hypothesis – we have a number of plots sprayed with Tephrosia and a number that are not, count the aphids on both.  The research involves collecting data (2) that will allow us to decide (3) which hypothesis is more reasonable.  Does the data support the hypothesis that there is an effect (4) or not (5)? </a:t>
            </a:r>
          </a:p>
          <a:p>
            <a:endParaRPr lang="en-FI" dirty="0"/>
          </a:p>
        </p:txBody>
      </p:sp>
      <p:sp>
        <p:nvSpPr>
          <p:cNvPr id="4" name="Slide Number Placeholder 3"/>
          <p:cNvSpPr>
            <a:spLocks noGrp="1"/>
          </p:cNvSpPr>
          <p:nvPr>
            <p:ph type="sldNum" sz="quarter" idx="5"/>
          </p:nvPr>
        </p:nvSpPr>
        <p:spPr/>
        <p:txBody>
          <a:bodyPr/>
          <a:lstStyle/>
          <a:p>
            <a:fld id="{63218D17-C2B3-4EA0-8C1D-19D0CB99F291}" type="slidenum">
              <a:rPr lang="en-FI" smtClean="0"/>
              <a:t>5</a:t>
            </a:fld>
            <a:endParaRPr lang="en-FI"/>
          </a:p>
        </p:txBody>
      </p:sp>
    </p:spTree>
    <p:extLst>
      <p:ext uri="{BB962C8B-B14F-4D97-AF65-F5344CB8AC3E}">
        <p14:creationId xmlns:p14="http://schemas.microsoft.com/office/powerpoint/2010/main" val="1819361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style of hypothesis and research design often have one or more of these weaknesses.  1…2…3…4…  Let’s look at each of these in turn, though they are related to each other.</a:t>
            </a:r>
            <a:endParaRPr lang="en-FI" dirty="0"/>
          </a:p>
        </p:txBody>
      </p:sp>
      <p:sp>
        <p:nvSpPr>
          <p:cNvPr id="4" name="Slide Number Placeholder 3"/>
          <p:cNvSpPr>
            <a:spLocks noGrp="1"/>
          </p:cNvSpPr>
          <p:nvPr>
            <p:ph type="sldNum" sz="quarter" idx="5"/>
          </p:nvPr>
        </p:nvSpPr>
        <p:spPr/>
        <p:txBody>
          <a:bodyPr/>
          <a:lstStyle/>
          <a:p>
            <a:fld id="{63218D17-C2B3-4EA0-8C1D-19D0CB99F291}" type="slidenum">
              <a:rPr lang="en-FI" smtClean="0"/>
              <a:t>6</a:t>
            </a:fld>
            <a:endParaRPr lang="en-FI"/>
          </a:p>
        </p:txBody>
      </p:sp>
    </p:spTree>
    <p:extLst>
      <p:ext uri="{BB962C8B-B14F-4D97-AF65-F5344CB8AC3E}">
        <p14:creationId xmlns:p14="http://schemas.microsoft.com/office/powerpoint/2010/main" val="3551831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Both"/>
            </a:pPr>
            <a:r>
              <a:rPr lang="en-GB" dirty="0"/>
              <a:t>The first problem is that the hypothesis of ‘no effect’ is often known to be false. For example, you choose to do an experiment on Tephrosia and aphids because it is already known that Tephrosia can kill or repel aphids. (2) The real question is not ‘does the effect exist’ but ‘can we use it’. For example, is the effect large enough to make a difference to farmers. </a:t>
            </a:r>
          </a:p>
          <a:p>
            <a:pPr marL="0" indent="0">
              <a:buNone/>
            </a:pPr>
            <a:endParaRPr lang="en-GB" dirty="0"/>
          </a:p>
          <a:p>
            <a:pPr marL="0" indent="0">
              <a:buNone/>
            </a:pPr>
            <a:r>
              <a:rPr lang="en-GB" dirty="0"/>
              <a:t>(3) An improved pair of hypotheses to compare might be H2 and H3, in which we ask whether effects are usable, not whether they exist.   That has implications, such as needing to know </a:t>
            </a:r>
            <a:r>
              <a:rPr lang="en-GB" i="1" dirty="0"/>
              <a:t>what</a:t>
            </a:r>
            <a:r>
              <a:rPr lang="en-GB" dirty="0"/>
              <a:t> makes an effect usable by farmers.  </a:t>
            </a:r>
            <a:endParaRPr lang="en-FI" dirty="0"/>
          </a:p>
        </p:txBody>
      </p:sp>
      <p:sp>
        <p:nvSpPr>
          <p:cNvPr id="4" name="Slide Number Placeholder 3"/>
          <p:cNvSpPr>
            <a:spLocks noGrp="1"/>
          </p:cNvSpPr>
          <p:nvPr>
            <p:ph type="sldNum" sz="quarter" idx="5"/>
          </p:nvPr>
        </p:nvSpPr>
        <p:spPr/>
        <p:txBody>
          <a:bodyPr/>
          <a:lstStyle/>
          <a:p>
            <a:fld id="{63218D17-C2B3-4EA0-8C1D-19D0CB99F291}" type="slidenum">
              <a:rPr lang="en-FI" smtClean="0"/>
              <a:t>7</a:t>
            </a:fld>
            <a:endParaRPr lang="en-FI"/>
          </a:p>
        </p:txBody>
      </p:sp>
    </p:spTree>
    <p:extLst>
      <p:ext uri="{BB962C8B-B14F-4D97-AF65-F5344CB8AC3E}">
        <p14:creationId xmlns:p14="http://schemas.microsoft.com/office/powerpoint/2010/main" val="3523819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second common problem is that we are asking the simple question of “Is there an effect” but this has no answer because the real situation is more complex.  The answer to the question “Does Tephrosia control aphids?” probably depends on many factors such as the weather, the crop, the time of year, how serious the aphid problem is, what other crops and insects are around, and so on.    So, the real questions that need answering are about this complexity.</a:t>
            </a:r>
          </a:p>
          <a:p>
            <a:r>
              <a:rPr lang="en-GB" dirty="0"/>
              <a:t>(1) We can improve the research by formulating more complex hypotheses about these interactions.  They will probably require a more complex experiment </a:t>
            </a:r>
            <a:r>
              <a:rPr lang="en-GB" dirty="0" err="1"/>
              <a:t>inorder</a:t>
            </a:r>
            <a:r>
              <a:rPr lang="en-GB" dirty="0"/>
              <a:t> to investigate them.</a:t>
            </a:r>
            <a:endParaRPr lang="en-FI" dirty="0"/>
          </a:p>
        </p:txBody>
      </p:sp>
      <p:sp>
        <p:nvSpPr>
          <p:cNvPr id="4" name="Slide Number Placeholder 3"/>
          <p:cNvSpPr>
            <a:spLocks noGrp="1"/>
          </p:cNvSpPr>
          <p:nvPr>
            <p:ph type="sldNum" sz="quarter" idx="5"/>
          </p:nvPr>
        </p:nvSpPr>
        <p:spPr/>
        <p:txBody>
          <a:bodyPr/>
          <a:lstStyle/>
          <a:p>
            <a:fld id="{63218D17-C2B3-4EA0-8C1D-19D0CB99F291}" type="slidenum">
              <a:rPr lang="en-FI" smtClean="0"/>
              <a:t>8</a:t>
            </a:fld>
            <a:endParaRPr lang="en-FI"/>
          </a:p>
        </p:txBody>
      </p:sp>
    </p:spTree>
    <p:extLst>
      <p:ext uri="{BB962C8B-B14F-4D97-AF65-F5344CB8AC3E}">
        <p14:creationId xmlns:p14="http://schemas.microsoft.com/office/powerpoint/2010/main" val="970506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My third point is that we should be trying to advance scientific understanding at the same time as advancing practice for farmers. If we only care about finding a way for farmers to manage aphids, we can simply suggest Tephrosia to them so they can try it out.  </a:t>
            </a:r>
          </a:p>
          <a:p>
            <a:r>
              <a:rPr lang="en-GB" dirty="0"/>
              <a:t>One way to advance science is to investigate topics and hypotheses that are in some way novel or controversial.  To do that you must be familiar with the current science of the topic you are looking at, and where the unknowns lie. That is why you do a literature review. Use it to find out what is not known, not only what is known.</a:t>
            </a:r>
            <a:endParaRPr lang="en-FI" dirty="0"/>
          </a:p>
        </p:txBody>
      </p:sp>
      <p:sp>
        <p:nvSpPr>
          <p:cNvPr id="4" name="Slide Number Placeholder 3"/>
          <p:cNvSpPr>
            <a:spLocks noGrp="1"/>
          </p:cNvSpPr>
          <p:nvPr>
            <p:ph type="sldNum" sz="quarter" idx="5"/>
          </p:nvPr>
        </p:nvSpPr>
        <p:spPr/>
        <p:txBody>
          <a:bodyPr/>
          <a:lstStyle/>
          <a:p>
            <a:fld id="{63218D17-C2B3-4EA0-8C1D-19D0CB99F291}" type="slidenum">
              <a:rPr lang="en-FI" smtClean="0"/>
              <a:t>9</a:t>
            </a:fld>
            <a:endParaRPr lang="en-FI"/>
          </a:p>
        </p:txBody>
      </p:sp>
    </p:spTree>
    <p:extLst>
      <p:ext uri="{BB962C8B-B14F-4D97-AF65-F5344CB8AC3E}">
        <p14:creationId xmlns:p14="http://schemas.microsoft.com/office/powerpoint/2010/main" val="6813209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hyperlink" Target="https://creativecommons.org/licenses/by-sa/4.0/legalcode"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hyperlink" Target="https://stats4sd.org/resources" TargetMode="External"/><Relationship Id="rId4" Type="http://schemas.openxmlformats.org/officeDocument/2006/relationships/hyperlink" Target="https://creativecommons.org/licenses/by-sa/4.0/legalcode"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s://creativecommons.org/licenses/by-sa/4.0/legalcode"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creativecommons.org/licenses/by-sa/4.0/legalcode"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hyperlink" Target="https://stats4sd.org/resources" TargetMode="External"/><Relationship Id="rId7" Type="http://schemas.openxmlformats.org/officeDocument/2006/relationships/image" Target="../media/image6.png"/><Relationship Id="rId2" Type="http://schemas.openxmlformats.org/officeDocument/2006/relationships/hyperlink" Target="https://creativecommons.org/licenses/by-sa/4.0/legalcode" TargetMode="External"/><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4A98632-6E9B-724A-BE33-B8B085B90770}"/>
              </a:ext>
            </a:extLst>
          </p:cNvPr>
          <p:cNvSpPr/>
          <p:nvPr/>
        </p:nvSpPr>
        <p:spPr>
          <a:xfrm>
            <a:off x="3525332" y="-1"/>
            <a:ext cx="8666668" cy="6858000"/>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E1807B2B-D8AF-CC43-9621-80DA46E64D20}"/>
              </a:ext>
            </a:extLst>
          </p:cNvPr>
          <p:cNvSpPr txBox="1"/>
          <p:nvPr/>
        </p:nvSpPr>
        <p:spPr>
          <a:xfrm>
            <a:off x="3919528" y="6340134"/>
            <a:ext cx="4221412" cy="276999"/>
          </a:xfrm>
          <a:prstGeom prst="rect">
            <a:avLst/>
          </a:prstGeom>
          <a:noFill/>
        </p:spPr>
        <p:txBody>
          <a:bodyPr wrap="square" rtlCol="0">
            <a:spAutoFit/>
          </a:bodyPr>
          <a:lstStyle/>
          <a:p>
            <a:r>
              <a:rPr lang="en-GB" sz="1200" u="sng"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hlinkClick r:id="rId2">
                  <a:extLst>
                    <a:ext uri="{A12FA001-AC4F-418D-AE19-62706E023703}">
                      <ahyp:hlinkClr xmlns:ahyp="http://schemas.microsoft.com/office/drawing/2018/hyperlinkcolor" val="tx"/>
                    </a:ext>
                  </a:extLst>
                </a:hlinkClick>
              </a:rPr>
              <a:t>Creative Commons Attribution-ShareAlike 4.0 International</a:t>
            </a:r>
            <a:endParaRPr lang="en-GB" sz="12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22" name="Straight Connector 21">
            <a:extLst>
              <a:ext uri="{FF2B5EF4-FFF2-40B4-BE49-F238E27FC236}">
                <a16:creationId xmlns:a16="http://schemas.microsoft.com/office/drawing/2014/main" id="{EA7BF755-AB1A-BE42-8293-A5716BD29FE5}"/>
              </a:ext>
            </a:extLst>
          </p:cNvPr>
          <p:cNvCxnSpPr>
            <a:cxnSpLocks/>
          </p:cNvCxnSpPr>
          <p:nvPr/>
        </p:nvCxnSpPr>
        <p:spPr>
          <a:xfrm flipH="1">
            <a:off x="4176661" y="3988353"/>
            <a:ext cx="1456696" cy="0"/>
          </a:xfrm>
          <a:prstGeom prst="line">
            <a:avLst/>
          </a:prstGeom>
          <a:ln w="1270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BD42AF42-10B0-9A48-9571-3C829913E97D}"/>
              </a:ext>
            </a:extLst>
          </p:cNvPr>
          <p:cNvSpPr>
            <a:spLocks noGrp="1"/>
          </p:cNvSpPr>
          <p:nvPr>
            <p:ph type="dt" sz="half" idx="10"/>
          </p:nvPr>
        </p:nvSpPr>
        <p:spPr>
          <a:xfrm>
            <a:off x="5497863" y="6244659"/>
            <a:ext cx="2090738" cy="365125"/>
          </a:xfrm>
        </p:spPr>
        <p:txBody>
          <a:bodyPr/>
          <a:lstStyle/>
          <a:p>
            <a:fld id="{DFE15D15-B5C6-4FFB-8668-C112685796FE}" type="datetimeFigureOut">
              <a:rPr lang="en-FI" smtClean="0"/>
              <a:t>1/13/25</a:t>
            </a:fld>
            <a:endParaRPr lang="en-FI"/>
          </a:p>
        </p:txBody>
      </p:sp>
      <p:sp>
        <p:nvSpPr>
          <p:cNvPr id="13" name="Title 1">
            <a:extLst>
              <a:ext uri="{FF2B5EF4-FFF2-40B4-BE49-F238E27FC236}">
                <a16:creationId xmlns:a16="http://schemas.microsoft.com/office/drawing/2014/main" id="{1A1FD96B-0733-A745-B2F3-D83FFA10E757}"/>
              </a:ext>
            </a:extLst>
          </p:cNvPr>
          <p:cNvSpPr>
            <a:spLocks noGrp="1"/>
          </p:cNvSpPr>
          <p:nvPr>
            <p:ph type="title"/>
          </p:nvPr>
        </p:nvSpPr>
        <p:spPr>
          <a:xfrm>
            <a:off x="4077855" y="1668339"/>
            <a:ext cx="7662983" cy="2141463"/>
          </a:xfrm>
          <a:ln>
            <a:noFill/>
          </a:ln>
        </p:spPr>
        <p:txBody>
          <a:bodyPr anchor="b" anchorCtr="0">
            <a:normAutofit/>
          </a:bodyPr>
          <a:lstStyle>
            <a:lvl1pPr>
              <a:defRPr lang="en-US" sz="6000" dirty="0">
                <a:solidFill>
                  <a:schemeClr val="tx1"/>
                </a:solidFill>
              </a:defRPr>
            </a:lvl1pPr>
          </a:lstStyle>
          <a:p>
            <a:pPr marL="0" lvl="0"/>
            <a:r>
              <a:rPr lang="en-GB"/>
              <a:t>Click to edit Master title style</a:t>
            </a:r>
            <a:endParaRPr lang="en-US" dirty="0"/>
          </a:p>
        </p:txBody>
      </p:sp>
      <p:sp>
        <p:nvSpPr>
          <p:cNvPr id="18" name="Subtitle 2">
            <a:extLst>
              <a:ext uri="{FF2B5EF4-FFF2-40B4-BE49-F238E27FC236}">
                <a16:creationId xmlns:a16="http://schemas.microsoft.com/office/drawing/2014/main" id="{6BC9B6C1-E06A-CF4D-86E9-868F84120AC3}"/>
              </a:ext>
            </a:extLst>
          </p:cNvPr>
          <p:cNvSpPr>
            <a:spLocks noGrp="1"/>
          </p:cNvSpPr>
          <p:nvPr>
            <p:ph type="subTitle" idx="1"/>
          </p:nvPr>
        </p:nvSpPr>
        <p:spPr>
          <a:xfrm>
            <a:off x="4062357" y="4504573"/>
            <a:ext cx="7662983" cy="1242769"/>
          </a:xfrm>
        </p:spPr>
        <p:txBody>
          <a:bodyPr>
            <a:noAutofit/>
          </a:bodyPr>
          <a:lstStyle>
            <a:lvl1pPr marL="0" indent="0" algn="l">
              <a:buNone/>
              <a:defRPr sz="32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2" name="TextBox 11">
            <a:extLst>
              <a:ext uri="{FF2B5EF4-FFF2-40B4-BE49-F238E27FC236}">
                <a16:creationId xmlns:a16="http://schemas.microsoft.com/office/drawing/2014/main" id="{E7A06FF0-D8F7-CE48-9579-8FD21B555F7D}"/>
              </a:ext>
            </a:extLst>
          </p:cNvPr>
          <p:cNvSpPr txBox="1"/>
          <p:nvPr/>
        </p:nvSpPr>
        <p:spPr>
          <a:xfrm>
            <a:off x="8905462" y="5879267"/>
            <a:ext cx="2994731" cy="861774"/>
          </a:xfrm>
          <a:prstGeom prst="rect">
            <a:avLst/>
          </a:prstGeom>
          <a:noFill/>
        </p:spPr>
        <p:txBody>
          <a:bodyPr wrap="none" rtlCol="0">
            <a:spAutoFit/>
          </a:bodyPr>
          <a:lstStyle/>
          <a:p>
            <a:r>
              <a:rPr lang="en-GB" sz="5000" b="1" i="0" dirty="0">
                <a:solidFill>
                  <a:srgbClr val="D2222A"/>
                </a:solidFill>
                <a:latin typeface="Open Sans" panose="020B0606030504020204" pitchFamily="34" charset="0"/>
                <a:ea typeface="Open Sans" panose="020B0606030504020204" pitchFamily="34" charset="0"/>
                <a:cs typeface="Open Sans" panose="020B0606030504020204" pitchFamily="34" charset="0"/>
              </a:rPr>
              <a:t>Stats4SD</a:t>
            </a:r>
          </a:p>
        </p:txBody>
      </p:sp>
    </p:spTree>
    <p:extLst>
      <p:ext uri="{BB962C8B-B14F-4D97-AF65-F5344CB8AC3E}">
        <p14:creationId xmlns:p14="http://schemas.microsoft.com/office/powerpoint/2010/main" val="2286351801"/>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End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9569B09-30A1-BF42-9AC9-A41617EC0C41}"/>
              </a:ext>
            </a:extLst>
          </p:cNvPr>
          <p:cNvPicPr>
            <a:picLocks noChangeAspect="1"/>
          </p:cNvPicPr>
          <p:nvPr userDrawn="1"/>
        </p:nvPicPr>
        <p:blipFill rotWithShape="1">
          <a:blip r:embed="rId2">
            <a:alphaModFix amt="97000"/>
            <a:extLst>
              <a:ext uri="{BEBA8EAE-BF5A-486C-A8C5-ECC9F3942E4B}">
                <a14:imgProps xmlns:a14="http://schemas.microsoft.com/office/drawing/2010/main">
                  <a14:imgLayer r:embed="rId3">
                    <a14:imgEffect>
                      <a14:sharpenSoften amount="-55000"/>
                    </a14:imgEffect>
                    <a14:imgEffect>
                      <a14:brightnessContrast bright="-12000"/>
                    </a14:imgEffect>
                  </a14:imgLayer>
                </a14:imgProps>
              </a:ext>
            </a:extLst>
          </a:blip>
          <a:srcRect b="24970"/>
          <a:stretch/>
        </p:blipFill>
        <p:spPr>
          <a:xfrm>
            <a:off x="1" y="0"/>
            <a:ext cx="12192000" cy="6858000"/>
          </a:xfrm>
          <a:prstGeom prst="rect">
            <a:avLst/>
          </a:prstGeom>
        </p:spPr>
      </p:pic>
      <p:sp>
        <p:nvSpPr>
          <p:cNvPr id="7" name="Rectangle 6">
            <a:extLst>
              <a:ext uri="{FF2B5EF4-FFF2-40B4-BE49-F238E27FC236}">
                <a16:creationId xmlns:a16="http://schemas.microsoft.com/office/drawing/2014/main" id="{F2AE17C0-B662-534D-9D8E-374BDD40D1EC}"/>
              </a:ext>
            </a:extLst>
          </p:cNvPr>
          <p:cNvSpPr/>
          <p:nvPr userDrawn="1"/>
        </p:nvSpPr>
        <p:spPr>
          <a:xfrm>
            <a:off x="4598964" y="0"/>
            <a:ext cx="7593035" cy="6857999"/>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93974A12-DDA2-FB49-95AB-04F917955AC5}"/>
              </a:ext>
            </a:extLst>
          </p:cNvPr>
          <p:cNvSpPr txBox="1"/>
          <p:nvPr userDrawn="1"/>
        </p:nvSpPr>
        <p:spPr>
          <a:xfrm>
            <a:off x="5608611" y="5913120"/>
            <a:ext cx="5825842" cy="461665"/>
          </a:xfrm>
          <a:prstGeom prst="rect">
            <a:avLst/>
          </a:prstGeom>
          <a:noFill/>
        </p:spPr>
        <p:txBody>
          <a:bodyPr wrap="square" rtlCol="0">
            <a:spAutoFit/>
          </a:bodyPr>
          <a:lstStyle/>
          <a:p>
            <a:pPr>
              <a:spcBef>
                <a:spcPts val="0"/>
              </a:spcBef>
              <a:spcAft>
                <a:spcPts val="400"/>
              </a:spcAft>
            </a:pPr>
            <a:r>
              <a:rPr lang="en-GB" sz="12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 </a:t>
            </a:r>
            <a:fld id="{EE89269B-7EA9-BA4D-9995-048642ABEEF8}" type="datetimeyyyy">
              <a:rPr lang="en-GB" sz="1200" smtClea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2025</a:t>
            </a:fld>
            <a:r>
              <a:rPr lang="en-GB" sz="12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 Statistics for Sustainable Development  </a:t>
            </a:r>
            <a:r>
              <a:rPr lang="en-GB" sz="1200" u="sng"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hlinkClick r:id="rId4">
                  <a:extLst>
                    <a:ext uri="{A12FA001-AC4F-418D-AE19-62706E023703}">
                      <ahyp:hlinkClr xmlns:ahyp="http://schemas.microsoft.com/office/drawing/2018/hyperlinkcolor" val="tx"/>
                    </a:ext>
                  </a:extLst>
                </a:hlinkClick>
              </a:rPr>
              <a:t>Creative Commons Attribution-ShareAlike 4.0 International</a:t>
            </a:r>
            <a:endParaRPr lang="en-GB" sz="12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 name="TextBox 9">
            <a:extLst>
              <a:ext uri="{FF2B5EF4-FFF2-40B4-BE49-F238E27FC236}">
                <a16:creationId xmlns:a16="http://schemas.microsoft.com/office/drawing/2014/main" id="{AE884C96-75E8-0548-97E2-2B256A366938}"/>
              </a:ext>
            </a:extLst>
          </p:cNvPr>
          <p:cNvSpPr txBox="1"/>
          <p:nvPr userDrawn="1"/>
        </p:nvSpPr>
        <p:spPr>
          <a:xfrm>
            <a:off x="6654800" y="4689803"/>
            <a:ext cx="4779653" cy="882742"/>
          </a:xfrm>
          <a:prstGeom prst="rect">
            <a:avLst/>
          </a:prstGeom>
          <a:noFill/>
        </p:spPr>
        <p:txBody>
          <a:bodyPr wrap="square" rtlCol="0">
            <a:spAutoFit/>
          </a:bodyPr>
          <a:lstStyle/>
          <a:p>
            <a:pPr>
              <a:lnSpc>
                <a:spcPct val="110000"/>
              </a:lnSpc>
              <a:spcAft>
                <a:spcPts val="2700"/>
              </a:spcAft>
            </a:pPr>
            <a:r>
              <a:rPr lang="en-GB" sz="2400" dirty="0">
                <a:latin typeface="Open Sans Light" panose="020B0306030504020204" pitchFamily="34" charset="0"/>
                <a:ea typeface="Open Sans Light" panose="020B0306030504020204" pitchFamily="34" charset="0"/>
                <a:cs typeface="Open Sans Light" panose="020B0306030504020204" pitchFamily="34" charset="0"/>
              </a:rPr>
              <a:t>Find more guides and materials at </a:t>
            </a:r>
            <a:r>
              <a:rPr lang="en-GB" sz="2400" b="1" dirty="0">
                <a:solidFill>
                  <a:schemeClr val="tx2"/>
                </a:solidFill>
                <a:latin typeface="Open Sans SemiBold" panose="020B0606030504020204" pitchFamily="34" charset="0"/>
                <a:ea typeface="Open Sans SemiBold" panose="020B0606030504020204" pitchFamily="34" charset="0"/>
                <a:cs typeface="Open Sans SemiBold" panose="020B0606030504020204" pitchFamily="34" charset="0"/>
                <a:hlinkClick r:id="rId5">
                  <a:extLst>
                    <a:ext uri="{A12FA001-AC4F-418D-AE19-62706E023703}">
                      <ahyp:hlinkClr xmlns:ahyp="http://schemas.microsoft.com/office/drawing/2018/hyperlinkcolor" val="tx"/>
                    </a:ext>
                  </a:extLst>
                </a:hlinkClick>
              </a:rPr>
              <a:t>stats4sd.org/resources</a:t>
            </a:r>
            <a:endParaRPr lang="en-GB" sz="2400" b="1" dirty="0">
              <a:solidFill>
                <a:schemeClr val="tx2"/>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pic>
        <p:nvPicPr>
          <p:cNvPr id="12" name="Picture 11" descr="A picture containing black, night&#10;&#10;Description automatically generated">
            <a:extLst>
              <a:ext uri="{FF2B5EF4-FFF2-40B4-BE49-F238E27FC236}">
                <a16:creationId xmlns:a16="http://schemas.microsoft.com/office/drawing/2014/main" id="{0EEC8CFF-BCA2-8A47-AA27-84C4B0528C9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608611" y="4721525"/>
            <a:ext cx="764876" cy="764876"/>
          </a:xfrm>
          <a:prstGeom prst="rect">
            <a:avLst/>
          </a:prstGeom>
        </p:spPr>
      </p:pic>
      <p:sp>
        <p:nvSpPr>
          <p:cNvPr id="19" name="Text Placeholder 18">
            <a:extLst>
              <a:ext uri="{FF2B5EF4-FFF2-40B4-BE49-F238E27FC236}">
                <a16:creationId xmlns:a16="http://schemas.microsoft.com/office/drawing/2014/main" id="{3CC3B39E-BD63-504B-BD1C-16C881EACE9A}"/>
              </a:ext>
            </a:extLst>
          </p:cNvPr>
          <p:cNvSpPr>
            <a:spLocks noGrp="1"/>
          </p:cNvSpPr>
          <p:nvPr>
            <p:ph type="body" sz="quarter" idx="10"/>
          </p:nvPr>
        </p:nvSpPr>
        <p:spPr>
          <a:xfrm>
            <a:off x="5212079" y="1100558"/>
            <a:ext cx="6106201" cy="1444738"/>
          </a:xfrm>
        </p:spPr>
        <p:txBody>
          <a:bodyPr/>
          <a:lstStyle>
            <a:lvl1pPr marL="0" indent="0">
              <a:lnSpc>
                <a:spcPct val="100000"/>
              </a:lnSpc>
              <a:buNone/>
              <a:defRPr lang="en-GB" sz="4400" b="1"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nSpc>
                <a:spcPct val="100000"/>
              </a:lnSpc>
              <a:buNone/>
              <a:defRPr lang="en-GB" sz="4000" kern="1200" dirty="0" smtClean="0">
                <a:solidFill>
                  <a:schemeClr val="tx1"/>
                </a:solidFill>
                <a:latin typeface="+mn-lt"/>
                <a:ea typeface="Open Sans Light" panose="020B0306030504020204" pitchFamily="34" charset="0"/>
                <a:cs typeface="Open Sans Light" panose="020B0306030504020204" pitchFamily="34" charset="0"/>
              </a:defRPr>
            </a:lvl2pPr>
            <a:lvl3pPr marL="914400" indent="0">
              <a:buNone/>
              <a:defRPr lang="en-GB" sz="4000" kern="1200" dirty="0" smtClean="0">
                <a:solidFill>
                  <a:schemeClr val="tx1"/>
                </a:solidFill>
                <a:latin typeface="+mn-lt"/>
                <a:ea typeface="Open Sans Light" panose="020B0306030504020204" pitchFamily="34" charset="0"/>
                <a:cs typeface="Open Sans Light" panose="020B0306030504020204" pitchFamily="34" charset="0"/>
              </a:defRPr>
            </a:lvl3pPr>
            <a:lvl4pPr marL="1371600" indent="0">
              <a:buNone/>
              <a:defRPr lang="en-GB" sz="4000" kern="1200" dirty="0" smtClean="0">
                <a:solidFill>
                  <a:schemeClr val="tx1"/>
                </a:solidFill>
                <a:latin typeface="+mn-lt"/>
                <a:ea typeface="Open Sans Light" panose="020B0306030504020204" pitchFamily="34" charset="0"/>
                <a:cs typeface="Open Sans Light" panose="020B0306030504020204" pitchFamily="34" charset="0"/>
              </a:defRPr>
            </a:lvl4pPr>
            <a:lvl5pPr marL="1828800" indent="0">
              <a:buNone/>
              <a:defRPr lang="en-GB" sz="4000" kern="1200" dirty="0">
                <a:solidFill>
                  <a:schemeClr val="tx1"/>
                </a:solidFill>
                <a:latin typeface="+mn-lt"/>
                <a:ea typeface="Open Sans Light" panose="020B0306030504020204" pitchFamily="34" charset="0"/>
                <a:cs typeface="Open Sans Light" panose="020B0306030504020204" pitchFamily="34" charset="0"/>
              </a:defRPr>
            </a:lvl5pPr>
          </a:lstStyle>
          <a:p>
            <a:pPr lvl="0"/>
            <a:r>
              <a:rPr lang="en-US" dirty="0"/>
              <a:t>Click to edit Master text styles</a:t>
            </a:r>
          </a:p>
        </p:txBody>
      </p:sp>
      <p:sp>
        <p:nvSpPr>
          <p:cNvPr id="20" name="Text Placeholder 18">
            <a:extLst>
              <a:ext uri="{FF2B5EF4-FFF2-40B4-BE49-F238E27FC236}">
                <a16:creationId xmlns:a16="http://schemas.microsoft.com/office/drawing/2014/main" id="{48BC4465-C68A-844B-ABA9-61E2C12A3C72}"/>
              </a:ext>
            </a:extLst>
          </p:cNvPr>
          <p:cNvSpPr>
            <a:spLocks noGrp="1"/>
          </p:cNvSpPr>
          <p:nvPr>
            <p:ph type="body" sz="quarter" idx="11"/>
          </p:nvPr>
        </p:nvSpPr>
        <p:spPr>
          <a:xfrm>
            <a:off x="5212079" y="2688186"/>
            <a:ext cx="6106201" cy="1512456"/>
          </a:xfrm>
        </p:spPr>
        <p:txBody>
          <a:bodyPr>
            <a:noAutofit/>
          </a:bodyPr>
          <a:lstStyle>
            <a:lvl1pPr marL="0" indent="0">
              <a:spcAft>
                <a:spcPts val="800"/>
              </a:spcAft>
              <a:buNone/>
              <a:defRPr lang="en-GB" sz="2600" kern="120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None/>
              <a:defRPr lang="en-GB" sz="4000" kern="1200" dirty="0" smtClean="0">
                <a:solidFill>
                  <a:schemeClr val="tx1"/>
                </a:solidFill>
                <a:latin typeface="+mn-lt"/>
                <a:ea typeface="Open Sans Light" panose="020B0306030504020204" pitchFamily="34" charset="0"/>
                <a:cs typeface="Open Sans Light" panose="020B0306030504020204" pitchFamily="34" charset="0"/>
              </a:defRPr>
            </a:lvl2pPr>
            <a:lvl3pPr marL="914400" indent="0">
              <a:buNone/>
              <a:defRPr lang="en-GB" sz="4000" kern="1200" dirty="0" smtClean="0">
                <a:solidFill>
                  <a:schemeClr val="tx1"/>
                </a:solidFill>
                <a:latin typeface="+mn-lt"/>
                <a:ea typeface="Open Sans Light" panose="020B0306030504020204" pitchFamily="34" charset="0"/>
                <a:cs typeface="Open Sans Light" panose="020B0306030504020204" pitchFamily="34" charset="0"/>
              </a:defRPr>
            </a:lvl3pPr>
            <a:lvl4pPr marL="1371600" indent="0">
              <a:buNone/>
              <a:defRPr lang="en-GB" sz="4000" kern="1200" dirty="0" smtClean="0">
                <a:solidFill>
                  <a:schemeClr val="tx1"/>
                </a:solidFill>
                <a:latin typeface="+mn-lt"/>
                <a:ea typeface="Open Sans Light" panose="020B0306030504020204" pitchFamily="34" charset="0"/>
                <a:cs typeface="Open Sans Light" panose="020B0306030504020204" pitchFamily="34" charset="0"/>
              </a:defRPr>
            </a:lvl4pPr>
            <a:lvl5pPr marL="1828800" indent="0">
              <a:buNone/>
              <a:defRPr lang="en-GB" sz="4000" kern="1200" dirty="0">
                <a:solidFill>
                  <a:schemeClr val="tx1"/>
                </a:solidFill>
                <a:latin typeface="+mn-lt"/>
                <a:ea typeface="Open Sans Light" panose="020B0306030504020204" pitchFamily="34" charset="0"/>
                <a:cs typeface="Open Sans Light" panose="020B0306030504020204" pitchFamily="34" charset="0"/>
              </a:defRPr>
            </a:lvl5pPr>
          </a:lstStyle>
          <a:p>
            <a:pPr marL="0" lvl="0" indent="0" algn="l" defTabSz="914400" rtl="0" eaLnBrk="1" latinLnBrk="0" hangingPunct="1">
              <a:lnSpc>
                <a:spcPct val="110000"/>
              </a:lnSpc>
              <a:spcBef>
                <a:spcPts val="0"/>
              </a:spcBef>
              <a:spcAft>
                <a:spcPts val="1200"/>
              </a:spcAft>
              <a:buFont typeface="Arial" panose="020B0604020202020204" pitchFamily="34" charset="0"/>
              <a:buNone/>
            </a:pPr>
            <a:r>
              <a:rPr lang="en-US"/>
              <a:t>Click to edit Master text styles</a:t>
            </a:r>
          </a:p>
        </p:txBody>
      </p:sp>
      <p:sp>
        <p:nvSpPr>
          <p:cNvPr id="11" name="TextBox 10">
            <a:extLst>
              <a:ext uri="{FF2B5EF4-FFF2-40B4-BE49-F238E27FC236}">
                <a16:creationId xmlns:a16="http://schemas.microsoft.com/office/drawing/2014/main" id="{6E1D88D5-7EC6-F042-A3D0-5392D5EDFCC8}"/>
              </a:ext>
            </a:extLst>
          </p:cNvPr>
          <p:cNvSpPr txBox="1"/>
          <p:nvPr userDrawn="1"/>
        </p:nvSpPr>
        <p:spPr>
          <a:xfrm>
            <a:off x="10108505" y="265889"/>
            <a:ext cx="1869423" cy="553998"/>
          </a:xfrm>
          <a:prstGeom prst="rect">
            <a:avLst/>
          </a:prstGeom>
          <a:noFill/>
        </p:spPr>
        <p:txBody>
          <a:bodyPr wrap="none" rtlCol="0">
            <a:spAutoFit/>
          </a:bodyPr>
          <a:lstStyle/>
          <a:p>
            <a:r>
              <a:rPr lang="en-GB" sz="3000" b="1" i="0" dirty="0">
                <a:solidFill>
                  <a:srgbClr val="D2222A"/>
                </a:solidFill>
                <a:latin typeface="Open Sans" panose="020B0606030504020204" pitchFamily="34" charset="0"/>
                <a:ea typeface="Open Sans" panose="020B0606030504020204" pitchFamily="34" charset="0"/>
                <a:cs typeface="Open Sans" panose="020B0606030504020204" pitchFamily="34" charset="0"/>
              </a:rPr>
              <a:t>Stats4SD</a:t>
            </a:r>
          </a:p>
        </p:txBody>
      </p:sp>
    </p:spTree>
    <p:extLst>
      <p:ext uri="{BB962C8B-B14F-4D97-AF65-F5344CB8AC3E}">
        <p14:creationId xmlns:p14="http://schemas.microsoft.com/office/powerpoint/2010/main" val="3569280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6EDE9A2-F659-734E-80DD-3E9217476162}"/>
              </a:ext>
            </a:extLst>
          </p:cNvPr>
          <p:cNvSpPr/>
          <p:nvPr/>
        </p:nvSpPr>
        <p:spPr>
          <a:xfrm>
            <a:off x="4284570" y="0"/>
            <a:ext cx="7907429"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5E7B1DC-6323-2C4F-9C96-B852C977B893}"/>
              </a:ext>
            </a:extLst>
          </p:cNvPr>
          <p:cNvSpPr>
            <a:spLocks noGrp="1"/>
          </p:cNvSpPr>
          <p:nvPr>
            <p:ph idx="1"/>
          </p:nvPr>
        </p:nvSpPr>
        <p:spPr>
          <a:xfrm>
            <a:off x="4882896" y="440827"/>
            <a:ext cx="6528816" cy="5654241"/>
          </a:xfrm>
        </p:spPr>
        <p:txBody>
          <a:bodyPr lIns="90000" anchor="ctr"/>
          <a:lstStyle>
            <a:lvl1pPr marL="342900" indent="-342900">
              <a:lnSpc>
                <a:spcPct val="110000"/>
              </a:lnSpc>
              <a:spcBef>
                <a:spcPts val="0"/>
              </a:spcBef>
              <a:buSzPct val="100000"/>
              <a:buFont typeface="Arial" panose="020B0604020202020204" pitchFamily="34" charset="0"/>
              <a:buChar char="•"/>
              <a:defRPr sz="2000" b="0" i="0">
                <a:latin typeface="Open Sans Light" panose="020B0306030504020204" pitchFamily="34" charset="0"/>
                <a:ea typeface="Open Sans Light" panose="020B0306030504020204" pitchFamily="34" charset="0"/>
                <a:cs typeface="Open Sans Light" panose="020B0306030504020204" pitchFamily="34" charset="0"/>
              </a:defRPr>
            </a:lvl1pPr>
            <a:lvl2pPr>
              <a:lnSpc>
                <a:spcPct val="110000"/>
              </a:lnSpc>
              <a:spcBef>
                <a:spcPts val="0"/>
              </a:spcBef>
              <a:defRPr sz="2000"/>
            </a:lvl2pPr>
            <a:lvl3pPr>
              <a:lnSpc>
                <a:spcPct val="110000"/>
              </a:lnSpc>
              <a:spcBef>
                <a:spcPts val="0"/>
              </a:spcBef>
              <a:defRPr sz="2000"/>
            </a:lvl3pPr>
            <a:lvl4pPr>
              <a:lnSpc>
                <a:spcPct val="110000"/>
              </a:lnSpc>
              <a:spcBef>
                <a:spcPts val="0"/>
              </a:spcBef>
              <a:defRPr sz="2000"/>
            </a:lvl4pPr>
            <a:lvl5pPr>
              <a:lnSpc>
                <a:spcPct val="110000"/>
              </a:lnSpc>
              <a:spcBef>
                <a:spcPts val="0"/>
              </a:spcBef>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a:extLst>
              <a:ext uri="{FF2B5EF4-FFF2-40B4-BE49-F238E27FC236}">
                <a16:creationId xmlns:a16="http://schemas.microsoft.com/office/drawing/2014/main" id="{FC860B29-20B8-5F40-90F6-9F7CD8ADB1E4}"/>
              </a:ext>
            </a:extLst>
          </p:cNvPr>
          <p:cNvSpPr>
            <a:spLocks noGrp="1"/>
          </p:cNvSpPr>
          <p:nvPr>
            <p:ph type="dt" sz="half" idx="10"/>
          </p:nvPr>
        </p:nvSpPr>
        <p:spPr>
          <a:xfrm>
            <a:off x="4882896" y="6105480"/>
            <a:ext cx="2061601" cy="375537"/>
          </a:xfrm>
        </p:spPr>
        <p:txBody>
          <a:bodyPr/>
          <a:lstStyle/>
          <a:p>
            <a:fld id="{DFE15D15-B5C6-4FFB-8668-C112685796FE}" type="datetimeFigureOut">
              <a:rPr lang="en-FI" smtClean="0"/>
              <a:t>1/13/25</a:t>
            </a:fld>
            <a:endParaRPr lang="en-FI"/>
          </a:p>
        </p:txBody>
      </p:sp>
      <p:sp>
        <p:nvSpPr>
          <p:cNvPr id="5" name="Footer Placeholder 4">
            <a:extLst>
              <a:ext uri="{FF2B5EF4-FFF2-40B4-BE49-F238E27FC236}">
                <a16:creationId xmlns:a16="http://schemas.microsoft.com/office/drawing/2014/main" id="{29E98B9E-187C-0641-86A2-374CB6246200}"/>
              </a:ext>
            </a:extLst>
          </p:cNvPr>
          <p:cNvSpPr>
            <a:spLocks noGrp="1"/>
          </p:cNvSpPr>
          <p:nvPr>
            <p:ph type="ftr" sz="quarter" idx="11"/>
          </p:nvPr>
        </p:nvSpPr>
        <p:spPr>
          <a:xfrm>
            <a:off x="6944497" y="6105480"/>
            <a:ext cx="3993668" cy="365125"/>
          </a:xfrm>
        </p:spPr>
        <p:txBody>
          <a:bodyPr/>
          <a:lstStyle/>
          <a:p>
            <a:endParaRPr lang="en-FI"/>
          </a:p>
        </p:txBody>
      </p:sp>
      <p:sp>
        <p:nvSpPr>
          <p:cNvPr id="6" name="Slide Number Placeholder 5">
            <a:extLst>
              <a:ext uri="{FF2B5EF4-FFF2-40B4-BE49-F238E27FC236}">
                <a16:creationId xmlns:a16="http://schemas.microsoft.com/office/drawing/2014/main" id="{05FEDD09-6B66-974C-8395-7A9D9B58C4FB}"/>
              </a:ext>
            </a:extLst>
          </p:cNvPr>
          <p:cNvSpPr>
            <a:spLocks noGrp="1"/>
          </p:cNvSpPr>
          <p:nvPr>
            <p:ph type="sldNum" sz="quarter" idx="12"/>
          </p:nvPr>
        </p:nvSpPr>
        <p:spPr>
          <a:xfrm>
            <a:off x="10938165" y="6105480"/>
            <a:ext cx="947093" cy="365125"/>
          </a:xfrm>
        </p:spPr>
        <p:txBody>
          <a:bodyPr/>
          <a:lstStyle/>
          <a:p>
            <a:fld id="{3AE2EB76-A51B-4382-9C5E-DE984ADBE83B}" type="slidenum">
              <a:rPr lang="en-FI" smtClean="0"/>
              <a:t>‹#›</a:t>
            </a:fld>
            <a:endParaRPr lang="en-FI"/>
          </a:p>
        </p:txBody>
      </p:sp>
      <p:sp>
        <p:nvSpPr>
          <p:cNvPr id="12" name="Rectangle 11">
            <a:extLst>
              <a:ext uri="{FF2B5EF4-FFF2-40B4-BE49-F238E27FC236}">
                <a16:creationId xmlns:a16="http://schemas.microsoft.com/office/drawing/2014/main" id="{C0F6A9EA-C2A7-7643-BEFA-B69BDBBB7604}"/>
              </a:ext>
            </a:extLst>
          </p:cNvPr>
          <p:cNvSpPr/>
          <p:nvPr/>
        </p:nvSpPr>
        <p:spPr>
          <a:xfrm>
            <a:off x="-8461" y="0"/>
            <a:ext cx="4293031" cy="6858000"/>
          </a:xfrm>
          <a:prstGeom prst="rect">
            <a:avLst/>
          </a:prstGeom>
          <a:solidFill>
            <a:schemeClr val="bg1"/>
          </a:solidFill>
          <a:ln>
            <a:noFill/>
          </a:ln>
          <a:effectLst>
            <a:outerShdw blurRad="203200" dist="38100" dir="2700000" sx="102000" sy="102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2" name="Title 1">
            <a:extLst>
              <a:ext uri="{FF2B5EF4-FFF2-40B4-BE49-F238E27FC236}">
                <a16:creationId xmlns:a16="http://schemas.microsoft.com/office/drawing/2014/main" id="{AD4A3F56-6D27-1E48-8A26-B8A29496C759}"/>
              </a:ext>
            </a:extLst>
          </p:cNvPr>
          <p:cNvSpPr>
            <a:spLocks noGrp="1"/>
          </p:cNvSpPr>
          <p:nvPr>
            <p:ph type="title"/>
          </p:nvPr>
        </p:nvSpPr>
        <p:spPr>
          <a:xfrm>
            <a:off x="248478" y="440827"/>
            <a:ext cx="3576792" cy="5287670"/>
          </a:xfrm>
        </p:spPr>
        <p:txBody>
          <a:bodyPr lIns="90000" tIns="46800" anchor="ctr" anchorCtr="0">
            <a:normAutofit/>
          </a:bodyPr>
          <a:lstStyle>
            <a:lvl1pPr algn="r">
              <a:defRPr sz="4000">
                <a:solidFill>
                  <a:schemeClr val="tx1"/>
                </a:solidFill>
              </a:defRPr>
            </a:lvl1pPr>
          </a:lstStyle>
          <a:p>
            <a:r>
              <a:rPr lang="en-GB"/>
              <a:t>Click to edit Master title style</a:t>
            </a:r>
            <a:endParaRPr lang="en-US" dirty="0"/>
          </a:p>
        </p:txBody>
      </p:sp>
      <p:sp>
        <p:nvSpPr>
          <p:cNvPr id="10" name="TextBox 9">
            <a:extLst>
              <a:ext uri="{FF2B5EF4-FFF2-40B4-BE49-F238E27FC236}">
                <a16:creationId xmlns:a16="http://schemas.microsoft.com/office/drawing/2014/main" id="{C004DB0E-FA05-1849-9B17-1ADEB1E65A51}"/>
              </a:ext>
            </a:extLst>
          </p:cNvPr>
          <p:cNvSpPr txBox="1"/>
          <p:nvPr/>
        </p:nvSpPr>
        <p:spPr>
          <a:xfrm>
            <a:off x="1794974" y="5981462"/>
            <a:ext cx="1983235" cy="584775"/>
          </a:xfrm>
          <a:prstGeom prst="rect">
            <a:avLst/>
          </a:prstGeom>
          <a:noFill/>
        </p:spPr>
        <p:txBody>
          <a:bodyPr wrap="none" rtlCol="0">
            <a:spAutoFit/>
          </a:bodyPr>
          <a:lstStyle/>
          <a:p>
            <a:r>
              <a:rPr lang="en-GB" sz="3200" b="1" i="0" dirty="0">
                <a:solidFill>
                  <a:srgbClr val="D2222A"/>
                </a:solidFill>
                <a:latin typeface="Open Sans" panose="020B0606030504020204" pitchFamily="34" charset="0"/>
                <a:ea typeface="Open Sans" panose="020B0606030504020204" pitchFamily="34" charset="0"/>
                <a:cs typeface="Open Sans" panose="020B0606030504020204" pitchFamily="34" charset="0"/>
              </a:rPr>
              <a:t>Stats4SD</a:t>
            </a:r>
          </a:p>
        </p:txBody>
      </p:sp>
    </p:spTree>
    <p:extLst>
      <p:ext uri="{BB962C8B-B14F-4D97-AF65-F5344CB8AC3E}">
        <p14:creationId xmlns:p14="http://schemas.microsoft.com/office/powerpoint/2010/main" val="4188047470"/>
      </p:ext>
    </p:extLst>
  </p:cSld>
  <p:clrMapOvr>
    <a:masterClrMapping/>
  </p:clrMapOvr>
  <p:extLst>
    <p:ext uri="{DCECCB84-F9BA-43D5-87BE-67443E8EF086}">
      <p15:sldGuideLst xmlns:p15="http://schemas.microsoft.com/office/powerpoint/2012/main">
        <p15:guide id="1" orient="horz" pos="2160">
          <p15:clr>
            <a:srgbClr val="FBAE40"/>
          </p15:clr>
        </p15:guide>
        <p15:guide id="2" pos="68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Wide/Picture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41A2B92-027D-F549-8DC7-6258F32BA707}"/>
              </a:ext>
            </a:extLst>
          </p:cNvPr>
          <p:cNvSpPr/>
          <p:nvPr/>
        </p:nvSpPr>
        <p:spPr>
          <a:xfrm>
            <a:off x="-8461" y="0"/>
            <a:ext cx="12200461" cy="5290877"/>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E26C637-2CA2-9949-A9E1-2B55B6953881}"/>
              </a:ext>
            </a:extLst>
          </p:cNvPr>
          <p:cNvSpPr/>
          <p:nvPr/>
        </p:nvSpPr>
        <p:spPr>
          <a:xfrm>
            <a:off x="-8461" y="1236458"/>
            <a:ext cx="12200461" cy="5621541"/>
          </a:xfrm>
          <a:prstGeom prst="rect">
            <a:avLst/>
          </a:prstGeom>
          <a:solidFill>
            <a:schemeClr val="bg1"/>
          </a:solidFill>
          <a:ln>
            <a:noFill/>
          </a:ln>
          <a:effectLst>
            <a:outerShdw blurRad="203200" dist="38100" dir="16740000" sx="102000" sy="102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8F846D6E-F249-794B-9469-535E1F9523E4}"/>
              </a:ext>
            </a:extLst>
          </p:cNvPr>
          <p:cNvSpPr>
            <a:spLocks noGrp="1"/>
          </p:cNvSpPr>
          <p:nvPr>
            <p:ph sz="half" idx="2"/>
          </p:nvPr>
        </p:nvSpPr>
        <p:spPr>
          <a:xfrm>
            <a:off x="551671" y="1582034"/>
            <a:ext cx="11355064" cy="4556442"/>
          </a:xfrm>
        </p:spPr>
        <p:txBody>
          <a:bodyPr lIns="90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a:extLst>
              <a:ext uri="{FF2B5EF4-FFF2-40B4-BE49-F238E27FC236}">
                <a16:creationId xmlns:a16="http://schemas.microsoft.com/office/drawing/2014/main" id="{6CB680E4-47F0-B04B-8CFD-4DC7948CCDF5}"/>
              </a:ext>
            </a:extLst>
          </p:cNvPr>
          <p:cNvSpPr>
            <a:spLocks noGrp="1"/>
          </p:cNvSpPr>
          <p:nvPr>
            <p:ph type="dt" sz="half" idx="10"/>
          </p:nvPr>
        </p:nvSpPr>
        <p:spPr>
          <a:xfrm>
            <a:off x="551671" y="6297757"/>
            <a:ext cx="2319338" cy="365125"/>
          </a:xfrm>
        </p:spPr>
        <p:txBody>
          <a:bodyPr anchor="b"/>
          <a:lstStyle/>
          <a:p>
            <a:fld id="{DFE15D15-B5C6-4FFB-8668-C112685796FE}" type="datetimeFigureOut">
              <a:rPr lang="en-FI" smtClean="0"/>
              <a:t>1/13/25</a:t>
            </a:fld>
            <a:endParaRPr lang="en-FI"/>
          </a:p>
        </p:txBody>
      </p:sp>
      <p:sp>
        <p:nvSpPr>
          <p:cNvPr id="6" name="Footer Placeholder 5">
            <a:extLst>
              <a:ext uri="{FF2B5EF4-FFF2-40B4-BE49-F238E27FC236}">
                <a16:creationId xmlns:a16="http://schemas.microsoft.com/office/drawing/2014/main" id="{1F799D2B-89B6-394F-87B5-671C3DF96D4D}"/>
              </a:ext>
            </a:extLst>
          </p:cNvPr>
          <p:cNvSpPr>
            <a:spLocks noGrp="1"/>
          </p:cNvSpPr>
          <p:nvPr>
            <p:ph type="ftr" sz="quarter" idx="11"/>
          </p:nvPr>
        </p:nvSpPr>
        <p:spPr>
          <a:xfrm>
            <a:off x="3312607" y="6297757"/>
            <a:ext cx="3479007" cy="365125"/>
          </a:xfrm>
        </p:spPr>
        <p:txBody>
          <a:bodyPr anchor="b"/>
          <a:lstStyle/>
          <a:p>
            <a:endParaRPr lang="en-FI"/>
          </a:p>
        </p:txBody>
      </p:sp>
      <p:sp>
        <p:nvSpPr>
          <p:cNvPr id="7" name="Slide Number Placeholder 6">
            <a:extLst>
              <a:ext uri="{FF2B5EF4-FFF2-40B4-BE49-F238E27FC236}">
                <a16:creationId xmlns:a16="http://schemas.microsoft.com/office/drawing/2014/main" id="{714B2DE6-CD2C-0E43-BF69-7B8CF8E92D84}"/>
              </a:ext>
            </a:extLst>
          </p:cNvPr>
          <p:cNvSpPr>
            <a:spLocks noGrp="1"/>
          </p:cNvSpPr>
          <p:nvPr>
            <p:ph type="sldNum" sz="quarter" idx="12"/>
          </p:nvPr>
        </p:nvSpPr>
        <p:spPr>
          <a:xfrm>
            <a:off x="7233213" y="6297757"/>
            <a:ext cx="2319338" cy="365125"/>
          </a:xfrm>
        </p:spPr>
        <p:txBody>
          <a:bodyPr anchor="b"/>
          <a:lstStyle/>
          <a:p>
            <a:fld id="{3AE2EB76-A51B-4382-9C5E-DE984ADBE83B}" type="slidenum">
              <a:rPr lang="en-FI" smtClean="0"/>
              <a:t>‹#›</a:t>
            </a:fld>
            <a:endParaRPr lang="en-FI"/>
          </a:p>
        </p:txBody>
      </p:sp>
      <p:sp>
        <p:nvSpPr>
          <p:cNvPr id="2" name="Title 1">
            <a:extLst>
              <a:ext uri="{FF2B5EF4-FFF2-40B4-BE49-F238E27FC236}">
                <a16:creationId xmlns:a16="http://schemas.microsoft.com/office/drawing/2014/main" id="{B496D1C9-5344-7049-9AB9-81143B5805D9}"/>
              </a:ext>
            </a:extLst>
          </p:cNvPr>
          <p:cNvSpPr>
            <a:spLocks noGrp="1"/>
          </p:cNvSpPr>
          <p:nvPr>
            <p:ph type="title"/>
          </p:nvPr>
        </p:nvSpPr>
        <p:spPr>
          <a:xfrm>
            <a:off x="551670" y="131133"/>
            <a:ext cx="11355063" cy="1105325"/>
          </a:xfrm>
        </p:spPr>
        <p:txBody>
          <a:bodyPr>
            <a:normAutofit/>
          </a:bodyPr>
          <a:lstStyle>
            <a:lvl1pPr>
              <a:defRPr sz="4400"/>
            </a:lvl1pPr>
          </a:lstStyle>
          <a:p>
            <a:r>
              <a:rPr lang="en-GB"/>
              <a:t>Click to edit Master title style</a:t>
            </a:r>
            <a:endParaRPr lang="en-US" dirty="0"/>
          </a:p>
        </p:txBody>
      </p:sp>
      <p:sp>
        <p:nvSpPr>
          <p:cNvPr id="10" name="TextBox 9">
            <a:extLst>
              <a:ext uri="{FF2B5EF4-FFF2-40B4-BE49-F238E27FC236}">
                <a16:creationId xmlns:a16="http://schemas.microsoft.com/office/drawing/2014/main" id="{FDAD5118-030E-3B47-8E35-A2FD36F48A18}"/>
              </a:ext>
            </a:extLst>
          </p:cNvPr>
          <p:cNvSpPr txBox="1"/>
          <p:nvPr/>
        </p:nvSpPr>
        <p:spPr>
          <a:xfrm>
            <a:off x="10386298" y="6252845"/>
            <a:ext cx="1646605" cy="492443"/>
          </a:xfrm>
          <a:prstGeom prst="rect">
            <a:avLst/>
          </a:prstGeom>
          <a:noFill/>
        </p:spPr>
        <p:txBody>
          <a:bodyPr wrap="none" rtlCol="0">
            <a:spAutoFit/>
          </a:bodyPr>
          <a:lstStyle/>
          <a:p>
            <a:r>
              <a:rPr lang="en-GB" sz="2600" b="1" i="0" dirty="0">
                <a:solidFill>
                  <a:srgbClr val="D2222A"/>
                </a:solidFill>
                <a:latin typeface="Open Sans" panose="020B0606030504020204" pitchFamily="34" charset="0"/>
                <a:ea typeface="Open Sans" panose="020B0606030504020204" pitchFamily="34" charset="0"/>
                <a:cs typeface="Open Sans" panose="020B0606030504020204" pitchFamily="34" charset="0"/>
              </a:rPr>
              <a:t>Stats4SD</a:t>
            </a:r>
          </a:p>
        </p:txBody>
      </p:sp>
    </p:spTree>
    <p:extLst>
      <p:ext uri="{BB962C8B-B14F-4D97-AF65-F5344CB8AC3E}">
        <p14:creationId xmlns:p14="http://schemas.microsoft.com/office/powerpoint/2010/main" val="2065039150"/>
      </p:ext>
    </p:extLst>
  </p:cSld>
  <p:clrMapOvr>
    <a:masterClrMapping/>
  </p:clrMapOvr>
  <p:extLst>
    <p:ext uri="{DCECCB84-F9BA-43D5-87BE-67443E8EF086}">
      <p15:sldGuideLst xmlns:p15="http://schemas.microsoft.com/office/powerpoint/2012/main">
        <p15:guide id="1" orient="horz" pos="2160">
          <p15:clr>
            <a:srgbClr val="FBAE40"/>
          </p15:clr>
        </p15:guide>
        <p15:guide id="2" pos="46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41A2B92-027D-F549-8DC7-6258F32BA707}"/>
              </a:ext>
            </a:extLst>
          </p:cNvPr>
          <p:cNvSpPr/>
          <p:nvPr/>
        </p:nvSpPr>
        <p:spPr>
          <a:xfrm>
            <a:off x="-8461" y="-12272"/>
            <a:ext cx="12200461" cy="5290877"/>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E26C637-2CA2-9949-A9E1-2B55B6953881}"/>
              </a:ext>
            </a:extLst>
          </p:cNvPr>
          <p:cNvSpPr/>
          <p:nvPr/>
        </p:nvSpPr>
        <p:spPr>
          <a:xfrm>
            <a:off x="-8461" y="1236458"/>
            <a:ext cx="12200461" cy="5621541"/>
          </a:xfrm>
          <a:prstGeom prst="rect">
            <a:avLst/>
          </a:prstGeom>
          <a:solidFill>
            <a:schemeClr val="bg1"/>
          </a:solidFill>
          <a:ln>
            <a:noFill/>
          </a:ln>
          <a:effectLst>
            <a:outerShdw blurRad="203200" dist="38100" dir="16740000" sx="102000" sy="102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8F846D6E-F249-794B-9469-535E1F9523E4}"/>
              </a:ext>
            </a:extLst>
          </p:cNvPr>
          <p:cNvSpPr>
            <a:spLocks noGrp="1"/>
          </p:cNvSpPr>
          <p:nvPr>
            <p:ph sz="half" idx="2"/>
          </p:nvPr>
        </p:nvSpPr>
        <p:spPr>
          <a:xfrm>
            <a:off x="551670" y="1588651"/>
            <a:ext cx="5508000" cy="4556442"/>
          </a:xfrm>
        </p:spPr>
        <p:txBody>
          <a:bodyPr lIns="90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a:extLst>
              <a:ext uri="{FF2B5EF4-FFF2-40B4-BE49-F238E27FC236}">
                <a16:creationId xmlns:a16="http://schemas.microsoft.com/office/drawing/2014/main" id="{6CB680E4-47F0-B04B-8CFD-4DC7948CCDF5}"/>
              </a:ext>
            </a:extLst>
          </p:cNvPr>
          <p:cNvSpPr>
            <a:spLocks noGrp="1"/>
          </p:cNvSpPr>
          <p:nvPr>
            <p:ph type="dt" sz="half" idx="10"/>
          </p:nvPr>
        </p:nvSpPr>
        <p:spPr>
          <a:xfrm>
            <a:off x="551671" y="6297757"/>
            <a:ext cx="2319338" cy="365125"/>
          </a:xfrm>
        </p:spPr>
        <p:txBody>
          <a:bodyPr anchor="b"/>
          <a:lstStyle/>
          <a:p>
            <a:fld id="{DFE15D15-B5C6-4FFB-8668-C112685796FE}" type="datetimeFigureOut">
              <a:rPr lang="en-FI" smtClean="0"/>
              <a:t>1/13/25</a:t>
            </a:fld>
            <a:endParaRPr lang="en-FI"/>
          </a:p>
        </p:txBody>
      </p:sp>
      <p:sp>
        <p:nvSpPr>
          <p:cNvPr id="6" name="Footer Placeholder 5">
            <a:extLst>
              <a:ext uri="{FF2B5EF4-FFF2-40B4-BE49-F238E27FC236}">
                <a16:creationId xmlns:a16="http://schemas.microsoft.com/office/drawing/2014/main" id="{1F799D2B-89B6-394F-87B5-671C3DF96D4D}"/>
              </a:ext>
            </a:extLst>
          </p:cNvPr>
          <p:cNvSpPr>
            <a:spLocks noGrp="1"/>
          </p:cNvSpPr>
          <p:nvPr>
            <p:ph type="ftr" sz="quarter" idx="11"/>
          </p:nvPr>
        </p:nvSpPr>
        <p:spPr>
          <a:xfrm>
            <a:off x="3312607" y="6297757"/>
            <a:ext cx="3479007" cy="365125"/>
          </a:xfrm>
        </p:spPr>
        <p:txBody>
          <a:bodyPr anchor="b"/>
          <a:lstStyle/>
          <a:p>
            <a:endParaRPr lang="en-FI"/>
          </a:p>
        </p:txBody>
      </p:sp>
      <p:sp>
        <p:nvSpPr>
          <p:cNvPr id="7" name="Slide Number Placeholder 6">
            <a:extLst>
              <a:ext uri="{FF2B5EF4-FFF2-40B4-BE49-F238E27FC236}">
                <a16:creationId xmlns:a16="http://schemas.microsoft.com/office/drawing/2014/main" id="{714B2DE6-CD2C-0E43-BF69-7B8CF8E92D84}"/>
              </a:ext>
            </a:extLst>
          </p:cNvPr>
          <p:cNvSpPr>
            <a:spLocks noGrp="1"/>
          </p:cNvSpPr>
          <p:nvPr>
            <p:ph type="sldNum" sz="quarter" idx="12"/>
          </p:nvPr>
        </p:nvSpPr>
        <p:spPr>
          <a:xfrm>
            <a:off x="7233213" y="6297757"/>
            <a:ext cx="2319338" cy="365125"/>
          </a:xfrm>
        </p:spPr>
        <p:txBody>
          <a:bodyPr anchor="b"/>
          <a:lstStyle/>
          <a:p>
            <a:fld id="{3AE2EB76-A51B-4382-9C5E-DE984ADBE83B}" type="slidenum">
              <a:rPr lang="en-FI" smtClean="0"/>
              <a:t>‹#›</a:t>
            </a:fld>
            <a:endParaRPr lang="en-FI"/>
          </a:p>
        </p:txBody>
      </p:sp>
      <p:sp>
        <p:nvSpPr>
          <p:cNvPr id="2" name="Title 1">
            <a:extLst>
              <a:ext uri="{FF2B5EF4-FFF2-40B4-BE49-F238E27FC236}">
                <a16:creationId xmlns:a16="http://schemas.microsoft.com/office/drawing/2014/main" id="{B496D1C9-5344-7049-9AB9-81143B5805D9}"/>
              </a:ext>
            </a:extLst>
          </p:cNvPr>
          <p:cNvSpPr>
            <a:spLocks noGrp="1"/>
          </p:cNvSpPr>
          <p:nvPr>
            <p:ph type="title"/>
          </p:nvPr>
        </p:nvSpPr>
        <p:spPr>
          <a:xfrm>
            <a:off x="551670" y="131133"/>
            <a:ext cx="11355063" cy="1105325"/>
          </a:xfrm>
        </p:spPr>
        <p:txBody>
          <a:bodyPr>
            <a:normAutofit/>
          </a:bodyPr>
          <a:lstStyle>
            <a:lvl1pPr>
              <a:defRPr sz="4400"/>
            </a:lvl1pPr>
          </a:lstStyle>
          <a:p>
            <a:r>
              <a:rPr lang="en-GB"/>
              <a:t>Click to edit Master title style</a:t>
            </a:r>
            <a:endParaRPr lang="en-US" dirty="0"/>
          </a:p>
        </p:txBody>
      </p:sp>
      <p:sp>
        <p:nvSpPr>
          <p:cNvPr id="10" name="Content Placeholder 3">
            <a:extLst>
              <a:ext uri="{FF2B5EF4-FFF2-40B4-BE49-F238E27FC236}">
                <a16:creationId xmlns:a16="http://schemas.microsoft.com/office/drawing/2014/main" id="{44901950-5B56-9B4B-9196-414187BDEB97}"/>
              </a:ext>
            </a:extLst>
          </p:cNvPr>
          <p:cNvSpPr>
            <a:spLocks noGrp="1"/>
          </p:cNvSpPr>
          <p:nvPr>
            <p:ph sz="half" idx="13"/>
          </p:nvPr>
        </p:nvSpPr>
        <p:spPr>
          <a:xfrm>
            <a:off x="6371835" y="1588651"/>
            <a:ext cx="5508000" cy="4556442"/>
          </a:xfrm>
        </p:spPr>
        <p:txBody>
          <a:bodyPr lIns="90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2" name="TextBox 11">
            <a:extLst>
              <a:ext uri="{FF2B5EF4-FFF2-40B4-BE49-F238E27FC236}">
                <a16:creationId xmlns:a16="http://schemas.microsoft.com/office/drawing/2014/main" id="{B72842E2-371D-1F4B-9B94-400F9A7D55C1}"/>
              </a:ext>
            </a:extLst>
          </p:cNvPr>
          <p:cNvSpPr txBox="1"/>
          <p:nvPr/>
        </p:nvSpPr>
        <p:spPr>
          <a:xfrm>
            <a:off x="10386298" y="6252845"/>
            <a:ext cx="1646605" cy="492443"/>
          </a:xfrm>
          <a:prstGeom prst="rect">
            <a:avLst/>
          </a:prstGeom>
          <a:noFill/>
        </p:spPr>
        <p:txBody>
          <a:bodyPr wrap="none" rtlCol="0">
            <a:spAutoFit/>
          </a:bodyPr>
          <a:lstStyle/>
          <a:p>
            <a:r>
              <a:rPr lang="en-GB" sz="2600" b="1" i="0" dirty="0">
                <a:solidFill>
                  <a:srgbClr val="D2222A"/>
                </a:solidFill>
                <a:latin typeface="Open Sans" panose="020B0606030504020204" pitchFamily="34" charset="0"/>
                <a:ea typeface="Open Sans" panose="020B0606030504020204" pitchFamily="34" charset="0"/>
                <a:cs typeface="Open Sans" panose="020B0606030504020204" pitchFamily="34" charset="0"/>
              </a:rPr>
              <a:t>Stats4SD</a:t>
            </a:r>
          </a:p>
        </p:txBody>
      </p:sp>
    </p:spTree>
    <p:extLst>
      <p:ext uri="{BB962C8B-B14F-4D97-AF65-F5344CB8AC3E}">
        <p14:creationId xmlns:p14="http://schemas.microsoft.com/office/powerpoint/2010/main" val="3439234805"/>
      </p:ext>
    </p:extLst>
  </p:cSld>
  <p:clrMapOvr>
    <a:masterClrMapping/>
  </p:clrMapOvr>
  <p:extLst>
    <p:ext uri="{DCECCB84-F9BA-43D5-87BE-67443E8EF086}">
      <p15:sldGuideLst xmlns:p15="http://schemas.microsoft.com/office/powerpoint/2012/main">
        <p15:guide id="1" orient="horz" pos="2160">
          <p15:clr>
            <a:srgbClr val="FBAE40"/>
          </p15:clr>
        </p15:guide>
        <p15:guide id="2" pos="46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4D7538-5F79-6244-8BAE-06CD970E45AE}"/>
              </a:ext>
            </a:extLst>
          </p:cNvPr>
          <p:cNvSpPr>
            <a:spLocks noGrp="1"/>
          </p:cNvSpPr>
          <p:nvPr>
            <p:ph type="dt" sz="half" idx="10"/>
          </p:nvPr>
        </p:nvSpPr>
        <p:spPr/>
        <p:txBody>
          <a:bodyPr/>
          <a:lstStyle/>
          <a:p>
            <a:fld id="{DFE15D15-B5C6-4FFB-8668-C112685796FE}" type="datetimeFigureOut">
              <a:rPr lang="en-FI" smtClean="0"/>
              <a:t>1/13/25</a:t>
            </a:fld>
            <a:endParaRPr lang="en-FI"/>
          </a:p>
        </p:txBody>
      </p:sp>
      <p:sp>
        <p:nvSpPr>
          <p:cNvPr id="3" name="Footer Placeholder 2">
            <a:extLst>
              <a:ext uri="{FF2B5EF4-FFF2-40B4-BE49-F238E27FC236}">
                <a16:creationId xmlns:a16="http://schemas.microsoft.com/office/drawing/2014/main" id="{3CEB099F-84DD-7741-A646-247138C6ED61}"/>
              </a:ext>
            </a:extLst>
          </p:cNvPr>
          <p:cNvSpPr>
            <a:spLocks noGrp="1"/>
          </p:cNvSpPr>
          <p:nvPr>
            <p:ph type="ftr" sz="quarter" idx="11"/>
          </p:nvPr>
        </p:nvSpPr>
        <p:spPr/>
        <p:txBody>
          <a:bodyPr/>
          <a:lstStyle/>
          <a:p>
            <a:endParaRPr lang="en-FI"/>
          </a:p>
        </p:txBody>
      </p:sp>
      <p:sp>
        <p:nvSpPr>
          <p:cNvPr id="4" name="Slide Number Placeholder 3">
            <a:extLst>
              <a:ext uri="{FF2B5EF4-FFF2-40B4-BE49-F238E27FC236}">
                <a16:creationId xmlns:a16="http://schemas.microsoft.com/office/drawing/2014/main" id="{0634FB99-1B8A-2B4E-A2D8-95910992C248}"/>
              </a:ext>
            </a:extLst>
          </p:cNvPr>
          <p:cNvSpPr>
            <a:spLocks noGrp="1"/>
          </p:cNvSpPr>
          <p:nvPr>
            <p:ph type="sldNum" sz="quarter" idx="12"/>
          </p:nvPr>
        </p:nvSpPr>
        <p:spPr/>
        <p:txBody>
          <a:bodyPr/>
          <a:lstStyle/>
          <a:p>
            <a:fld id="{3AE2EB76-A51B-4382-9C5E-DE984ADBE83B}" type="slidenum">
              <a:rPr lang="en-FI" smtClean="0"/>
              <a:t>‹#›</a:t>
            </a:fld>
            <a:endParaRPr lang="en-FI"/>
          </a:p>
        </p:txBody>
      </p:sp>
    </p:spTree>
    <p:extLst>
      <p:ext uri="{BB962C8B-B14F-4D97-AF65-F5344CB8AC3E}">
        <p14:creationId xmlns:p14="http://schemas.microsoft.com/office/powerpoint/2010/main" val="3647487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Webinar info 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9F98486-DCCD-FF44-8EF3-D2182B79B1CF}"/>
              </a:ext>
            </a:extLst>
          </p:cNvPr>
          <p:cNvSpPr/>
          <p:nvPr/>
        </p:nvSpPr>
        <p:spPr>
          <a:xfrm>
            <a:off x="0" y="5596856"/>
            <a:ext cx="12192000" cy="1261143"/>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10D0ED8-F780-E94A-80A3-42700BC94782}"/>
              </a:ext>
            </a:extLst>
          </p:cNvPr>
          <p:cNvSpPr txBox="1"/>
          <p:nvPr/>
        </p:nvSpPr>
        <p:spPr>
          <a:xfrm>
            <a:off x="7715522" y="6288723"/>
            <a:ext cx="4221412" cy="276999"/>
          </a:xfrm>
          <a:prstGeom prst="rect">
            <a:avLst/>
          </a:prstGeom>
          <a:noFill/>
        </p:spPr>
        <p:txBody>
          <a:bodyPr wrap="square" rtlCol="0">
            <a:spAutoFit/>
          </a:bodyPr>
          <a:lstStyle/>
          <a:p>
            <a:r>
              <a:rPr lang="en-GB" sz="1200" u="sng"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hlinkClick r:id="rId2">
                  <a:extLst>
                    <a:ext uri="{A12FA001-AC4F-418D-AE19-62706E023703}">
                      <ahyp:hlinkClr xmlns:ahyp="http://schemas.microsoft.com/office/drawing/2018/hyperlinkcolor" val="tx"/>
                    </a:ext>
                  </a:extLst>
                </a:hlinkClick>
              </a:rPr>
              <a:t>Creative Commons Attribution-ShareAlike 4.0 International</a:t>
            </a:r>
            <a:endParaRPr lang="en-GB" sz="12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21" name="Straight Connector 20">
            <a:extLst>
              <a:ext uri="{FF2B5EF4-FFF2-40B4-BE49-F238E27FC236}">
                <a16:creationId xmlns:a16="http://schemas.microsoft.com/office/drawing/2014/main" id="{216B3B19-201F-7348-A518-8545BF991447}"/>
              </a:ext>
            </a:extLst>
          </p:cNvPr>
          <p:cNvCxnSpPr>
            <a:cxnSpLocks/>
          </p:cNvCxnSpPr>
          <p:nvPr/>
        </p:nvCxnSpPr>
        <p:spPr>
          <a:xfrm>
            <a:off x="1436317" y="1776248"/>
            <a:ext cx="0" cy="2249214"/>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BD42AF42-10B0-9A48-9571-3C829913E97D}"/>
              </a:ext>
            </a:extLst>
          </p:cNvPr>
          <p:cNvSpPr>
            <a:spLocks noGrp="1"/>
          </p:cNvSpPr>
          <p:nvPr>
            <p:ph type="dt" sz="half" idx="10"/>
          </p:nvPr>
        </p:nvSpPr>
        <p:spPr>
          <a:xfrm>
            <a:off x="5497863" y="6244659"/>
            <a:ext cx="2090738" cy="365125"/>
          </a:xfrm>
        </p:spPr>
        <p:txBody>
          <a:bodyPr/>
          <a:lstStyle/>
          <a:p>
            <a:fld id="{B61BEF0D-F0BB-DE4B-95CE-6DB70DBA9567}" type="datetimeFigureOut">
              <a:rPr lang="en-US" smtClean="0"/>
              <a:pPr/>
              <a:t>1/13/25</a:t>
            </a:fld>
            <a:endParaRPr lang="en-US" dirty="0"/>
          </a:p>
        </p:txBody>
      </p:sp>
      <p:sp>
        <p:nvSpPr>
          <p:cNvPr id="13" name="Title 1">
            <a:extLst>
              <a:ext uri="{FF2B5EF4-FFF2-40B4-BE49-F238E27FC236}">
                <a16:creationId xmlns:a16="http://schemas.microsoft.com/office/drawing/2014/main" id="{1A1FD96B-0733-A745-B2F3-D83FFA10E757}"/>
              </a:ext>
            </a:extLst>
          </p:cNvPr>
          <p:cNvSpPr>
            <a:spLocks noGrp="1"/>
          </p:cNvSpPr>
          <p:nvPr>
            <p:ph type="title"/>
          </p:nvPr>
        </p:nvSpPr>
        <p:spPr>
          <a:xfrm>
            <a:off x="1966363" y="1481959"/>
            <a:ext cx="7334800" cy="1890688"/>
          </a:xfrm>
          <a:ln>
            <a:noFill/>
          </a:ln>
        </p:spPr>
        <p:txBody>
          <a:bodyPr anchor="b" anchorCtr="0">
            <a:normAutofit/>
          </a:bodyPr>
          <a:lstStyle>
            <a:lvl1pPr>
              <a:defRPr lang="en-US" sz="6000" dirty="0">
                <a:solidFill>
                  <a:schemeClr val="bg1"/>
                </a:solidFill>
              </a:defRPr>
            </a:lvl1pPr>
          </a:lstStyle>
          <a:p>
            <a:pPr marL="0" lvl="0"/>
            <a:r>
              <a:rPr lang="en-GB"/>
              <a:t>Click to edit Master title style</a:t>
            </a:r>
            <a:endParaRPr lang="en-US" dirty="0"/>
          </a:p>
        </p:txBody>
      </p:sp>
      <p:sp>
        <p:nvSpPr>
          <p:cNvPr id="18" name="Subtitle 2">
            <a:extLst>
              <a:ext uri="{FF2B5EF4-FFF2-40B4-BE49-F238E27FC236}">
                <a16:creationId xmlns:a16="http://schemas.microsoft.com/office/drawing/2014/main" id="{6BC9B6C1-E06A-CF4D-86E9-868F84120AC3}"/>
              </a:ext>
            </a:extLst>
          </p:cNvPr>
          <p:cNvSpPr>
            <a:spLocks noGrp="1"/>
          </p:cNvSpPr>
          <p:nvPr>
            <p:ph type="subTitle" idx="1"/>
          </p:nvPr>
        </p:nvSpPr>
        <p:spPr>
          <a:xfrm>
            <a:off x="1945343" y="3589573"/>
            <a:ext cx="7355820" cy="569067"/>
          </a:xfrm>
        </p:spPr>
        <p:txBody>
          <a:bodyPr>
            <a:noAutofit/>
          </a:bodyPr>
          <a:lstStyle>
            <a:lvl1pPr marL="0" indent="0" algn="l">
              <a:buNone/>
              <a:defRPr sz="28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0" name="TextBox 9">
            <a:extLst>
              <a:ext uri="{FF2B5EF4-FFF2-40B4-BE49-F238E27FC236}">
                <a16:creationId xmlns:a16="http://schemas.microsoft.com/office/drawing/2014/main" id="{AC9833F7-2487-1A47-A42E-8AC5BA1A9912}"/>
              </a:ext>
            </a:extLst>
          </p:cNvPr>
          <p:cNvSpPr txBox="1"/>
          <p:nvPr/>
        </p:nvSpPr>
        <p:spPr>
          <a:xfrm>
            <a:off x="1312150" y="6018967"/>
            <a:ext cx="2432076" cy="707886"/>
          </a:xfrm>
          <a:prstGeom prst="rect">
            <a:avLst/>
          </a:prstGeom>
          <a:noFill/>
        </p:spPr>
        <p:txBody>
          <a:bodyPr wrap="none" rtlCol="0">
            <a:spAutoFit/>
          </a:bodyPr>
          <a:lstStyle/>
          <a:p>
            <a:r>
              <a:rPr lang="en-GB" sz="4000" b="1" i="0" dirty="0">
                <a:solidFill>
                  <a:srgbClr val="D2222A"/>
                </a:solidFill>
                <a:latin typeface="Open Sans" panose="020B0606030504020204" pitchFamily="34" charset="0"/>
                <a:ea typeface="Open Sans" panose="020B0606030504020204" pitchFamily="34" charset="0"/>
                <a:cs typeface="Open Sans" panose="020B0606030504020204" pitchFamily="34" charset="0"/>
              </a:rPr>
              <a:t>Stats4SD</a:t>
            </a:r>
          </a:p>
        </p:txBody>
      </p:sp>
      <p:sp>
        <p:nvSpPr>
          <p:cNvPr id="2" name="TextBox 1">
            <a:extLst>
              <a:ext uri="{FF2B5EF4-FFF2-40B4-BE49-F238E27FC236}">
                <a16:creationId xmlns:a16="http://schemas.microsoft.com/office/drawing/2014/main" id="{7B7058FE-C632-8E36-4A1F-471152783761}"/>
              </a:ext>
            </a:extLst>
          </p:cNvPr>
          <p:cNvSpPr txBox="1"/>
          <p:nvPr userDrawn="1"/>
        </p:nvSpPr>
        <p:spPr>
          <a:xfrm>
            <a:off x="1312150" y="6018967"/>
            <a:ext cx="2432076" cy="707886"/>
          </a:xfrm>
          <a:prstGeom prst="rect">
            <a:avLst/>
          </a:prstGeom>
          <a:noFill/>
        </p:spPr>
        <p:txBody>
          <a:bodyPr wrap="none" rtlCol="0">
            <a:spAutoFit/>
          </a:bodyPr>
          <a:lstStyle/>
          <a:p>
            <a:r>
              <a:rPr lang="en-GB" sz="4000" b="1" i="0" dirty="0">
                <a:solidFill>
                  <a:srgbClr val="D2222A"/>
                </a:solidFill>
                <a:latin typeface="Open Sans" panose="020B0606030504020204" pitchFamily="34" charset="0"/>
                <a:ea typeface="Open Sans" panose="020B0606030504020204" pitchFamily="34" charset="0"/>
                <a:cs typeface="Open Sans" panose="020B0606030504020204" pitchFamily="34" charset="0"/>
              </a:rPr>
              <a:t>Stats4SD</a:t>
            </a:r>
          </a:p>
        </p:txBody>
      </p:sp>
    </p:spTree>
    <p:extLst>
      <p:ext uri="{BB962C8B-B14F-4D97-AF65-F5344CB8AC3E}">
        <p14:creationId xmlns:p14="http://schemas.microsoft.com/office/powerpoint/2010/main" val="3776907968"/>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_Webinar info 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9F98486-DCCD-FF44-8EF3-D2182B79B1CF}"/>
              </a:ext>
            </a:extLst>
          </p:cNvPr>
          <p:cNvSpPr/>
          <p:nvPr/>
        </p:nvSpPr>
        <p:spPr>
          <a:xfrm>
            <a:off x="0" y="5596856"/>
            <a:ext cx="12192000" cy="1261143"/>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10D0ED8-F780-E94A-80A3-42700BC94782}"/>
              </a:ext>
            </a:extLst>
          </p:cNvPr>
          <p:cNvSpPr txBox="1"/>
          <p:nvPr/>
        </p:nvSpPr>
        <p:spPr>
          <a:xfrm>
            <a:off x="7715522" y="6288723"/>
            <a:ext cx="4221412" cy="276999"/>
          </a:xfrm>
          <a:prstGeom prst="rect">
            <a:avLst/>
          </a:prstGeom>
          <a:noFill/>
        </p:spPr>
        <p:txBody>
          <a:bodyPr wrap="square" rtlCol="0">
            <a:spAutoFit/>
          </a:bodyPr>
          <a:lstStyle/>
          <a:p>
            <a:r>
              <a:rPr lang="en-GB" sz="1200" u="sng"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hlinkClick r:id="rId2">
                  <a:extLst>
                    <a:ext uri="{A12FA001-AC4F-418D-AE19-62706E023703}">
                      <ahyp:hlinkClr xmlns:ahyp="http://schemas.microsoft.com/office/drawing/2018/hyperlinkcolor" val="tx"/>
                    </a:ext>
                  </a:extLst>
                </a:hlinkClick>
              </a:rPr>
              <a:t>Creative Commons Attribution-ShareAlike 4.0 International</a:t>
            </a:r>
            <a:endParaRPr lang="en-GB" sz="12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21" name="Straight Connector 20">
            <a:extLst>
              <a:ext uri="{FF2B5EF4-FFF2-40B4-BE49-F238E27FC236}">
                <a16:creationId xmlns:a16="http://schemas.microsoft.com/office/drawing/2014/main" id="{216B3B19-201F-7348-A518-8545BF991447}"/>
              </a:ext>
            </a:extLst>
          </p:cNvPr>
          <p:cNvCxnSpPr>
            <a:cxnSpLocks/>
          </p:cNvCxnSpPr>
          <p:nvPr/>
        </p:nvCxnSpPr>
        <p:spPr>
          <a:xfrm>
            <a:off x="1436317" y="1415086"/>
            <a:ext cx="0" cy="3256806"/>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BD42AF42-10B0-9A48-9571-3C829913E97D}"/>
              </a:ext>
            </a:extLst>
          </p:cNvPr>
          <p:cNvSpPr>
            <a:spLocks noGrp="1"/>
          </p:cNvSpPr>
          <p:nvPr>
            <p:ph type="dt" sz="half" idx="10"/>
          </p:nvPr>
        </p:nvSpPr>
        <p:spPr>
          <a:xfrm>
            <a:off x="5497863" y="6244659"/>
            <a:ext cx="2090738" cy="365125"/>
          </a:xfrm>
        </p:spPr>
        <p:txBody>
          <a:bodyPr/>
          <a:lstStyle/>
          <a:p>
            <a:fld id="{DFE15D15-B5C6-4FFB-8668-C112685796FE}" type="datetimeFigureOut">
              <a:rPr lang="en-FI" smtClean="0"/>
              <a:t>1/13/25</a:t>
            </a:fld>
            <a:endParaRPr lang="en-FI"/>
          </a:p>
        </p:txBody>
      </p:sp>
      <p:sp>
        <p:nvSpPr>
          <p:cNvPr id="13" name="Title 1">
            <a:extLst>
              <a:ext uri="{FF2B5EF4-FFF2-40B4-BE49-F238E27FC236}">
                <a16:creationId xmlns:a16="http://schemas.microsoft.com/office/drawing/2014/main" id="{1A1FD96B-0733-A745-B2F3-D83FFA10E757}"/>
              </a:ext>
            </a:extLst>
          </p:cNvPr>
          <p:cNvSpPr>
            <a:spLocks noGrp="1"/>
          </p:cNvSpPr>
          <p:nvPr>
            <p:ph type="title"/>
          </p:nvPr>
        </p:nvSpPr>
        <p:spPr>
          <a:xfrm>
            <a:off x="1966363" y="1082900"/>
            <a:ext cx="7334800" cy="2141463"/>
          </a:xfrm>
          <a:ln>
            <a:noFill/>
          </a:ln>
        </p:spPr>
        <p:txBody>
          <a:bodyPr anchor="b" anchorCtr="0">
            <a:normAutofit/>
          </a:bodyPr>
          <a:lstStyle>
            <a:lvl1pPr>
              <a:defRPr lang="en-US" sz="6600" dirty="0">
                <a:solidFill>
                  <a:schemeClr val="bg1"/>
                </a:solidFill>
              </a:defRPr>
            </a:lvl1pPr>
          </a:lstStyle>
          <a:p>
            <a:pPr marL="0" lvl="0"/>
            <a:r>
              <a:rPr lang="en-GB"/>
              <a:t>Click to edit Master title style</a:t>
            </a:r>
            <a:endParaRPr lang="en-US" dirty="0"/>
          </a:p>
        </p:txBody>
      </p:sp>
      <p:sp>
        <p:nvSpPr>
          <p:cNvPr id="18" name="Subtitle 2">
            <a:extLst>
              <a:ext uri="{FF2B5EF4-FFF2-40B4-BE49-F238E27FC236}">
                <a16:creationId xmlns:a16="http://schemas.microsoft.com/office/drawing/2014/main" id="{6BC9B6C1-E06A-CF4D-86E9-868F84120AC3}"/>
              </a:ext>
            </a:extLst>
          </p:cNvPr>
          <p:cNvSpPr>
            <a:spLocks noGrp="1"/>
          </p:cNvSpPr>
          <p:nvPr>
            <p:ph type="subTitle" idx="1"/>
          </p:nvPr>
        </p:nvSpPr>
        <p:spPr>
          <a:xfrm>
            <a:off x="1945343" y="3441289"/>
            <a:ext cx="7355820" cy="569067"/>
          </a:xfrm>
        </p:spPr>
        <p:txBody>
          <a:bodyPr>
            <a:noAutofit/>
          </a:bodyPr>
          <a:lstStyle>
            <a:lvl1pPr marL="0" indent="0" algn="l">
              <a:buNone/>
              <a:defRPr sz="32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5" name="Text Placeholder 4">
            <a:extLst>
              <a:ext uri="{FF2B5EF4-FFF2-40B4-BE49-F238E27FC236}">
                <a16:creationId xmlns:a16="http://schemas.microsoft.com/office/drawing/2014/main" id="{47FD64E2-89D0-4642-B183-0B59063B4DED}"/>
              </a:ext>
            </a:extLst>
          </p:cNvPr>
          <p:cNvSpPr>
            <a:spLocks noGrp="1"/>
          </p:cNvSpPr>
          <p:nvPr>
            <p:ph type="body" sz="quarter" idx="11"/>
          </p:nvPr>
        </p:nvSpPr>
        <p:spPr>
          <a:xfrm>
            <a:off x="1966913" y="4192487"/>
            <a:ext cx="7334250" cy="569912"/>
          </a:xfrm>
        </p:spPr>
        <p:txBody>
          <a:bodyPr vert="horz" lIns="91440" tIns="45720" rIns="91440" bIns="45720" rtlCol="0">
            <a:noAutofit/>
          </a:bodyPr>
          <a:lstStyle>
            <a:lvl1pPr marL="0" indent="0">
              <a:buNone/>
              <a:defRPr lang="en-GB" sz="3200" dirty="0">
                <a:solidFill>
                  <a:schemeClr val="bg1"/>
                </a:solidFill>
              </a:defRPr>
            </a:lvl1pPr>
          </a:lstStyle>
          <a:p>
            <a:pPr marL="228600" lvl="0" indent="-228600"/>
            <a:r>
              <a:rPr lang="en-GB"/>
              <a:t>Click to edit Master text styles</a:t>
            </a:r>
          </a:p>
        </p:txBody>
      </p:sp>
      <p:sp>
        <p:nvSpPr>
          <p:cNvPr id="11" name="TextBox 10">
            <a:extLst>
              <a:ext uri="{FF2B5EF4-FFF2-40B4-BE49-F238E27FC236}">
                <a16:creationId xmlns:a16="http://schemas.microsoft.com/office/drawing/2014/main" id="{73AE5F96-E694-C044-90F3-FB3FEC110F9D}"/>
              </a:ext>
            </a:extLst>
          </p:cNvPr>
          <p:cNvSpPr txBox="1"/>
          <p:nvPr/>
        </p:nvSpPr>
        <p:spPr>
          <a:xfrm>
            <a:off x="1312150" y="6018967"/>
            <a:ext cx="2432076" cy="707886"/>
          </a:xfrm>
          <a:prstGeom prst="rect">
            <a:avLst/>
          </a:prstGeom>
          <a:noFill/>
        </p:spPr>
        <p:txBody>
          <a:bodyPr wrap="none" rtlCol="0">
            <a:spAutoFit/>
          </a:bodyPr>
          <a:lstStyle/>
          <a:p>
            <a:r>
              <a:rPr lang="en-GB" sz="4000" b="1" i="0" dirty="0">
                <a:solidFill>
                  <a:srgbClr val="D2222A"/>
                </a:solidFill>
                <a:latin typeface="Open Sans" panose="020B0606030504020204" pitchFamily="34" charset="0"/>
                <a:ea typeface="Open Sans" panose="020B0606030504020204" pitchFamily="34" charset="0"/>
                <a:cs typeface="Open Sans" panose="020B0606030504020204" pitchFamily="34" charset="0"/>
              </a:rPr>
              <a:t>Stats4SD</a:t>
            </a:r>
          </a:p>
        </p:txBody>
      </p:sp>
    </p:spTree>
    <p:extLst>
      <p:ext uri="{BB962C8B-B14F-4D97-AF65-F5344CB8AC3E}">
        <p14:creationId xmlns:p14="http://schemas.microsoft.com/office/powerpoint/2010/main" val="726269478"/>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41A2B92-027D-F549-8DC7-6258F32BA707}"/>
              </a:ext>
            </a:extLst>
          </p:cNvPr>
          <p:cNvSpPr/>
          <p:nvPr/>
        </p:nvSpPr>
        <p:spPr>
          <a:xfrm>
            <a:off x="-8461" y="-12272"/>
            <a:ext cx="12200461" cy="5290877"/>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E26C637-2CA2-9949-A9E1-2B55B6953881}"/>
              </a:ext>
            </a:extLst>
          </p:cNvPr>
          <p:cNvSpPr/>
          <p:nvPr/>
        </p:nvSpPr>
        <p:spPr>
          <a:xfrm>
            <a:off x="-8461" y="1236458"/>
            <a:ext cx="12200461" cy="5621541"/>
          </a:xfrm>
          <a:prstGeom prst="rect">
            <a:avLst/>
          </a:prstGeom>
          <a:solidFill>
            <a:schemeClr val="bg1"/>
          </a:solidFill>
          <a:ln>
            <a:noFill/>
          </a:ln>
          <a:effectLst>
            <a:outerShdw blurRad="203200" dist="38100" dir="16740000" sx="102000" sy="102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DC88E63C-7146-544E-B0BE-791D359D539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477914" y="6363164"/>
            <a:ext cx="1428821" cy="250731"/>
          </a:xfrm>
          <a:prstGeom prst="rect">
            <a:avLst/>
          </a:prstGeom>
        </p:spPr>
      </p:pic>
      <p:sp>
        <p:nvSpPr>
          <p:cNvPr id="4" name="Content Placeholder 3">
            <a:extLst>
              <a:ext uri="{FF2B5EF4-FFF2-40B4-BE49-F238E27FC236}">
                <a16:creationId xmlns:a16="http://schemas.microsoft.com/office/drawing/2014/main" id="{8F846D6E-F249-794B-9469-535E1F9523E4}"/>
              </a:ext>
            </a:extLst>
          </p:cNvPr>
          <p:cNvSpPr>
            <a:spLocks noGrp="1"/>
          </p:cNvSpPr>
          <p:nvPr>
            <p:ph sz="half" idx="2"/>
          </p:nvPr>
        </p:nvSpPr>
        <p:spPr>
          <a:xfrm>
            <a:off x="551670" y="1588651"/>
            <a:ext cx="5508000" cy="4556442"/>
          </a:xfrm>
        </p:spPr>
        <p:txBody>
          <a:bodyPr lIns="90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a:extLst>
              <a:ext uri="{FF2B5EF4-FFF2-40B4-BE49-F238E27FC236}">
                <a16:creationId xmlns:a16="http://schemas.microsoft.com/office/drawing/2014/main" id="{6CB680E4-47F0-B04B-8CFD-4DC7948CCDF5}"/>
              </a:ext>
            </a:extLst>
          </p:cNvPr>
          <p:cNvSpPr>
            <a:spLocks noGrp="1"/>
          </p:cNvSpPr>
          <p:nvPr>
            <p:ph type="dt" sz="half" idx="10"/>
          </p:nvPr>
        </p:nvSpPr>
        <p:spPr>
          <a:xfrm>
            <a:off x="551671" y="6297757"/>
            <a:ext cx="2319338" cy="365125"/>
          </a:xfrm>
        </p:spPr>
        <p:txBody>
          <a:bodyPr anchor="b"/>
          <a:lstStyle/>
          <a:p>
            <a:fld id="{DFE15D15-B5C6-4FFB-8668-C112685796FE}" type="datetimeFigureOut">
              <a:rPr lang="en-FI" smtClean="0"/>
              <a:t>1/13/25</a:t>
            </a:fld>
            <a:endParaRPr lang="en-FI"/>
          </a:p>
        </p:txBody>
      </p:sp>
      <p:sp>
        <p:nvSpPr>
          <p:cNvPr id="6" name="Footer Placeholder 5">
            <a:extLst>
              <a:ext uri="{FF2B5EF4-FFF2-40B4-BE49-F238E27FC236}">
                <a16:creationId xmlns:a16="http://schemas.microsoft.com/office/drawing/2014/main" id="{1F799D2B-89B6-394F-87B5-671C3DF96D4D}"/>
              </a:ext>
            </a:extLst>
          </p:cNvPr>
          <p:cNvSpPr>
            <a:spLocks noGrp="1"/>
          </p:cNvSpPr>
          <p:nvPr>
            <p:ph type="ftr" sz="quarter" idx="11"/>
          </p:nvPr>
        </p:nvSpPr>
        <p:spPr>
          <a:xfrm>
            <a:off x="3312607" y="6297757"/>
            <a:ext cx="3479007" cy="365125"/>
          </a:xfrm>
        </p:spPr>
        <p:txBody>
          <a:bodyPr anchor="b"/>
          <a:lstStyle/>
          <a:p>
            <a:endParaRPr lang="en-FI"/>
          </a:p>
        </p:txBody>
      </p:sp>
      <p:sp>
        <p:nvSpPr>
          <p:cNvPr id="7" name="Slide Number Placeholder 6">
            <a:extLst>
              <a:ext uri="{FF2B5EF4-FFF2-40B4-BE49-F238E27FC236}">
                <a16:creationId xmlns:a16="http://schemas.microsoft.com/office/drawing/2014/main" id="{714B2DE6-CD2C-0E43-BF69-7B8CF8E92D84}"/>
              </a:ext>
            </a:extLst>
          </p:cNvPr>
          <p:cNvSpPr>
            <a:spLocks noGrp="1"/>
          </p:cNvSpPr>
          <p:nvPr>
            <p:ph type="sldNum" sz="quarter" idx="12"/>
          </p:nvPr>
        </p:nvSpPr>
        <p:spPr>
          <a:xfrm>
            <a:off x="7233213" y="6297757"/>
            <a:ext cx="2319338" cy="365125"/>
          </a:xfrm>
        </p:spPr>
        <p:txBody>
          <a:bodyPr anchor="b"/>
          <a:lstStyle/>
          <a:p>
            <a:fld id="{3AE2EB76-A51B-4382-9C5E-DE984ADBE83B}" type="slidenum">
              <a:rPr lang="en-FI" smtClean="0"/>
              <a:t>‹#›</a:t>
            </a:fld>
            <a:endParaRPr lang="en-FI"/>
          </a:p>
        </p:txBody>
      </p:sp>
      <p:sp>
        <p:nvSpPr>
          <p:cNvPr id="2" name="Title 1">
            <a:extLst>
              <a:ext uri="{FF2B5EF4-FFF2-40B4-BE49-F238E27FC236}">
                <a16:creationId xmlns:a16="http://schemas.microsoft.com/office/drawing/2014/main" id="{B496D1C9-5344-7049-9AB9-81143B5805D9}"/>
              </a:ext>
            </a:extLst>
          </p:cNvPr>
          <p:cNvSpPr>
            <a:spLocks noGrp="1"/>
          </p:cNvSpPr>
          <p:nvPr>
            <p:ph type="title"/>
          </p:nvPr>
        </p:nvSpPr>
        <p:spPr>
          <a:xfrm>
            <a:off x="551670" y="131133"/>
            <a:ext cx="11355063" cy="1105325"/>
          </a:xfrm>
        </p:spPr>
        <p:txBody>
          <a:bodyPr>
            <a:normAutofit/>
          </a:bodyPr>
          <a:lstStyle>
            <a:lvl1pPr>
              <a:defRPr sz="4400"/>
            </a:lvl1pPr>
          </a:lstStyle>
          <a:p>
            <a:r>
              <a:rPr lang="en-GB"/>
              <a:t>Click to edit Master title style</a:t>
            </a:r>
            <a:endParaRPr lang="en-US" dirty="0"/>
          </a:p>
        </p:txBody>
      </p:sp>
      <p:sp>
        <p:nvSpPr>
          <p:cNvPr id="10" name="Content Placeholder 3">
            <a:extLst>
              <a:ext uri="{FF2B5EF4-FFF2-40B4-BE49-F238E27FC236}">
                <a16:creationId xmlns:a16="http://schemas.microsoft.com/office/drawing/2014/main" id="{44901950-5B56-9B4B-9196-414187BDEB97}"/>
              </a:ext>
            </a:extLst>
          </p:cNvPr>
          <p:cNvSpPr>
            <a:spLocks noGrp="1"/>
          </p:cNvSpPr>
          <p:nvPr>
            <p:ph sz="half" idx="13"/>
          </p:nvPr>
        </p:nvSpPr>
        <p:spPr>
          <a:xfrm>
            <a:off x="6371835" y="1588651"/>
            <a:ext cx="5508000" cy="4556442"/>
          </a:xfrm>
        </p:spPr>
        <p:txBody>
          <a:bodyPr lIns="90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091325145"/>
      </p:ext>
    </p:extLst>
  </p:cSld>
  <p:clrMapOvr>
    <a:masterClrMapping/>
  </p:clrMapOvr>
  <p:extLst>
    <p:ext uri="{DCECCB84-F9BA-43D5-87BE-67443E8EF086}">
      <p15:sldGuideLst xmlns:p15="http://schemas.microsoft.com/office/powerpoint/2012/main">
        <p15:guide id="1" orient="horz" pos="2160">
          <p15:clr>
            <a:srgbClr val="FBAE40"/>
          </p15:clr>
        </p15:guide>
        <p15:guide id="2" pos="46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End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2AE17C0-B662-534D-9D8E-374BDD40D1EC}"/>
              </a:ext>
            </a:extLst>
          </p:cNvPr>
          <p:cNvSpPr/>
          <p:nvPr/>
        </p:nvSpPr>
        <p:spPr>
          <a:xfrm>
            <a:off x="4525702" y="0"/>
            <a:ext cx="7666298" cy="6857999"/>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93974A12-DDA2-FB49-95AB-04F917955AC5}"/>
              </a:ext>
            </a:extLst>
          </p:cNvPr>
          <p:cNvSpPr txBox="1"/>
          <p:nvPr/>
        </p:nvSpPr>
        <p:spPr>
          <a:xfrm>
            <a:off x="5221924" y="6415212"/>
            <a:ext cx="6756004" cy="246221"/>
          </a:xfrm>
          <a:prstGeom prst="rect">
            <a:avLst/>
          </a:prstGeom>
          <a:noFill/>
        </p:spPr>
        <p:txBody>
          <a:bodyPr wrap="square" rtlCol="0">
            <a:spAutoFit/>
          </a:bodyPr>
          <a:lstStyle/>
          <a:p>
            <a:pPr>
              <a:spcBef>
                <a:spcPts val="0"/>
              </a:spcBef>
              <a:spcAft>
                <a:spcPts val="400"/>
              </a:spcAft>
            </a:pPr>
            <a:r>
              <a:rPr lang="en-GB" sz="10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 </a:t>
            </a:r>
            <a:fld id="{6B588BB5-FF46-BD4E-A08B-4296A93C7864}" type="datetimeyyyy">
              <a:rPr lang="en-GB" sz="1000" smtClea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2025</a:t>
            </a:fld>
            <a:r>
              <a:rPr lang="en-GB" sz="10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 Statistics for Sustainable Development  </a:t>
            </a:r>
            <a:r>
              <a:rPr lang="en-GB" sz="1000" u="sng"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hlinkClick r:id="rId2">
                  <a:extLst>
                    <a:ext uri="{A12FA001-AC4F-418D-AE19-62706E023703}">
                      <ahyp:hlinkClr xmlns:ahyp="http://schemas.microsoft.com/office/drawing/2018/hyperlinkcolor" val="tx"/>
                    </a:ext>
                  </a:extLst>
                </a:hlinkClick>
              </a:rPr>
              <a:t>Creative Commons Attribution-ShareAlike 4.0 International</a:t>
            </a:r>
            <a:endParaRPr lang="en-GB" sz="10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 name="TextBox 9">
            <a:extLst>
              <a:ext uri="{FF2B5EF4-FFF2-40B4-BE49-F238E27FC236}">
                <a16:creationId xmlns:a16="http://schemas.microsoft.com/office/drawing/2014/main" id="{AE884C96-75E8-0548-97E2-2B256A366938}"/>
              </a:ext>
            </a:extLst>
          </p:cNvPr>
          <p:cNvSpPr txBox="1"/>
          <p:nvPr/>
        </p:nvSpPr>
        <p:spPr>
          <a:xfrm>
            <a:off x="5979470" y="4689803"/>
            <a:ext cx="5454984" cy="882742"/>
          </a:xfrm>
          <a:prstGeom prst="rect">
            <a:avLst/>
          </a:prstGeom>
          <a:noFill/>
        </p:spPr>
        <p:txBody>
          <a:bodyPr wrap="square" rtlCol="0">
            <a:spAutoFit/>
          </a:bodyPr>
          <a:lstStyle/>
          <a:p>
            <a:pPr>
              <a:lnSpc>
                <a:spcPct val="110000"/>
              </a:lnSpc>
              <a:spcAft>
                <a:spcPts val="2700"/>
              </a:spcAft>
            </a:pPr>
            <a:r>
              <a:rPr lang="en-GB" sz="2400" dirty="0">
                <a:latin typeface="Open Sans Light" panose="020B0306030504020204" pitchFamily="34" charset="0"/>
                <a:ea typeface="Open Sans Light" panose="020B0306030504020204" pitchFamily="34" charset="0"/>
                <a:cs typeface="Open Sans Light" panose="020B0306030504020204" pitchFamily="34" charset="0"/>
              </a:rPr>
              <a:t>Find more guides and materials at </a:t>
            </a:r>
            <a:r>
              <a:rPr lang="en-GB" sz="2400" b="1" dirty="0">
                <a:solidFill>
                  <a:schemeClr val="tx2"/>
                </a:solidFill>
                <a:latin typeface="Open Sans SemiBold" panose="020B0606030504020204" pitchFamily="34" charset="0"/>
                <a:ea typeface="Open Sans SemiBold" panose="020B0606030504020204" pitchFamily="34" charset="0"/>
                <a:cs typeface="Open Sans SemiBold" panose="020B0606030504020204" pitchFamily="34" charset="0"/>
                <a:hlinkClick r:id="rId3">
                  <a:extLst>
                    <a:ext uri="{A12FA001-AC4F-418D-AE19-62706E023703}">
                      <ahyp:hlinkClr xmlns:ahyp="http://schemas.microsoft.com/office/drawing/2018/hyperlinkcolor" val="tx"/>
                    </a:ext>
                  </a:extLst>
                </a:hlinkClick>
              </a:rPr>
              <a:t>stats4sd.org/resources</a:t>
            </a:r>
            <a:endParaRPr lang="en-GB" sz="2400" b="1" dirty="0">
              <a:solidFill>
                <a:schemeClr val="tx2"/>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pic>
        <p:nvPicPr>
          <p:cNvPr id="12" name="Picture 11" descr="A picture containing black, night&#10;&#10;Description automatically generated">
            <a:extLst>
              <a:ext uri="{FF2B5EF4-FFF2-40B4-BE49-F238E27FC236}">
                <a16:creationId xmlns:a16="http://schemas.microsoft.com/office/drawing/2014/main" id="{0EEC8CFF-BCA2-8A47-AA27-84C4B0528C9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221926" y="4832059"/>
            <a:ext cx="642466" cy="642466"/>
          </a:xfrm>
          <a:prstGeom prst="rect">
            <a:avLst/>
          </a:prstGeom>
        </p:spPr>
      </p:pic>
      <p:sp>
        <p:nvSpPr>
          <p:cNvPr id="19" name="Text Placeholder 18">
            <a:extLst>
              <a:ext uri="{FF2B5EF4-FFF2-40B4-BE49-F238E27FC236}">
                <a16:creationId xmlns:a16="http://schemas.microsoft.com/office/drawing/2014/main" id="{3CC3B39E-BD63-504B-BD1C-16C881EACE9A}"/>
              </a:ext>
            </a:extLst>
          </p:cNvPr>
          <p:cNvSpPr>
            <a:spLocks noGrp="1"/>
          </p:cNvSpPr>
          <p:nvPr>
            <p:ph type="body" sz="quarter" idx="10"/>
          </p:nvPr>
        </p:nvSpPr>
        <p:spPr>
          <a:xfrm>
            <a:off x="5221925" y="1100558"/>
            <a:ext cx="6096355" cy="1444738"/>
          </a:xfrm>
        </p:spPr>
        <p:txBody>
          <a:bodyPr>
            <a:normAutofit/>
          </a:bodyPr>
          <a:lstStyle>
            <a:lvl1pPr marL="0" indent="0">
              <a:lnSpc>
                <a:spcPct val="100000"/>
              </a:lnSpc>
              <a:buNone/>
              <a:defRPr lang="en-GB" sz="4000" b="1"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nSpc>
                <a:spcPct val="100000"/>
              </a:lnSpc>
              <a:buNone/>
              <a:defRPr lang="en-GB" sz="4000" kern="1200" dirty="0" smtClean="0">
                <a:solidFill>
                  <a:schemeClr val="tx1"/>
                </a:solidFill>
                <a:latin typeface="+mn-lt"/>
                <a:ea typeface="Open Sans Light" panose="020B0306030504020204" pitchFamily="34" charset="0"/>
                <a:cs typeface="Open Sans Light" panose="020B0306030504020204" pitchFamily="34" charset="0"/>
              </a:defRPr>
            </a:lvl2pPr>
            <a:lvl3pPr marL="914400" indent="0">
              <a:buNone/>
              <a:defRPr lang="en-GB" sz="4000" kern="1200" dirty="0" smtClean="0">
                <a:solidFill>
                  <a:schemeClr val="tx1"/>
                </a:solidFill>
                <a:latin typeface="+mn-lt"/>
                <a:ea typeface="Open Sans Light" panose="020B0306030504020204" pitchFamily="34" charset="0"/>
                <a:cs typeface="Open Sans Light" panose="020B0306030504020204" pitchFamily="34" charset="0"/>
              </a:defRPr>
            </a:lvl3pPr>
            <a:lvl4pPr marL="1371600" indent="0">
              <a:buNone/>
              <a:defRPr lang="en-GB" sz="4000" kern="1200" dirty="0" smtClean="0">
                <a:solidFill>
                  <a:schemeClr val="tx1"/>
                </a:solidFill>
                <a:latin typeface="+mn-lt"/>
                <a:ea typeface="Open Sans Light" panose="020B0306030504020204" pitchFamily="34" charset="0"/>
                <a:cs typeface="Open Sans Light" panose="020B0306030504020204" pitchFamily="34" charset="0"/>
              </a:defRPr>
            </a:lvl4pPr>
            <a:lvl5pPr marL="1828800" indent="0">
              <a:buNone/>
              <a:defRPr lang="en-GB" sz="4000" kern="1200" dirty="0">
                <a:solidFill>
                  <a:schemeClr val="tx1"/>
                </a:solidFill>
                <a:latin typeface="+mn-lt"/>
                <a:ea typeface="Open Sans Light" panose="020B0306030504020204" pitchFamily="34" charset="0"/>
                <a:cs typeface="Open Sans Light" panose="020B0306030504020204" pitchFamily="34" charset="0"/>
              </a:defRPr>
            </a:lvl5pPr>
          </a:lstStyle>
          <a:p>
            <a:pPr lvl="0"/>
            <a:r>
              <a:rPr lang="en-GB"/>
              <a:t>Click to edit Master text styles</a:t>
            </a:r>
          </a:p>
        </p:txBody>
      </p:sp>
      <p:sp>
        <p:nvSpPr>
          <p:cNvPr id="20" name="Text Placeholder 18">
            <a:extLst>
              <a:ext uri="{FF2B5EF4-FFF2-40B4-BE49-F238E27FC236}">
                <a16:creationId xmlns:a16="http://schemas.microsoft.com/office/drawing/2014/main" id="{48BC4465-C68A-844B-ABA9-61E2C12A3C72}"/>
              </a:ext>
            </a:extLst>
          </p:cNvPr>
          <p:cNvSpPr>
            <a:spLocks noGrp="1"/>
          </p:cNvSpPr>
          <p:nvPr>
            <p:ph type="body" sz="quarter" idx="11"/>
          </p:nvPr>
        </p:nvSpPr>
        <p:spPr>
          <a:xfrm>
            <a:off x="5221925" y="2688186"/>
            <a:ext cx="6096355" cy="1512456"/>
          </a:xfrm>
        </p:spPr>
        <p:txBody>
          <a:bodyPr>
            <a:noAutofit/>
          </a:bodyPr>
          <a:lstStyle>
            <a:lvl1pPr marL="0" indent="0">
              <a:spcAft>
                <a:spcPts val="800"/>
              </a:spcAft>
              <a:buNone/>
              <a:defRPr lang="en-GB" sz="2400" kern="120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None/>
              <a:defRPr lang="en-GB" sz="4000" kern="1200" dirty="0" smtClean="0">
                <a:solidFill>
                  <a:schemeClr val="tx1"/>
                </a:solidFill>
                <a:latin typeface="+mn-lt"/>
                <a:ea typeface="Open Sans Light" panose="020B0306030504020204" pitchFamily="34" charset="0"/>
                <a:cs typeface="Open Sans Light" panose="020B0306030504020204" pitchFamily="34" charset="0"/>
              </a:defRPr>
            </a:lvl2pPr>
            <a:lvl3pPr marL="914400" indent="0">
              <a:buNone/>
              <a:defRPr lang="en-GB" sz="4000" kern="1200" dirty="0" smtClean="0">
                <a:solidFill>
                  <a:schemeClr val="tx1"/>
                </a:solidFill>
                <a:latin typeface="+mn-lt"/>
                <a:ea typeface="Open Sans Light" panose="020B0306030504020204" pitchFamily="34" charset="0"/>
                <a:cs typeface="Open Sans Light" panose="020B0306030504020204" pitchFamily="34" charset="0"/>
              </a:defRPr>
            </a:lvl3pPr>
            <a:lvl4pPr marL="1371600" indent="0">
              <a:buNone/>
              <a:defRPr lang="en-GB" sz="4000" kern="1200" dirty="0" smtClean="0">
                <a:solidFill>
                  <a:schemeClr val="tx1"/>
                </a:solidFill>
                <a:latin typeface="+mn-lt"/>
                <a:ea typeface="Open Sans Light" panose="020B0306030504020204" pitchFamily="34" charset="0"/>
                <a:cs typeface="Open Sans Light" panose="020B0306030504020204" pitchFamily="34" charset="0"/>
              </a:defRPr>
            </a:lvl4pPr>
            <a:lvl5pPr marL="1828800" indent="0">
              <a:buNone/>
              <a:defRPr lang="en-GB" sz="4000" kern="1200" dirty="0">
                <a:solidFill>
                  <a:schemeClr val="tx1"/>
                </a:solidFill>
                <a:latin typeface="+mn-lt"/>
                <a:ea typeface="Open Sans Light" panose="020B0306030504020204" pitchFamily="34" charset="0"/>
                <a:cs typeface="Open Sans Light" panose="020B0306030504020204" pitchFamily="34" charset="0"/>
              </a:defRPr>
            </a:lvl5pPr>
          </a:lstStyle>
          <a:p>
            <a:pPr marL="0" lvl="0" indent="0" algn="l" defTabSz="914400" rtl="0" eaLnBrk="1" latinLnBrk="0" hangingPunct="1">
              <a:lnSpc>
                <a:spcPct val="110000"/>
              </a:lnSpc>
              <a:spcBef>
                <a:spcPts val="0"/>
              </a:spcBef>
              <a:spcAft>
                <a:spcPts val="1200"/>
              </a:spcAft>
              <a:buFont typeface="Arial" panose="020B0604020202020204" pitchFamily="34" charset="0"/>
              <a:buNone/>
            </a:pPr>
            <a:r>
              <a:rPr lang="en-GB"/>
              <a:t>Click to edit Master text styles</a:t>
            </a:r>
          </a:p>
        </p:txBody>
      </p:sp>
      <p:sp>
        <p:nvSpPr>
          <p:cNvPr id="11" name="TextBox 10">
            <a:extLst>
              <a:ext uri="{FF2B5EF4-FFF2-40B4-BE49-F238E27FC236}">
                <a16:creationId xmlns:a16="http://schemas.microsoft.com/office/drawing/2014/main" id="{6E1D88D5-7EC6-F042-A3D0-5392D5EDFCC8}"/>
              </a:ext>
            </a:extLst>
          </p:cNvPr>
          <p:cNvSpPr txBox="1"/>
          <p:nvPr/>
        </p:nvSpPr>
        <p:spPr>
          <a:xfrm>
            <a:off x="10108505" y="265889"/>
            <a:ext cx="1869423" cy="553998"/>
          </a:xfrm>
          <a:prstGeom prst="rect">
            <a:avLst/>
          </a:prstGeom>
          <a:noFill/>
        </p:spPr>
        <p:txBody>
          <a:bodyPr wrap="none" rtlCol="0">
            <a:spAutoFit/>
          </a:bodyPr>
          <a:lstStyle/>
          <a:p>
            <a:r>
              <a:rPr lang="en-GB" sz="3000" b="1" i="0" dirty="0">
                <a:solidFill>
                  <a:srgbClr val="D2222A"/>
                </a:solidFill>
                <a:latin typeface="Open Sans" panose="020B0606030504020204" pitchFamily="34" charset="0"/>
                <a:ea typeface="Open Sans" panose="020B0606030504020204" pitchFamily="34" charset="0"/>
                <a:cs typeface="Open Sans" panose="020B0606030504020204" pitchFamily="34" charset="0"/>
              </a:rPr>
              <a:t>Stats4SD</a:t>
            </a:r>
          </a:p>
        </p:txBody>
      </p:sp>
      <p:pic>
        <p:nvPicPr>
          <p:cNvPr id="3" name="Graphic 2">
            <a:extLst>
              <a:ext uri="{FF2B5EF4-FFF2-40B4-BE49-F238E27FC236}">
                <a16:creationId xmlns:a16="http://schemas.microsoft.com/office/drawing/2014/main" id="{8EEFD6B6-F8B7-9325-95DF-8396F742A0E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50014" y="257891"/>
            <a:ext cx="1261146" cy="570519"/>
          </a:xfrm>
          <a:prstGeom prst="rect">
            <a:avLst/>
          </a:prstGeom>
        </p:spPr>
      </p:pic>
      <p:pic>
        <p:nvPicPr>
          <p:cNvPr id="2" name="Picture 1">
            <a:extLst>
              <a:ext uri="{FF2B5EF4-FFF2-40B4-BE49-F238E27FC236}">
                <a16:creationId xmlns:a16="http://schemas.microsoft.com/office/drawing/2014/main" id="{39337B1E-5767-8D78-7C03-A341183068D4}"/>
              </a:ext>
            </a:extLst>
          </p:cNvPr>
          <p:cNvPicPr>
            <a:picLocks noChangeAspect="1"/>
          </p:cNvPicPr>
          <p:nvPr userDrawn="1"/>
        </p:nvPicPr>
        <p:blipFill rotWithShape="1">
          <a:blip r:embed="rId7">
            <a:alphaModFix amt="97000"/>
            <a:extLst>
              <a:ext uri="{BEBA8EAE-BF5A-486C-A8C5-ECC9F3942E4B}">
                <a14:imgProps xmlns:a14="http://schemas.microsoft.com/office/drawing/2010/main">
                  <a14:imgLayer r:embed="rId8">
                    <a14:imgEffect>
                      <a14:sharpenSoften amount="-55000"/>
                    </a14:imgEffect>
                    <a14:imgEffect>
                      <a14:brightnessContrast bright="-12000"/>
                    </a14:imgEffect>
                  </a14:imgLayer>
                </a14:imgProps>
              </a:ext>
            </a:extLst>
          </a:blip>
          <a:srcRect b="24970"/>
          <a:stretch/>
        </p:blipFill>
        <p:spPr>
          <a:xfrm>
            <a:off x="1" y="0"/>
            <a:ext cx="12192000" cy="6858000"/>
          </a:xfrm>
          <a:prstGeom prst="rect">
            <a:avLst/>
          </a:prstGeom>
        </p:spPr>
      </p:pic>
      <p:sp>
        <p:nvSpPr>
          <p:cNvPr id="4" name="Rectangle 3">
            <a:extLst>
              <a:ext uri="{FF2B5EF4-FFF2-40B4-BE49-F238E27FC236}">
                <a16:creationId xmlns:a16="http://schemas.microsoft.com/office/drawing/2014/main" id="{30A30866-E76C-E967-6AF4-DC89DE532052}"/>
              </a:ext>
            </a:extLst>
          </p:cNvPr>
          <p:cNvSpPr/>
          <p:nvPr userDrawn="1"/>
        </p:nvSpPr>
        <p:spPr>
          <a:xfrm>
            <a:off x="2783632" y="0"/>
            <a:ext cx="9408367" cy="6857999"/>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3479F96B-28D9-97DC-65D6-431DA7ACFBF4}"/>
              </a:ext>
            </a:extLst>
          </p:cNvPr>
          <p:cNvSpPr txBox="1"/>
          <p:nvPr userDrawn="1"/>
        </p:nvSpPr>
        <p:spPr>
          <a:xfrm>
            <a:off x="3363266" y="6309320"/>
            <a:ext cx="8071187" cy="276999"/>
          </a:xfrm>
          <a:prstGeom prst="rect">
            <a:avLst/>
          </a:prstGeom>
          <a:noFill/>
        </p:spPr>
        <p:txBody>
          <a:bodyPr wrap="square" rtlCol="0">
            <a:spAutoFit/>
          </a:bodyPr>
          <a:lstStyle/>
          <a:p>
            <a:pPr>
              <a:spcBef>
                <a:spcPts val="0"/>
              </a:spcBef>
              <a:spcAft>
                <a:spcPts val="400"/>
              </a:spcAft>
            </a:pPr>
            <a:r>
              <a:rPr lang="en-GB" sz="12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 </a:t>
            </a:r>
            <a:fld id="{EE89269B-7EA9-BA4D-9995-048642ABEEF8}" type="datetimeyyyy">
              <a:rPr lang="en-GB" sz="1200" smtClea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2025</a:t>
            </a:fld>
            <a:r>
              <a:rPr lang="en-GB" sz="12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 Statistics for Sustainable Development  </a:t>
            </a:r>
            <a:r>
              <a:rPr lang="en-GB" sz="1200" u="sng"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hlinkClick r:id="rId2">
                  <a:extLst>
                    <a:ext uri="{A12FA001-AC4F-418D-AE19-62706E023703}">
                      <ahyp:hlinkClr xmlns:ahyp="http://schemas.microsoft.com/office/drawing/2018/hyperlinkcolor" val="tx"/>
                    </a:ext>
                  </a:extLst>
                </a:hlinkClick>
              </a:rPr>
              <a:t>Creative Commons Attribution-ShareAlike 4.0 International</a:t>
            </a:r>
            <a:endParaRPr lang="en-GB" sz="12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TextBox 5">
            <a:extLst>
              <a:ext uri="{FF2B5EF4-FFF2-40B4-BE49-F238E27FC236}">
                <a16:creationId xmlns:a16="http://schemas.microsoft.com/office/drawing/2014/main" id="{0E013222-C644-F614-D760-4DE9EF642852}"/>
              </a:ext>
            </a:extLst>
          </p:cNvPr>
          <p:cNvSpPr txBox="1"/>
          <p:nvPr userDrawn="1"/>
        </p:nvSpPr>
        <p:spPr>
          <a:xfrm>
            <a:off x="4598964" y="4689803"/>
            <a:ext cx="6835490" cy="948593"/>
          </a:xfrm>
          <a:prstGeom prst="rect">
            <a:avLst/>
          </a:prstGeom>
          <a:noFill/>
        </p:spPr>
        <p:txBody>
          <a:bodyPr wrap="square" rtlCol="0">
            <a:spAutoFit/>
          </a:bodyPr>
          <a:lstStyle/>
          <a:p>
            <a:pPr>
              <a:lnSpc>
                <a:spcPct val="110000"/>
              </a:lnSpc>
              <a:spcAft>
                <a:spcPts val="2700"/>
              </a:spcAft>
            </a:pPr>
            <a:r>
              <a:rPr lang="en-GB" sz="2600" dirty="0">
                <a:latin typeface="Open Sans Light" panose="020B0306030504020204" pitchFamily="34" charset="0"/>
                <a:ea typeface="Open Sans Light" panose="020B0306030504020204" pitchFamily="34" charset="0"/>
                <a:cs typeface="Open Sans Light" panose="020B0306030504020204" pitchFamily="34" charset="0"/>
              </a:rPr>
              <a:t>Find more guides and materials at </a:t>
            </a:r>
            <a:r>
              <a:rPr lang="en-GB" sz="2600" b="1" dirty="0">
                <a:solidFill>
                  <a:schemeClr val="tx2"/>
                </a:solidFill>
                <a:latin typeface="Open Sans SemiBold" panose="020B0606030504020204" pitchFamily="34" charset="0"/>
                <a:ea typeface="Open Sans SemiBold" panose="020B0606030504020204" pitchFamily="34" charset="0"/>
                <a:cs typeface="Open Sans SemiBold" panose="020B0606030504020204" pitchFamily="34" charset="0"/>
                <a:hlinkClick r:id="rId3">
                  <a:extLst>
                    <a:ext uri="{A12FA001-AC4F-418D-AE19-62706E023703}">
                      <ahyp:hlinkClr xmlns:ahyp="http://schemas.microsoft.com/office/drawing/2018/hyperlinkcolor" val="tx"/>
                    </a:ext>
                  </a:extLst>
                </a:hlinkClick>
              </a:rPr>
              <a:t>stats4sd.org/resources</a:t>
            </a:r>
            <a:endParaRPr lang="en-GB" sz="2600" b="1" dirty="0">
              <a:solidFill>
                <a:schemeClr val="tx2"/>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pic>
        <p:nvPicPr>
          <p:cNvPr id="8" name="Picture 7" descr="A picture containing black, night&#10;&#10;Description automatically generated">
            <a:extLst>
              <a:ext uri="{FF2B5EF4-FFF2-40B4-BE49-F238E27FC236}">
                <a16:creationId xmlns:a16="http://schemas.microsoft.com/office/drawing/2014/main" id="{0B13CF42-36F0-80E9-A8B3-4DA774E3D2B4}"/>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363266" y="4720792"/>
            <a:ext cx="952467" cy="952467"/>
          </a:xfrm>
          <a:prstGeom prst="rect">
            <a:avLst/>
          </a:prstGeom>
        </p:spPr>
      </p:pic>
      <p:sp>
        <p:nvSpPr>
          <p:cNvPr id="13" name="TextBox 12">
            <a:extLst>
              <a:ext uri="{FF2B5EF4-FFF2-40B4-BE49-F238E27FC236}">
                <a16:creationId xmlns:a16="http://schemas.microsoft.com/office/drawing/2014/main" id="{829A51DC-7B09-DEFC-551D-E317837207D8}"/>
              </a:ext>
            </a:extLst>
          </p:cNvPr>
          <p:cNvSpPr txBox="1"/>
          <p:nvPr userDrawn="1"/>
        </p:nvSpPr>
        <p:spPr>
          <a:xfrm>
            <a:off x="10108505" y="265889"/>
            <a:ext cx="1869423" cy="553998"/>
          </a:xfrm>
          <a:prstGeom prst="rect">
            <a:avLst/>
          </a:prstGeom>
          <a:noFill/>
        </p:spPr>
        <p:txBody>
          <a:bodyPr wrap="none" rtlCol="0">
            <a:spAutoFit/>
          </a:bodyPr>
          <a:lstStyle/>
          <a:p>
            <a:r>
              <a:rPr lang="en-GB" sz="3000" b="1" i="0" dirty="0">
                <a:solidFill>
                  <a:srgbClr val="D2222A"/>
                </a:solidFill>
                <a:latin typeface="Open Sans" panose="020B0606030504020204" pitchFamily="34" charset="0"/>
                <a:ea typeface="Open Sans" panose="020B0606030504020204" pitchFamily="34" charset="0"/>
                <a:cs typeface="Open Sans" panose="020B0606030504020204" pitchFamily="34" charset="0"/>
              </a:rPr>
              <a:t>Stats4SD</a:t>
            </a:r>
          </a:p>
        </p:txBody>
      </p:sp>
    </p:spTree>
    <p:extLst>
      <p:ext uri="{BB962C8B-B14F-4D97-AF65-F5344CB8AC3E}">
        <p14:creationId xmlns:p14="http://schemas.microsoft.com/office/powerpoint/2010/main" val="1086786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809B01-23F5-F346-B24D-7AA19B8B5E0D}"/>
              </a:ext>
            </a:extLst>
          </p:cNvPr>
          <p:cNvSpPr>
            <a:spLocks noGrp="1"/>
          </p:cNvSpPr>
          <p:nvPr>
            <p:ph type="title"/>
          </p:nvPr>
        </p:nvSpPr>
        <p:spPr>
          <a:xfrm>
            <a:off x="838198" y="540912"/>
            <a:ext cx="10916907" cy="1105325"/>
          </a:xfrm>
          <a:prstGeom prst="rect">
            <a:avLst/>
          </a:prstGeom>
        </p:spPr>
        <p:txBody>
          <a:bodyPr vert="horz" lIns="91440" tIns="45720" rIns="91440" bIns="45720" rtlCol="0" anchor="ctr">
            <a:no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81EEE05F-F78F-0D48-8887-C53654C39AFB}"/>
              </a:ext>
            </a:extLst>
          </p:cNvPr>
          <p:cNvSpPr>
            <a:spLocks noGrp="1"/>
          </p:cNvSpPr>
          <p:nvPr>
            <p:ph type="body" idx="1"/>
          </p:nvPr>
        </p:nvSpPr>
        <p:spPr>
          <a:xfrm>
            <a:off x="838200" y="1825625"/>
            <a:ext cx="10916906" cy="3981409"/>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a:extLst>
              <a:ext uri="{FF2B5EF4-FFF2-40B4-BE49-F238E27FC236}">
                <a16:creationId xmlns:a16="http://schemas.microsoft.com/office/drawing/2014/main" id="{A073C7B4-2B6E-B649-A283-23AE6B7A4258}"/>
              </a:ext>
            </a:extLst>
          </p:cNvPr>
          <p:cNvSpPr>
            <a:spLocks noGrp="1"/>
          </p:cNvSpPr>
          <p:nvPr>
            <p:ph type="dt" sz="half" idx="2"/>
          </p:nvPr>
        </p:nvSpPr>
        <p:spPr>
          <a:xfrm>
            <a:off x="436894" y="6077516"/>
            <a:ext cx="231933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E15D15-B5C6-4FFB-8668-C112685796FE}" type="datetimeFigureOut">
              <a:rPr lang="en-FI" smtClean="0"/>
              <a:t>1/13/25</a:t>
            </a:fld>
            <a:endParaRPr lang="en-FI"/>
          </a:p>
        </p:txBody>
      </p:sp>
      <p:sp>
        <p:nvSpPr>
          <p:cNvPr id="5" name="Footer Placeholder 4">
            <a:extLst>
              <a:ext uri="{FF2B5EF4-FFF2-40B4-BE49-F238E27FC236}">
                <a16:creationId xmlns:a16="http://schemas.microsoft.com/office/drawing/2014/main" id="{0D972EB5-F374-6B40-BF2A-1423618BFB9A}"/>
              </a:ext>
            </a:extLst>
          </p:cNvPr>
          <p:cNvSpPr>
            <a:spLocks noGrp="1"/>
          </p:cNvSpPr>
          <p:nvPr>
            <p:ph type="ftr" sz="quarter" idx="3"/>
          </p:nvPr>
        </p:nvSpPr>
        <p:spPr>
          <a:xfrm>
            <a:off x="2819834" y="6077516"/>
            <a:ext cx="347900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FI"/>
          </a:p>
        </p:txBody>
      </p:sp>
      <p:sp>
        <p:nvSpPr>
          <p:cNvPr id="6" name="Slide Number Placeholder 5">
            <a:extLst>
              <a:ext uri="{FF2B5EF4-FFF2-40B4-BE49-F238E27FC236}">
                <a16:creationId xmlns:a16="http://schemas.microsoft.com/office/drawing/2014/main" id="{6A54B805-EFE3-3E45-9C7F-69BAA91A2695}"/>
              </a:ext>
            </a:extLst>
          </p:cNvPr>
          <p:cNvSpPr>
            <a:spLocks noGrp="1"/>
          </p:cNvSpPr>
          <p:nvPr>
            <p:ph type="sldNum" sz="quarter" idx="4"/>
          </p:nvPr>
        </p:nvSpPr>
        <p:spPr>
          <a:xfrm>
            <a:off x="6342137" y="6077516"/>
            <a:ext cx="23193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E2EB76-A51B-4382-9C5E-DE984ADBE83B}" type="slidenum">
              <a:rPr lang="en-FI" smtClean="0"/>
              <a:t>‹#›</a:t>
            </a:fld>
            <a:endParaRPr lang="en-FI"/>
          </a:p>
        </p:txBody>
      </p:sp>
      <p:pic>
        <p:nvPicPr>
          <p:cNvPr id="7" name="Picture 6">
            <a:extLst>
              <a:ext uri="{FF2B5EF4-FFF2-40B4-BE49-F238E27FC236}">
                <a16:creationId xmlns:a16="http://schemas.microsoft.com/office/drawing/2014/main" id="{0BFDEE31-3531-917E-64BD-A3FB589D313E}"/>
              </a:ext>
            </a:extLst>
          </p:cNvPr>
          <p:cNvPicPr>
            <a:picLocks noChangeAspect="1"/>
          </p:cNvPicPr>
          <p:nvPr/>
        </p:nvPicPr>
        <p:blipFill rotWithShape="1">
          <a:blip r:embed="rId12" cstate="print">
            <a:alphaModFix amt="97000"/>
            <a:extLst>
              <a:ext uri="{BEBA8EAE-BF5A-486C-A8C5-ECC9F3942E4B}">
                <a14:imgProps xmlns:a14="http://schemas.microsoft.com/office/drawing/2010/main">
                  <a14:imgLayer r:embed="rId13">
                    <a14:imgEffect>
                      <a14:sharpenSoften amount="-43000"/>
                    </a14:imgEffect>
                  </a14:imgLayer>
                </a14:imgProps>
              </a:ext>
              <a:ext uri="{28A0092B-C50C-407E-A947-70E740481C1C}">
                <a14:useLocalDpi xmlns:a14="http://schemas.microsoft.com/office/drawing/2010/main"/>
              </a:ext>
            </a:extLst>
          </a:blip>
          <a:srcRect b="24970"/>
          <a:stretch/>
        </p:blipFill>
        <p:spPr>
          <a:xfrm>
            <a:off x="1" y="0"/>
            <a:ext cx="12192000" cy="6858000"/>
          </a:xfrm>
          <a:prstGeom prst="rect">
            <a:avLst/>
          </a:prstGeom>
        </p:spPr>
      </p:pic>
    </p:spTree>
    <p:extLst>
      <p:ext uri="{BB962C8B-B14F-4D97-AF65-F5344CB8AC3E}">
        <p14:creationId xmlns:p14="http://schemas.microsoft.com/office/powerpoint/2010/main" val="332418986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61" r:id="rId10"/>
  </p:sldLayoutIdLst>
  <p:txStyles>
    <p:titleStyle>
      <a:lvl1pPr algn="l" defTabSz="914400" rtl="0" eaLnBrk="1" latinLnBrk="0" hangingPunct="1">
        <a:lnSpc>
          <a:spcPct val="90000"/>
        </a:lnSpc>
        <a:spcBef>
          <a:spcPct val="0"/>
        </a:spcBef>
        <a:buNone/>
        <a:defRPr sz="6000" b="1"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110000"/>
        </a:lnSpc>
        <a:spcBef>
          <a:spcPts val="0"/>
        </a:spcBef>
        <a:spcAft>
          <a:spcPts val="1200"/>
        </a:spcAft>
        <a:buFont typeface="Arial" panose="020B0604020202020204" pitchFamily="34" charset="0"/>
        <a:buChar char="•"/>
        <a:defRPr lang="en-US" sz="2000" b="0" i="0" kern="1200" dirty="0" smtClean="0">
          <a:solidFill>
            <a:srgbClr val="2B2B2B"/>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110000"/>
        </a:lnSpc>
        <a:spcBef>
          <a:spcPts val="0"/>
        </a:spcBef>
        <a:spcAft>
          <a:spcPts val="900"/>
        </a:spcAft>
        <a:buFont typeface="Arial" panose="020B0604020202020204" pitchFamily="34" charset="0"/>
        <a:buChar char="•"/>
        <a:defRPr sz="1800" b="0" i="0" kern="1200">
          <a:solidFill>
            <a:srgbClr val="2B2B2B"/>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110000"/>
        </a:lnSpc>
        <a:spcBef>
          <a:spcPts val="0"/>
        </a:spcBef>
        <a:spcAft>
          <a:spcPts val="600"/>
        </a:spcAft>
        <a:buFont typeface="Arial" panose="020B0604020202020204" pitchFamily="34" charset="0"/>
        <a:buChar char="•"/>
        <a:defRPr sz="1600" b="0" i="0" kern="1200">
          <a:solidFill>
            <a:srgbClr val="2B2B2B"/>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110000"/>
        </a:lnSpc>
        <a:spcBef>
          <a:spcPts val="0"/>
        </a:spcBef>
        <a:spcAft>
          <a:spcPts val="400"/>
        </a:spcAft>
        <a:buFont typeface="Arial" panose="020B0604020202020204" pitchFamily="34" charset="0"/>
        <a:buChar char="•"/>
        <a:defRPr sz="1600" b="0" i="0" kern="1200">
          <a:solidFill>
            <a:srgbClr val="2B2B2B"/>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110000"/>
        </a:lnSpc>
        <a:spcBef>
          <a:spcPts val="0"/>
        </a:spcBef>
        <a:spcAft>
          <a:spcPts val="400"/>
        </a:spcAft>
        <a:buFont typeface="Arial" panose="020B0604020202020204" pitchFamily="34" charset="0"/>
        <a:buChar char="•"/>
        <a:defRPr sz="1600" b="0" i="0" kern="1200">
          <a:solidFill>
            <a:srgbClr val="2B2B2B"/>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PCgLjDDD4ek&amp;pp=ygUgaHlwb3RoZXNlcyBpbiBlbXBpcmljYWwgcmVzZWFyY2g%3D"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4.xml"/><Relationship Id="rId7" Type="http://schemas.openxmlformats.org/officeDocument/2006/relationships/diagramColors" Target="../diagrams/colors1.xml"/><Relationship Id="rId2" Type="http://schemas.openxmlformats.org/officeDocument/2006/relationships/slideLayout" Target="../slideLayouts/slideLayout3.xml"/><Relationship Id="rId1" Type="http://schemas.openxmlformats.org/officeDocument/2006/relationships/tags" Target="../tags/tag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8B939-3F9B-AE44-87B0-FDA2F323F7FC}"/>
              </a:ext>
            </a:extLst>
          </p:cNvPr>
          <p:cNvSpPr>
            <a:spLocks noGrp="1"/>
          </p:cNvSpPr>
          <p:nvPr>
            <p:ph type="title"/>
          </p:nvPr>
        </p:nvSpPr>
        <p:spPr>
          <a:xfrm>
            <a:off x="1966362" y="743581"/>
            <a:ext cx="8789317" cy="2141463"/>
          </a:xfrm>
        </p:spPr>
        <p:txBody>
          <a:bodyPr/>
          <a:lstStyle/>
          <a:p>
            <a:r>
              <a:rPr lang="en-GB" dirty="0"/>
              <a:t>Hypotheses, science and statistics</a:t>
            </a:r>
            <a:endParaRPr lang="en-US" dirty="0"/>
          </a:p>
        </p:txBody>
      </p:sp>
      <p:sp>
        <p:nvSpPr>
          <p:cNvPr id="3" name="Subtitle 2">
            <a:extLst>
              <a:ext uri="{FF2B5EF4-FFF2-40B4-BE49-F238E27FC236}">
                <a16:creationId xmlns:a16="http://schemas.microsoft.com/office/drawing/2014/main" id="{320FF102-B0BE-BD4E-A451-FAC5AE89EA80}"/>
              </a:ext>
            </a:extLst>
          </p:cNvPr>
          <p:cNvSpPr>
            <a:spLocks noGrp="1"/>
          </p:cNvSpPr>
          <p:nvPr>
            <p:ph type="subTitle" idx="1"/>
          </p:nvPr>
        </p:nvSpPr>
        <p:spPr>
          <a:xfrm>
            <a:off x="1966361" y="3013035"/>
            <a:ext cx="7905771" cy="2141463"/>
          </a:xfrm>
        </p:spPr>
        <p:txBody>
          <a:bodyPr/>
          <a:lstStyle/>
          <a:p>
            <a:r>
              <a:rPr lang="en-GB" sz="4000" dirty="0"/>
              <a:t>Thoughts for students in agriculture and agroecology </a:t>
            </a:r>
          </a:p>
          <a:p>
            <a:pPr>
              <a:spcBef>
                <a:spcPts val="2400"/>
              </a:spcBef>
            </a:pPr>
            <a:r>
              <a:rPr lang="en-US" sz="2400" b="1" dirty="0">
                <a:latin typeface="Open Sans" pitchFamily="2" charset="0"/>
                <a:ea typeface="Open Sans" pitchFamily="2" charset="0"/>
                <a:cs typeface="Open Sans" pitchFamily="2" charset="0"/>
              </a:rPr>
              <a:t>Ric Coe, December 2024</a:t>
            </a:r>
          </a:p>
        </p:txBody>
      </p:sp>
      <p:cxnSp>
        <p:nvCxnSpPr>
          <p:cNvPr id="5" name="Straight Connector 4">
            <a:extLst>
              <a:ext uri="{FF2B5EF4-FFF2-40B4-BE49-F238E27FC236}">
                <a16:creationId xmlns:a16="http://schemas.microsoft.com/office/drawing/2014/main" id="{9F87E8A4-21D6-3243-AA8A-50F89BF69A47}"/>
              </a:ext>
            </a:extLst>
          </p:cNvPr>
          <p:cNvCxnSpPr>
            <a:cxnSpLocks/>
          </p:cNvCxnSpPr>
          <p:nvPr/>
        </p:nvCxnSpPr>
        <p:spPr>
          <a:xfrm>
            <a:off x="1436317" y="1249680"/>
            <a:ext cx="0" cy="309372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descr="A black background with white text&#10;&#10;Description automatically generated">
            <a:extLst>
              <a:ext uri="{FF2B5EF4-FFF2-40B4-BE49-F238E27FC236}">
                <a16:creationId xmlns:a16="http://schemas.microsoft.com/office/drawing/2014/main" id="{8F55E5F4-D567-BFC6-1A21-081FF36D1CB7}"/>
              </a:ext>
            </a:extLst>
          </p:cNvPr>
          <p:cNvPicPr>
            <a:picLocks noChangeAspect="1"/>
          </p:cNvPicPr>
          <p:nvPr/>
        </p:nvPicPr>
        <p:blipFill>
          <a:blip r:embed="rId3"/>
          <a:stretch>
            <a:fillRect/>
          </a:stretch>
        </p:blipFill>
        <p:spPr>
          <a:xfrm>
            <a:off x="5173123" y="5933900"/>
            <a:ext cx="1570760" cy="713368"/>
          </a:xfrm>
          <a:prstGeom prst="rect">
            <a:avLst/>
          </a:prstGeom>
        </p:spPr>
      </p:pic>
    </p:spTree>
    <p:extLst>
      <p:ext uri="{BB962C8B-B14F-4D97-AF65-F5344CB8AC3E}">
        <p14:creationId xmlns:p14="http://schemas.microsoft.com/office/powerpoint/2010/main" val="2060903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1C2AF-AF97-2D15-2FFC-E5C9020B0EAA}"/>
              </a:ext>
            </a:extLst>
          </p:cNvPr>
          <p:cNvSpPr>
            <a:spLocks noGrp="1"/>
          </p:cNvSpPr>
          <p:nvPr>
            <p:ph type="title"/>
          </p:nvPr>
        </p:nvSpPr>
        <p:spPr/>
        <p:txBody>
          <a:bodyPr>
            <a:normAutofit fontScale="90000"/>
          </a:bodyPr>
          <a:lstStyle/>
          <a:p>
            <a:r>
              <a:rPr lang="en-GB" dirty="0"/>
              <a:t>4. Result does not lead to recommendations </a:t>
            </a:r>
            <a:endParaRPr lang="en-FI" dirty="0"/>
          </a:p>
        </p:txBody>
      </p:sp>
      <p:sp>
        <p:nvSpPr>
          <p:cNvPr id="5" name="Content Placeholder 2">
            <a:extLst>
              <a:ext uri="{FF2B5EF4-FFF2-40B4-BE49-F238E27FC236}">
                <a16:creationId xmlns:a16="http://schemas.microsoft.com/office/drawing/2014/main" id="{3C32F6F7-ECCC-3A52-2EE8-B708FE4A0008}"/>
              </a:ext>
            </a:extLst>
          </p:cNvPr>
          <p:cNvSpPr txBox="1">
            <a:spLocks/>
          </p:cNvSpPr>
          <p:nvPr/>
        </p:nvSpPr>
        <p:spPr>
          <a:xfrm>
            <a:off x="551670" y="1493022"/>
            <a:ext cx="5148089" cy="1935978"/>
          </a:xfrm>
          <a:prstGeom prst="roundRect">
            <a:avLst>
              <a:gd name="adj" fmla="val 10412"/>
            </a:avLst>
          </a:prstGeom>
          <a:solidFill>
            <a:schemeClr val="accent1"/>
          </a:solidFill>
        </p:spPr>
        <p:txBody>
          <a:bodyPr vert="horz" lIns="216000" tIns="216000" rIns="216000" bIns="216000" rtlCol="0">
            <a:noAutofit/>
          </a:bodyPr>
          <a:lstStyle>
            <a:lvl1pPr marL="228600" indent="-228600" algn="l" defTabSz="914400" rtl="0" eaLnBrk="1" latinLnBrk="0" hangingPunct="1">
              <a:lnSpc>
                <a:spcPct val="110000"/>
              </a:lnSpc>
              <a:spcBef>
                <a:spcPts val="0"/>
              </a:spcBef>
              <a:spcAft>
                <a:spcPts val="1200"/>
              </a:spcAft>
              <a:buFont typeface="Arial" panose="020B0604020202020204" pitchFamily="34" charset="0"/>
              <a:buChar char="•"/>
              <a:defRPr lang="en-US" sz="2000" b="0" i="0" kern="1200" dirty="0" smtClean="0">
                <a:solidFill>
                  <a:srgbClr val="2B2B2B"/>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110000"/>
              </a:lnSpc>
              <a:spcBef>
                <a:spcPts val="0"/>
              </a:spcBef>
              <a:spcAft>
                <a:spcPts val="900"/>
              </a:spcAft>
              <a:buFont typeface="Arial" panose="020B0604020202020204" pitchFamily="34" charset="0"/>
              <a:buChar char="•"/>
              <a:defRPr sz="1800" b="0" i="0" kern="1200">
                <a:solidFill>
                  <a:srgbClr val="2B2B2B"/>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110000"/>
              </a:lnSpc>
              <a:spcBef>
                <a:spcPts val="0"/>
              </a:spcBef>
              <a:spcAft>
                <a:spcPts val="600"/>
              </a:spcAft>
              <a:buFont typeface="Arial" panose="020B0604020202020204" pitchFamily="34" charset="0"/>
              <a:buChar char="•"/>
              <a:defRPr sz="1600" b="0" i="0" kern="1200">
                <a:solidFill>
                  <a:srgbClr val="2B2B2B"/>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110000"/>
              </a:lnSpc>
              <a:spcBef>
                <a:spcPts val="0"/>
              </a:spcBef>
              <a:spcAft>
                <a:spcPts val="400"/>
              </a:spcAft>
              <a:buFont typeface="Arial" panose="020B0604020202020204" pitchFamily="34" charset="0"/>
              <a:buChar char="•"/>
              <a:defRPr sz="1600" b="0" i="0" kern="1200">
                <a:solidFill>
                  <a:srgbClr val="2B2B2B"/>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110000"/>
              </a:lnSpc>
              <a:spcBef>
                <a:spcPts val="0"/>
              </a:spcBef>
              <a:spcAft>
                <a:spcPts val="400"/>
              </a:spcAft>
              <a:buFont typeface="Arial" panose="020B0604020202020204" pitchFamily="34" charset="0"/>
              <a:buChar char="•"/>
              <a:defRPr sz="1600" b="0" i="0" kern="1200">
                <a:solidFill>
                  <a:srgbClr val="2B2B2B"/>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latin typeface="Open Sans" pitchFamily="2" charset="0"/>
                <a:ea typeface="Open Sans" pitchFamily="2" charset="0"/>
                <a:cs typeface="Open Sans" pitchFamily="2" charset="0"/>
              </a:rPr>
              <a:t>If the task is to turn some known science into useful practices for farmers, then simply showing an effect exists is not enough.</a:t>
            </a:r>
          </a:p>
        </p:txBody>
      </p:sp>
      <p:sp>
        <p:nvSpPr>
          <p:cNvPr id="7" name="Content Placeholder 2">
            <a:extLst>
              <a:ext uri="{FF2B5EF4-FFF2-40B4-BE49-F238E27FC236}">
                <a16:creationId xmlns:a16="http://schemas.microsoft.com/office/drawing/2014/main" id="{BCA6DA0B-0AF5-A756-A034-44B44692E7EC}"/>
              </a:ext>
            </a:extLst>
          </p:cNvPr>
          <p:cNvSpPr txBox="1">
            <a:spLocks/>
          </p:cNvSpPr>
          <p:nvPr/>
        </p:nvSpPr>
        <p:spPr>
          <a:xfrm>
            <a:off x="5882640" y="1493022"/>
            <a:ext cx="6024093" cy="3459977"/>
          </a:xfrm>
          <a:prstGeom prst="roundRect">
            <a:avLst>
              <a:gd name="adj" fmla="val 8283"/>
            </a:avLst>
          </a:prstGeom>
          <a:solidFill>
            <a:schemeClr val="accent4">
              <a:lumMod val="40000"/>
              <a:lumOff val="60000"/>
            </a:schemeClr>
          </a:solidFill>
        </p:spPr>
        <p:txBody>
          <a:bodyPr vert="horz" lIns="216000" tIns="216000" rIns="216000" bIns="216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Aft>
                <a:spcPts val="1200"/>
              </a:spcAft>
              <a:buFont typeface="Arial" panose="020B0604020202020204" pitchFamily="34" charset="0"/>
              <a:buNone/>
            </a:pPr>
            <a:r>
              <a:rPr lang="en-GB" sz="2000" b="1" dirty="0">
                <a:latin typeface="Open Sans" pitchFamily="2" charset="0"/>
                <a:ea typeface="Open Sans" pitchFamily="2" charset="0"/>
                <a:cs typeface="Open Sans" pitchFamily="2" charset="0"/>
              </a:rPr>
              <a:t>Implications:</a:t>
            </a:r>
            <a:endParaRPr lang="en-GB" sz="2000" dirty="0">
              <a:latin typeface="Open Sans" pitchFamily="2" charset="0"/>
              <a:ea typeface="Open Sans" pitchFamily="2" charset="0"/>
              <a:cs typeface="Open Sans" pitchFamily="2" charset="0"/>
            </a:endParaRPr>
          </a:p>
          <a:p>
            <a:pPr>
              <a:lnSpc>
                <a:spcPct val="110000"/>
              </a:lnSpc>
              <a:spcAft>
                <a:spcPts val="600"/>
              </a:spcAft>
            </a:pPr>
            <a:r>
              <a:rPr lang="en-GB" sz="2000" dirty="0">
                <a:latin typeface="Open Sans" pitchFamily="2" charset="0"/>
                <a:ea typeface="Open Sans" pitchFamily="2" charset="0"/>
                <a:cs typeface="Open Sans" pitchFamily="2" charset="0"/>
              </a:rPr>
              <a:t>Understand what it means for a practice or recommendation to ‘work’ from a farmer’s perspective.</a:t>
            </a:r>
          </a:p>
          <a:p>
            <a:pPr>
              <a:lnSpc>
                <a:spcPct val="110000"/>
              </a:lnSpc>
              <a:spcAft>
                <a:spcPts val="600"/>
              </a:spcAft>
            </a:pPr>
            <a:r>
              <a:rPr lang="en-GB" sz="2000" dirty="0">
                <a:latin typeface="Open Sans" pitchFamily="2" charset="0"/>
                <a:ea typeface="Open Sans" pitchFamily="2" charset="0"/>
                <a:cs typeface="Open Sans" pitchFamily="2" charset="0"/>
              </a:rPr>
              <a:t>Include farmers in the design and assessment of the study</a:t>
            </a:r>
          </a:p>
          <a:p>
            <a:pPr marL="0" indent="0">
              <a:lnSpc>
                <a:spcPct val="110000"/>
              </a:lnSpc>
              <a:spcAft>
                <a:spcPts val="600"/>
              </a:spcAft>
              <a:buFont typeface="Arial" panose="020B0604020202020204" pitchFamily="34" charset="0"/>
              <a:buNone/>
            </a:pPr>
            <a:endParaRPr lang="en-GB" sz="2000" dirty="0">
              <a:latin typeface="Open Sans" pitchFamily="2" charset="0"/>
              <a:ea typeface="Open Sans" pitchFamily="2" charset="0"/>
              <a:cs typeface="Open Sans" pitchFamily="2" charset="0"/>
            </a:endParaRPr>
          </a:p>
          <a:p>
            <a:pPr marL="0" indent="0">
              <a:lnSpc>
                <a:spcPct val="110000"/>
              </a:lnSpc>
              <a:spcAft>
                <a:spcPts val="600"/>
              </a:spcAft>
              <a:buFont typeface="Arial" panose="020B0604020202020204" pitchFamily="34" charset="0"/>
              <a:buNone/>
            </a:pPr>
            <a:endParaRPr lang="en-GB" sz="2000" dirty="0">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4089202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061C5F-D747-D0DE-B767-3C731B86E976}"/>
              </a:ext>
            </a:extLst>
          </p:cNvPr>
          <p:cNvSpPr>
            <a:spLocks noGrp="1"/>
          </p:cNvSpPr>
          <p:nvPr>
            <p:ph idx="1"/>
          </p:nvPr>
        </p:nvSpPr>
        <p:spPr/>
        <p:txBody>
          <a:bodyPr/>
          <a:lstStyle/>
          <a:p>
            <a:r>
              <a:rPr lang="en-GB" dirty="0"/>
              <a:t>Statistical analysis of your data should support the research process.</a:t>
            </a:r>
          </a:p>
          <a:p>
            <a:r>
              <a:rPr lang="en-GB" dirty="0"/>
              <a:t>Each of the 4 points above have implications for the way you analyse data.</a:t>
            </a:r>
          </a:p>
          <a:p>
            <a:r>
              <a:rPr lang="en-GB" dirty="0"/>
              <a:t>Well known  and standard methods may be part of what you need but will rarely provide all the answers.</a:t>
            </a:r>
          </a:p>
          <a:p>
            <a:r>
              <a:rPr lang="en-GB" dirty="0"/>
              <a:t>Keep your real research questions in mind as you analyse data and ask yourself whether the statistics is helping you answer them.</a:t>
            </a:r>
          </a:p>
        </p:txBody>
      </p:sp>
      <p:sp>
        <p:nvSpPr>
          <p:cNvPr id="2" name="Title 1">
            <a:extLst>
              <a:ext uri="{FF2B5EF4-FFF2-40B4-BE49-F238E27FC236}">
                <a16:creationId xmlns:a16="http://schemas.microsoft.com/office/drawing/2014/main" id="{3DC19329-E4E4-CCCB-69A0-0FADD4299CBF}"/>
              </a:ext>
            </a:extLst>
          </p:cNvPr>
          <p:cNvSpPr>
            <a:spLocks noGrp="1"/>
          </p:cNvSpPr>
          <p:nvPr>
            <p:ph type="title"/>
          </p:nvPr>
        </p:nvSpPr>
        <p:spPr/>
        <p:txBody>
          <a:bodyPr/>
          <a:lstStyle/>
          <a:p>
            <a:r>
              <a:rPr lang="en-GB" dirty="0"/>
              <a:t>Statistics supports the science</a:t>
            </a:r>
            <a:endParaRPr lang="en-FI" dirty="0"/>
          </a:p>
        </p:txBody>
      </p:sp>
    </p:spTree>
    <p:extLst>
      <p:ext uri="{BB962C8B-B14F-4D97-AF65-F5344CB8AC3E}">
        <p14:creationId xmlns:p14="http://schemas.microsoft.com/office/powerpoint/2010/main" val="3169602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57A55F9-E80C-05A7-5274-A7031A47080F}"/>
              </a:ext>
            </a:extLst>
          </p:cNvPr>
          <p:cNvSpPr>
            <a:spLocks noGrp="1"/>
          </p:cNvSpPr>
          <p:nvPr>
            <p:ph idx="1"/>
          </p:nvPr>
        </p:nvSpPr>
        <p:spPr/>
        <p:txBody>
          <a:bodyPr>
            <a:normAutofit/>
          </a:bodyPr>
          <a:lstStyle/>
          <a:p>
            <a:r>
              <a:rPr lang="en-US" dirty="0"/>
              <a:t>All these are complex topics.</a:t>
            </a:r>
          </a:p>
          <a:p>
            <a:pPr>
              <a:spcAft>
                <a:spcPts val="3600"/>
              </a:spcAft>
            </a:pPr>
            <a:r>
              <a:rPr lang="en-US" dirty="0"/>
              <a:t>Research habits you pick up while a student will stay with you, so make sure they are good habits.</a:t>
            </a:r>
          </a:p>
          <a:p>
            <a:pPr marL="0" indent="0">
              <a:buNone/>
            </a:pPr>
            <a:r>
              <a:rPr lang="en-US" b="1" dirty="0">
                <a:latin typeface="Open Sans SemiBold" pitchFamily="2" charset="0"/>
                <a:ea typeface="Open Sans SemiBold" pitchFamily="2" charset="0"/>
                <a:cs typeface="Open Sans SemiBold" pitchFamily="2" charset="0"/>
              </a:rPr>
              <a:t>One good habit: question deeply all you do:</a:t>
            </a:r>
          </a:p>
          <a:p>
            <a:pPr lvl="1"/>
            <a:r>
              <a:rPr lang="en-US" dirty="0"/>
              <a:t>your research questions, hypotheses and research designs </a:t>
            </a:r>
          </a:p>
          <a:p>
            <a:pPr lvl="1"/>
            <a:r>
              <a:rPr lang="en-US" dirty="0"/>
              <a:t>your data analyses and the meaning of your results</a:t>
            </a:r>
          </a:p>
          <a:p>
            <a:endParaRPr lang="en-US" dirty="0"/>
          </a:p>
          <a:p>
            <a:endParaRPr lang="en-US" dirty="0"/>
          </a:p>
        </p:txBody>
      </p:sp>
      <p:sp>
        <p:nvSpPr>
          <p:cNvPr id="2" name="Title 1">
            <a:extLst>
              <a:ext uri="{FF2B5EF4-FFF2-40B4-BE49-F238E27FC236}">
                <a16:creationId xmlns:a16="http://schemas.microsoft.com/office/drawing/2014/main" id="{5BC9AD93-C876-6173-B385-EAF7A397178F}"/>
              </a:ext>
            </a:extLst>
          </p:cNvPr>
          <p:cNvSpPr>
            <a:spLocks noGrp="1"/>
          </p:cNvSpPr>
          <p:nvPr>
            <p:ph type="title"/>
          </p:nvPr>
        </p:nvSpPr>
        <p:spPr>
          <a:xfrm>
            <a:off x="248478" y="440827"/>
            <a:ext cx="3576792" cy="5287670"/>
          </a:xfrm>
        </p:spPr>
        <p:txBody>
          <a:bodyPr/>
          <a:lstStyle/>
          <a:p>
            <a:r>
              <a:rPr lang="en-GB" dirty="0"/>
              <a:t>It’s not easy</a:t>
            </a:r>
            <a:endParaRPr lang="en-FI" dirty="0"/>
          </a:p>
        </p:txBody>
      </p:sp>
    </p:spTree>
    <p:extLst>
      <p:ext uri="{BB962C8B-B14F-4D97-AF65-F5344CB8AC3E}">
        <p14:creationId xmlns:p14="http://schemas.microsoft.com/office/powerpoint/2010/main" val="4002134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01D29D9-EAB0-2549-988E-62281C3880AB}"/>
              </a:ext>
            </a:extLst>
          </p:cNvPr>
          <p:cNvSpPr>
            <a:spLocks noGrp="1"/>
          </p:cNvSpPr>
          <p:nvPr>
            <p:ph type="body" sz="quarter" idx="10"/>
          </p:nvPr>
        </p:nvSpPr>
        <p:spPr>
          <a:xfrm>
            <a:off x="5501640" y="1679122"/>
            <a:ext cx="6353089" cy="1478606"/>
          </a:xfrm>
        </p:spPr>
        <p:txBody>
          <a:bodyPr>
            <a:noAutofit/>
          </a:bodyPr>
          <a:lstStyle/>
          <a:p>
            <a:r>
              <a:rPr lang="en-GB" sz="2800" dirty="0">
                <a:latin typeface="Open Sans" pitchFamily="2" charset="0"/>
                <a:ea typeface="Open Sans" pitchFamily="2" charset="0"/>
                <a:cs typeface="Open Sans" pitchFamily="2" charset="0"/>
              </a:rPr>
              <a:t>Created and presented by Ric Coe </a:t>
            </a:r>
          </a:p>
          <a:p>
            <a:r>
              <a:rPr lang="en-GB" sz="2400" b="0" dirty="0">
                <a:latin typeface="Open Sans Light" pitchFamily="2" charset="0"/>
                <a:ea typeface="Open Sans Light" pitchFamily="2" charset="0"/>
                <a:cs typeface="Open Sans Light" pitchFamily="2" charset="0"/>
              </a:rPr>
              <a:t>CRFS – Research Methods Support project</a:t>
            </a:r>
          </a:p>
          <a:p>
            <a:endParaRPr lang="en-GB" sz="2800" dirty="0"/>
          </a:p>
        </p:txBody>
      </p:sp>
      <p:sp>
        <p:nvSpPr>
          <p:cNvPr id="2" name="Text Placeholder 1">
            <a:extLst>
              <a:ext uri="{FF2B5EF4-FFF2-40B4-BE49-F238E27FC236}">
                <a16:creationId xmlns:a16="http://schemas.microsoft.com/office/drawing/2014/main" id="{F331E0E2-D4D5-8D5E-3BA8-D2CAFDB714C6}"/>
              </a:ext>
            </a:extLst>
          </p:cNvPr>
          <p:cNvSpPr>
            <a:spLocks noGrp="1"/>
          </p:cNvSpPr>
          <p:nvPr>
            <p:ph type="body" sz="quarter" idx="11"/>
          </p:nvPr>
        </p:nvSpPr>
        <p:spPr>
          <a:xfrm>
            <a:off x="5501640" y="2953512"/>
            <a:ext cx="6353089" cy="1200029"/>
          </a:xfrm>
        </p:spPr>
        <p:txBody>
          <a:bodyPr>
            <a:noAutofit/>
          </a:bodyPr>
          <a:lstStyle/>
          <a:p>
            <a:r>
              <a:rPr lang="en-GB" sz="2400" dirty="0"/>
              <a:t>December 2024</a:t>
            </a:r>
          </a:p>
        </p:txBody>
      </p:sp>
      <p:pic>
        <p:nvPicPr>
          <p:cNvPr id="3" name="Picture 2" descr="A black background with white text&#10;&#10;Description automatically generated">
            <a:extLst>
              <a:ext uri="{FF2B5EF4-FFF2-40B4-BE49-F238E27FC236}">
                <a16:creationId xmlns:a16="http://schemas.microsoft.com/office/drawing/2014/main" id="{56D668B4-C4D9-B60F-548C-9CA32755A072}"/>
              </a:ext>
            </a:extLst>
          </p:cNvPr>
          <p:cNvPicPr>
            <a:picLocks noChangeAspect="1"/>
          </p:cNvPicPr>
          <p:nvPr/>
        </p:nvPicPr>
        <p:blipFill>
          <a:blip r:embed="rId3"/>
          <a:stretch>
            <a:fillRect/>
          </a:stretch>
        </p:blipFill>
        <p:spPr>
          <a:xfrm>
            <a:off x="8288857" y="244300"/>
            <a:ext cx="1570760" cy="713368"/>
          </a:xfrm>
          <a:prstGeom prst="rect">
            <a:avLst/>
          </a:prstGeom>
        </p:spPr>
      </p:pic>
    </p:spTree>
    <p:extLst>
      <p:ext uri="{BB962C8B-B14F-4D97-AF65-F5344CB8AC3E}">
        <p14:creationId xmlns:p14="http://schemas.microsoft.com/office/powerpoint/2010/main" val="3287439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32D72D-DFCC-8F65-F003-8961D108859C}"/>
              </a:ext>
            </a:extLst>
          </p:cNvPr>
          <p:cNvSpPr>
            <a:spLocks noGrp="1"/>
          </p:cNvSpPr>
          <p:nvPr>
            <p:ph idx="1"/>
          </p:nvPr>
        </p:nvSpPr>
        <p:spPr/>
        <p:txBody>
          <a:bodyPr/>
          <a:lstStyle/>
          <a:p>
            <a:pPr marL="0" indent="0">
              <a:buNone/>
            </a:pPr>
            <a:r>
              <a:rPr lang="en-GB" dirty="0"/>
              <a:t>Prompt some thinking...</a:t>
            </a:r>
          </a:p>
          <a:p>
            <a:pPr marL="0" indent="0">
              <a:buNone/>
            </a:pPr>
            <a:r>
              <a:rPr lang="en-GB" dirty="0"/>
              <a:t>… but keep it practical.</a:t>
            </a:r>
          </a:p>
          <a:p>
            <a:pPr marL="0" indent="0">
              <a:buNone/>
            </a:pPr>
            <a:endParaRPr lang="en-GB" dirty="0"/>
          </a:p>
          <a:p>
            <a:pPr marL="0" indent="0">
              <a:buNone/>
            </a:pPr>
            <a:r>
              <a:rPr lang="en-GB" dirty="0"/>
              <a:t>Help develop good research habits…</a:t>
            </a:r>
          </a:p>
          <a:p>
            <a:pPr marL="0" indent="0">
              <a:buNone/>
            </a:pPr>
            <a:r>
              <a:rPr lang="en-GB" dirty="0"/>
              <a:t>…those you learn as a student will stick..</a:t>
            </a:r>
            <a:endParaRPr lang="en-FI" dirty="0"/>
          </a:p>
        </p:txBody>
      </p:sp>
      <p:sp>
        <p:nvSpPr>
          <p:cNvPr id="2" name="Title 1">
            <a:extLst>
              <a:ext uri="{FF2B5EF4-FFF2-40B4-BE49-F238E27FC236}">
                <a16:creationId xmlns:a16="http://schemas.microsoft.com/office/drawing/2014/main" id="{52D7FC70-1DDC-5C61-04C7-EFA13D09BDEF}"/>
              </a:ext>
            </a:extLst>
          </p:cNvPr>
          <p:cNvSpPr>
            <a:spLocks noGrp="1"/>
          </p:cNvSpPr>
          <p:nvPr>
            <p:ph type="title"/>
          </p:nvPr>
        </p:nvSpPr>
        <p:spPr/>
        <p:txBody>
          <a:bodyPr/>
          <a:lstStyle/>
          <a:p>
            <a:r>
              <a:rPr lang="en-GB" dirty="0"/>
              <a:t>Aims</a:t>
            </a:r>
            <a:endParaRPr lang="en-FI" dirty="0"/>
          </a:p>
        </p:txBody>
      </p:sp>
    </p:spTree>
    <p:extLst>
      <p:ext uri="{BB962C8B-B14F-4D97-AF65-F5344CB8AC3E}">
        <p14:creationId xmlns:p14="http://schemas.microsoft.com/office/powerpoint/2010/main" val="2744274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A98B88-5E7F-4657-B2B9-9C69EA6066D0}"/>
              </a:ext>
            </a:extLst>
          </p:cNvPr>
          <p:cNvSpPr>
            <a:spLocks noGrp="1"/>
          </p:cNvSpPr>
          <p:nvPr>
            <p:ph sz="half" idx="2"/>
          </p:nvPr>
        </p:nvSpPr>
        <p:spPr>
          <a:xfrm>
            <a:off x="8172967" y="1582034"/>
            <a:ext cx="3733768" cy="4556442"/>
          </a:xfrm>
        </p:spPr>
        <p:txBody>
          <a:bodyPr/>
          <a:lstStyle/>
          <a:p>
            <a:r>
              <a:rPr lang="en-GB" dirty="0"/>
              <a:t>Many resources available.</a:t>
            </a:r>
          </a:p>
          <a:p>
            <a:r>
              <a:rPr lang="en-GB" dirty="0"/>
              <a:t>Good basic rules (silly example)</a:t>
            </a:r>
          </a:p>
          <a:p>
            <a:r>
              <a:rPr lang="en-GB" dirty="0"/>
              <a:t>Too simplistic to lead to effective research</a:t>
            </a:r>
          </a:p>
          <a:p>
            <a:endParaRPr lang="en-FI" dirty="0"/>
          </a:p>
        </p:txBody>
      </p:sp>
      <p:sp>
        <p:nvSpPr>
          <p:cNvPr id="2" name="Title 1">
            <a:extLst>
              <a:ext uri="{FF2B5EF4-FFF2-40B4-BE49-F238E27FC236}">
                <a16:creationId xmlns:a16="http://schemas.microsoft.com/office/drawing/2014/main" id="{F098CE63-3339-03B2-FC00-412DA7159966}"/>
              </a:ext>
            </a:extLst>
          </p:cNvPr>
          <p:cNvSpPr>
            <a:spLocks noGrp="1"/>
          </p:cNvSpPr>
          <p:nvPr>
            <p:ph type="title"/>
          </p:nvPr>
        </p:nvSpPr>
        <p:spPr/>
        <p:txBody>
          <a:bodyPr>
            <a:noAutofit/>
          </a:bodyPr>
          <a:lstStyle/>
          <a:p>
            <a:r>
              <a:rPr lang="en-GB" sz="3200" dirty="0"/>
              <a:t>Plenty of advice on hypotheses in student research</a:t>
            </a:r>
            <a:endParaRPr lang="en-FI" sz="3200" dirty="0"/>
          </a:p>
        </p:txBody>
      </p:sp>
      <p:pic>
        <p:nvPicPr>
          <p:cNvPr id="5" name="Picture 4">
            <a:hlinkClick r:id="rId3"/>
            <a:extLst>
              <a:ext uri="{FF2B5EF4-FFF2-40B4-BE49-F238E27FC236}">
                <a16:creationId xmlns:a16="http://schemas.microsoft.com/office/drawing/2014/main" id="{DA851FD0-E195-55B3-6ACF-DAD0C5254194}"/>
              </a:ext>
            </a:extLst>
          </p:cNvPr>
          <p:cNvPicPr>
            <a:picLocks noChangeAspect="1"/>
          </p:cNvPicPr>
          <p:nvPr/>
        </p:nvPicPr>
        <p:blipFill>
          <a:blip r:embed="rId4"/>
          <a:stretch>
            <a:fillRect/>
          </a:stretch>
        </p:blipFill>
        <p:spPr>
          <a:xfrm>
            <a:off x="211666" y="1804069"/>
            <a:ext cx="7685691" cy="4372893"/>
          </a:xfrm>
          <a:prstGeom prst="rect">
            <a:avLst/>
          </a:prstGeom>
        </p:spPr>
      </p:pic>
    </p:spTree>
    <p:extLst>
      <p:ext uri="{BB962C8B-B14F-4D97-AF65-F5344CB8AC3E}">
        <p14:creationId xmlns:p14="http://schemas.microsoft.com/office/powerpoint/2010/main" val="1633445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B6CDE-6DA8-7DB7-012F-5CF46F18FD1E}"/>
              </a:ext>
            </a:extLst>
          </p:cNvPr>
          <p:cNvSpPr>
            <a:spLocks noGrp="1"/>
          </p:cNvSpPr>
          <p:nvPr>
            <p:ph type="title"/>
          </p:nvPr>
        </p:nvSpPr>
        <p:spPr/>
        <p:txBody>
          <a:bodyPr/>
          <a:lstStyle/>
          <a:p>
            <a:r>
              <a:rPr lang="en-GB" dirty="0"/>
              <a:t>The research cycle and hypotheses</a:t>
            </a:r>
            <a:endParaRPr lang="en-FI" dirty="0"/>
          </a:p>
        </p:txBody>
      </p:sp>
      <p:graphicFrame>
        <p:nvGraphicFramePr>
          <p:cNvPr id="7" name="Diagram 6">
            <a:extLst>
              <a:ext uri="{FF2B5EF4-FFF2-40B4-BE49-F238E27FC236}">
                <a16:creationId xmlns:a16="http://schemas.microsoft.com/office/drawing/2014/main" id="{EDB88974-B301-693B-F273-A0E6E7095676}"/>
              </a:ext>
            </a:extLst>
          </p:cNvPr>
          <p:cNvGraphicFramePr/>
          <p:nvPr>
            <p:extLst>
              <p:ext uri="{D42A27DB-BD31-4B8C-83A1-F6EECF244321}">
                <p14:modId xmlns:p14="http://schemas.microsoft.com/office/powerpoint/2010/main" val="3935350739"/>
              </p:ext>
            </p:extLst>
          </p:nvPr>
        </p:nvGraphicFramePr>
        <p:xfrm>
          <a:off x="838200" y="1825625"/>
          <a:ext cx="4850081" cy="38463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Speech Bubble: Rectangle 9">
            <a:extLst>
              <a:ext uri="{FF2B5EF4-FFF2-40B4-BE49-F238E27FC236}">
                <a16:creationId xmlns:a16="http://schemas.microsoft.com/office/drawing/2014/main" id="{B4D16988-8F85-4E19-9119-FACF1FB8D58A}"/>
              </a:ext>
            </a:extLst>
          </p:cNvPr>
          <p:cNvSpPr/>
          <p:nvPr/>
        </p:nvSpPr>
        <p:spPr>
          <a:xfrm>
            <a:off x="6503719" y="1407331"/>
            <a:ext cx="5017721" cy="2021670"/>
          </a:xfrm>
          <a:prstGeom prst="round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16000" tIns="216000" rIns="216000" bIns="216000" rtlCol="0" anchor="t"/>
          <a:lstStyle/>
          <a:p>
            <a:pPr>
              <a:spcAft>
                <a:spcPts val="1200"/>
              </a:spcAft>
            </a:pPr>
            <a:r>
              <a:rPr lang="en-GB" b="1" dirty="0"/>
              <a:t>Hypotheses</a:t>
            </a:r>
            <a:endParaRPr lang="en-GB" dirty="0"/>
          </a:p>
          <a:p>
            <a:r>
              <a:rPr lang="en-GB" dirty="0"/>
              <a:t>Two (or more) alternative statements of “how things work” that can be distinguished with further observations.</a:t>
            </a:r>
          </a:p>
        </p:txBody>
      </p:sp>
      <p:sp>
        <p:nvSpPr>
          <p:cNvPr id="11" name="Speech Bubble: Rectangle 10">
            <a:extLst>
              <a:ext uri="{FF2B5EF4-FFF2-40B4-BE49-F238E27FC236}">
                <a16:creationId xmlns:a16="http://schemas.microsoft.com/office/drawing/2014/main" id="{BAFDAAF8-39FE-AD0B-7970-34DBE7A924D7}"/>
              </a:ext>
            </a:extLst>
          </p:cNvPr>
          <p:cNvSpPr/>
          <p:nvPr/>
        </p:nvSpPr>
        <p:spPr>
          <a:xfrm>
            <a:off x="6503719" y="3596641"/>
            <a:ext cx="5041691" cy="2209800"/>
          </a:xfrm>
          <a:prstGeom prst="round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16000" tIns="216000" rIns="216000" bIns="216000" rtlCol="0" anchor="t"/>
          <a:lstStyle/>
          <a:p>
            <a:pPr>
              <a:spcAft>
                <a:spcPts val="1200"/>
              </a:spcAft>
            </a:pPr>
            <a:r>
              <a:rPr lang="en-GB" b="1" dirty="0"/>
              <a:t>Progress in science</a:t>
            </a:r>
          </a:p>
          <a:p>
            <a:pPr>
              <a:spcAft>
                <a:spcPts val="1200"/>
              </a:spcAft>
            </a:pPr>
            <a:r>
              <a:rPr lang="en-GB" dirty="0"/>
              <a:t>Scientific understanding advances by proposing hypotheses, testing them, thinking about the implications of the result, and trying again.</a:t>
            </a:r>
          </a:p>
        </p:txBody>
      </p:sp>
      <p:cxnSp>
        <p:nvCxnSpPr>
          <p:cNvPr id="5" name="Straight Arrow Connector 4">
            <a:extLst>
              <a:ext uri="{FF2B5EF4-FFF2-40B4-BE49-F238E27FC236}">
                <a16:creationId xmlns:a16="http://schemas.microsoft.com/office/drawing/2014/main" id="{5A80E394-F214-7FE1-990F-E1A10F04E986}"/>
              </a:ext>
            </a:extLst>
          </p:cNvPr>
          <p:cNvCxnSpPr>
            <a:cxnSpLocks/>
          </p:cNvCxnSpPr>
          <p:nvPr/>
        </p:nvCxnSpPr>
        <p:spPr>
          <a:xfrm flipH="1">
            <a:off x="4053840" y="2590800"/>
            <a:ext cx="2651760" cy="2473437"/>
          </a:xfrm>
          <a:prstGeom prst="straightConnector1">
            <a:avLst/>
          </a:prstGeom>
          <a:ln w="57150">
            <a:solidFill>
              <a:schemeClr val="accent4">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242329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2C8E2F9-162B-51E2-2504-80764D854941}"/>
              </a:ext>
            </a:extLst>
          </p:cNvPr>
          <p:cNvSpPr>
            <a:spLocks noGrp="1"/>
          </p:cNvSpPr>
          <p:nvPr>
            <p:ph sz="half" idx="2"/>
          </p:nvPr>
        </p:nvSpPr>
        <p:spPr>
          <a:xfrm>
            <a:off x="551671" y="1780260"/>
            <a:ext cx="6689996" cy="4358215"/>
          </a:xfrm>
        </p:spPr>
        <p:txBody>
          <a:bodyPr>
            <a:normAutofit/>
          </a:bodyPr>
          <a:lstStyle/>
          <a:p>
            <a:r>
              <a:rPr lang="en-US" sz="1800" dirty="0"/>
              <a:t> </a:t>
            </a:r>
            <a:r>
              <a:rPr lang="en-GB" sz="1800" dirty="0"/>
              <a:t>Aims of research are to find improved practices for farmers</a:t>
            </a:r>
          </a:p>
          <a:p>
            <a:r>
              <a:rPr lang="en-GB" sz="1800" dirty="0"/>
              <a:t>Hypotheses often of the form  H1:“Practice P has effect E”.</a:t>
            </a:r>
          </a:p>
          <a:p>
            <a:r>
              <a:rPr lang="en-GB" sz="1800" dirty="0"/>
              <a:t>Example: </a:t>
            </a:r>
          </a:p>
          <a:p>
            <a:pPr marL="457200" lvl="1" indent="0">
              <a:buNone/>
            </a:pPr>
            <a:r>
              <a:rPr lang="en-GB" sz="1600" dirty="0"/>
              <a:t>Spraying with </a:t>
            </a:r>
            <a:r>
              <a:rPr lang="en-GB" sz="1600" dirty="0" err="1"/>
              <a:t>tephrosia</a:t>
            </a:r>
            <a:r>
              <a:rPr lang="en-GB" sz="1600" dirty="0"/>
              <a:t> extract controls aphids</a:t>
            </a:r>
          </a:p>
          <a:p>
            <a:r>
              <a:rPr lang="en-GB" sz="1800" dirty="0"/>
              <a:t>Alternative (often implicit)  H0:”Practice P has no effect”</a:t>
            </a:r>
          </a:p>
          <a:p>
            <a:r>
              <a:rPr lang="en-GB" sz="1800" dirty="0"/>
              <a:t>Do a study (</a:t>
            </a:r>
            <a:r>
              <a:rPr lang="en-GB" sz="1800" dirty="0" err="1"/>
              <a:t>eg</a:t>
            </a:r>
            <a:r>
              <a:rPr lang="en-GB" sz="1800" dirty="0"/>
              <a:t> an experiment).</a:t>
            </a:r>
          </a:p>
          <a:p>
            <a:r>
              <a:rPr lang="en-GB" sz="1800" dirty="0"/>
              <a:t>Decide whether data is aligned with H1 or H0</a:t>
            </a:r>
            <a:endParaRPr lang="en-FI" sz="1800"/>
          </a:p>
        </p:txBody>
      </p:sp>
      <p:sp>
        <p:nvSpPr>
          <p:cNvPr id="2" name="Title 1">
            <a:extLst>
              <a:ext uri="{FF2B5EF4-FFF2-40B4-BE49-F238E27FC236}">
                <a16:creationId xmlns:a16="http://schemas.microsoft.com/office/drawing/2014/main" id="{570FB52A-1D1F-B0B9-3BE6-71D293086F3F}"/>
              </a:ext>
            </a:extLst>
          </p:cNvPr>
          <p:cNvSpPr>
            <a:spLocks noGrp="1"/>
          </p:cNvSpPr>
          <p:nvPr>
            <p:ph type="title"/>
          </p:nvPr>
        </p:nvSpPr>
        <p:spPr/>
        <p:txBody>
          <a:bodyPr>
            <a:noAutofit/>
          </a:bodyPr>
          <a:lstStyle/>
          <a:p>
            <a:r>
              <a:rPr lang="en-GB" sz="3200" dirty="0"/>
              <a:t>Research and practice in agroecology and agriculture</a:t>
            </a:r>
            <a:endParaRPr lang="en-FI" sz="3200" dirty="0"/>
          </a:p>
        </p:txBody>
      </p:sp>
      <p:graphicFrame>
        <p:nvGraphicFramePr>
          <p:cNvPr id="3" name="Table 2">
            <a:extLst>
              <a:ext uri="{FF2B5EF4-FFF2-40B4-BE49-F238E27FC236}">
                <a16:creationId xmlns:a16="http://schemas.microsoft.com/office/drawing/2014/main" id="{C5D73432-CD69-596C-A41B-3017131F89C8}"/>
              </a:ext>
            </a:extLst>
          </p:cNvPr>
          <p:cNvGraphicFramePr>
            <a:graphicFrameLocks noGrp="1"/>
          </p:cNvGraphicFramePr>
          <p:nvPr>
            <p:extLst>
              <p:ext uri="{D42A27DB-BD31-4B8C-83A1-F6EECF244321}">
                <p14:modId xmlns:p14="http://schemas.microsoft.com/office/powerpoint/2010/main" val="2091860875"/>
              </p:ext>
            </p:extLst>
          </p:nvPr>
        </p:nvGraphicFramePr>
        <p:xfrm>
          <a:off x="7890934" y="1780261"/>
          <a:ext cx="3700702" cy="3416369"/>
        </p:xfrm>
        <a:graphic>
          <a:graphicData uri="http://schemas.openxmlformats.org/drawingml/2006/table">
            <a:tbl>
              <a:tblPr firstRow="1" bandRow="1">
                <a:tableStyleId>{5C22544A-7EE6-4342-B048-85BDC9FD1C3A}</a:tableStyleId>
              </a:tblPr>
              <a:tblGrid>
                <a:gridCol w="1850351">
                  <a:extLst>
                    <a:ext uri="{9D8B030D-6E8A-4147-A177-3AD203B41FA5}">
                      <a16:colId xmlns:a16="http://schemas.microsoft.com/office/drawing/2014/main" val="1487459348"/>
                    </a:ext>
                  </a:extLst>
                </a:gridCol>
                <a:gridCol w="1850351">
                  <a:extLst>
                    <a:ext uri="{9D8B030D-6E8A-4147-A177-3AD203B41FA5}">
                      <a16:colId xmlns:a16="http://schemas.microsoft.com/office/drawing/2014/main" val="3359530171"/>
                    </a:ext>
                  </a:extLst>
                </a:gridCol>
              </a:tblGrid>
              <a:tr h="581729">
                <a:tc>
                  <a:txBody>
                    <a:bodyPr/>
                    <a:lstStyle/>
                    <a:p>
                      <a:pPr algn="ctr"/>
                      <a:r>
                        <a:rPr lang="en-GB" sz="2400" dirty="0"/>
                        <a:t>H1: </a:t>
                      </a:r>
                    </a:p>
                    <a:p>
                      <a:pPr algn="ctr"/>
                      <a:r>
                        <a:rPr lang="en-GB" sz="2400" dirty="0"/>
                        <a:t>effect</a:t>
                      </a:r>
                      <a:endParaRPr lang="en-FI" sz="2400" dirty="0"/>
                    </a:p>
                  </a:txBody>
                  <a:tcPr/>
                </a:tc>
                <a:tc>
                  <a:txBody>
                    <a:bodyPr/>
                    <a:lstStyle/>
                    <a:p>
                      <a:pPr algn="ctr"/>
                      <a:r>
                        <a:rPr lang="en-GB" sz="2400" dirty="0"/>
                        <a:t>H0: </a:t>
                      </a:r>
                    </a:p>
                    <a:p>
                      <a:pPr algn="ctr"/>
                      <a:r>
                        <a:rPr lang="en-GB" sz="2400" dirty="0"/>
                        <a:t>no effect</a:t>
                      </a:r>
                      <a:endParaRPr lang="en-FI" sz="2400" dirty="0"/>
                    </a:p>
                  </a:txBody>
                  <a:tcPr/>
                </a:tc>
                <a:extLst>
                  <a:ext uri="{0D108BD9-81ED-4DB2-BD59-A6C34878D82A}">
                    <a16:rowId xmlns:a16="http://schemas.microsoft.com/office/drawing/2014/main" val="2496262371"/>
                  </a:ext>
                </a:extLst>
              </a:tr>
              <a:tr h="581729">
                <a:tc gridSpan="2">
                  <a:txBody>
                    <a:bodyPr/>
                    <a:lstStyle/>
                    <a:p>
                      <a:pPr algn="ctr"/>
                      <a:r>
                        <a:rPr lang="en-GB" sz="2400" dirty="0"/>
                        <a:t>Data</a:t>
                      </a:r>
                    </a:p>
                  </a:txBody>
                  <a:tcPr/>
                </a:tc>
                <a:tc hMerge="1">
                  <a:txBody>
                    <a:bodyPr/>
                    <a:lstStyle/>
                    <a:p>
                      <a:endParaRPr dirty="0"/>
                    </a:p>
                  </a:txBody>
                  <a:tcPr/>
                </a:tc>
                <a:extLst>
                  <a:ext uri="{0D108BD9-81ED-4DB2-BD59-A6C34878D82A}">
                    <a16:rowId xmlns:a16="http://schemas.microsoft.com/office/drawing/2014/main" val="2906792959"/>
                  </a:ext>
                </a:extLst>
              </a:tr>
              <a:tr h="811317">
                <a:tc gridSpan="2">
                  <a:txBody>
                    <a:bodyPr/>
                    <a:lstStyle/>
                    <a:p>
                      <a:pPr algn="ctr"/>
                      <a:r>
                        <a:rPr lang="en-GB" sz="2400" dirty="0"/>
                        <a:t>Does data support H1 or H0?</a:t>
                      </a:r>
                      <a:endParaRPr lang="en-FI" sz="2400" dirty="0"/>
                    </a:p>
                  </a:txBody>
                  <a:tcPr/>
                </a:tc>
                <a:tc hMerge="1">
                  <a:txBody>
                    <a:bodyPr/>
                    <a:lstStyle/>
                    <a:p>
                      <a:endParaRPr lang="en-FI" dirty="0"/>
                    </a:p>
                  </a:txBody>
                  <a:tcPr/>
                </a:tc>
                <a:extLst>
                  <a:ext uri="{0D108BD9-81ED-4DB2-BD59-A6C34878D82A}">
                    <a16:rowId xmlns:a16="http://schemas.microsoft.com/office/drawing/2014/main" val="519131391"/>
                  </a:ext>
                </a:extLst>
              </a:tr>
              <a:tr h="1004080">
                <a:tc>
                  <a:txBody>
                    <a:bodyPr/>
                    <a:lstStyle/>
                    <a:p>
                      <a:pPr algn="ctr"/>
                      <a:r>
                        <a:rPr lang="en-GB" sz="2400" dirty="0"/>
                        <a:t>Conclude there is an effect</a:t>
                      </a:r>
                      <a:endParaRPr lang="en-FI" sz="2400" dirty="0"/>
                    </a:p>
                  </a:txBody>
                  <a:tcPr/>
                </a:tc>
                <a:tc>
                  <a:txBody>
                    <a:bodyPr/>
                    <a:lstStyle/>
                    <a:p>
                      <a:pPr algn="ctr"/>
                      <a:r>
                        <a:rPr lang="en-GB" sz="2400" dirty="0"/>
                        <a:t>Conclude effect is not proven</a:t>
                      </a:r>
                      <a:endParaRPr lang="en-FI" sz="2400" dirty="0"/>
                    </a:p>
                  </a:txBody>
                  <a:tcPr/>
                </a:tc>
                <a:extLst>
                  <a:ext uri="{0D108BD9-81ED-4DB2-BD59-A6C34878D82A}">
                    <a16:rowId xmlns:a16="http://schemas.microsoft.com/office/drawing/2014/main" val="3335783955"/>
                  </a:ext>
                </a:extLst>
              </a:tr>
            </a:tbl>
          </a:graphicData>
        </a:graphic>
      </p:graphicFrame>
    </p:spTree>
    <p:custDataLst>
      <p:tags r:id="rId1"/>
    </p:custDataLst>
    <p:extLst>
      <p:ext uri="{BB962C8B-B14F-4D97-AF65-F5344CB8AC3E}">
        <p14:creationId xmlns:p14="http://schemas.microsoft.com/office/powerpoint/2010/main" val="1738105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CA9D39-12EF-CD03-0AF4-23F175566EDA}"/>
              </a:ext>
            </a:extLst>
          </p:cNvPr>
          <p:cNvSpPr>
            <a:spLocks noGrp="1"/>
          </p:cNvSpPr>
          <p:nvPr>
            <p:ph idx="1"/>
          </p:nvPr>
        </p:nvSpPr>
        <p:spPr/>
        <p:txBody>
          <a:bodyPr/>
          <a:lstStyle/>
          <a:p>
            <a:pPr marL="514350" indent="-514350">
              <a:buFont typeface="+mj-lt"/>
              <a:buAutoNum type="arabicPeriod"/>
            </a:pPr>
            <a:r>
              <a:rPr lang="en-GB" dirty="0">
                <a:latin typeface="Open Sans Light" pitchFamily="2" charset="0"/>
                <a:ea typeface="Open Sans Light" pitchFamily="2" charset="0"/>
                <a:cs typeface="Open Sans Light" pitchFamily="2" charset="0"/>
              </a:rPr>
              <a:t>We know </a:t>
            </a:r>
            <a:r>
              <a:rPr lang="en-GB" b="1" dirty="0">
                <a:latin typeface="Open Sans SemiBold" pitchFamily="2" charset="0"/>
                <a:ea typeface="Open Sans SemiBold" pitchFamily="2" charset="0"/>
                <a:cs typeface="Open Sans SemiBold" pitchFamily="2" charset="0"/>
              </a:rPr>
              <a:t>H0 is false</a:t>
            </a:r>
            <a:r>
              <a:rPr lang="en-GB" dirty="0">
                <a:latin typeface="Open Sans Light" pitchFamily="2" charset="0"/>
                <a:ea typeface="Open Sans Light" pitchFamily="2" charset="0"/>
                <a:cs typeface="Open Sans Light" pitchFamily="2" charset="0"/>
              </a:rPr>
              <a:t>.</a:t>
            </a:r>
          </a:p>
          <a:p>
            <a:pPr marL="514350" indent="-514350">
              <a:buFont typeface="+mj-lt"/>
              <a:buAutoNum type="arabicPeriod"/>
            </a:pPr>
            <a:r>
              <a:rPr lang="en-GB" dirty="0"/>
              <a:t>The </a:t>
            </a:r>
            <a:r>
              <a:rPr lang="en-GB" b="1" dirty="0">
                <a:latin typeface="Open Sans SemiBold" pitchFamily="2" charset="0"/>
                <a:ea typeface="Open Sans SemiBold" pitchFamily="2" charset="0"/>
                <a:cs typeface="Open Sans SemiBold" pitchFamily="2" charset="0"/>
              </a:rPr>
              <a:t>real situation is complex </a:t>
            </a:r>
            <a:r>
              <a:rPr lang="en-GB" dirty="0"/>
              <a:t>– result depends on many factors and simply trying to choose between H1 and H0 is unrealistic.</a:t>
            </a:r>
          </a:p>
          <a:p>
            <a:pPr marL="514350" indent="-514350">
              <a:buFont typeface="+mj-lt"/>
              <a:buAutoNum type="arabicPeriod"/>
            </a:pPr>
            <a:r>
              <a:rPr lang="en-GB" dirty="0"/>
              <a:t>The research might lead to a recommendation but </a:t>
            </a:r>
            <a:r>
              <a:rPr lang="en-GB" b="1" dirty="0">
                <a:latin typeface="Open Sans SemiBold" pitchFamily="2" charset="0"/>
                <a:ea typeface="Open Sans SemiBold" pitchFamily="2" charset="0"/>
                <a:cs typeface="Open Sans SemiBold" pitchFamily="2" charset="0"/>
              </a:rPr>
              <a:t>does not advance scientific knowledge </a:t>
            </a:r>
            <a:r>
              <a:rPr lang="en-GB" dirty="0"/>
              <a:t>because it does not address any open scientific question or debate.</a:t>
            </a:r>
          </a:p>
          <a:p>
            <a:pPr marL="514350" indent="-514350">
              <a:buFont typeface="+mj-lt"/>
              <a:buAutoNum type="arabicPeriod"/>
            </a:pPr>
            <a:r>
              <a:rPr lang="en-GB" dirty="0"/>
              <a:t>The </a:t>
            </a:r>
            <a:r>
              <a:rPr lang="en-GB" b="1" dirty="0">
                <a:latin typeface="Open Sans SemiBold" pitchFamily="2" charset="0"/>
                <a:ea typeface="Open Sans SemiBold" pitchFamily="2" charset="0"/>
                <a:cs typeface="Open Sans SemiBold" pitchFamily="2" charset="0"/>
              </a:rPr>
              <a:t>result does not help generate recommendations </a:t>
            </a:r>
            <a:r>
              <a:rPr lang="en-GB" dirty="0"/>
              <a:t>for farmers because their decisions depend on many things, not only presence/absence of an effect.</a:t>
            </a:r>
          </a:p>
          <a:p>
            <a:pPr marL="514350" indent="-514350">
              <a:buFont typeface="+mj-lt"/>
              <a:buAutoNum type="arabicPeriod"/>
            </a:pPr>
            <a:endParaRPr lang="en-FI" dirty="0"/>
          </a:p>
        </p:txBody>
      </p:sp>
      <p:sp>
        <p:nvSpPr>
          <p:cNvPr id="2" name="Title 1">
            <a:extLst>
              <a:ext uri="{FF2B5EF4-FFF2-40B4-BE49-F238E27FC236}">
                <a16:creationId xmlns:a16="http://schemas.microsoft.com/office/drawing/2014/main" id="{DF838213-1D4D-625D-03D2-65DEC0B48F37}"/>
              </a:ext>
            </a:extLst>
          </p:cNvPr>
          <p:cNvSpPr>
            <a:spLocks noGrp="1"/>
          </p:cNvSpPr>
          <p:nvPr>
            <p:ph type="title"/>
          </p:nvPr>
        </p:nvSpPr>
        <p:spPr/>
        <p:txBody>
          <a:bodyPr/>
          <a:lstStyle/>
          <a:p>
            <a:r>
              <a:rPr lang="en-GB" dirty="0"/>
              <a:t>Limitations: one or more of the following usually apply</a:t>
            </a:r>
            <a:endParaRPr lang="en-FI" dirty="0"/>
          </a:p>
        </p:txBody>
      </p:sp>
    </p:spTree>
    <p:custDataLst>
      <p:tags r:id="rId1"/>
    </p:custDataLst>
    <p:extLst>
      <p:ext uri="{BB962C8B-B14F-4D97-AF65-F5344CB8AC3E}">
        <p14:creationId xmlns:p14="http://schemas.microsoft.com/office/powerpoint/2010/main" val="37710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A7F9E9-5DD4-3EAA-11AC-49351A1A8D01}"/>
              </a:ext>
            </a:extLst>
          </p:cNvPr>
          <p:cNvSpPr>
            <a:spLocks noGrp="1"/>
          </p:cNvSpPr>
          <p:nvPr>
            <p:ph sz="half" idx="2"/>
          </p:nvPr>
        </p:nvSpPr>
        <p:spPr>
          <a:xfrm>
            <a:off x="551671" y="1582034"/>
            <a:ext cx="5148089" cy="2989966"/>
          </a:xfrm>
          <a:prstGeom prst="roundRect">
            <a:avLst>
              <a:gd name="adj" fmla="val 10412"/>
            </a:avLst>
          </a:prstGeom>
          <a:solidFill>
            <a:schemeClr val="accent1"/>
          </a:solidFill>
        </p:spPr>
        <p:txBody>
          <a:bodyPr lIns="216000" tIns="216000" rIns="216000" bIns="216000">
            <a:noAutofit/>
          </a:bodyPr>
          <a:lstStyle/>
          <a:p>
            <a:r>
              <a:rPr lang="en-GB" dirty="0">
                <a:solidFill>
                  <a:schemeClr val="bg1"/>
                </a:solidFill>
                <a:latin typeface="Open Sans" pitchFamily="2" charset="0"/>
                <a:ea typeface="Open Sans" pitchFamily="2" charset="0"/>
                <a:cs typeface="Open Sans" pitchFamily="2" charset="0"/>
              </a:rPr>
              <a:t>You choose to look at an effect because it is already known to exist. </a:t>
            </a:r>
          </a:p>
          <a:p>
            <a:r>
              <a:rPr lang="en-GB" dirty="0">
                <a:solidFill>
                  <a:schemeClr val="bg1"/>
                </a:solidFill>
                <a:latin typeface="Open Sans" pitchFamily="2" charset="0"/>
                <a:ea typeface="Open Sans" pitchFamily="2" charset="0"/>
                <a:cs typeface="Open Sans" pitchFamily="2" charset="0"/>
              </a:rPr>
              <a:t>The real question is not “does it exist?” but “can we use it?”. </a:t>
            </a:r>
            <a:br>
              <a:rPr lang="en-GB" dirty="0">
                <a:solidFill>
                  <a:schemeClr val="bg1"/>
                </a:solidFill>
                <a:latin typeface="Open Sans" pitchFamily="2" charset="0"/>
                <a:ea typeface="Open Sans" pitchFamily="2" charset="0"/>
                <a:cs typeface="Open Sans" pitchFamily="2" charset="0"/>
              </a:rPr>
            </a:br>
            <a:r>
              <a:rPr lang="en-GB" dirty="0">
                <a:solidFill>
                  <a:schemeClr val="bg1"/>
                </a:solidFill>
                <a:latin typeface="Open Sans" pitchFamily="2" charset="0"/>
                <a:ea typeface="Open Sans" pitchFamily="2" charset="0"/>
                <a:cs typeface="Open Sans" pitchFamily="2" charset="0"/>
              </a:rPr>
              <a:t>For example, it is large enough to make a difference to farmers.</a:t>
            </a:r>
          </a:p>
        </p:txBody>
      </p:sp>
      <p:sp>
        <p:nvSpPr>
          <p:cNvPr id="2" name="Title 1">
            <a:extLst>
              <a:ext uri="{FF2B5EF4-FFF2-40B4-BE49-F238E27FC236}">
                <a16:creationId xmlns:a16="http://schemas.microsoft.com/office/drawing/2014/main" id="{2C8ED6DB-D785-361F-3FC9-F5F141B14208}"/>
              </a:ext>
            </a:extLst>
          </p:cNvPr>
          <p:cNvSpPr>
            <a:spLocks noGrp="1"/>
          </p:cNvSpPr>
          <p:nvPr>
            <p:ph type="title"/>
          </p:nvPr>
        </p:nvSpPr>
        <p:spPr/>
        <p:txBody>
          <a:bodyPr/>
          <a:lstStyle/>
          <a:p>
            <a:r>
              <a:rPr lang="en-GB" dirty="0"/>
              <a:t>1. H0 is known to be false</a:t>
            </a:r>
            <a:endParaRPr lang="en-FI" dirty="0"/>
          </a:p>
        </p:txBody>
      </p:sp>
      <p:sp>
        <p:nvSpPr>
          <p:cNvPr id="4" name="Content Placeholder 2">
            <a:extLst>
              <a:ext uri="{FF2B5EF4-FFF2-40B4-BE49-F238E27FC236}">
                <a16:creationId xmlns:a16="http://schemas.microsoft.com/office/drawing/2014/main" id="{A5C00642-67EB-B65C-F2D8-0E01DB9CAE39}"/>
              </a:ext>
            </a:extLst>
          </p:cNvPr>
          <p:cNvSpPr txBox="1">
            <a:spLocks/>
          </p:cNvSpPr>
          <p:nvPr/>
        </p:nvSpPr>
        <p:spPr>
          <a:xfrm>
            <a:off x="5882640" y="1582034"/>
            <a:ext cx="6024093" cy="4544446"/>
          </a:xfrm>
          <a:prstGeom prst="roundRect">
            <a:avLst>
              <a:gd name="adj" fmla="val 8283"/>
            </a:avLst>
          </a:prstGeom>
          <a:solidFill>
            <a:schemeClr val="accent4">
              <a:lumMod val="40000"/>
              <a:lumOff val="60000"/>
            </a:schemeClr>
          </a:solidFill>
        </p:spPr>
        <p:txBody>
          <a:bodyPr vert="horz" lIns="216000" tIns="216000" rIns="216000" bIns="216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Aft>
                <a:spcPts val="1200"/>
              </a:spcAft>
              <a:buFont typeface="Arial" panose="020B0604020202020204" pitchFamily="34" charset="0"/>
              <a:buNone/>
            </a:pPr>
            <a:r>
              <a:rPr lang="en-GB" sz="2000" b="1" dirty="0">
                <a:latin typeface="Open Sans" pitchFamily="2" charset="0"/>
                <a:ea typeface="Open Sans" pitchFamily="2" charset="0"/>
                <a:cs typeface="Open Sans" pitchFamily="2" charset="0"/>
              </a:rPr>
              <a:t>Improvement:</a:t>
            </a:r>
          </a:p>
          <a:p>
            <a:pPr marL="0" indent="0">
              <a:lnSpc>
                <a:spcPct val="110000"/>
              </a:lnSpc>
              <a:spcAft>
                <a:spcPts val="600"/>
              </a:spcAft>
              <a:buFont typeface="Arial" panose="020B0604020202020204" pitchFamily="34" charset="0"/>
              <a:buNone/>
            </a:pPr>
            <a:r>
              <a:rPr lang="en-GB" sz="2000" dirty="0">
                <a:latin typeface="Open Sans" pitchFamily="2" charset="0"/>
                <a:ea typeface="Open Sans" pitchFamily="2" charset="0"/>
                <a:cs typeface="Open Sans" pitchFamily="2" charset="0"/>
              </a:rPr>
              <a:t>Compare:  	</a:t>
            </a:r>
          </a:p>
          <a:p>
            <a:pPr lvl="1">
              <a:lnSpc>
                <a:spcPct val="110000"/>
              </a:lnSpc>
              <a:spcBef>
                <a:spcPts val="0"/>
              </a:spcBef>
              <a:spcAft>
                <a:spcPts val="600"/>
              </a:spcAft>
            </a:pPr>
            <a:r>
              <a:rPr lang="en-GB" sz="2000" dirty="0">
                <a:latin typeface="Open Sans" pitchFamily="2" charset="0"/>
                <a:ea typeface="Open Sans" pitchFamily="2" charset="0"/>
                <a:cs typeface="Open Sans" pitchFamily="2" charset="0"/>
              </a:rPr>
              <a:t>H2- the effect can not be used in practice.   </a:t>
            </a:r>
          </a:p>
          <a:p>
            <a:pPr lvl="1">
              <a:lnSpc>
                <a:spcPct val="110000"/>
              </a:lnSpc>
              <a:spcAft>
                <a:spcPts val="1200"/>
              </a:spcAft>
            </a:pPr>
            <a:r>
              <a:rPr lang="en-GB" sz="2000" dirty="0">
                <a:latin typeface="Open Sans" pitchFamily="2" charset="0"/>
                <a:ea typeface="Open Sans" pitchFamily="2" charset="0"/>
                <a:cs typeface="Open Sans" pitchFamily="2" charset="0"/>
              </a:rPr>
              <a:t>H3- the effect could be exploited.</a:t>
            </a:r>
          </a:p>
          <a:p>
            <a:pPr marL="0" indent="0">
              <a:lnSpc>
                <a:spcPct val="110000"/>
              </a:lnSpc>
              <a:spcAft>
                <a:spcPts val="600"/>
              </a:spcAft>
              <a:buFont typeface="Arial" panose="020B0604020202020204" pitchFamily="34" charset="0"/>
              <a:buNone/>
            </a:pPr>
            <a:r>
              <a:rPr lang="en-GB" sz="2000" dirty="0">
                <a:latin typeface="Open Sans" pitchFamily="2" charset="0"/>
                <a:ea typeface="Open Sans" pitchFamily="2" charset="0"/>
                <a:cs typeface="Open Sans" pitchFamily="2" charset="0"/>
              </a:rPr>
              <a:t>Implications: </a:t>
            </a:r>
          </a:p>
          <a:p>
            <a:pPr lvl="1">
              <a:lnSpc>
                <a:spcPct val="110000"/>
              </a:lnSpc>
              <a:spcBef>
                <a:spcPts val="0"/>
              </a:spcBef>
              <a:spcAft>
                <a:spcPts val="1200"/>
              </a:spcAft>
            </a:pPr>
            <a:r>
              <a:rPr lang="en-GB" sz="2000" dirty="0">
                <a:latin typeface="Open Sans" pitchFamily="2" charset="0"/>
                <a:ea typeface="Open Sans" pitchFamily="2" charset="0"/>
                <a:cs typeface="Open Sans" pitchFamily="2" charset="0"/>
              </a:rPr>
              <a:t>You need to know what it takes to exploit an effect. For example, how large does it need to be?</a:t>
            </a:r>
            <a:endParaRPr lang="en-FI" sz="2000" dirty="0">
              <a:latin typeface="Open Sans" pitchFamily="2" charset="0"/>
              <a:ea typeface="Open Sans" pitchFamily="2" charset="0"/>
              <a:cs typeface="Open Sans" pitchFamily="2" charset="0"/>
            </a:endParaRPr>
          </a:p>
        </p:txBody>
      </p:sp>
    </p:spTree>
    <p:custDataLst>
      <p:tags r:id="rId1"/>
    </p:custDataLst>
    <p:extLst>
      <p:ext uri="{BB962C8B-B14F-4D97-AF65-F5344CB8AC3E}">
        <p14:creationId xmlns:p14="http://schemas.microsoft.com/office/powerpoint/2010/main" val="3290669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016F0-D9FA-9B01-A7E6-AE010D6F7BF5}"/>
              </a:ext>
            </a:extLst>
          </p:cNvPr>
          <p:cNvSpPr>
            <a:spLocks noGrp="1"/>
          </p:cNvSpPr>
          <p:nvPr>
            <p:ph type="title"/>
          </p:nvPr>
        </p:nvSpPr>
        <p:spPr/>
        <p:txBody>
          <a:bodyPr>
            <a:noAutofit/>
          </a:bodyPr>
          <a:lstStyle/>
          <a:p>
            <a:r>
              <a:rPr lang="en-GB" sz="3200" dirty="0"/>
              <a:t>2.  There is no simple yes/no answer about the effect</a:t>
            </a:r>
            <a:endParaRPr lang="en-FI" sz="3200" dirty="0"/>
          </a:p>
        </p:txBody>
      </p:sp>
      <p:sp>
        <p:nvSpPr>
          <p:cNvPr id="5" name="Content Placeholder 2">
            <a:extLst>
              <a:ext uri="{FF2B5EF4-FFF2-40B4-BE49-F238E27FC236}">
                <a16:creationId xmlns:a16="http://schemas.microsoft.com/office/drawing/2014/main" id="{E4C781E3-79EA-E074-21C5-16C4AB81D090}"/>
              </a:ext>
            </a:extLst>
          </p:cNvPr>
          <p:cNvSpPr txBox="1">
            <a:spLocks/>
          </p:cNvSpPr>
          <p:nvPr/>
        </p:nvSpPr>
        <p:spPr>
          <a:xfrm>
            <a:off x="551670" y="1413030"/>
            <a:ext cx="5148089" cy="2989966"/>
          </a:xfrm>
          <a:prstGeom prst="roundRect">
            <a:avLst>
              <a:gd name="adj" fmla="val 10412"/>
            </a:avLst>
          </a:prstGeom>
          <a:solidFill>
            <a:schemeClr val="accent1"/>
          </a:solidFill>
        </p:spPr>
        <p:txBody>
          <a:bodyPr vert="horz" lIns="216000" tIns="216000" rIns="216000" bIns="216000" rtlCol="0">
            <a:noAutofit/>
          </a:bodyPr>
          <a:lstStyle>
            <a:lvl1pPr marL="228600" indent="-228600" algn="l" defTabSz="914400" rtl="0" eaLnBrk="1" latinLnBrk="0" hangingPunct="1">
              <a:lnSpc>
                <a:spcPct val="110000"/>
              </a:lnSpc>
              <a:spcBef>
                <a:spcPts val="0"/>
              </a:spcBef>
              <a:spcAft>
                <a:spcPts val="1200"/>
              </a:spcAft>
              <a:buFont typeface="Arial" panose="020B0604020202020204" pitchFamily="34" charset="0"/>
              <a:buChar char="•"/>
              <a:defRPr lang="en-US" sz="2000" b="0" i="0" kern="1200" dirty="0" smtClean="0">
                <a:solidFill>
                  <a:srgbClr val="2B2B2B"/>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110000"/>
              </a:lnSpc>
              <a:spcBef>
                <a:spcPts val="0"/>
              </a:spcBef>
              <a:spcAft>
                <a:spcPts val="900"/>
              </a:spcAft>
              <a:buFont typeface="Arial" panose="020B0604020202020204" pitchFamily="34" charset="0"/>
              <a:buChar char="•"/>
              <a:defRPr sz="1800" b="0" i="0" kern="1200">
                <a:solidFill>
                  <a:srgbClr val="2B2B2B"/>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110000"/>
              </a:lnSpc>
              <a:spcBef>
                <a:spcPts val="0"/>
              </a:spcBef>
              <a:spcAft>
                <a:spcPts val="600"/>
              </a:spcAft>
              <a:buFont typeface="Arial" panose="020B0604020202020204" pitchFamily="34" charset="0"/>
              <a:buChar char="•"/>
              <a:defRPr sz="1600" b="0" i="0" kern="1200">
                <a:solidFill>
                  <a:srgbClr val="2B2B2B"/>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110000"/>
              </a:lnSpc>
              <a:spcBef>
                <a:spcPts val="0"/>
              </a:spcBef>
              <a:spcAft>
                <a:spcPts val="400"/>
              </a:spcAft>
              <a:buFont typeface="Arial" panose="020B0604020202020204" pitchFamily="34" charset="0"/>
              <a:buChar char="•"/>
              <a:defRPr sz="1600" b="0" i="0" kern="1200">
                <a:solidFill>
                  <a:srgbClr val="2B2B2B"/>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110000"/>
              </a:lnSpc>
              <a:spcBef>
                <a:spcPts val="0"/>
              </a:spcBef>
              <a:spcAft>
                <a:spcPts val="400"/>
              </a:spcAft>
              <a:buFont typeface="Arial" panose="020B0604020202020204" pitchFamily="34" charset="0"/>
              <a:buChar char="•"/>
              <a:defRPr sz="1600" b="0" i="0" kern="1200">
                <a:solidFill>
                  <a:srgbClr val="2B2B2B"/>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latin typeface="Open Sans" pitchFamily="2" charset="0"/>
                <a:ea typeface="Open Sans" pitchFamily="2" charset="0"/>
                <a:cs typeface="Open Sans" pitchFamily="2" charset="0"/>
              </a:rPr>
              <a:t>The question “Is there an effect?” does not have a yes/no answer, so the hypothesis is disconnected from reality.</a:t>
            </a:r>
          </a:p>
          <a:p>
            <a:r>
              <a:rPr lang="en-GB" dirty="0">
                <a:solidFill>
                  <a:schemeClr val="bg1"/>
                </a:solidFill>
                <a:latin typeface="Open Sans" pitchFamily="2" charset="0"/>
                <a:ea typeface="Open Sans" pitchFamily="2" charset="0"/>
                <a:cs typeface="Open Sans" pitchFamily="2" charset="0"/>
              </a:rPr>
              <a:t>The real question is “How does this effect interact with other things?”</a:t>
            </a:r>
          </a:p>
          <a:p>
            <a:endParaRPr lang="en-GB" dirty="0">
              <a:solidFill>
                <a:schemeClr val="bg1"/>
              </a:solidFill>
              <a:latin typeface="Open Sans" pitchFamily="2" charset="0"/>
              <a:ea typeface="Open Sans" pitchFamily="2" charset="0"/>
              <a:cs typeface="Open Sans" pitchFamily="2" charset="0"/>
            </a:endParaRPr>
          </a:p>
          <a:p>
            <a:endParaRPr lang="en-GB" dirty="0">
              <a:solidFill>
                <a:schemeClr val="bg1"/>
              </a:solidFill>
              <a:latin typeface="Open Sans" pitchFamily="2" charset="0"/>
              <a:ea typeface="Open Sans" pitchFamily="2" charset="0"/>
              <a:cs typeface="Open Sans" pitchFamily="2" charset="0"/>
            </a:endParaRPr>
          </a:p>
          <a:p>
            <a:endParaRPr lang="en-GB" dirty="0">
              <a:solidFill>
                <a:schemeClr val="bg1"/>
              </a:solidFill>
              <a:latin typeface="Open Sans" pitchFamily="2" charset="0"/>
              <a:ea typeface="Open Sans" pitchFamily="2" charset="0"/>
              <a:cs typeface="Open Sans" pitchFamily="2" charset="0"/>
            </a:endParaRPr>
          </a:p>
        </p:txBody>
      </p:sp>
      <p:sp>
        <p:nvSpPr>
          <p:cNvPr id="7" name="Content Placeholder 2">
            <a:extLst>
              <a:ext uri="{FF2B5EF4-FFF2-40B4-BE49-F238E27FC236}">
                <a16:creationId xmlns:a16="http://schemas.microsoft.com/office/drawing/2014/main" id="{563F3C4A-0DF5-809F-3FFB-A791A3D8D3FD}"/>
              </a:ext>
            </a:extLst>
          </p:cNvPr>
          <p:cNvSpPr txBox="1">
            <a:spLocks/>
          </p:cNvSpPr>
          <p:nvPr/>
        </p:nvSpPr>
        <p:spPr>
          <a:xfrm>
            <a:off x="5882640" y="1413030"/>
            <a:ext cx="6024093" cy="4804571"/>
          </a:xfrm>
          <a:prstGeom prst="roundRect">
            <a:avLst>
              <a:gd name="adj" fmla="val 8283"/>
            </a:avLst>
          </a:prstGeom>
          <a:solidFill>
            <a:schemeClr val="accent4">
              <a:lumMod val="40000"/>
              <a:lumOff val="60000"/>
            </a:schemeClr>
          </a:solidFill>
        </p:spPr>
        <p:txBody>
          <a:bodyPr vert="horz" lIns="216000" tIns="216000" rIns="216000" bIns="216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Aft>
                <a:spcPts val="1200"/>
              </a:spcAft>
              <a:buFont typeface="Arial" panose="020B0604020202020204" pitchFamily="34" charset="0"/>
              <a:buNone/>
            </a:pPr>
            <a:r>
              <a:rPr lang="en-GB" sz="2000" b="1" dirty="0">
                <a:latin typeface="Open Sans" pitchFamily="2" charset="0"/>
                <a:ea typeface="Open Sans" pitchFamily="2" charset="0"/>
                <a:cs typeface="Open Sans" pitchFamily="2" charset="0"/>
              </a:rPr>
              <a:t>Improvement:</a:t>
            </a:r>
          </a:p>
          <a:p>
            <a:pPr marL="0" indent="0">
              <a:lnSpc>
                <a:spcPct val="110000"/>
              </a:lnSpc>
              <a:spcAft>
                <a:spcPts val="600"/>
              </a:spcAft>
              <a:buFont typeface="Arial" panose="020B0604020202020204" pitchFamily="34" charset="0"/>
              <a:buNone/>
            </a:pPr>
            <a:r>
              <a:rPr lang="en-GB" sz="2000" dirty="0">
                <a:latin typeface="Open Sans" pitchFamily="2" charset="0"/>
                <a:ea typeface="Open Sans" pitchFamily="2" charset="0"/>
                <a:cs typeface="Open Sans" pitchFamily="2" charset="0"/>
              </a:rPr>
              <a:t>Formulate a more complex and realistic hypothesis: </a:t>
            </a:r>
          </a:p>
          <a:p>
            <a:pPr lvl="1">
              <a:lnSpc>
                <a:spcPct val="110000"/>
              </a:lnSpc>
              <a:spcAft>
                <a:spcPts val="600"/>
              </a:spcAft>
            </a:pPr>
            <a:r>
              <a:rPr lang="en-GB" sz="2000" dirty="0">
                <a:latin typeface="Open Sans" pitchFamily="2" charset="0"/>
                <a:ea typeface="Open Sans" pitchFamily="2" charset="0"/>
                <a:cs typeface="Open Sans" pitchFamily="2" charset="0"/>
              </a:rPr>
              <a:t>H4- the effect occurs in XXX conditions and is modified by YYY.</a:t>
            </a:r>
          </a:p>
          <a:p>
            <a:pPr marL="0" indent="0">
              <a:lnSpc>
                <a:spcPct val="110000"/>
              </a:lnSpc>
              <a:spcAft>
                <a:spcPts val="600"/>
              </a:spcAft>
              <a:buFont typeface="Arial" panose="020B0604020202020204" pitchFamily="34" charset="0"/>
              <a:buNone/>
            </a:pPr>
            <a:r>
              <a:rPr lang="en-GB" sz="2000" dirty="0">
                <a:latin typeface="Open Sans" pitchFamily="2" charset="0"/>
                <a:ea typeface="Open Sans" pitchFamily="2" charset="0"/>
                <a:cs typeface="Open Sans" pitchFamily="2" charset="0"/>
              </a:rPr>
              <a:t>Implications: </a:t>
            </a:r>
          </a:p>
          <a:p>
            <a:pPr lvl="1">
              <a:lnSpc>
                <a:spcPct val="110000"/>
              </a:lnSpc>
              <a:spcAft>
                <a:spcPts val="600"/>
              </a:spcAft>
            </a:pPr>
            <a:r>
              <a:rPr lang="en-GB" sz="2000" dirty="0">
                <a:latin typeface="Open Sans" pitchFamily="2" charset="0"/>
                <a:ea typeface="Open Sans" pitchFamily="2" charset="0"/>
                <a:cs typeface="Open Sans" pitchFamily="2" charset="0"/>
              </a:rPr>
              <a:t>you need to have ideas about what these other factors and interactions are and can do a more complex study to investigate them.</a:t>
            </a:r>
          </a:p>
          <a:p>
            <a:pPr marL="0" indent="0">
              <a:lnSpc>
                <a:spcPct val="110000"/>
              </a:lnSpc>
              <a:spcAft>
                <a:spcPts val="600"/>
              </a:spcAft>
              <a:buFont typeface="Arial" panose="020B0604020202020204" pitchFamily="34" charset="0"/>
              <a:buNone/>
            </a:pPr>
            <a:endParaRPr lang="en-GB" sz="2000" dirty="0">
              <a:latin typeface="Open Sans" pitchFamily="2" charset="0"/>
              <a:ea typeface="Open Sans" pitchFamily="2" charset="0"/>
              <a:cs typeface="Open Sans" pitchFamily="2" charset="0"/>
            </a:endParaRPr>
          </a:p>
        </p:txBody>
      </p:sp>
    </p:spTree>
    <p:custDataLst>
      <p:tags r:id="rId1"/>
    </p:custDataLst>
    <p:extLst>
      <p:ext uri="{BB962C8B-B14F-4D97-AF65-F5344CB8AC3E}">
        <p14:creationId xmlns:p14="http://schemas.microsoft.com/office/powerpoint/2010/main" val="2851209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83529-B5BD-A0FE-8A88-01601A1EB533}"/>
              </a:ext>
            </a:extLst>
          </p:cNvPr>
          <p:cNvSpPr>
            <a:spLocks noGrp="1"/>
          </p:cNvSpPr>
          <p:nvPr>
            <p:ph type="title"/>
          </p:nvPr>
        </p:nvSpPr>
        <p:spPr/>
        <p:txBody>
          <a:bodyPr>
            <a:noAutofit/>
          </a:bodyPr>
          <a:lstStyle/>
          <a:p>
            <a:r>
              <a:rPr lang="en-GB" sz="2800" dirty="0"/>
              <a:t>3. The research does not advance scientific understanding </a:t>
            </a:r>
            <a:endParaRPr lang="en-FI" sz="2800" dirty="0"/>
          </a:p>
        </p:txBody>
      </p:sp>
      <p:sp>
        <p:nvSpPr>
          <p:cNvPr id="5" name="Content Placeholder 2">
            <a:extLst>
              <a:ext uri="{FF2B5EF4-FFF2-40B4-BE49-F238E27FC236}">
                <a16:creationId xmlns:a16="http://schemas.microsoft.com/office/drawing/2014/main" id="{D302181E-4E2D-7572-523B-F20452A4CADC}"/>
              </a:ext>
            </a:extLst>
          </p:cNvPr>
          <p:cNvSpPr txBox="1">
            <a:spLocks/>
          </p:cNvSpPr>
          <p:nvPr/>
        </p:nvSpPr>
        <p:spPr>
          <a:xfrm>
            <a:off x="5882640" y="1413031"/>
            <a:ext cx="6024093" cy="3524730"/>
          </a:xfrm>
          <a:prstGeom prst="roundRect">
            <a:avLst>
              <a:gd name="adj" fmla="val 8283"/>
            </a:avLst>
          </a:prstGeom>
          <a:solidFill>
            <a:schemeClr val="accent4">
              <a:lumMod val="40000"/>
              <a:lumOff val="60000"/>
            </a:schemeClr>
          </a:solidFill>
        </p:spPr>
        <p:txBody>
          <a:bodyPr vert="horz" lIns="216000" tIns="216000" rIns="216000" bIns="216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Aft>
                <a:spcPts val="1200"/>
              </a:spcAft>
              <a:buFont typeface="Arial" panose="020B0604020202020204" pitchFamily="34" charset="0"/>
              <a:buNone/>
            </a:pPr>
            <a:r>
              <a:rPr lang="en-GB" sz="2000" b="1" dirty="0">
                <a:latin typeface="Open Sans" pitchFamily="2" charset="0"/>
                <a:ea typeface="Open Sans" pitchFamily="2" charset="0"/>
                <a:cs typeface="Open Sans" pitchFamily="2" charset="0"/>
              </a:rPr>
              <a:t>Improvement:</a:t>
            </a:r>
          </a:p>
          <a:p>
            <a:pPr>
              <a:lnSpc>
                <a:spcPct val="110000"/>
              </a:lnSpc>
              <a:spcAft>
                <a:spcPts val="600"/>
              </a:spcAft>
            </a:pPr>
            <a:r>
              <a:rPr lang="en-GB" sz="2000" dirty="0">
                <a:latin typeface="Open Sans" pitchFamily="2" charset="0"/>
                <a:ea typeface="Open Sans" pitchFamily="2" charset="0"/>
                <a:cs typeface="Open Sans" pitchFamily="2" charset="0"/>
              </a:rPr>
              <a:t>Choose a topic or process where there is some </a:t>
            </a:r>
            <a:r>
              <a:rPr lang="en-GB" sz="2000" b="1" dirty="0">
                <a:latin typeface="Open Sans" pitchFamily="2" charset="0"/>
                <a:ea typeface="Open Sans" pitchFamily="2" charset="0"/>
                <a:cs typeface="Open Sans" pitchFamily="2" charset="0"/>
              </a:rPr>
              <a:t>unknown or controversy </a:t>
            </a:r>
            <a:r>
              <a:rPr lang="en-GB" sz="2000" dirty="0">
                <a:latin typeface="Open Sans" pitchFamily="2" charset="0"/>
                <a:ea typeface="Open Sans" pitchFamily="2" charset="0"/>
                <a:cs typeface="Open Sans" pitchFamily="2" charset="0"/>
              </a:rPr>
              <a:t>to resolve.</a:t>
            </a:r>
          </a:p>
          <a:p>
            <a:pPr>
              <a:lnSpc>
                <a:spcPct val="110000"/>
              </a:lnSpc>
              <a:spcAft>
                <a:spcPts val="600"/>
              </a:spcAft>
            </a:pPr>
            <a:r>
              <a:rPr lang="en-GB" sz="2000" dirty="0">
                <a:latin typeface="Open Sans" pitchFamily="2" charset="0"/>
                <a:ea typeface="Open Sans" pitchFamily="2" charset="0"/>
                <a:cs typeface="Open Sans" pitchFamily="2" charset="0"/>
              </a:rPr>
              <a:t>Formulate hypotheses that are </a:t>
            </a:r>
            <a:r>
              <a:rPr lang="en-GB" sz="2000" b="1" dirty="0">
                <a:latin typeface="Open Sans" pitchFamily="2" charset="0"/>
                <a:ea typeface="Open Sans" pitchFamily="2" charset="0"/>
                <a:cs typeface="Open Sans" pitchFamily="2" charset="0"/>
              </a:rPr>
              <a:t>not already understood</a:t>
            </a:r>
            <a:r>
              <a:rPr lang="en-GB" sz="2000" dirty="0">
                <a:latin typeface="Open Sans" pitchFamily="2" charset="0"/>
                <a:ea typeface="Open Sans" pitchFamily="2" charset="0"/>
                <a:cs typeface="Open Sans" pitchFamily="2" charset="0"/>
              </a:rPr>
              <a:t>, and your results will provide information about something new.</a:t>
            </a:r>
          </a:p>
          <a:p>
            <a:pPr marL="0" indent="0">
              <a:lnSpc>
                <a:spcPct val="110000"/>
              </a:lnSpc>
              <a:spcAft>
                <a:spcPts val="600"/>
              </a:spcAft>
              <a:buFont typeface="Arial" panose="020B0604020202020204" pitchFamily="34" charset="0"/>
              <a:buNone/>
            </a:pPr>
            <a:endParaRPr lang="en-GB" sz="2000" dirty="0">
              <a:latin typeface="Open Sans" pitchFamily="2" charset="0"/>
              <a:ea typeface="Open Sans" pitchFamily="2" charset="0"/>
              <a:cs typeface="Open Sans" pitchFamily="2" charset="0"/>
            </a:endParaRPr>
          </a:p>
          <a:p>
            <a:pPr marL="0" indent="0">
              <a:lnSpc>
                <a:spcPct val="110000"/>
              </a:lnSpc>
              <a:spcAft>
                <a:spcPts val="600"/>
              </a:spcAft>
              <a:buFont typeface="Arial" panose="020B0604020202020204" pitchFamily="34" charset="0"/>
              <a:buNone/>
            </a:pPr>
            <a:endParaRPr lang="en-GB" sz="2000" dirty="0">
              <a:latin typeface="Open Sans" pitchFamily="2" charset="0"/>
              <a:ea typeface="Open Sans" pitchFamily="2" charset="0"/>
              <a:cs typeface="Open Sans" pitchFamily="2" charset="0"/>
            </a:endParaRPr>
          </a:p>
        </p:txBody>
      </p:sp>
      <p:sp>
        <p:nvSpPr>
          <p:cNvPr id="8" name="Content Placeholder 2">
            <a:extLst>
              <a:ext uri="{FF2B5EF4-FFF2-40B4-BE49-F238E27FC236}">
                <a16:creationId xmlns:a16="http://schemas.microsoft.com/office/drawing/2014/main" id="{477E6501-45FB-CBE0-935F-1BC6028D3EA3}"/>
              </a:ext>
            </a:extLst>
          </p:cNvPr>
          <p:cNvSpPr txBox="1">
            <a:spLocks/>
          </p:cNvSpPr>
          <p:nvPr/>
        </p:nvSpPr>
        <p:spPr>
          <a:xfrm>
            <a:off x="551670" y="1413030"/>
            <a:ext cx="5148089" cy="1772130"/>
          </a:xfrm>
          <a:prstGeom prst="roundRect">
            <a:avLst>
              <a:gd name="adj" fmla="val 15572"/>
            </a:avLst>
          </a:prstGeom>
          <a:solidFill>
            <a:schemeClr val="accent1"/>
          </a:solidFill>
        </p:spPr>
        <p:txBody>
          <a:bodyPr vert="horz" lIns="216000" tIns="216000" rIns="216000" bIns="216000" rtlCol="0">
            <a:noAutofit/>
          </a:bodyPr>
          <a:lstStyle>
            <a:lvl1pPr marL="228600" indent="-228600" algn="l" defTabSz="914400" rtl="0" eaLnBrk="1" latinLnBrk="0" hangingPunct="1">
              <a:lnSpc>
                <a:spcPct val="110000"/>
              </a:lnSpc>
              <a:spcBef>
                <a:spcPts val="0"/>
              </a:spcBef>
              <a:spcAft>
                <a:spcPts val="1200"/>
              </a:spcAft>
              <a:buFont typeface="Arial" panose="020B0604020202020204" pitchFamily="34" charset="0"/>
              <a:buChar char="•"/>
              <a:defRPr lang="en-US" sz="2000" b="0" i="0" kern="1200" dirty="0" smtClean="0">
                <a:solidFill>
                  <a:srgbClr val="2B2B2B"/>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110000"/>
              </a:lnSpc>
              <a:spcBef>
                <a:spcPts val="0"/>
              </a:spcBef>
              <a:spcAft>
                <a:spcPts val="900"/>
              </a:spcAft>
              <a:buFont typeface="Arial" panose="020B0604020202020204" pitchFamily="34" charset="0"/>
              <a:buChar char="•"/>
              <a:defRPr sz="1800" b="0" i="0" kern="1200">
                <a:solidFill>
                  <a:srgbClr val="2B2B2B"/>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110000"/>
              </a:lnSpc>
              <a:spcBef>
                <a:spcPts val="0"/>
              </a:spcBef>
              <a:spcAft>
                <a:spcPts val="600"/>
              </a:spcAft>
              <a:buFont typeface="Arial" panose="020B0604020202020204" pitchFamily="34" charset="0"/>
              <a:buChar char="•"/>
              <a:defRPr sz="1600" b="0" i="0" kern="1200">
                <a:solidFill>
                  <a:srgbClr val="2B2B2B"/>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110000"/>
              </a:lnSpc>
              <a:spcBef>
                <a:spcPts val="0"/>
              </a:spcBef>
              <a:spcAft>
                <a:spcPts val="400"/>
              </a:spcAft>
              <a:buFont typeface="Arial" panose="020B0604020202020204" pitchFamily="34" charset="0"/>
              <a:buChar char="•"/>
              <a:defRPr sz="1600" b="0" i="0" kern="1200">
                <a:solidFill>
                  <a:srgbClr val="2B2B2B"/>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110000"/>
              </a:lnSpc>
              <a:spcBef>
                <a:spcPts val="0"/>
              </a:spcBef>
              <a:spcAft>
                <a:spcPts val="400"/>
              </a:spcAft>
              <a:buFont typeface="Arial" panose="020B0604020202020204" pitchFamily="34" charset="0"/>
              <a:buChar char="•"/>
              <a:defRPr sz="1600" b="0" i="0" kern="1200">
                <a:solidFill>
                  <a:srgbClr val="2B2B2B"/>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latin typeface="Open Sans" pitchFamily="2" charset="0"/>
                <a:ea typeface="Open Sans" pitchFamily="2" charset="0"/>
                <a:cs typeface="Open Sans" pitchFamily="2" charset="0"/>
              </a:rPr>
              <a:t>If informed scientists all agree on something, you do not advance science by again showing it is true.</a:t>
            </a:r>
          </a:p>
        </p:txBody>
      </p:sp>
    </p:spTree>
    <p:extLst>
      <p:ext uri="{BB962C8B-B14F-4D97-AF65-F5344CB8AC3E}">
        <p14:creationId xmlns:p14="http://schemas.microsoft.com/office/powerpoint/2010/main" val="23910368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36|8.8"/>
</p:tagLst>
</file>

<file path=ppt/tags/tag2.xml><?xml version="1.0" encoding="utf-8"?>
<p:tagLst xmlns:a="http://schemas.openxmlformats.org/drawingml/2006/main" xmlns:r="http://schemas.openxmlformats.org/officeDocument/2006/relationships" xmlns:p="http://schemas.openxmlformats.org/presentationml/2006/main">
  <p:tag name="TIMING" val="|44.5|16.9|2.9|6.3|3.1"/>
</p:tagLst>
</file>

<file path=ppt/tags/tag3.xml><?xml version="1.0" encoding="utf-8"?>
<p:tagLst xmlns:a="http://schemas.openxmlformats.org/drawingml/2006/main" xmlns:r="http://schemas.openxmlformats.org/officeDocument/2006/relationships" xmlns:p="http://schemas.openxmlformats.org/presentationml/2006/main">
  <p:tag name="TIMING" val="|11.8|7.2|15.9|11.6"/>
</p:tagLst>
</file>

<file path=ppt/tags/tag4.xml><?xml version="1.0" encoding="utf-8"?>
<p:tagLst xmlns:a="http://schemas.openxmlformats.org/drawingml/2006/main" xmlns:r="http://schemas.openxmlformats.org/officeDocument/2006/relationships" xmlns:p="http://schemas.openxmlformats.org/presentationml/2006/main">
  <p:tag name="TIMING" val="|37.6"/>
</p:tagLst>
</file>

<file path=ppt/tags/tag5.xml><?xml version="1.0" encoding="utf-8"?>
<p:tagLst xmlns:a="http://schemas.openxmlformats.org/drawingml/2006/main" xmlns:r="http://schemas.openxmlformats.org/officeDocument/2006/relationships" xmlns:p="http://schemas.openxmlformats.org/presentationml/2006/main">
  <p:tag name="TIMING" val="|35.9"/>
</p:tagLst>
</file>

<file path=ppt/theme/theme1.xml><?xml version="1.0" encoding="utf-8"?>
<a:theme xmlns:a="http://schemas.openxmlformats.org/drawingml/2006/main" name="ssdwebinar">
  <a:themeElements>
    <a:clrScheme name="Custom 1">
      <a:dk1>
        <a:srgbClr val="000000"/>
      </a:dk1>
      <a:lt1>
        <a:srgbClr val="FFFFFF"/>
      </a:lt1>
      <a:dk2>
        <a:srgbClr val="D32229"/>
      </a:dk2>
      <a:lt2>
        <a:srgbClr val="B4DCFA"/>
      </a:lt2>
      <a:accent1>
        <a:srgbClr val="D32229"/>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tats4SD">
      <a:majorFont>
        <a:latin typeface="Open Sans 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2" id="{661E4DD2-51FC-554E-8F19-143BAC9D3595}" vid="{74FA131C-85F5-4045-B44A-BAACCD50356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Resource Presentation Webinar CCRP Template</Template>
  <TotalTime>9383</TotalTime>
  <Words>2185</Words>
  <Application>Microsoft Macintosh PowerPoint</Application>
  <PresentationFormat>Widescreen</PresentationFormat>
  <Paragraphs>127</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Aptos</vt:lpstr>
      <vt:lpstr>Arial</vt:lpstr>
      <vt:lpstr>Open Sans</vt:lpstr>
      <vt:lpstr>Open Sans Light</vt:lpstr>
      <vt:lpstr>Open Sans SemiBold</vt:lpstr>
      <vt:lpstr>ssdwebinar</vt:lpstr>
      <vt:lpstr>Hypotheses, science and statistics</vt:lpstr>
      <vt:lpstr>Aims</vt:lpstr>
      <vt:lpstr>Plenty of advice on hypotheses in student research</vt:lpstr>
      <vt:lpstr>The research cycle and hypotheses</vt:lpstr>
      <vt:lpstr>Research and practice in agroecology and agriculture</vt:lpstr>
      <vt:lpstr>Limitations: one or more of the following usually apply</vt:lpstr>
      <vt:lpstr>1. H0 is known to be false</vt:lpstr>
      <vt:lpstr>2.  There is no simple yes/no answer about the effect</vt:lpstr>
      <vt:lpstr>3. The research does not advance scientific understanding </vt:lpstr>
      <vt:lpstr>4. Result does not lead to recommendations </vt:lpstr>
      <vt:lpstr>Statistics supports the science</vt:lpstr>
      <vt:lpstr>It’s not easy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Coe, Richard (ICRAF)</dc:creator>
  <cp:lastModifiedBy>Emily Nevitt</cp:lastModifiedBy>
  <cp:revision>47</cp:revision>
  <dcterms:created xsi:type="dcterms:W3CDTF">2024-10-21T09:26:12Z</dcterms:created>
  <dcterms:modified xsi:type="dcterms:W3CDTF">2025-01-13T11:35:18Z</dcterms:modified>
</cp:coreProperties>
</file>