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sldIdLst>
    <p:sldId id="275" r:id="rId2"/>
    <p:sldId id="258" r:id="rId3"/>
    <p:sldId id="276" r:id="rId4"/>
    <p:sldId id="279" r:id="rId5"/>
    <p:sldId id="291" r:id="rId6"/>
    <p:sldId id="277" r:id="rId7"/>
    <p:sldId id="295" r:id="rId8"/>
    <p:sldId id="292" r:id="rId9"/>
    <p:sldId id="284" r:id="rId10"/>
    <p:sldId id="285" r:id="rId11"/>
    <p:sldId id="286" r:id="rId12"/>
    <p:sldId id="287" r:id="rId13"/>
    <p:sldId id="288" r:id="rId14"/>
    <p:sldId id="290" r:id="rId15"/>
    <p:sldId id="293" r:id="rId16"/>
    <p:sldId id="294" r:id="rId17"/>
    <p:sldId id="278"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5"/>
    <p:restoredTop sz="83174" autoAdjust="0"/>
  </p:normalViewPr>
  <p:slideViewPr>
    <p:cSldViewPr snapToGrid="0">
      <p:cViewPr varScale="1">
        <p:scale>
          <a:sx n="114" d="100"/>
          <a:sy n="114" d="100"/>
        </p:scale>
        <p:origin x="17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53B82-BBC5-4810-863C-82CC07FEDEE6}" type="datetimeFigureOut">
              <a:rPr lang="en-FI" smtClean="0"/>
              <a:t>1/13/25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CED25D-7891-4847-A928-18C282058C44}" type="slidenum">
              <a:rPr lang="en-FI" smtClean="0"/>
              <a:t>‹#›</a:t>
            </a:fld>
            <a:endParaRPr lang="en-FI"/>
          </a:p>
        </p:txBody>
      </p:sp>
    </p:spTree>
    <p:extLst>
      <p:ext uri="{BB962C8B-B14F-4D97-AF65-F5344CB8AC3E}">
        <p14:creationId xmlns:p14="http://schemas.microsoft.com/office/powerpoint/2010/main" val="27910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My name is Ric Coe and I work for both Statistics for Sustainable Development and CIFOR-ICRAF.   I am going to share a few thoughts that might help you in your student research project.</a:t>
            </a:r>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1</a:t>
            </a:fld>
            <a:endParaRPr lang="en-FI"/>
          </a:p>
        </p:txBody>
      </p:sp>
    </p:spTree>
    <p:extLst>
      <p:ext uri="{BB962C8B-B14F-4D97-AF65-F5344CB8AC3E}">
        <p14:creationId xmlns:p14="http://schemas.microsoft.com/office/powerpoint/2010/main" val="258001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bit of data from a simple agronomic experiment. The experiment compares the effect on maize yield of adding different levels of phosphorus fertilizer, and it was done at two sites. I actually made up this data in order to keep it simple and illustrate a point.  Just looking at the graphs shows that the crop seems to respond to increasing phosphorus. That happens at both sites, but the situation is different in the two cases. For example (1) the yield without fertilizer is much lower in Site 1 than Site 2.</a:t>
            </a:r>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10</a:t>
            </a:fld>
            <a:endParaRPr lang="en-FI"/>
          </a:p>
        </p:txBody>
      </p:sp>
    </p:spTree>
    <p:extLst>
      <p:ext uri="{BB962C8B-B14F-4D97-AF65-F5344CB8AC3E}">
        <p14:creationId xmlns:p14="http://schemas.microsoft.com/office/powerpoint/2010/main" val="387201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250F1-EFAF-EE57-7F7F-FA96C4AC8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43E9E-A71E-93C5-15A4-BBB5F2DBD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85A8D-1D14-E596-30B2-EDECF5949178}"/>
              </a:ext>
            </a:extLst>
          </p:cNvPr>
          <p:cNvSpPr>
            <a:spLocks noGrp="1"/>
          </p:cNvSpPr>
          <p:nvPr>
            <p:ph type="body" idx="1"/>
          </p:nvPr>
        </p:nvSpPr>
        <p:spPr/>
        <p:txBody>
          <a:bodyPr/>
          <a:lstStyle/>
          <a:p>
            <a:r>
              <a:rPr lang="en-GB" dirty="0"/>
              <a:t>Probably one of the first statistical models you leant about is one that proposes a straight line relationship between an input , here the phosphorus fertilizer, and the output of crop yield, the simple linear regression model. I can think of a scientific basis for that model, that involves the assumption that phosphorus is the only limiting nutrient and the concentration of phosphorus in the crop is constant.  The result of fitting the model to the data is drawn here and it is clear that the model is not a very good description of the data. The observations do not support the model and if we try to use that model we may get misleading answers.</a:t>
            </a:r>
            <a:endParaRPr lang="en-FI" dirty="0"/>
          </a:p>
        </p:txBody>
      </p:sp>
      <p:sp>
        <p:nvSpPr>
          <p:cNvPr id="4" name="Slide Number Placeholder 3">
            <a:extLst>
              <a:ext uri="{FF2B5EF4-FFF2-40B4-BE49-F238E27FC236}">
                <a16:creationId xmlns:a16="http://schemas.microsoft.com/office/drawing/2014/main" id="{8F6F6F7C-B0CD-08D4-C01D-0EDFE9716DDA}"/>
              </a:ext>
            </a:extLst>
          </p:cNvPr>
          <p:cNvSpPr>
            <a:spLocks noGrp="1"/>
          </p:cNvSpPr>
          <p:nvPr>
            <p:ph type="sldNum" sz="quarter" idx="5"/>
          </p:nvPr>
        </p:nvSpPr>
        <p:spPr/>
        <p:txBody>
          <a:bodyPr/>
          <a:lstStyle/>
          <a:p>
            <a:fld id="{99CED25D-7891-4847-A928-18C282058C44}" type="slidenum">
              <a:rPr lang="en-FI" smtClean="0"/>
              <a:t>11</a:t>
            </a:fld>
            <a:endParaRPr lang="en-FI"/>
          </a:p>
        </p:txBody>
      </p:sp>
    </p:spTree>
    <p:extLst>
      <p:ext uri="{BB962C8B-B14F-4D97-AF65-F5344CB8AC3E}">
        <p14:creationId xmlns:p14="http://schemas.microsoft.com/office/powerpoint/2010/main" val="217379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D720-3C0D-0DFB-57F8-D4B67CDC2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138AF-5036-3702-1CF3-2D6490B51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56AA1-6556-28BA-19B8-46D9FE378861}"/>
              </a:ext>
            </a:extLst>
          </p:cNvPr>
          <p:cNvSpPr>
            <a:spLocks noGrp="1"/>
          </p:cNvSpPr>
          <p:nvPr>
            <p:ph type="body" idx="1"/>
          </p:nvPr>
        </p:nvSpPr>
        <p:spPr/>
        <p:txBody>
          <a:bodyPr/>
          <a:lstStyle/>
          <a:p>
            <a:r>
              <a:rPr lang="en-GB" dirty="0"/>
              <a:t>However, the simple straight line model might still be useful!    If we have questions about the initial response to low phosphorus inputs then we can use the model only at the left hand end, and it seems acceptable. Results of using the model quantify the striking differences between sites. The yield with no added phosphorus at site 2 is nearly three times that at site 1, and the response to added P is far higher at site 1.  If you are the researcher here, that should raise questions about why. What is the difference between the sites that gives rise to such a large contrast in maize yields and response to phosphorus fertilizer?</a:t>
            </a:r>
            <a:endParaRPr lang="en-FI" dirty="0"/>
          </a:p>
        </p:txBody>
      </p:sp>
      <p:sp>
        <p:nvSpPr>
          <p:cNvPr id="4" name="Slide Number Placeholder 3">
            <a:extLst>
              <a:ext uri="{FF2B5EF4-FFF2-40B4-BE49-F238E27FC236}">
                <a16:creationId xmlns:a16="http://schemas.microsoft.com/office/drawing/2014/main" id="{B64697D2-E044-0B8D-17AF-5FD4A1009F22}"/>
              </a:ext>
            </a:extLst>
          </p:cNvPr>
          <p:cNvSpPr>
            <a:spLocks noGrp="1"/>
          </p:cNvSpPr>
          <p:nvPr>
            <p:ph type="sldNum" sz="quarter" idx="5"/>
          </p:nvPr>
        </p:nvSpPr>
        <p:spPr/>
        <p:txBody>
          <a:bodyPr/>
          <a:lstStyle/>
          <a:p>
            <a:fld id="{99CED25D-7891-4847-A928-18C282058C44}" type="slidenum">
              <a:rPr lang="en-FI" smtClean="0"/>
              <a:t>12</a:t>
            </a:fld>
            <a:endParaRPr lang="en-FI"/>
          </a:p>
        </p:txBody>
      </p:sp>
    </p:spTree>
    <p:extLst>
      <p:ext uri="{BB962C8B-B14F-4D97-AF65-F5344CB8AC3E}">
        <p14:creationId xmlns:p14="http://schemas.microsoft.com/office/powerpoint/2010/main" val="314748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35E8C-B0D3-9554-F177-82469A2C7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11DB3-D7F1-E292-44ED-F3A2E2BDD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E71B6-65C2-D9C7-0040-3489AB7E7029}"/>
              </a:ext>
            </a:extLst>
          </p:cNvPr>
          <p:cNvSpPr>
            <a:spLocks noGrp="1"/>
          </p:cNvSpPr>
          <p:nvPr>
            <p:ph type="body" idx="1"/>
          </p:nvPr>
        </p:nvSpPr>
        <p:spPr/>
        <p:txBody>
          <a:bodyPr/>
          <a:lstStyle/>
          <a:p>
            <a:r>
              <a:rPr lang="en-GB" dirty="0"/>
              <a:t>Now I am using a different model, one that covers the whole range of phosphorus values studied. It is more complex than the straight line, and is a non-linear model that approaches a maximum yield. The details are at the end of the presentation if you interested.  It seems like a better fit to the data, and can help answer questions that can not be answered with the previous model, such as what is the maximum yield that can be obtained by adding phosphorus.  But notice something else as well: results we obtained from the previous model are now different. The answer to a question such as ‘What is the initial response to phosphorus fertilizer’ depends on which model we use.  </a:t>
            </a:r>
            <a:endParaRPr lang="en-FI" dirty="0"/>
          </a:p>
        </p:txBody>
      </p:sp>
      <p:sp>
        <p:nvSpPr>
          <p:cNvPr id="4" name="Slide Number Placeholder 3">
            <a:extLst>
              <a:ext uri="{FF2B5EF4-FFF2-40B4-BE49-F238E27FC236}">
                <a16:creationId xmlns:a16="http://schemas.microsoft.com/office/drawing/2014/main" id="{1B206335-8904-F583-EC43-6D711C017A04}"/>
              </a:ext>
            </a:extLst>
          </p:cNvPr>
          <p:cNvSpPr>
            <a:spLocks noGrp="1"/>
          </p:cNvSpPr>
          <p:nvPr>
            <p:ph type="sldNum" sz="quarter" idx="5"/>
          </p:nvPr>
        </p:nvSpPr>
        <p:spPr/>
        <p:txBody>
          <a:bodyPr/>
          <a:lstStyle/>
          <a:p>
            <a:fld id="{99CED25D-7891-4847-A928-18C282058C44}" type="slidenum">
              <a:rPr lang="en-FI" smtClean="0"/>
              <a:t>13</a:t>
            </a:fld>
            <a:endParaRPr lang="en-FI"/>
          </a:p>
        </p:txBody>
      </p:sp>
    </p:spTree>
    <p:extLst>
      <p:ext uri="{BB962C8B-B14F-4D97-AF65-F5344CB8AC3E}">
        <p14:creationId xmlns:p14="http://schemas.microsoft.com/office/powerpoint/2010/main" val="252023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two quotations, both attributed to the great statistician George Box.  </a:t>
            </a:r>
          </a:p>
          <a:p>
            <a:endParaRPr lang="en-GB" dirty="0"/>
          </a:p>
          <a:p>
            <a:r>
              <a:rPr lang="en-GB" dirty="0"/>
              <a:t>The first, “Statisticians – and other scientists -, like artists, have the bad habit of falling in love with their models”. He meant that it is easy to get used to using a particular model and assume, perhaps without thinking to carefully, that it is appropriate for all problems you work on. If you make that mistake you will use inappropriate models and fail in your objectives. It often applies when you are analysing your data, as you use the models you know about rather than finding models that are appropriate.</a:t>
            </a:r>
          </a:p>
          <a:p>
            <a:endParaRPr lang="en-GB" dirty="0"/>
          </a:p>
          <a:p>
            <a:r>
              <a:rPr lang="en-GB" dirty="0"/>
              <a:t>The second, “all models are wrong but some are useful”, is a reminder that models are not ‘the truth’ but, if chosen well can be useful.  The simple statistical models of crop response to fertilizer that I showed are not comprehensive descriptions of what we know about the subject, but they can still help in answering particular research questions.</a:t>
            </a:r>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14</a:t>
            </a:fld>
            <a:endParaRPr lang="en-FI"/>
          </a:p>
        </p:txBody>
      </p:sp>
    </p:spTree>
    <p:extLst>
      <p:ext uri="{BB962C8B-B14F-4D97-AF65-F5344CB8AC3E}">
        <p14:creationId xmlns:p14="http://schemas.microsoft.com/office/powerpoint/2010/main" val="14049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developing and using models well in research is not something you can learn once and then know everything.  Instead, it is something that you will learn slowly by experience.</a:t>
            </a:r>
          </a:p>
          <a:p>
            <a:endParaRPr lang="en-GB" dirty="0"/>
          </a:p>
          <a:p>
            <a:r>
              <a:rPr lang="en-GB" dirty="0"/>
              <a:t>There are habits you can adopt that will help this learning.  As with other aspects of research, its best to start these habits now as you begin leaning about and doing research, rather than trying to pick them up later.</a:t>
            </a:r>
          </a:p>
          <a:p>
            <a:endParaRPr lang="en-GB" dirty="0"/>
          </a:p>
          <a:p>
            <a:r>
              <a:rPr lang="en-GB" dirty="0"/>
              <a:t>The first to read widely about your research area and think carefully about the models being used in the research you read about. Sometimes authors will be explicit about the models and at other times you have to figure out what the implicit or hidden models are.  </a:t>
            </a:r>
          </a:p>
          <a:p>
            <a:endParaRPr lang="en-GB" dirty="0"/>
          </a:p>
          <a:p>
            <a:r>
              <a:rPr lang="en-GB" dirty="0"/>
              <a:t>Secondly, write down an explicit conceptual model for your research.  When it is written down it is easier to reflect on it, you can show it to others and get feedback, and you can update it.</a:t>
            </a:r>
          </a:p>
          <a:p>
            <a:endParaRPr lang="en-GB" dirty="0"/>
          </a:p>
          <a:p>
            <a:r>
              <a:rPr lang="en-GB" dirty="0"/>
              <a:t>Thirdly, think carefully about the statistical models you are using as you analyse data, and make sure that they make scientific sense. For example, they should be consistent with your conceptual model.</a:t>
            </a:r>
          </a:p>
          <a:p>
            <a:endParaRPr lang="en-GB" dirty="0"/>
          </a:p>
          <a:p>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15</a:t>
            </a:fld>
            <a:endParaRPr lang="en-FI"/>
          </a:p>
        </p:txBody>
      </p:sp>
    </p:spTree>
    <p:extLst>
      <p:ext uri="{BB962C8B-B14F-4D97-AF65-F5344CB8AC3E}">
        <p14:creationId xmlns:p14="http://schemas.microsoft.com/office/powerpoint/2010/main" val="181166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the slides for this presentation as well as lots more resources can be downloaded from our website at stats4sd.org/resources. Thank you very much! </a:t>
            </a:r>
            <a:endParaRPr lang="en-GB" dirty="0"/>
          </a:p>
        </p:txBody>
      </p:sp>
      <p:sp>
        <p:nvSpPr>
          <p:cNvPr id="4" name="Slide Number Placeholder 3"/>
          <p:cNvSpPr>
            <a:spLocks noGrp="1"/>
          </p:cNvSpPr>
          <p:nvPr>
            <p:ph type="sldNum" sz="quarter" idx="5"/>
          </p:nvPr>
        </p:nvSpPr>
        <p:spPr/>
        <p:txBody>
          <a:bodyPr/>
          <a:lstStyle/>
          <a:p>
            <a:fld id="{487DBA42-166B-45B5-88F8-8A41CD48F92B}" type="slidenum">
              <a:rPr lang="en-GB" smtClean="0"/>
              <a:t>16</a:t>
            </a:fld>
            <a:endParaRPr lang="en-GB"/>
          </a:p>
        </p:txBody>
      </p:sp>
    </p:spTree>
    <p:extLst>
      <p:ext uri="{BB962C8B-B14F-4D97-AF65-F5344CB8AC3E}">
        <p14:creationId xmlns:p14="http://schemas.microsoft.com/office/powerpoint/2010/main" val="2159059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17</a:t>
            </a:fld>
            <a:endParaRPr lang="en-FI"/>
          </a:p>
        </p:txBody>
      </p:sp>
    </p:spTree>
    <p:extLst>
      <p:ext uri="{BB962C8B-B14F-4D97-AF65-F5344CB8AC3E}">
        <p14:creationId xmlns:p14="http://schemas.microsoft.com/office/powerpoint/2010/main" val="269675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18</a:t>
            </a:fld>
            <a:endParaRPr lang="en-FI"/>
          </a:p>
        </p:txBody>
      </p:sp>
    </p:spTree>
    <p:extLst>
      <p:ext uri="{BB962C8B-B14F-4D97-AF65-F5344CB8AC3E}">
        <p14:creationId xmlns:p14="http://schemas.microsoft.com/office/powerpoint/2010/main" val="139873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aims in this short talk are to prompt some thinking about models in research, particularly the statistical models you use when analysing data. The subject can get very deep and  technical, and I want to keep it practical, pointing to things you can do to improve your research.</a:t>
            </a:r>
          </a:p>
          <a:p>
            <a:endParaRPr lang="en-GB" dirty="0"/>
          </a:p>
          <a:p>
            <a:r>
              <a:rPr lang="en-GB" dirty="0"/>
              <a:t>You, as students, need to learn good research habits now rather than learning things that you have to unlearn later, and I hope this talk will be part if that process.</a:t>
            </a:r>
          </a:p>
          <a:p>
            <a:endParaRPr lang="en-GB" dirty="0"/>
          </a:p>
          <a:p>
            <a:r>
              <a:rPr lang="en-GB" dirty="0"/>
              <a:t>My suggestions are based on years of working in research in agriculture, agroforestry and agroecology, and also working with students.</a:t>
            </a:r>
            <a:endParaRPr lang="en-FI" dirty="0"/>
          </a:p>
          <a:p>
            <a:endParaRPr lang="en-FI" dirty="0"/>
          </a:p>
        </p:txBody>
      </p:sp>
      <p:sp>
        <p:nvSpPr>
          <p:cNvPr id="4" name="Slide Number Placeholder 3"/>
          <p:cNvSpPr>
            <a:spLocks noGrp="1"/>
          </p:cNvSpPr>
          <p:nvPr>
            <p:ph type="sldNum" sz="quarter" idx="5"/>
          </p:nvPr>
        </p:nvSpPr>
        <p:spPr/>
        <p:txBody>
          <a:bodyPr/>
          <a:lstStyle/>
          <a:p>
            <a:fld id="{63218D17-C2B3-4EA0-8C1D-19D0CB99F291}" type="slidenum">
              <a:rPr lang="en-FI" smtClean="0"/>
              <a:t>2</a:t>
            </a:fld>
            <a:endParaRPr lang="en-FI"/>
          </a:p>
        </p:txBody>
      </p:sp>
    </p:spTree>
    <p:extLst>
      <p:ext uri="{BB962C8B-B14F-4D97-AF65-F5344CB8AC3E}">
        <p14:creationId xmlns:p14="http://schemas.microsoft.com/office/powerpoint/2010/main" val="345322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often hear of models in research and when analysing your data. One well known book explained that “models are analogies that represent important parts of the system”. I agree, but don’t find it a help explanation of why they are important.  This  science learning lab website has a good simple introduction, that starts by saying “A model is a representation of an idea, object or process”, which is more understandable</a:t>
            </a:r>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3</a:t>
            </a:fld>
            <a:endParaRPr lang="en-FI"/>
          </a:p>
        </p:txBody>
      </p:sp>
    </p:spTree>
    <p:extLst>
      <p:ext uri="{BB962C8B-B14F-4D97-AF65-F5344CB8AC3E}">
        <p14:creationId xmlns:p14="http://schemas.microsoft.com/office/powerpoint/2010/main" val="63060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model, a small analogue of a larger object.   It’s a model of a car, based on a real one. Is it useful? It would be useless for trying to predict the maximum speed of the real one, or how far you can drive it before it needs an oil change.  But it’s quite good for explaining what it means to have a wheel at each corner, or how the back door lifts up. </a:t>
            </a:r>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4</a:t>
            </a:fld>
            <a:endParaRPr lang="en-FI"/>
          </a:p>
        </p:txBody>
      </p:sp>
    </p:spTree>
    <p:extLst>
      <p:ext uri="{BB962C8B-B14F-4D97-AF65-F5344CB8AC3E}">
        <p14:creationId xmlns:p14="http://schemas.microsoft.com/office/powerpoint/2010/main" val="98208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33639-BCB1-03F2-D211-5E53D02785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ED571-3220-7D9B-FDEF-9FE32B56F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9A37E-045E-EE79-1759-F9BFAB7FE1EC}"/>
              </a:ext>
            </a:extLst>
          </p:cNvPr>
          <p:cNvSpPr>
            <a:spLocks noGrp="1"/>
          </p:cNvSpPr>
          <p:nvPr>
            <p:ph type="body" idx="1"/>
          </p:nvPr>
        </p:nvSpPr>
        <p:spPr/>
        <p:txBody>
          <a:bodyPr/>
          <a:lstStyle/>
          <a:p>
            <a:r>
              <a:rPr lang="en-GB" dirty="0"/>
              <a:t>Without getting into philosophical discussions about what a model is, we can say that practically, models can be useful. They have roles to play in exploring a subject, understanding and explaining what is happening, making predictions about what may happen in a new situation, and testing hypotheses.</a:t>
            </a:r>
            <a:endParaRPr lang="en-FI" dirty="0"/>
          </a:p>
        </p:txBody>
      </p:sp>
      <p:sp>
        <p:nvSpPr>
          <p:cNvPr id="4" name="Slide Number Placeholder 3">
            <a:extLst>
              <a:ext uri="{FF2B5EF4-FFF2-40B4-BE49-F238E27FC236}">
                <a16:creationId xmlns:a16="http://schemas.microsoft.com/office/drawing/2014/main" id="{3634B252-BD19-5BDD-8085-8DB6DD810D3C}"/>
              </a:ext>
            </a:extLst>
          </p:cNvPr>
          <p:cNvSpPr>
            <a:spLocks noGrp="1"/>
          </p:cNvSpPr>
          <p:nvPr>
            <p:ph type="sldNum" sz="quarter" idx="5"/>
          </p:nvPr>
        </p:nvSpPr>
        <p:spPr/>
        <p:txBody>
          <a:bodyPr/>
          <a:lstStyle/>
          <a:p>
            <a:fld id="{99CED25D-7891-4847-A928-18C282058C44}" type="slidenum">
              <a:rPr lang="en-FI" smtClean="0"/>
              <a:t>5</a:t>
            </a:fld>
            <a:endParaRPr lang="en-FI"/>
          </a:p>
        </p:txBody>
      </p:sp>
    </p:spTree>
    <p:extLst>
      <p:ext uri="{BB962C8B-B14F-4D97-AF65-F5344CB8AC3E}">
        <p14:creationId xmlns:p14="http://schemas.microsoft.com/office/powerpoint/2010/main" val="233530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Crop production is a central part of agriculture so many scientists have produced models of crop production. One approach is to described the processes of photosynthesis, using carbon dioxide and radiation to produce biomass (1).  This can be based on the detailed physiological understanding of photosynthesis and plant growth that science now has,  and aim to have a model is aligned with what we know.</a:t>
            </a:r>
          </a:p>
          <a:p>
            <a:endParaRPr lang="en-GB" dirty="0"/>
          </a:p>
          <a:p>
            <a:r>
              <a:rPr lang="en-GB" dirty="0"/>
              <a:t>In real plants, that production may be limited by water or nutrient supply, so a different model is needed if we want to understanding the effect on crops of water limitation (2), and crops in a field are also affected by weeds, pests and diseases. Yet another model is needed to describe those(3).</a:t>
            </a:r>
          </a:p>
          <a:p>
            <a:endParaRPr lang="en-GB" dirty="0"/>
          </a:p>
          <a:p>
            <a:r>
              <a:rPr lang="en-GB" dirty="0"/>
              <a:t>None of these crop models involve people, animals or other parts of the farm system that influence crops in practice. So scientists that are interested in those aspects of agriculture sometimes develop models that include those components of the farm system… </a:t>
            </a:r>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6</a:t>
            </a:fld>
            <a:endParaRPr lang="en-FI"/>
          </a:p>
        </p:txBody>
      </p:sp>
    </p:spTree>
    <p:extLst>
      <p:ext uri="{BB962C8B-B14F-4D97-AF65-F5344CB8AC3E}">
        <p14:creationId xmlns:p14="http://schemas.microsoft.com/office/powerpoint/2010/main" val="312812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first glance this looks comprehensive, but you don’t have to stare at it for long to see things that are not represented but will sometimes be  important. For example, labour is an input to production but the money that would buy things like seed and fertilizer is not represented in this model  (5).  </a:t>
            </a:r>
          </a:p>
          <a:p>
            <a:endParaRPr lang="en-GB" dirty="0"/>
          </a:p>
          <a:p>
            <a:r>
              <a:rPr lang="en-GB" dirty="0"/>
              <a:t>(6) This is Not a criticism of the model. I am simply pointing out that  a model of </a:t>
            </a:r>
            <a:r>
              <a:rPr lang="en-GB" i="1" dirty="0"/>
              <a:t>anything</a:t>
            </a:r>
            <a:r>
              <a:rPr lang="en-GB" dirty="0"/>
              <a:t> only represents or describes some aspects of it, so we will need different models for different things. </a:t>
            </a:r>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7</a:t>
            </a:fld>
            <a:endParaRPr lang="en-FI"/>
          </a:p>
        </p:txBody>
      </p:sp>
    </p:spTree>
    <p:extLst>
      <p:ext uri="{BB962C8B-B14F-4D97-AF65-F5344CB8AC3E}">
        <p14:creationId xmlns:p14="http://schemas.microsoft.com/office/powerpoint/2010/main" val="262559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AADD-88D0-D49E-AF6F-C8D532FE2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341C0-BD15-8E17-6A74-4D0BBE7FE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A6FBC-C719-2F35-431D-3031A66F008A}"/>
              </a:ext>
            </a:extLst>
          </p:cNvPr>
          <p:cNvSpPr>
            <a:spLocks noGrp="1"/>
          </p:cNvSpPr>
          <p:nvPr>
            <p:ph type="body" idx="1"/>
          </p:nvPr>
        </p:nvSpPr>
        <p:spPr/>
        <p:txBody>
          <a:bodyPr/>
          <a:lstStyle/>
          <a:p>
            <a:r>
              <a:rPr lang="en-GB" dirty="0"/>
              <a:t>These are examples of conceptual models. They describe the components and processes you are thinking about, but they do not describe the details of how these things work.</a:t>
            </a:r>
          </a:p>
          <a:p>
            <a:r>
              <a:rPr lang="en-GB" dirty="0"/>
              <a:t>Your research has to be based on an explicit conceptual model.  For example, if you are studying crop growth are using the concepts in 1, 2, or 3 here? Or perhaps a number 4?  Without deciding that, you can not decide what processes, factors or variables you are going to investigate and measure.</a:t>
            </a:r>
            <a:endParaRPr lang="en-FI" dirty="0"/>
          </a:p>
        </p:txBody>
      </p:sp>
      <p:sp>
        <p:nvSpPr>
          <p:cNvPr id="4" name="Slide Number Placeholder 3">
            <a:extLst>
              <a:ext uri="{FF2B5EF4-FFF2-40B4-BE49-F238E27FC236}">
                <a16:creationId xmlns:a16="http://schemas.microsoft.com/office/drawing/2014/main" id="{8253B46C-DFDC-FCF6-09F5-9DE0B07A69F7}"/>
              </a:ext>
            </a:extLst>
          </p:cNvPr>
          <p:cNvSpPr>
            <a:spLocks noGrp="1"/>
          </p:cNvSpPr>
          <p:nvPr>
            <p:ph type="sldNum" sz="quarter" idx="5"/>
          </p:nvPr>
        </p:nvSpPr>
        <p:spPr/>
        <p:txBody>
          <a:bodyPr/>
          <a:lstStyle/>
          <a:p>
            <a:fld id="{99CED25D-7891-4847-A928-18C282058C44}" type="slidenum">
              <a:rPr lang="en-FI" smtClean="0"/>
              <a:t>8</a:t>
            </a:fld>
            <a:endParaRPr lang="en-FI"/>
          </a:p>
        </p:txBody>
      </p:sp>
    </p:spTree>
    <p:extLst>
      <p:ext uri="{BB962C8B-B14F-4D97-AF65-F5344CB8AC3E}">
        <p14:creationId xmlns:p14="http://schemas.microsoft.com/office/powerpoint/2010/main" val="78347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student planning and carrying out research you will certainly come across models when analysing your data. You have probably been taught about ‘statistical models’, and a lot of the statistical analysis you  do will involves using models of some sort (even if that is a bit hidden). This author said we </a:t>
            </a:r>
            <a:r>
              <a:rPr lang="en-GB" i="1" dirty="0"/>
              <a:t>combine models and data to answer questions</a:t>
            </a:r>
            <a:r>
              <a:rPr lang="en-GB" dirty="0"/>
              <a:t>. That’s a good way to think about much of the statistical analysis you do with your research data.  </a:t>
            </a:r>
          </a:p>
          <a:p>
            <a:endParaRPr lang="en-GB" dirty="0"/>
          </a:p>
          <a:p>
            <a:r>
              <a:rPr lang="en-GB" dirty="0"/>
              <a:t>Combining models and data can make a general model specific so we can evaluate it by comparing the model with observations. If the model is found to be adequate, we can then use it to make specific predictions and answer quantitative questions – how much or how often does something happen,</a:t>
            </a:r>
          </a:p>
          <a:p>
            <a:endParaRPr lang="en-GB" dirty="0"/>
          </a:p>
          <a:p>
            <a:r>
              <a:rPr lang="en-GB" dirty="0"/>
              <a:t>Let’s look at a simple example.</a:t>
            </a:r>
            <a:endParaRPr lang="en-FI" dirty="0"/>
          </a:p>
        </p:txBody>
      </p:sp>
      <p:sp>
        <p:nvSpPr>
          <p:cNvPr id="4" name="Slide Number Placeholder 3"/>
          <p:cNvSpPr>
            <a:spLocks noGrp="1"/>
          </p:cNvSpPr>
          <p:nvPr>
            <p:ph type="sldNum" sz="quarter" idx="5"/>
          </p:nvPr>
        </p:nvSpPr>
        <p:spPr/>
        <p:txBody>
          <a:bodyPr/>
          <a:lstStyle/>
          <a:p>
            <a:fld id="{99CED25D-7891-4847-A928-18C282058C44}" type="slidenum">
              <a:rPr lang="en-FI" smtClean="0"/>
              <a:t>9</a:t>
            </a:fld>
            <a:endParaRPr lang="en-FI"/>
          </a:p>
        </p:txBody>
      </p:sp>
    </p:spTree>
    <p:extLst>
      <p:ext uri="{BB962C8B-B14F-4D97-AF65-F5344CB8AC3E}">
        <p14:creationId xmlns:p14="http://schemas.microsoft.com/office/powerpoint/2010/main" val="692824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s://stats4sd.org/resources" TargetMode="External"/><Relationship Id="rId4" Type="http://schemas.openxmlformats.org/officeDocument/2006/relationships/hyperlink" Target="https://creativecommons.org/licenses/by-sa/4.0/legalco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stats4sd.org/resources" TargetMode="External"/><Relationship Id="rId7" Type="http://schemas.openxmlformats.org/officeDocument/2006/relationships/image" Target="../media/image6.png"/><Relationship Id="rId2" Type="http://schemas.openxmlformats.org/officeDocument/2006/relationships/hyperlink" Target="https://creativecommons.org/licenses/by-sa/4.0/legalcode"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98632-6E9B-724A-BE33-B8B085B90770}"/>
              </a:ext>
            </a:extLst>
          </p:cNvPr>
          <p:cNvSpPr/>
          <p:nvPr/>
        </p:nvSpPr>
        <p:spPr>
          <a:xfrm>
            <a:off x="3525332" y="-1"/>
            <a:ext cx="8666668" cy="68580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1807B2B-D8AF-CC43-9621-80DA46E64D20}"/>
              </a:ext>
            </a:extLst>
          </p:cNvPr>
          <p:cNvSpPr txBox="1"/>
          <p:nvPr/>
        </p:nvSpPr>
        <p:spPr>
          <a:xfrm>
            <a:off x="3919528" y="6340134"/>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2" name="Straight Connector 21">
            <a:extLst>
              <a:ext uri="{FF2B5EF4-FFF2-40B4-BE49-F238E27FC236}">
                <a16:creationId xmlns:a16="http://schemas.microsoft.com/office/drawing/2014/main" id="{EA7BF755-AB1A-BE42-8293-A5716BD29FE5}"/>
              </a:ext>
            </a:extLst>
          </p:cNvPr>
          <p:cNvCxnSpPr>
            <a:cxnSpLocks/>
          </p:cNvCxnSpPr>
          <p:nvPr/>
        </p:nvCxnSpPr>
        <p:spPr>
          <a:xfrm flipH="1">
            <a:off x="4176661" y="3988353"/>
            <a:ext cx="1456696" cy="0"/>
          </a:xfrm>
          <a:prstGeom prst="line">
            <a:avLst/>
          </a:prstGeom>
          <a:ln w="1270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4A8819CF-7BBE-4FF3-AC7D-548199C0B7EB}" type="datetimeFigureOut">
              <a:rPr lang="en-FI" smtClean="0"/>
              <a:t>1/13/25</a:t>
            </a:fld>
            <a:endParaRPr lang="en-FI"/>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4077855" y="1668339"/>
            <a:ext cx="7662983" cy="2141463"/>
          </a:xfrm>
          <a:ln>
            <a:noFill/>
          </a:ln>
        </p:spPr>
        <p:txBody>
          <a:bodyPr anchor="b" anchorCtr="0">
            <a:normAutofit/>
          </a:bodyPr>
          <a:lstStyle>
            <a:lvl1pPr>
              <a:defRPr lang="en-US" sz="6000" dirty="0">
                <a:solidFill>
                  <a:schemeClr val="tx1"/>
                </a:solidFill>
              </a:defRPr>
            </a:lvl1pPr>
          </a:lstStyle>
          <a:p>
            <a:pPr marL="0" lvl="0"/>
            <a:r>
              <a:rPr lang="en-GB"/>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4062357" y="4504573"/>
            <a:ext cx="7662983" cy="1242769"/>
          </a:xfrm>
        </p:spPr>
        <p:txBody>
          <a:bodyPr>
            <a:noAutofit/>
          </a:bodyPr>
          <a:lstStyle>
            <a:lvl1pPr marL="0" indent="0" algn="l">
              <a:buNone/>
              <a:defRPr sz="3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2" name="TextBox 11">
            <a:extLst>
              <a:ext uri="{FF2B5EF4-FFF2-40B4-BE49-F238E27FC236}">
                <a16:creationId xmlns:a16="http://schemas.microsoft.com/office/drawing/2014/main" id="{E7A06FF0-D8F7-CE48-9579-8FD21B555F7D}"/>
              </a:ext>
            </a:extLst>
          </p:cNvPr>
          <p:cNvSpPr txBox="1"/>
          <p:nvPr/>
        </p:nvSpPr>
        <p:spPr>
          <a:xfrm>
            <a:off x="8905462" y="5879267"/>
            <a:ext cx="2994731" cy="861774"/>
          </a:xfrm>
          <a:prstGeom prst="rect">
            <a:avLst/>
          </a:prstGeom>
          <a:noFill/>
        </p:spPr>
        <p:txBody>
          <a:bodyPr wrap="none" rtlCol="0">
            <a:spAutoFit/>
          </a:bodyPr>
          <a:lstStyle/>
          <a:p>
            <a:r>
              <a:rPr lang="en-GB" sz="5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156664208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569B09-30A1-BF42-9AC9-A41617EC0C41}"/>
              </a:ext>
            </a:extLst>
          </p:cNvPr>
          <p:cNvPicPr>
            <a:picLocks noChangeAspect="1"/>
          </p:cNvPicPr>
          <p:nvPr userDrawn="1"/>
        </p:nvPicPr>
        <p:blipFill rotWithShape="1">
          <a:blip r:embed="rId2">
            <a:alphaModFix amt="97000"/>
            <a:extLst>
              <a:ext uri="{BEBA8EAE-BF5A-486C-A8C5-ECC9F3942E4B}">
                <a14:imgProps xmlns:a14="http://schemas.microsoft.com/office/drawing/2010/main">
                  <a14:imgLayer r:embed="rId3">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7" name="Rectangle 6">
            <a:extLst>
              <a:ext uri="{FF2B5EF4-FFF2-40B4-BE49-F238E27FC236}">
                <a16:creationId xmlns:a16="http://schemas.microsoft.com/office/drawing/2014/main" id="{F2AE17C0-B662-534D-9D8E-374BDD40D1EC}"/>
              </a:ext>
            </a:extLst>
          </p:cNvPr>
          <p:cNvSpPr/>
          <p:nvPr userDrawn="1"/>
        </p:nvSpPr>
        <p:spPr>
          <a:xfrm>
            <a:off x="4598964" y="0"/>
            <a:ext cx="7593035"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userDrawn="1"/>
        </p:nvSpPr>
        <p:spPr>
          <a:xfrm>
            <a:off x="5219628" y="6092696"/>
            <a:ext cx="6643188" cy="461665"/>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2025</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userDrawn="1"/>
        </p:nvSpPr>
        <p:spPr>
          <a:xfrm>
            <a:off x="6400800" y="4689803"/>
            <a:ext cx="4632960" cy="882742"/>
          </a:xfrm>
          <a:prstGeom prst="rect">
            <a:avLst/>
          </a:prstGeom>
          <a:noFill/>
        </p:spPr>
        <p:txBody>
          <a:bodyPr wrap="square" rtlCol="0">
            <a:spAutoFit/>
          </a:bodyPr>
          <a:lstStyle/>
          <a:p>
            <a:pPr>
              <a:lnSpc>
                <a:spcPct val="110000"/>
              </a:lnSpc>
              <a:spcAft>
                <a:spcPts val="2700"/>
              </a:spcAft>
            </a:pPr>
            <a:r>
              <a:rPr lang="en-GB" sz="24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5">
                  <a:extLst>
                    <a:ext uri="{A12FA001-AC4F-418D-AE19-62706E023703}">
                      <ahyp:hlinkClr xmlns:ahyp="http://schemas.microsoft.com/office/drawing/2018/hyperlinkcolor" val="tx"/>
                    </a:ext>
                  </a:extLst>
                </a:hlinkClick>
              </a:rPr>
              <a:t>stats4sd.org/resources</a:t>
            </a:r>
            <a:endPar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19628" y="4720792"/>
            <a:ext cx="851753" cy="851753"/>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3452219" y="1100558"/>
            <a:ext cx="7866062" cy="1444738"/>
          </a:xfrm>
        </p:spPr>
        <p:txBody>
          <a:bodyPr/>
          <a:lstStyle>
            <a:lvl1pPr marL="0" indent="0">
              <a:lnSpc>
                <a:spcPct val="100000"/>
              </a:lnSpc>
              <a:buNone/>
              <a:defRPr lang="en-GB" sz="4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US"/>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3452219" y="2688186"/>
            <a:ext cx="7866062" cy="1512456"/>
          </a:xfrm>
        </p:spPr>
        <p:txBody>
          <a:bodyPr>
            <a:noAutofit/>
          </a:bodyPr>
          <a:lstStyle>
            <a:lvl1pPr marL="0" indent="0">
              <a:spcAft>
                <a:spcPts val="800"/>
              </a:spcAft>
              <a:buNone/>
              <a:defRPr lang="en-GB" sz="26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US"/>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37995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EDE9A2-F659-734E-80DD-3E9217476162}"/>
              </a:ext>
            </a:extLst>
          </p:cNvPr>
          <p:cNvSpPr/>
          <p:nvPr/>
        </p:nvSpPr>
        <p:spPr>
          <a:xfrm>
            <a:off x="4284570" y="0"/>
            <a:ext cx="790742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E7B1DC-6323-2C4F-9C96-B852C977B893}"/>
              </a:ext>
            </a:extLst>
          </p:cNvPr>
          <p:cNvSpPr>
            <a:spLocks noGrp="1"/>
          </p:cNvSpPr>
          <p:nvPr>
            <p:ph idx="1"/>
          </p:nvPr>
        </p:nvSpPr>
        <p:spPr>
          <a:xfrm>
            <a:off x="4882896" y="440827"/>
            <a:ext cx="6528816" cy="5654241"/>
          </a:xfrm>
        </p:spPr>
        <p:txBody>
          <a:bodyPr lIns="90000" anchor="ctr"/>
          <a:lstStyle>
            <a:lvl1pPr marL="342900" indent="-342900">
              <a:lnSpc>
                <a:spcPct val="110000"/>
              </a:lnSpc>
              <a:spcBef>
                <a:spcPts val="0"/>
              </a:spcBef>
              <a:buSzPct val="100000"/>
              <a:buFont typeface="Arial" panose="020B0604020202020204" pitchFamily="34" charset="0"/>
              <a:buChar char="•"/>
              <a:defRPr sz="2000" b="0" i="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10000"/>
              </a:lnSpc>
              <a:spcBef>
                <a:spcPts val="0"/>
              </a:spcBef>
              <a:defRPr sz="2000"/>
            </a:lvl2pPr>
            <a:lvl3pPr>
              <a:lnSpc>
                <a:spcPct val="110000"/>
              </a:lnSpc>
              <a:spcBef>
                <a:spcPts val="0"/>
              </a:spcBef>
              <a:defRPr sz="2000"/>
            </a:lvl3pPr>
            <a:lvl4pPr>
              <a:lnSpc>
                <a:spcPct val="110000"/>
              </a:lnSpc>
              <a:spcBef>
                <a:spcPts val="0"/>
              </a:spcBef>
              <a:defRPr sz="2000"/>
            </a:lvl4pPr>
            <a:lvl5pPr>
              <a:lnSpc>
                <a:spcPct val="110000"/>
              </a:lnSpc>
              <a:spcBef>
                <a:spcPts val="0"/>
              </a:spcBef>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FC860B29-20B8-5F40-90F6-9F7CD8ADB1E4}"/>
              </a:ext>
            </a:extLst>
          </p:cNvPr>
          <p:cNvSpPr>
            <a:spLocks noGrp="1"/>
          </p:cNvSpPr>
          <p:nvPr>
            <p:ph type="dt" sz="half" idx="10"/>
          </p:nvPr>
        </p:nvSpPr>
        <p:spPr>
          <a:xfrm>
            <a:off x="4882896" y="6105480"/>
            <a:ext cx="2061601" cy="375537"/>
          </a:xfrm>
        </p:spPr>
        <p:txBody>
          <a:bodyPr/>
          <a:lstStyle/>
          <a:p>
            <a:fld id="{4A8819CF-7BBE-4FF3-AC7D-548199C0B7EB}" type="datetimeFigureOut">
              <a:rPr lang="en-FI" smtClean="0"/>
              <a:t>1/13/25</a:t>
            </a:fld>
            <a:endParaRPr lang="en-FI"/>
          </a:p>
        </p:txBody>
      </p:sp>
      <p:sp>
        <p:nvSpPr>
          <p:cNvPr id="5" name="Footer Placeholder 4">
            <a:extLst>
              <a:ext uri="{FF2B5EF4-FFF2-40B4-BE49-F238E27FC236}">
                <a16:creationId xmlns:a16="http://schemas.microsoft.com/office/drawing/2014/main" id="{29E98B9E-187C-0641-86A2-374CB6246200}"/>
              </a:ext>
            </a:extLst>
          </p:cNvPr>
          <p:cNvSpPr>
            <a:spLocks noGrp="1"/>
          </p:cNvSpPr>
          <p:nvPr>
            <p:ph type="ftr" sz="quarter" idx="11"/>
          </p:nvPr>
        </p:nvSpPr>
        <p:spPr>
          <a:xfrm>
            <a:off x="6944497" y="6105480"/>
            <a:ext cx="3993668" cy="365125"/>
          </a:xfrm>
        </p:spPr>
        <p:txBody>
          <a:bodyPr/>
          <a:lstStyle/>
          <a:p>
            <a:endParaRPr lang="en-FI"/>
          </a:p>
        </p:txBody>
      </p:sp>
      <p:sp>
        <p:nvSpPr>
          <p:cNvPr id="6" name="Slide Number Placeholder 5">
            <a:extLst>
              <a:ext uri="{FF2B5EF4-FFF2-40B4-BE49-F238E27FC236}">
                <a16:creationId xmlns:a16="http://schemas.microsoft.com/office/drawing/2014/main" id="{05FEDD09-6B66-974C-8395-7A9D9B58C4FB}"/>
              </a:ext>
            </a:extLst>
          </p:cNvPr>
          <p:cNvSpPr>
            <a:spLocks noGrp="1"/>
          </p:cNvSpPr>
          <p:nvPr>
            <p:ph type="sldNum" sz="quarter" idx="12"/>
          </p:nvPr>
        </p:nvSpPr>
        <p:spPr>
          <a:xfrm>
            <a:off x="10938165" y="6105480"/>
            <a:ext cx="947093" cy="365125"/>
          </a:xfrm>
        </p:spPr>
        <p:txBody>
          <a:bodyPr/>
          <a:lstStyle/>
          <a:p>
            <a:fld id="{34FD9011-CF75-4551-A452-EB8D82945E1F}" type="slidenum">
              <a:rPr lang="en-FI" smtClean="0"/>
              <a:t>‹#›</a:t>
            </a:fld>
            <a:endParaRPr lang="en-FI"/>
          </a:p>
        </p:txBody>
      </p:sp>
      <p:sp>
        <p:nvSpPr>
          <p:cNvPr id="12" name="Rectangle 11">
            <a:extLst>
              <a:ext uri="{FF2B5EF4-FFF2-40B4-BE49-F238E27FC236}">
                <a16:creationId xmlns:a16="http://schemas.microsoft.com/office/drawing/2014/main" id="{C0F6A9EA-C2A7-7643-BEFA-B69BDBBB7604}"/>
              </a:ext>
            </a:extLst>
          </p:cNvPr>
          <p:cNvSpPr/>
          <p:nvPr/>
        </p:nvSpPr>
        <p:spPr>
          <a:xfrm>
            <a:off x="-8461" y="0"/>
            <a:ext cx="4293031" cy="6858000"/>
          </a:xfrm>
          <a:prstGeom prst="rect">
            <a:avLst/>
          </a:prstGeom>
          <a:solidFill>
            <a:schemeClr val="bg1"/>
          </a:solidFill>
          <a:ln>
            <a:noFill/>
          </a:ln>
          <a:effectLst>
            <a:outerShdw blurRad="203200" dist="38100" dir="270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AD4A3F56-6D27-1E48-8A26-B8A29496C759}"/>
              </a:ext>
            </a:extLst>
          </p:cNvPr>
          <p:cNvSpPr>
            <a:spLocks noGrp="1"/>
          </p:cNvSpPr>
          <p:nvPr>
            <p:ph type="title"/>
          </p:nvPr>
        </p:nvSpPr>
        <p:spPr>
          <a:xfrm>
            <a:off x="248478" y="440827"/>
            <a:ext cx="3576792" cy="5287670"/>
          </a:xfrm>
        </p:spPr>
        <p:txBody>
          <a:bodyPr lIns="90000" tIns="46800" anchor="ctr" anchorCtr="0">
            <a:normAutofit/>
          </a:bodyPr>
          <a:lstStyle>
            <a:lvl1pPr algn="r">
              <a:defRPr sz="4000">
                <a:solidFill>
                  <a:schemeClr val="tx1"/>
                </a:solidFill>
              </a:defRPr>
            </a:lvl1pPr>
          </a:lstStyle>
          <a:p>
            <a:r>
              <a:rPr lang="en-GB"/>
              <a:t>Click to edit Master title style</a:t>
            </a:r>
            <a:endParaRPr lang="en-US" dirty="0"/>
          </a:p>
        </p:txBody>
      </p:sp>
      <p:sp>
        <p:nvSpPr>
          <p:cNvPr id="10" name="TextBox 9">
            <a:extLst>
              <a:ext uri="{FF2B5EF4-FFF2-40B4-BE49-F238E27FC236}">
                <a16:creationId xmlns:a16="http://schemas.microsoft.com/office/drawing/2014/main" id="{C004DB0E-FA05-1849-9B17-1ADEB1E65A51}"/>
              </a:ext>
            </a:extLst>
          </p:cNvPr>
          <p:cNvSpPr txBox="1"/>
          <p:nvPr/>
        </p:nvSpPr>
        <p:spPr>
          <a:xfrm>
            <a:off x="1794974" y="5981462"/>
            <a:ext cx="1983235" cy="584775"/>
          </a:xfrm>
          <a:prstGeom prst="rect">
            <a:avLst/>
          </a:prstGeom>
          <a:noFill/>
        </p:spPr>
        <p:txBody>
          <a:bodyPr wrap="none" rtlCol="0">
            <a:spAutoFit/>
          </a:bodyPr>
          <a:lstStyle/>
          <a:p>
            <a:r>
              <a:rPr lang="en-GB" sz="32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873989647"/>
      </p:ext>
    </p:extLst>
  </p:cSld>
  <p:clrMapOvr>
    <a:masterClrMapping/>
  </p:clrMapOvr>
  <p:extLst>
    <p:ext uri="{DCECCB84-F9BA-43D5-87BE-67443E8EF086}">
      <p15:sldGuideLst xmlns:p15="http://schemas.microsoft.com/office/powerpoint/2012/main">
        <p15:guide id="1" orient="horz" pos="2160">
          <p15:clr>
            <a:srgbClr val="FBAE40"/>
          </p15:clr>
        </p15:guide>
        <p15:guide id="2" pos="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ide/Pictur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0"/>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1" y="1582034"/>
            <a:ext cx="11355064"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4A8819CF-7BBE-4FF3-AC7D-548199C0B7EB}" type="datetimeFigureOut">
              <a:rPr lang="en-FI" smtClean="0"/>
              <a:t>1/13/25</a:t>
            </a:fld>
            <a:endParaRPr lang="en-FI"/>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FI"/>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34FD9011-CF75-4551-A452-EB8D82945E1F}" type="slidenum">
              <a:rPr lang="en-FI" smtClean="0"/>
              <a:t>‹#›</a:t>
            </a:fld>
            <a:endParaRPr lang="en-FI"/>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400"/>
            </a:lvl1pPr>
          </a:lstStyle>
          <a:p>
            <a:r>
              <a:rPr lang="en-GB"/>
              <a:t>Click to edit Master title style</a:t>
            </a:r>
            <a:endParaRPr lang="en-US" dirty="0"/>
          </a:p>
        </p:txBody>
      </p:sp>
      <p:sp>
        <p:nvSpPr>
          <p:cNvPr id="10" name="TextBox 9">
            <a:extLst>
              <a:ext uri="{FF2B5EF4-FFF2-40B4-BE49-F238E27FC236}">
                <a16:creationId xmlns:a16="http://schemas.microsoft.com/office/drawing/2014/main" id="{FDAD5118-030E-3B47-8E35-A2FD36F48A18}"/>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414739499"/>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4A8819CF-7BBE-4FF3-AC7D-548199C0B7EB}" type="datetimeFigureOut">
              <a:rPr lang="en-FI" smtClean="0"/>
              <a:t>1/13/25</a:t>
            </a:fld>
            <a:endParaRPr lang="en-FI"/>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FI"/>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34FD9011-CF75-4551-A452-EB8D82945E1F}" type="slidenum">
              <a:rPr lang="en-FI" smtClean="0"/>
              <a:t>‹#›</a:t>
            </a:fld>
            <a:endParaRPr lang="en-FI"/>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400"/>
            </a:lvl1pPr>
          </a:lstStyle>
          <a:p>
            <a:r>
              <a:rPr lang="en-GB"/>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Box 11">
            <a:extLst>
              <a:ext uri="{FF2B5EF4-FFF2-40B4-BE49-F238E27FC236}">
                <a16:creationId xmlns:a16="http://schemas.microsoft.com/office/drawing/2014/main" id="{B72842E2-371D-1F4B-9B94-400F9A7D55C1}"/>
              </a:ext>
            </a:extLst>
          </p:cNvPr>
          <p:cNvSpPr txBox="1"/>
          <p:nvPr/>
        </p:nvSpPr>
        <p:spPr>
          <a:xfrm>
            <a:off x="10386298" y="6252845"/>
            <a:ext cx="1646605" cy="492443"/>
          </a:xfrm>
          <a:prstGeom prst="rect">
            <a:avLst/>
          </a:prstGeom>
          <a:noFill/>
        </p:spPr>
        <p:txBody>
          <a:bodyPr wrap="none" rtlCol="0">
            <a:spAutoFit/>
          </a:bodyPr>
          <a:lstStyle/>
          <a:p>
            <a:r>
              <a:rPr lang="en-GB" sz="26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383792306"/>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D7538-5F79-6244-8BAE-06CD970E45AE}"/>
              </a:ext>
            </a:extLst>
          </p:cNvPr>
          <p:cNvSpPr>
            <a:spLocks noGrp="1"/>
          </p:cNvSpPr>
          <p:nvPr>
            <p:ph type="dt" sz="half" idx="10"/>
          </p:nvPr>
        </p:nvSpPr>
        <p:spPr/>
        <p:txBody>
          <a:bodyPr/>
          <a:lstStyle/>
          <a:p>
            <a:fld id="{4A8819CF-7BBE-4FF3-AC7D-548199C0B7EB}" type="datetimeFigureOut">
              <a:rPr lang="en-FI" smtClean="0"/>
              <a:t>1/13/25</a:t>
            </a:fld>
            <a:endParaRPr lang="en-FI"/>
          </a:p>
        </p:txBody>
      </p:sp>
      <p:sp>
        <p:nvSpPr>
          <p:cNvPr id="3" name="Footer Placeholder 2">
            <a:extLst>
              <a:ext uri="{FF2B5EF4-FFF2-40B4-BE49-F238E27FC236}">
                <a16:creationId xmlns:a16="http://schemas.microsoft.com/office/drawing/2014/main" id="{3CEB099F-84DD-7741-A646-247138C6ED61}"/>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0634FB99-1B8A-2B4E-A2D8-95910992C248}"/>
              </a:ext>
            </a:extLst>
          </p:cNvPr>
          <p:cNvSpPr>
            <a:spLocks noGrp="1"/>
          </p:cNvSpPr>
          <p:nvPr>
            <p:ph type="sldNum" sz="quarter" idx="12"/>
          </p:nvPr>
        </p:nvSpPr>
        <p:spPr/>
        <p:txBody>
          <a:bodyPr/>
          <a:lstStyle/>
          <a:p>
            <a:fld id="{34FD9011-CF75-4551-A452-EB8D82945E1F}" type="slidenum">
              <a:rPr lang="en-FI" smtClean="0"/>
              <a:t>‹#›</a:t>
            </a:fld>
            <a:endParaRPr lang="en-FI"/>
          </a:p>
        </p:txBody>
      </p:sp>
    </p:spTree>
    <p:extLst>
      <p:ext uri="{BB962C8B-B14F-4D97-AF65-F5344CB8AC3E}">
        <p14:creationId xmlns:p14="http://schemas.microsoft.com/office/powerpoint/2010/main" val="243368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ebinar inf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776248"/>
            <a:ext cx="0" cy="224921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B61BEF0D-F0BB-DE4B-95CE-6DB70DBA9567}" type="datetimeFigureOut">
              <a:rPr lang="en-US" smtClean="0"/>
              <a:pPr/>
              <a:t>1/13/25</a:t>
            </a:fld>
            <a:endParaRPr lang="en-US" dirty="0"/>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481959"/>
            <a:ext cx="7334800" cy="1890688"/>
          </a:xfrm>
          <a:ln>
            <a:noFill/>
          </a:ln>
        </p:spPr>
        <p:txBody>
          <a:bodyPr anchor="b" anchorCtr="0">
            <a:normAutofit/>
          </a:bodyPr>
          <a:lstStyle>
            <a:lvl1pPr>
              <a:defRPr lang="en-US" sz="6000" dirty="0">
                <a:solidFill>
                  <a:schemeClr val="bg1"/>
                </a:solidFill>
              </a:defRPr>
            </a:lvl1pPr>
          </a:lstStyle>
          <a:p>
            <a:pPr marL="0" lvl="0"/>
            <a:r>
              <a:rPr lang="en-GB"/>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589573"/>
            <a:ext cx="7355820" cy="569067"/>
          </a:xfrm>
        </p:spPr>
        <p:txBody>
          <a:bodyPr>
            <a:noAutofit/>
          </a:bodyPr>
          <a:lstStyle>
            <a:lvl1pPr marL="0" indent="0" algn="l">
              <a:buNone/>
              <a:defRPr sz="2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 name="TextBox 9">
            <a:extLst>
              <a:ext uri="{FF2B5EF4-FFF2-40B4-BE49-F238E27FC236}">
                <a16:creationId xmlns:a16="http://schemas.microsoft.com/office/drawing/2014/main" id="{AC9833F7-2487-1A47-A42E-8AC5BA1A9912}"/>
              </a:ext>
            </a:extLst>
          </p:cNvPr>
          <p:cNvSpPr txBox="1"/>
          <p:nvPr/>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
        <p:nvSpPr>
          <p:cNvPr id="2" name="TextBox 1">
            <a:extLst>
              <a:ext uri="{FF2B5EF4-FFF2-40B4-BE49-F238E27FC236}">
                <a16:creationId xmlns:a16="http://schemas.microsoft.com/office/drawing/2014/main" id="{9FDCBD6A-8664-3E8C-BA20-AD404E9C4C3E}"/>
              </a:ext>
            </a:extLst>
          </p:cNvPr>
          <p:cNvSpPr txBox="1"/>
          <p:nvPr userDrawn="1"/>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303612677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Webinar inf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F98486-DCCD-FF44-8EF3-D2182B79B1CF}"/>
              </a:ext>
            </a:extLst>
          </p:cNvPr>
          <p:cNvSpPr/>
          <p:nvPr/>
        </p:nvSpPr>
        <p:spPr>
          <a:xfrm>
            <a:off x="0" y="5596856"/>
            <a:ext cx="12192000" cy="1261143"/>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0D0ED8-F780-E94A-80A3-42700BC94782}"/>
              </a:ext>
            </a:extLst>
          </p:cNvPr>
          <p:cNvSpPr txBox="1"/>
          <p:nvPr/>
        </p:nvSpPr>
        <p:spPr>
          <a:xfrm>
            <a:off x="7715522" y="6288723"/>
            <a:ext cx="4221412" cy="276999"/>
          </a:xfrm>
          <a:prstGeom prst="rect">
            <a:avLst/>
          </a:prstGeom>
          <a:noFill/>
        </p:spPr>
        <p:txBody>
          <a:bodyPr wrap="square" rtlCol="0">
            <a:spAutoFit/>
          </a:bodyPr>
          <a:lstStyle/>
          <a:p>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1" name="Straight Connector 20">
            <a:extLst>
              <a:ext uri="{FF2B5EF4-FFF2-40B4-BE49-F238E27FC236}">
                <a16:creationId xmlns:a16="http://schemas.microsoft.com/office/drawing/2014/main" id="{216B3B19-201F-7348-A518-8545BF991447}"/>
              </a:ext>
            </a:extLst>
          </p:cNvPr>
          <p:cNvCxnSpPr>
            <a:cxnSpLocks/>
          </p:cNvCxnSpPr>
          <p:nvPr/>
        </p:nvCxnSpPr>
        <p:spPr>
          <a:xfrm>
            <a:off x="1436317" y="1415086"/>
            <a:ext cx="0" cy="32568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D42AF42-10B0-9A48-9571-3C829913E97D}"/>
              </a:ext>
            </a:extLst>
          </p:cNvPr>
          <p:cNvSpPr>
            <a:spLocks noGrp="1"/>
          </p:cNvSpPr>
          <p:nvPr>
            <p:ph type="dt" sz="half" idx="10"/>
          </p:nvPr>
        </p:nvSpPr>
        <p:spPr>
          <a:xfrm>
            <a:off x="5497863" y="6244659"/>
            <a:ext cx="2090738" cy="365125"/>
          </a:xfrm>
        </p:spPr>
        <p:txBody>
          <a:bodyPr/>
          <a:lstStyle/>
          <a:p>
            <a:fld id="{4A8819CF-7BBE-4FF3-AC7D-548199C0B7EB}" type="datetimeFigureOut">
              <a:rPr lang="en-FI" smtClean="0"/>
              <a:t>1/13/25</a:t>
            </a:fld>
            <a:endParaRPr lang="en-FI"/>
          </a:p>
        </p:txBody>
      </p:sp>
      <p:sp>
        <p:nvSpPr>
          <p:cNvPr id="13" name="Title 1">
            <a:extLst>
              <a:ext uri="{FF2B5EF4-FFF2-40B4-BE49-F238E27FC236}">
                <a16:creationId xmlns:a16="http://schemas.microsoft.com/office/drawing/2014/main" id="{1A1FD96B-0733-A745-B2F3-D83FFA10E757}"/>
              </a:ext>
            </a:extLst>
          </p:cNvPr>
          <p:cNvSpPr>
            <a:spLocks noGrp="1"/>
          </p:cNvSpPr>
          <p:nvPr>
            <p:ph type="title"/>
          </p:nvPr>
        </p:nvSpPr>
        <p:spPr>
          <a:xfrm>
            <a:off x="1966363" y="1082900"/>
            <a:ext cx="7334800" cy="2141463"/>
          </a:xfrm>
          <a:ln>
            <a:noFill/>
          </a:ln>
        </p:spPr>
        <p:txBody>
          <a:bodyPr anchor="b" anchorCtr="0">
            <a:normAutofit/>
          </a:bodyPr>
          <a:lstStyle>
            <a:lvl1pPr>
              <a:defRPr lang="en-US" sz="6600" dirty="0">
                <a:solidFill>
                  <a:schemeClr val="bg1"/>
                </a:solidFill>
              </a:defRPr>
            </a:lvl1pPr>
          </a:lstStyle>
          <a:p>
            <a:pPr marL="0" lvl="0"/>
            <a:r>
              <a:rPr lang="en-GB"/>
              <a:t>Click to edit Master title style</a:t>
            </a:r>
            <a:endParaRPr lang="en-US" dirty="0"/>
          </a:p>
        </p:txBody>
      </p:sp>
      <p:sp>
        <p:nvSpPr>
          <p:cNvPr id="18" name="Subtitle 2">
            <a:extLst>
              <a:ext uri="{FF2B5EF4-FFF2-40B4-BE49-F238E27FC236}">
                <a16:creationId xmlns:a16="http://schemas.microsoft.com/office/drawing/2014/main" id="{6BC9B6C1-E06A-CF4D-86E9-868F84120AC3}"/>
              </a:ext>
            </a:extLst>
          </p:cNvPr>
          <p:cNvSpPr>
            <a:spLocks noGrp="1"/>
          </p:cNvSpPr>
          <p:nvPr>
            <p:ph type="subTitle" idx="1"/>
          </p:nvPr>
        </p:nvSpPr>
        <p:spPr>
          <a:xfrm>
            <a:off x="1945343" y="3441289"/>
            <a:ext cx="7355820" cy="569067"/>
          </a:xfrm>
        </p:spPr>
        <p:txBody>
          <a:bodyPr>
            <a:noAutofit/>
          </a:bodyPr>
          <a:lstStyle>
            <a:lvl1pPr marL="0" indent="0" algn="l">
              <a:buNone/>
              <a:defRPr sz="3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47FD64E2-89D0-4642-B183-0B59063B4DED}"/>
              </a:ext>
            </a:extLst>
          </p:cNvPr>
          <p:cNvSpPr>
            <a:spLocks noGrp="1"/>
          </p:cNvSpPr>
          <p:nvPr>
            <p:ph type="body" sz="quarter" idx="11"/>
          </p:nvPr>
        </p:nvSpPr>
        <p:spPr>
          <a:xfrm>
            <a:off x="1966913" y="4192487"/>
            <a:ext cx="7334250" cy="569912"/>
          </a:xfrm>
        </p:spPr>
        <p:txBody>
          <a:bodyPr vert="horz" lIns="91440" tIns="45720" rIns="91440" bIns="45720" rtlCol="0">
            <a:noAutofit/>
          </a:bodyPr>
          <a:lstStyle>
            <a:lvl1pPr marL="0" indent="0">
              <a:buNone/>
              <a:defRPr lang="en-GB" sz="3200" dirty="0">
                <a:solidFill>
                  <a:schemeClr val="bg1"/>
                </a:solidFill>
              </a:defRPr>
            </a:lvl1pPr>
          </a:lstStyle>
          <a:p>
            <a:pPr marL="228600" lvl="0" indent="-228600"/>
            <a:r>
              <a:rPr lang="en-GB"/>
              <a:t>Click to edit Master text styles</a:t>
            </a:r>
          </a:p>
        </p:txBody>
      </p:sp>
      <p:sp>
        <p:nvSpPr>
          <p:cNvPr id="11" name="TextBox 10">
            <a:extLst>
              <a:ext uri="{FF2B5EF4-FFF2-40B4-BE49-F238E27FC236}">
                <a16:creationId xmlns:a16="http://schemas.microsoft.com/office/drawing/2014/main" id="{73AE5F96-E694-C044-90F3-FB3FEC110F9D}"/>
              </a:ext>
            </a:extLst>
          </p:cNvPr>
          <p:cNvSpPr txBox="1"/>
          <p:nvPr/>
        </p:nvSpPr>
        <p:spPr>
          <a:xfrm>
            <a:off x="1312150" y="6018967"/>
            <a:ext cx="2432076" cy="707886"/>
          </a:xfrm>
          <a:prstGeom prst="rect">
            <a:avLst/>
          </a:prstGeom>
          <a:noFill/>
        </p:spPr>
        <p:txBody>
          <a:bodyPr wrap="none" rtlCol="0">
            <a:spAutoFit/>
          </a:bodyPr>
          <a:lstStyle/>
          <a:p>
            <a:r>
              <a:rPr lang="en-GB" sz="4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250957784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A2B92-027D-F549-8DC7-6258F32BA707}"/>
              </a:ext>
            </a:extLst>
          </p:cNvPr>
          <p:cNvSpPr/>
          <p:nvPr/>
        </p:nvSpPr>
        <p:spPr>
          <a:xfrm>
            <a:off x="-8461" y="-12272"/>
            <a:ext cx="12200461" cy="5290877"/>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6C637-2CA2-9949-A9E1-2B55B6953881}"/>
              </a:ext>
            </a:extLst>
          </p:cNvPr>
          <p:cNvSpPr/>
          <p:nvPr/>
        </p:nvSpPr>
        <p:spPr>
          <a:xfrm>
            <a:off x="-8461" y="1236458"/>
            <a:ext cx="12200461" cy="5621541"/>
          </a:xfrm>
          <a:prstGeom prst="rect">
            <a:avLst/>
          </a:prstGeom>
          <a:solidFill>
            <a:schemeClr val="bg1"/>
          </a:solidFill>
          <a:ln>
            <a:noFill/>
          </a:ln>
          <a:effectLst>
            <a:outerShdw blurRad="203200" dist="38100" dir="16740000" sx="102000" sy="102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C88E63C-7146-544E-B0BE-791D359D539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77914" y="6363164"/>
            <a:ext cx="1428821" cy="250731"/>
          </a:xfrm>
          <a:prstGeom prst="rect">
            <a:avLst/>
          </a:prstGeom>
        </p:spPr>
      </p:pic>
      <p:sp>
        <p:nvSpPr>
          <p:cNvPr id="4" name="Content Placeholder 3">
            <a:extLst>
              <a:ext uri="{FF2B5EF4-FFF2-40B4-BE49-F238E27FC236}">
                <a16:creationId xmlns:a16="http://schemas.microsoft.com/office/drawing/2014/main" id="{8F846D6E-F249-794B-9469-535E1F9523E4}"/>
              </a:ext>
            </a:extLst>
          </p:cNvPr>
          <p:cNvSpPr>
            <a:spLocks noGrp="1"/>
          </p:cNvSpPr>
          <p:nvPr>
            <p:ph sz="half" idx="2"/>
          </p:nvPr>
        </p:nvSpPr>
        <p:spPr>
          <a:xfrm>
            <a:off x="551670"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6CB680E4-47F0-B04B-8CFD-4DC7948CCDF5}"/>
              </a:ext>
            </a:extLst>
          </p:cNvPr>
          <p:cNvSpPr>
            <a:spLocks noGrp="1"/>
          </p:cNvSpPr>
          <p:nvPr>
            <p:ph type="dt" sz="half" idx="10"/>
          </p:nvPr>
        </p:nvSpPr>
        <p:spPr>
          <a:xfrm>
            <a:off x="551671" y="6297757"/>
            <a:ext cx="2319338" cy="365125"/>
          </a:xfrm>
        </p:spPr>
        <p:txBody>
          <a:bodyPr anchor="b"/>
          <a:lstStyle/>
          <a:p>
            <a:fld id="{4A8819CF-7BBE-4FF3-AC7D-548199C0B7EB}" type="datetimeFigureOut">
              <a:rPr lang="en-FI" smtClean="0"/>
              <a:t>1/13/25</a:t>
            </a:fld>
            <a:endParaRPr lang="en-FI"/>
          </a:p>
        </p:txBody>
      </p:sp>
      <p:sp>
        <p:nvSpPr>
          <p:cNvPr id="6" name="Footer Placeholder 5">
            <a:extLst>
              <a:ext uri="{FF2B5EF4-FFF2-40B4-BE49-F238E27FC236}">
                <a16:creationId xmlns:a16="http://schemas.microsoft.com/office/drawing/2014/main" id="{1F799D2B-89B6-394F-87B5-671C3DF96D4D}"/>
              </a:ext>
            </a:extLst>
          </p:cNvPr>
          <p:cNvSpPr>
            <a:spLocks noGrp="1"/>
          </p:cNvSpPr>
          <p:nvPr>
            <p:ph type="ftr" sz="quarter" idx="11"/>
          </p:nvPr>
        </p:nvSpPr>
        <p:spPr>
          <a:xfrm>
            <a:off x="3312607" y="6297757"/>
            <a:ext cx="3479007" cy="365125"/>
          </a:xfrm>
        </p:spPr>
        <p:txBody>
          <a:bodyPr anchor="b"/>
          <a:lstStyle/>
          <a:p>
            <a:endParaRPr lang="en-FI"/>
          </a:p>
        </p:txBody>
      </p:sp>
      <p:sp>
        <p:nvSpPr>
          <p:cNvPr id="7" name="Slide Number Placeholder 6">
            <a:extLst>
              <a:ext uri="{FF2B5EF4-FFF2-40B4-BE49-F238E27FC236}">
                <a16:creationId xmlns:a16="http://schemas.microsoft.com/office/drawing/2014/main" id="{714B2DE6-CD2C-0E43-BF69-7B8CF8E92D84}"/>
              </a:ext>
            </a:extLst>
          </p:cNvPr>
          <p:cNvSpPr>
            <a:spLocks noGrp="1"/>
          </p:cNvSpPr>
          <p:nvPr>
            <p:ph type="sldNum" sz="quarter" idx="12"/>
          </p:nvPr>
        </p:nvSpPr>
        <p:spPr>
          <a:xfrm>
            <a:off x="7233213" y="6297757"/>
            <a:ext cx="2319338" cy="365125"/>
          </a:xfrm>
        </p:spPr>
        <p:txBody>
          <a:bodyPr anchor="b"/>
          <a:lstStyle/>
          <a:p>
            <a:fld id="{34FD9011-CF75-4551-A452-EB8D82945E1F}" type="slidenum">
              <a:rPr lang="en-FI" smtClean="0"/>
              <a:t>‹#›</a:t>
            </a:fld>
            <a:endParaRPr lang="en-FI"/>
          </a:p>
        </p:txBody>
      </p:sp>
      <p:sp>
        <p:nvSpPr>
          <p:cNvPr id="2" name="Title 1">
            <a:extLst>
              <a:ext uri="{FF2B5EF4-FFF2-40B4-BE49-F238E27FC236}">
                <a16:creationId xmlns:a16="http://schemas.microsoft.com/office/drawing/2014/main" id="{B496D1C9-5344-7049-9AB9-81143B5805D9}"/>
              </a:ext>
            </a:extLst>
          </p:cNvPr>
          <p:cNvSpPr>
            <a:spLocks noGrp="1"/>
          </p:cNvSpPr>
          <p:nvPr>
            <p:ph type="title"/>
          </p:nvPr>
        </p:nvSpPr>
        <p:spPr>
          <a:xfrm>
            <a:off x="551670" y="131133"/>
            <a:ext cx="11355063" cy="1105325"/>
          </a:xfrm>
        </p:spPr>
        <p:txBody>
          <a:bodyPr>
            <a:normAutofit/>
          </a:bodyPr>
          <a:lstStyle>
            <a:lvl1pPr>
              <a:defRPr sz="4400"/>
            </a:lvl1pPr>
          </a:lstStyle>
          <a:p>
            <a:r>
              <a:rPr lang="en-GB"/>
              <a:t>Click to edit Master title style</a:t>
            </a:r>
            <a:endParaRPr lang="en-US" dirty="0"/>
          </a:p>
        </p:txBody>
      </p:sp>
      <p:sp>
        <p:nvSpPr>
          <p:cNvPr id="10" name="Content Placeholder 3">
            <a:extLst>
              <a:ext uri="{FF2B5EF4-FFF2-40B4-BE49-F238E27FC236}">
                <a16:creationId xmlns:a16="http://schemas.microsoft.com/office/drawing/2014/main" id="{44901950-5B56-9B4B-9196-414187BDEB97}"/>
              </a:ext>
            </a:extLst>
          </p:cNvPr>
          <p:cNvSpPr>
            <a:spLocks noGrp="1"/>
          </p:cNvSpPr>
          <p:nvPr>
            <p:ph sz="half" idx="13"/>
          </p:nvPr>
        </p:nvSpPr>
        <p:spPr>
          <a:xfrm>
            <a:off x="6371835" y="1588651"/>
            <a:ext cx="5508000" cy="4556442"/>
          </a:xfrm>
        </p:spPr>
        <p:txBody>
          <a:bodyPr lIns="9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722030134"/>
      </p:ext>
    </p:extLst>
  </p:cSld>
  <p:clrMapOvr>
    <a:masterClrMapping/>
  </p:clrMapOvr>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AE17C0-B662-534D-9D8E-374BDD40D1EC}"/>
              </a:ext>
            </a:extLst>
          </p:cNvPr>
          <p:cNvSpPr/>
          <p:nvPr/>
        </p:nvSpPr>
        <p:spPr>
          <a:xfrm>
            <a:off x="4525702" y="0"/>
            <a:ext cx="7666298"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3974A12-DDA2-FB49-95AB-04F917955AC5}"/>
              </a:ext>
            </a:extLst>
          </p:cNvPr>
          <p:cNvSpPr txBox="1"/>
          <p:nvPr/>
        </p:nvSpPr>
        <p:spPr>
          <a:xfrm>
            <a:off x="5221924" y="6415212"/>
            <a:ext cx="6756004" cy="246221"/>
          </a:xfrm>
          <a:prstGeom prst="rect">
            <a:avLst/>
          </a:prstGeom>
          <a:noFill/>
        </p:spPr>
        <p:txBody>
          <a:bodyPr wrap="square" rtlCol="0">
            <a:spAutoFit/>
          </a:bodyPr>
          <a:lstStyle/>
          <a:p>
            <a:pPr>
              <a:spcBef>
                <a:spcPts val="0"/>
              </a:spcBef>
              <a:spcAft>
                <a:spcPts val="400"/>
              </a:spcAft>
            </a:pPr>
            <a:r>
              <a:rPr lang="en-GB"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6B588BB5-FF46-BD4E-A08B-4296A93C7864}" type="datetimeyyyy">
              <a:rPr lang="en-GB" sz="10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2025</a:t>
            </a:fld>
            <a:r>
              <a:rPr lang="en-GB"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0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AE884C96-75E8-0548-97E2-2B256A366938}"/>
              </a:ext>
            </a:extLst>
          </p:cNvPr>
          <p:cNvSpPr txBox="1"/>
          <p:nvPr/>
        </p:nvSpPr>
        <p:spPr>
          <a:xfrm>
            <a:off x="5979470" y="4689803"/>
            <a:ext cx="5454984" cy="882742"/>
          </a:xfrm>
          <a:prstGeom prst="rect">
            <a:avLst/>
          </a:prstGeom>
          <a:noFill/>
        </p:spPr>
        <p:txBody>
          <a:bodyPr wrap="square" rtlCol="0">
            <a:spAutoFit/>
          </a:bodyPr>
          <a:lstStyle/>
          <a:p>
            <a:pPr>
              <a:lnSpc>
                <a:spcPct val="110000"/>
              </a:lnSpc>
              <a:spcAft>
                <a:spcPts val="2700"/>
              </a:spcAft>
            </a:pPr>
            <a:r>
              <a:rPr lang="en-GB" sz="24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3">
                  <a:extLst>
                    <a:ext uri="{A12FA001-AC4F-418D-AE19-62706E023703}">
                      <ahyp:hlinkClr xmlns:ahyp="http://schemas.microsoft.com/office/drawing/2018/hyperlinkcolor" val="tx"/>
                    </a:ext>
                  </a:extLst>
                </a:hlinkClick>
              </a:rPr>
              <a:t>stats4sd.org/resources</a:t>
            </a:r>
            <a:endParaRPr lang="en-GB" sz="24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12" name="Picture 11" descr="A picture containing black, night&#10;&#10;Description automatically generated">
            <a:extLst>
              <a:ext uri="{FF2B5EF4-FFF2-40B4-BE49-F238E27FC236}">
                <a16:creationId xmlns:a16="http://schemas.microsoft.com/office/drawing/2014/main" id="{0EEC8CFF-BCA2-8A47-AA27-84C4B0528C9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21926" y="4832059"/>
            <a:ext cx="642466" cy="642466"/>
          </a:xfrm>
          <a:prstGeom prst="rect">
            <a:avLst/>
          </a:prstGeom>
        </p:spPr>
      </p:pic>
      <p:sp>
        <p:nvSpPr>
          <p:cNvPr id="19" name="Text Placeholder 18">
            <a:extLst>
              <a:ext uri="{FF2B5EF4-FFF2-40B4-BE49-F238E27FC236}">
                <a16:creationId xmlns:a16="http://schemas.microsoft.com/office/drawing/2014/main" id="{3CC3B39E-BD63-504B-BD1C-16C881EACE9A}"/>
              </a:ext>
            </a:extLst>
          </p:cNvPr>
          <p:cNvSpPr>
            <a:spLocks noGrp="1"/>
          </p:cNvSpPr>
          <p:nvPr>
            <p:ph type="body" sz="quarter" idx="10"/>
          </p:nvPr>
        </p:nvSpPr>
        <p:spPr>
          <a:xfrm>
            <a:off x="5221925" y="1100558"/>
            <a:ext cx="6096355" cy="1444738"/>
          </a:xfrm>
        </p:spPr>
        <p:txBody>
          <a:bodyPr>
            <a:normAutofit/>
          </a:bodyPr>
          <a:lstStyle>
            <a:lvl1pPr marL="0" indent="0">
              <a:lnSpc>
                <a:spcPct val="100000"/>
              </a:lnSpc>
              <a:buNone/>
              <a:defRPr lang="en-GB" sz="40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lvl="0"/>
            <a:r>
              <a:rPr lang="en-GB"/>
              <a:t>Click to edit Master text styles</a:t>
            </a:r>
          </a:p>
        </p:txBody>
      </p:sp>
      <p:sp>
        <p:nvSpPr>
          <p:cNvPr id="20" name="Text Placeholder 18">
            <a:extLst>
              <a:ext uri="{FF2B5EF4-FFF2-40B4-BE49-F238E27FC236}">
                <a16:creationId xmlns:a16="http://schemas.microsoft.com/office/drawing/2014/main" id="{48BC4465-C68A-844B-ABA9-61E2C12A3C72}"/>
              </a:ext>
            </a:extLst>
          </p:cNvPr>
          <p:cNvSpPr>
            <a:spLocks noGrp="1"/>
          </p:cNvSpPr>
          <p:nvPr>
            <p:ph type="body" sz="quarter" idx="11"/>
          </p:nvPr>
        </p:nvSpPr>
        <p:spPr>
          <a:xfrm>
            <a:off x="5221925" y="2688186"/>
            <a:ext cx="6096355" cy="1512456"/>
          </a:xfrm>
        </p:spPr>
        <p:txBody>
          <a:bodyPr>
            <a:noAutofit/>
          </a:bodyPr>
          <a:lstStyle>
            <a:lvl1pPr marL="0" indent="0">
              <a:spcAft>
                <a:spcPts val="800"/>
              </a:spcAft>
              <a:buNone/>
              <a:defRPr lang="en-GB" sz="2400" kern="12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2pPr>
            <a:lvl3pPr marL="9144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3pPr>
            <a:lvl4pPr marL="1371600" indent="0">
              <a:buNone/>
              <a:defRPr lang="en-GB" sz="4000" kern="1200" dirty="0" smtClean="0">
                <a:solidFill>
                  <a:schemeClr val="tx1"/>
                </a:solidFill>
                <a:latin typeface="+mn-lt"/>
                <a:ea typeface="Open Sans Light" panose="020B0306030504020204" pitchFamily="34" charset="0"/>
                <a:cs typeface="Open Sans Light" panose="020B0306030504020204" pitchFamily="34" charset="0"/>
              </a:defRPr>
            </a:lvl4pPr>
            <a:lvl5pPr marL="1828800" indent="0">
              <a:buNone/>
              <a:defRPr lang="en-GB" sz="4000" kern="1200" dirty="0">
                <a:solidFill>
                  <a:schemeClr val="tx1"/>
                </a:solidFill>
                <a:latin typeface="+mn-lt"/>
                <a:ea typeface="Open Sans Light" panose="020B0306030504020204" pitchFamily="34" charset="0"/>
                <a:cs typeface="Open Sans Light" panose="020B0306030504020204" pitchFamily="34" charset="0"/>
              </a:defRPr>
            </a:lvl5pPr>
          </a:lstStyle>
          <a:p>
            <a:pPr marL="0" lvl="0" indent="0" algn="l" defTabSz="914400" rtl="0" eaLnBrk="1" latinLnBrk="0" hangingPunct="1">
              <a:lnSpc>
                <a:spcPct val="110000"/>
              </a:lnSpc>
              <a:spcBef>
                <a:spcPts val="0"/>
              </a:spcBef>
              <a:spcAft>
                <a:spcPts val="1200"/>
              </a:spcAft>
              <a:buFont typeface="Arial" panose="020B0604020202020204" pitchFamily="34" charset="0"/>
              <a:buNone/>
            </a:pPr>
            <a:r>
              <a:rPr lang="en-GB"/>
              <a:t>Click to edit Master text styles</a:t>
            </a:r>
          </a:p>
        </p:txBody>
      </p:sp>
      <p:sp>
        <p:nvSpPr>
          <p:cNvPr id="11" name="TextBox 10">
            <a:extLst>
              <a:ext uri="{FF2B5EF4-FFF2-40B4-BE49-F238E27FC236}">
                <a16:creationId xmlns:a16="http://schemas.microsoft.com/office/drawing/2014/main" id="{6E1D88D5-7EC6-F042-A3D0-5392D5EDFCC8}"/>
              </a:ext>
            </a:extLst>
          </p:cNvPr>
          <p:cNvSpPr txBox="1"/>
          <p:nvPr/>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pic>
        <p:nvPicPr>
          <p:cNvPr id="3" name="Graphic 2">
            <a:extLst>
              <a:ext uri="{FF2B5EF4-FFF2-40B4-BE49-F238E27FC236}">
                <a16:creationId xmlns:a16="http://schemas.microsoft.com/office/drawing/2014/main" id="{8EEFD6B6-F8B7-9325-95DF-8396F742A0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0014" y="257891"/>
            <a:ext cx="1261146" cy="570519"/>
          </a:xfrm>
          <a:prstGeom prst="rect">
            <a:avLst/>
          </a:prstGeom>
        </p:spPr>
      </p:pic>
      <p:pic>
        <p:nvPicPr>
          <p:cNvPr id="2" name="Picture 1">
            <a:extLst>
              <a:ext uri="{FF2B5EF4-FFF2-40B4-BE49-F238E27FC236}">
                <a16:creationId xmlns:a16="http://schemas.microsoft.com/office/drawing/2014/main" id="{9CF99BCB-03E8-2FB3-DB52-5B363CDCEDEA}"/>
              </a:ext>
            </a:extLst>
          </p:cNvPr>
          <p:cNvPicPr>
            <a:picLocks noChangeAspect="1"/>
          </p:cNvPicPr>
          <p:nvPr userDrawn="1"/>
        </p:nvPicPr>
        <p:blipFill rotWithShape="1">
          <a:blip r:embed="rId7">
            <a:alphaModFix amt="97000"/>
            <a:extLst>
              <a:ext uri="{BEBA8EAE-BF5A-486C-A8C5-ECC9F3942E4B}">
                <a14:imgProps xmlns:a14="http://schemas.microsoft.com/office/drawing/2010/main">
                  <a14:imgLayer r:embed="rId8">
                    <a14:imgEffect>
                      <a14:sharpenSoften amount="-55000"/>
                    </a14:imgEffect>
                    <a14:imgEffect>
                      <a14:brightnessContrast bright="-12000"/>
                    </a14:imgEffect>
                  </a14:imgLayer>
                </a14:imgProps>
              </a:ext>
            </a:extLst>
          </a:blip>
          <a:srcRect b="24970"/>
          <a:stretch/>
        </p:blipFill>
        <p:spPr>
          <a:xfrm>
            <a:off x="1" y="0"/>
            <a:ext cx="12192000" cy="6858000"/>
          </a:xfrm>
          <a:prstGeom prst="rect">
            <a:avLst/>
          </a:prstGeom>
        </p:spPr>
      </p:pic>
      <p:sp>
        <p:nvSpPr>
          <p:cNvPr id="4" name="Rectangle 3">
            <a:extLst>
              <a:ext uri="{FF2B5EF4-FFF2-40B4-BE49-F238E27FC236}">
                <a16:creationId xmlns:a16="http://schemas.microsoft.com/office/drawing/2014/main" id="{58243203-D787-4985-28C6-E2541BD83054}"/>
              </a:ext>
            </a:extLst>
          </p:cNvPr>
          <p:cNvSpPr/>
          <p:nvPr userDrawn="1"/>
        </p:nvSpPr>
        <p:spPr>
          <a:xfrm>
            <a:off x="2783632" y="0"/>
            <a:ext cx="9408367" cy="685799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85D3378-1316-C2F4-A9C1-147C17FA0DB5}"/>
              </a:ext>
            </a:extLst>
          </p:cNvPr>
          <p:cNvSpPr txBox="1"/>
          <p:nvPr userDrawn="1"/>
        </p:nvSpPr>
        <p:spPr>
          <a:xfrm>
            <a:off x="3363266" y="6309320"/>
            <a:ext cx="8071187" cy="276999"/>
          </a:xfrm>
          <a:prstGeom prst="rect">
            <a:avLst/>
          </a:prstGeom>
          <a:noFill/>
        </p:spPr>
        <p:txBody>
          <a:bodyPr wrap="square" rtlCol="0">
            <a:spAutoFit/>
          </a:bodyPr>
          <a:lstStyle/>
          <a:p>
            <a:pPr>
              <a:spcBef>
                <a:spcPts val="0"/>
              </a:spcBef>
              <a:spcAft>
                <a:spcPts val="400"/>
              </a:spcAft>
            </a:pPr>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fld id="{EE89269B-7EA9-BA4D-9995-048642ABEEF8}" type="datetimeyyyy">
              <a:rPr lang="en-GB" sz="1200" smtClean="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2025</a:t>
            </a:fld>
            <a:r>
              <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Statistics for Sustainable Development  </a:t>
            </a:r>
            <a:r>
              <a:rPr lang="en-GB" sz="1200" u="sng"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Creative Commons Attribution-ShareAlike 4.0 International</a:t>
            </a:r>
            <a:endParaRPr lang="en-GB" sz="12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89D649B3-3AD4-1C72-2FB5-9EA7AAD0E096}"/>
              </a:ext>
            </a:extLst>
          </p:cNvPr>
          <p:cNvSpPr txBox="1"/>
          <p:nvPr userDrawn="1"/>
        </p:nvSpPr>
        <p:spPr>
          <a:xfrm>
            <a:off x="4598964" y="4689803"/>
            <a:ext cx="6835490" cy="948593"/>
          </a:xfrm>
          <a:prstGeom prst="rect">
            <a:avLst/>
          </a:prstGeom>
          <a:noFill/>
        </p:spPr>
        <p:txBody>
          <a:bodyPr wrap="square" rtlCol="0">
            <a:spAutoFit/>
          </a:bodyPr>
          <a:lstStyle/>
          <a:p>
            <a:pPr>
              <a:lnSpc>
                <a:spcPct val="110000"/>
              </a:lnSpc>
              <a:spcAft>
                <a:spcPts val="2700"/>
              </a:spcAft>
            </a:pPr>
            <a:r>
              <a:rPr lang="en-GB" sz="2600" dirty="0">
                <a:latin typeface="Open Sans Light" panose="020B0306030504020204" pitchFamily="34" charset="0"/>
                <a:ea typeface="Open Sans Light" panose="020B0306030504020204" pitchFamily="34" charset="0"/>
                <a:cs typeface="Open Sans Light" panose="020B0306030504020204" pitchFamily="34" charset="0"/>
              </a:rPr>
              <a:t>Find more guides and materials at </a:t>
            </a:r>
            <a:r>
              <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hlinkClick r:id="rId3">
                  <a:extLst>
                    <a:ext uri="{A12FA001-AC4F-418D-AE19-62706E023703}">
                      <ahyp:hlinkClr xmlns:ahyp="http://schemas.microsoft.com/office/drawing/2018/hyperlinkcolor" val="tx"/>
                    </a:ext>
                  </a:extLst>
                </a:hlinkClick>
              </a:rPr>
              <a:t>stats4sd.org/resources</a:t>
            </a:r>
            <a:endParaRPr lang="en-GB" sz="2600" b="1"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pic>
        <p:nvPicPr>
          <p:cNvPr id="8" name="Picture 7" descr="A picture containing black, night&#10;&#10;Description automatically generated">
            <a:extLst>
              <a:ext uri="{FF2B5EF4-FFF2-40B4-BE49-F238E27FC236}">
                <a16:creationId xmlns:a16="http://schemas.microsoft.com/office/drawing/2014/main" id="{5F268915-6EF4-C61D-58DD-117FFA2B8F1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63266" y="4720792"/>
            <a:ext cx="952467" cy="952467"/>
          </a:xfrm>
          <a:prstGeom prst="rect">
            <a:avLst/>
          </a:prstGeom>
        </p:spPr>
      </p:pic>
      <p:sp>
        <p:nvSpPr>
          <p:cNvPr id="13" name="TextBox 12">
            <a:extLst>
              <a:ext uri="{FF2B5EF4-FFF2-40B4-BE49-F238E27FC236}">
                <a16:creationId xmlns:a16="http://schemas.microsoft.com/office/drawing/2014/main" id="{C083C7B5-ADFC-A27C-3F3D-3B609B65FE6B}"/>
              </a:ext>
            </a:extLst>
          </p:cNvPr>
          <p:cNvSpPr txBox="1"/>
          <p:nvPr userDrawn="1"/>
        </p:nvSpPr>
        <p:spPr>
          <a:xfrm>
            <a:off x="10108505" y="265889"/>
            <a:ext cx="1869423" cy="553998"/>
          </a:xfrm>
          <a:prstGeom prst="rect">
            <a:avLst/>
          </a:prstGeom>
          <a:noFill/>
        </p:spPr>
        <p:txBody>
          <a:bodyPr wrap="none" rtlCol="0">
            <a:spAutoFit/>
          </a:bodyPr>
          <a:lstStyle/>
          <a:p>
            <a:r>
              <a:rPr lang="en-GB" sz="3000" b="1" i="0" dirty="0">
                <a:solidFill>
                  <a:srgbClr val="D2222A"/>
                </a:solidFill>
                <a:latin typeface="Open Sans" panose="020B0606030504020204" pitchFamily="34" charset="0"/>
                <a:ea typeface="Open Sans" panose="020B0606030504020204" pitchFamily="34" charset="0"/>
                <a:cs typeface="Open Sans" panose="020B0606030504020204" pitchFamily="34" charset="0"/>
              </a:rPr>
              <a:t>Stats4SD</a:t>
            </a:r>
          </a:p>
        </p:txBody>
      </p:sp>
    </p:spTree>
    <p:extLst>
      <p:ext uri="{BB962C8B-B14F-4D97-AF65-F5344CB8AC3E}">
        <p14:creationId xmlns:p14="http://schemas.microsoft.com/office/powerpoint/2010/main" val="173911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09B01-23F5-F346-B24D-7AA19B8B5E0D}"/>
              </a:ext>
            </a:extLst>
          </p:cNvPr>
          <p:cNvSpPr>
            <a:spLocks noGrp="1"/>
          </p:cNvSpPr>
          <p:nvPr>
            <p:ph type="title"/>
          </p:nvPr>
        </p:nvSpPr>
        <p:spPr>
          <a:xfrm>
            <a:off x="838198" y="540912"/>
            <a:ext cx="10916907" cy="1105325"/>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81EEE05F-F78F-0D48-8887-C53654C39AFB}"/>
              </a:ext>
            </a:extLst>
          </p:cNvPr>
          <p:cNvSpPr>
            <a:spLocks noGrp="1"/>
          </p:cNvSpPr>
          <p:nvPr>
            <p:ph type="body" idx="1"/>
          </p:nvPr>
        </p:nvSpPr>
        <p:spPr>
          <a:xfrm>
            <a:off x="838200" y="1825625"/>
            <a:ext cx="10916906" cy="398140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A073C7B4-2B6E-B649-A283-23AE6B7A4258}"/>
              </a:ext>
            </a:extLst>
          </p:cNvPr>
          <p:cNvSpPr>
            <a:spLocks noGrp="1"/>
          </p:cNvSpPr>
          <p:nvPr>
            <p:ph type="dt" sz="half" idx="2"/>
          </p:nvPr>
        </p:nvSpPr>
        <p:spPr>
          <a:xfrm>
            <a:off x="436894" y="6077516"/>
            <a:ext cx="23193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819CF-7BBE-4FF3-AC7D-548199C0B7EB}" type="datetimeFigureOut">
              <a:rPr lang="en-FI" smtClean="0"/>
              <a:t>1/13/25</a:t>
            </a:fld>
            <a:endParaRPr lang="en-FI"/>
          </a:p>
        </p:txBody>
      </p:sp>
      <p:sp>
        <p:nvSpPr>
          <p:cNvPr id="5" name="Footer Placeholder 4">
            <a:extLst>
              <a:ext uri="{FF2B5EF4-FFF2-40B4-BE49-F238E27FC236}">
                <a16:creationId xmlns:a16="http://schemas.microsoft.com/office/drawing/2014/main" id="{0D972EB5-F374-6B40-BF2A-1423618BFB9A}"/>
              </a:ext>
            </a:extLst>
          </p:cNvPr>
          <p:cNvSpPr>
            <a:spLocks noGrp="1"/>
          </p:cNvSpPr>
          <p:nvPr>
            <p:ph type="ftr" sz="quarter" idx="3"/>
          </p:nvPr>
        </p:nvSpPr>
        <p:spPr>
          <a:xfrm>
            <a:off x="2819834" y="6077516"/>
            <a:ext cx="34790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6A54B805-EFE3-3E45-9C7F-69BAA91A2695}"/>
              </a:ext>
            </a:extLst>
          </p:cNvPr>
          <p:cNvSpPr>
            <a:spLocks noGrp="1"/>
          </p:cNvSpPr>
          <p:nvPr>
            <p:ph type="sldNum" sz="quarter" idx="4"/>
          </p:nvPr>
        </p:nvSpPr>
        <p:spPr>
          <a:xfrm>
            <a:off x="6342137" y="6077516"/>
            <a:ext cx="23193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D9011-CF75-4551-A452-EB8D82945E1F}" type="slidenum">
              <a:rPr lang="en-FI" smtClean="0"/>
              <a:t>‹#›</a:t>
            </a:fld>
            <a:endParaRPr lang="en-FI"/>
          </a:p>
        </p:txBody>
      </p:sp>
      <p:pic>
        <p:nvPicPr>
          <p:cNvPr id="7" name="Picture 6">
            <a:extLst>
              <a:ext uri="{FF2B5EF4-FFF2-40B4-BE49-F238E27FC236}">
                <a16:creationId xmlns:a16="http://schemas.microsoft.com/office/drawing/2014/main" id="{0BFDEE31-3531-917E-64BD-A3FB589D313E}"/>
              </a:ext>
            </a:extLst>
          </p:cNvPr>
          <p:cNvPicPr>
            <a:picLocks noChangeAspect="1"/>
          </p:cNvPicPr>
          <p:nvPr/>
        </p:nvPicPr>
        <p:blipFill rotWithShape="1">
          <a:blip r:embed="rId12" cstate="print">
            <a:alphaModFix amt="97000"/>
            <a:extLst>
              <a:ext uri="{BEBA8EAE-BF5A-486C-A8C5-ECC9F3942E4B}">
                <a14:imgProps xmlns:a14="http://schemas.microsoft.com/office/drawing/2010/main">
                  <a14:imgLayer r:embed="rId13">
                    <a14:imgEffect>
                      <a14:sharpenSoften amount="-43000"/>
                    </a14:imgEffect>
                  </a14:imgLayer>
                </a14:imgProps>
              </a:ext>
              <a:ext uri="{28A0092B-C50C-407E-A947-70E740481C1C}">
                <a14:useLocalDpi xmlns:a14="http://schemas.microsoft.com/office/drawing/2010/main"/>
              </a:ext>
            </a:extLst>
          </a:blip>
          <a:srcRect b="24970"/>
          <a:stretch/>
        </p:blipFill>
        <p:spPr>
          <a:xfrm>
            <a:off x="1" y="0"/>
            <a:ext cx="12192000" cy="6858000"/>
          </a:xfrm>
          <a:prstGeom prst="rect">
            <a:avLst/>
          </a:prstGeom>
        </p:spPr>
      </p:pic>
    </p:spTree>
    <p:extLst>
      <p:ext uri="{BB962C8B-B14F-4D97-AF65-F5344CB8AC3E}">
        <p14:creationId xmlns:p14="http://schemas.microsoft.com/office/powerpoint/2010/main" val="12687438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xStyles>
    <p:titleStyle>
      <a:lvl1pPr algn="l" defTabSz="914400" rtl="0" eaLnBrk="1" latinLnBrk="0" hangingPunct="1">
        <a:lnSpc>
          <a:spcPct val="90000"/>
        </a:lnSpc>
        <a:spcBef>
          <a:spcPct val="0"/>
        </a:spcBef>
        <a:buNone/>
        <a:defRPr sz="6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10000"/>
        </a:lnSpc>
        <a:spcBef>
          <a:spcPts val="0"/>
        </a:spcBef>
        <a:spcAft>
          <a:spcPts val="1200"/>
        </a:spcAft>
        <a:buFont typeface="Arial" panose="020B0604020202020204" pitchFamily="34" charset="0"/>
        <a:buChar char="•"/>
        <a:defRPr lang="en-US" sz="2000" b="0" i="0" kern="1200" dirty="0" smtClean="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10000"/>
        </a:lnSpc>
        <a:spcBef>
          <a:spcPts val="0"/>
        </a:spcBef>
        <a:spcAft>
          <a:spcPts val="900"/>
        </a:spcAft>
        <a:buFont typeface="Arial" panose="020B0604020202020204" pitchFamily="34" charset="0"/>
        <a:buChar char="•"/>
        <a:defRPr sz="18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0000"/>
        </a:lnSpc>
        <a:spcBef>
          <a:spcPts val="0"/>
        </a:spcBef>
        <a:spcAft>
          <a:spcPts val="400"/>
        </a:spcAft>
        <a:buFont typeface="Arial" panose="020B0604020202020204" pitchFamily="34" charset="0"/>
        <a:buChar char="•"/>
        <a:defRPr sz="1600" b="0" i="0" kern="120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learn.org.nz/resources/575-scientific-modell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learn.org.nz/resources/575-scientific-modell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B939-3F9B-AE44-87B0-FDA2F323F7FC}"/>
              </a:ext>
            </a:extLst>
          </p:cNvPr>
          <p:cNvSpPr>
            <a:spLocks noGrp="1"/>
          </p:cNvSpPr>
          <p:nvPr>
            <p:ph type="title"/>
          </p:nvPr>
        </p:nvSpPr>
        <p:spPr>
          <a:xfrm>
            <a:off x="1966363" y="583561"/>
            <a:ext cx="7687304" cy="2141463"/>
          </a:xfrm>
        </p:spPr>
        <p:txBody>
          <a:bodyPr/>
          <a:lstStyle/>
          <a:p>
            <a:r>
              <a:rPr lang="en-GB" dirty="0"/>
              <a:t>Models, science and statistics</a:t>
            </a:r>
            <a:endParaRPr lang="en-US" dirty="0"/>
          </a:p>
        </p:txBody>
      </p:sp>
      <p:sp>
        <p:nvSpPr>
          <p:cNvPr id="3" name="Subtitle 2">
            <a:extLst>
              <a:ext uri="{FF2B5EF4-FFF2-40B4-BE49-F238E27FC236}">
                <a16:creationId xmlns:a16="http://schemas.microsoft.com/office/drawing/2014/main" id="{320FF102-B0BE-BD4E-A451-FAC5AE89EA80}"/>
              </a:ext>
            </a:extLst>
          </p:cNvPr>
          <p:cNvSpPr>
            <a:spLocks noGrp="1"/>
          </p:cNvSpPr>
          <p:nvPr>
            <p:ph type="subTitle" idx="1"/>
          </p:nvPr>
        </p:nvSpPr>
        <p:spPr>
          <a:xfrm>
            <a:off x="1966361" y="2853015"/>
            <a:ext cx="7987100" cy="2301915"/>
          </a:xfrm>
        </p:spPr>
        <p:txBody>
          <a:bodyPr/>
          <a:lstStyle/>
          <a:p>
            <a:pPr>
              <a:spcAft>
                <a:spcPts val="3600"/>
              </a:spcAft>
            </a:pPr>
            <a:r>
              <a:rPr lang="en-GB" sz="4000" dirty="0">
                <a:latin typeface="Open Sans Light" pitchFamily="2" charset="0"/>
                <a:ea typeface="Open Sans Light" pitchFamily="2" charset="0"/>
                <a:cs typeface="Open Sans Light" pitchFamily="2" charset="0"/>
              </a:rPr>
              <a:t>Thoughts for students in agriculture and agroecology </a:t>
            </a:r>
          </a:p>
          <a:p>
            <a:r>
              <a:rPr lang="en-US" sz="2400" b="1" dirty="0">
                <a:latin typeface="Open Sans" pitchFamily="2" charset="0"/>
                <a:ea typeface="Open Sans" pitchFamily="2" charset="0"/>
                <a:cs typeface="Open Sans" pitchFamily="2" charset="0"/>
              </a:rPr>
              <a:t>Ric Coe, December 2024</a:t>
            </a:r>
          </a:p>
        </p:txBody>
      </p:sp>
      <p:cxnSp>
        <p:nvCxnSpPr>
          <p:cNvPr id="5" name="Straight Connector 4">
            <a:extLst>
              <a:ext uri="{FF2B5EF4-FFF2-40B4-BE49-F238E27FC236}">
                <a16:creationId xmlns:a16="http://schemas.microsoft.com/office/drawing/2014/main" id="{9F87E8A4-21D6-3243-AA8A-50F89BF69A47}"/>
              </a:ext>
            </a:extLst>
          </p:cNvPr>
          <p:cNvCxnSpPr>
            <a:cxnSpLocks/>
          </p:cNvCxnSpPr>
          <p:nvPr/>
        </p:nvCxnSpPr>
        <p:spPr>
          <a:xfrm>
            <a:off x="1436317" y="1113609"/>
            <a:ext cx="0" cy="3058341"/>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white text&#10;&#10;Description automatically generated">
            <a:extLst>
              <a:ext uri="{FF2B5EF4-FFF2-40B4-BE49-F238E27FC236}">
                <a16:creationId xmlns:a16="http://schemas.microsoft.com/office/drawing/2014/main" id="{8F55E5F4-D567-BFC6-1A21-081FF36D1CB7}"/>
              </a:ext>
            </a:extLst>
          </p:cNvPr>
          <p:cNvPicPr>
            <a:picLocks noChangeAspect="1"/>
          </p:cNvPicPr>
          <p:nvPr/>
        </p:nvPicPr>
        <p:blipFill>
          <a:blip r:embed="rId3"/>
          <a:stretch>
            <a:fillRect/>
          </a:stretch>
        </p:blipFill>
        <p:spPr>
          <a:xfrm>
            <a:off x="5173123" y="5933900"/>
            <a:ext cx="1570760" cy="713368"/>
          </a:xfrm>
          <a:prstGeom prst="rect">
            <a:avLst/>
          </a:prstGeom>
        </p:spPr>
      </p:pic>
    </p:spTree>
    <p:extLst>
      <p:ext uri="{BB962C8B-B14F-4D97-AF65-F5344CB8AC3E}">
        <p14:creationId xmlns:p14="http://schemas.microsoft.com/office/powerpoint/2010/main" val="206090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C58CD-3452-54D6-7DE9-05BFE559BFAA}"/>
              </a:ext>
            </a:extLst>
          </p:cNvPr>
          <p:cNvSpPr>
            <a:spLocks noGrp="1"/>
          </p:cNvSpPr>
          <p:nvPr>
            <p:ph sz="half" idx="2"/>
          </p:nvPr>
        </p:nvSpPr>
        <p:spPr>
          <a:xfrm>
            <a:off x="7993624" y="1906005"/>
            <a:ext cx="3461146" cy="3998780"/>
          </a:xfrm>
        </p:spPr>
        <p:txBody>
          <a:bodyPr/>
          <a:lstStyle/>
          <a:p>
            <a:pPr marL="0" indent="0">
              <a:buNone/>
            </a:pPr>
            <a:r>
              <a:rPr lang="en-GB" dirty="0"/>
              <a:t>Experiment:</a:t>
            </a:r>
          </a:p>
          <a:p>
            <a:r>
              <a:rPr lang="en-GB" dirty="0"/>
              <a:t>Rate of phosphorus (P) fertilizer</a:t>
            </a:r>
          </a:p>
          <a:p>
            <a:r>
              <a:rPr lang="en-GB" dirty="0"/>
              <a:t>Maize yield</a:t>
            </a:r>
          </a:p>
          <a:p>
            <a:r>
              <a:rPr lang="en-GB" dirty="0"/>
              <a:t>Two sites</a:t>
            </a:r>
          </a:p>
          <a:p>
            <a:r>
              <a:rPr lang="en-GB" dirty="0"/>
              <a:t>Made up data.</a:t>
            </a:r>
            <a:endParaRPr lang="en-FI" dirty="0"/>
          </a:p>
        </p:txBody>
      </p:sp>
      <p:sp>
        <p:nvSpPr>
          <p:cNvPr id="2" name="Title 1">
            <a:extLst>
              <a:ext uri="{FF2B5EF4-FFF2-40B4-BE49-F238E27FC236}">
                <a16:creationId xmlns:a16="http://schemas.microsoft.com/office/drawing/2014/main" id="{1A764FB5-ECFE-3F67-3AB2-15CB85B00B5D}"/>
              </a:ext>
            </a:extLst>
          </p:cNvPr>
          <p:cNvSpPr>
            <a:spLocks noGrp="1"/>
          </p:cNvSpPr>
          <p:nvPr>
            <p:ph type="title"/>
          </p:nvPr>
        </p:nvSpPr>
        <p:spPr/>
        <p:txBody>
          <a:bodyPr/>
          <a:lstStyle/>
          <a:p>
            <a:r>
              <a:rPr lang="en-GB" dirty="0"/>
              <a:t>Phosphorus response experiment</a:t>
            </a:r>
            <a:endParaRPr lang="en-FI" dirty="0"/>
          </a:p>
        </p:txBody>
      </p:sp>
      <p:grpSp>
        <p:nvGrpSpPr>
          <p:cNvPr id="10" name="Group 9">
            <a:extLst>
              <a:ext uri="{FF2B5EF4-FFF2-40B4-BE49-F238E27FC236}">
                <a16:creationId xmlns:a16="http://schemas.microsoft.com/office/drawing/2014/main" id="{A06595B4-F806-79CD-8E30-2645E7CFEB62}"/>
              </a:ext>
            </a:extLst>
          </p:cNvPr>
          <p:cNvGrpSpPr/>
          <p:nvPr/>
        </p:nvGrpSpPr>
        <p:grpSpPr>
          <a:xfrm>
            <a:off x="551670" y="1418187"/>
            <a:ext cx="7015402" cy="4974417"/>
            <a:chOff x="195059" y="1382138"/>
            <a:chExt cx="7461929" cy="5291036"/>
          </a:xfrm>
        </p:grpSpPr>
        <p:pic>
          <p:nvPicPr>
            <p:cNvPr id="5" name="Picture 4">
              <a:extLst>
                <a:ext uri="{FF2B5EF4-FFF2-40B4-BE49-F238E27FC236}">
                  <a16:creationId xmlns:a16="http://schemas.microsoft.com/office/drawing/2014/main" id="{3BE47DD7-052B-74B4-E75B-3FDE4292132E}"/>
                </a:ext>
              </a:extLst>
            </p:cNvPr>
            <p:cNvPicPr>
              <a:picLocks noChangeAspect="1"/>
            </p:cNvPicPr>
            <p:nvPr/>
          </p:nvPicPr>
          <p:blipFill>
            <a:blip r:embed="rId4"/>
            <a:srcRect r="32282" b="32185"/>
            <a:stretch/>
          </p:blipFill>
          <p:spPr>
            <a:xfrm>
              <a:off x="195059" y="1382138"/>
              <a:ext cx="7461929" cy="5291036"/>
            </a:xfrm>
            <a:prstGeom prst="rect">
              <a:avLst/>
            </a:prstGeom>
          </p:spPr>
        </p:pic>
        <p:grpSp>
          <p:nvGrpSpPr>
            <p:cNvPr id="7" name="Group 6">
              <a:extLst>
                <a:ext uri="{FF2B5EF4-FFF2-40B4-BE49-F238E27FC236}">
                  <a16:creationId xmlns:a16="http://schemas.microsoft.com/office/drawing/2014/main" id="{A7F66A43-6A6B-CA31-C226-A579E1A8C19F}"/>
                </a:ext>
              </a:extLst>
            </p:cNvPr>
            <p:cNvGrpSpPr/>
            <p:nvPr/>
          </p:nvGrpSpPr>
          <p:grpSpPr>
            <a:xfrm>
              <a:off x="392430" y="3314700"/>
              <a:ext cx="4428943" cy="2862263"/>
              <a:chOff x="392430" y="3314700"/>
              <a:chExt cx="4428943" cy="2862263"/>
            </a:xfrm>
          </p:grpSpPr>
          <p:sp>
            <p:nvSpPr>
              <p:cNvPr id="4" name="Oval 3">
                <a:extLst>
                  <a:ext uri="{FF2B5EF4-FFF2-40B4-BE49-F238E27FC236}">
                    <a16:creationId xmlns:a16="http://schemas.microsoft.com/office/drawing/2014/main" id="{9DA9070B-A11D-EF8A-5162-22EC11500140}"/>
                  </a:ext>
                </a:extLst>
              </p:cNvPr>
              <p:cNvSpPr/>
              <p:nvPr/>
            </p:nvSpPr>
            <p:spPr>
              <a:xfrm>
                <a:off x="392430" y="5079683"/>
                <a:ext cx="891540" cy="10972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val 5">
                <a:extLst>
                  <a:ext uri="{FF2B5EF4-FFF2-40B4-BE49-F238E27FC236}">
                    <a16:creationId xmlns:a16="http://schemas.microsoft.com/office/drawing/2014/main" id="{B07A7743-A7A3-09B7-66AF-49101243CC45}"/>
                  </a:ext>
                </a:extLst>
              </p:cNvPr>
              <p:cNvSpPr/>
              <p:nvPr/>
            </p:nvSpPr>
            <p:spPr>
              <a:xfrm>
                <a:off x="3929833" y="3314700"/>
                <a:ext cx="891540" cy="10972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grpSp>
      </p:grpSp>
    </p:spTree>
    <p:custDataLst>
      <p:tags r:id="rId1"/>
    </p:custDataLst>
    <p:extLst>
      <p:ext uri="{BB962C8B-B14F-4D97-AF65-F5344CB8AC3E}">
        <p14:creationId xmlns:p14="http://schemas.microsoft.com/office/powerpoint/2010/main" val="372131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AE4EE-EF17-3116-1927-358EDAEAEE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90E00-0A61-7124-7957-E93177AFA5C1}"/>
              </a:ext>
            </a:extLst>
          </p:cNvPr>
          <p:cNvSpPr>
            <a:spLocks noGrp="1"/>
          </p:cNvSpPr>
          <p:nvPr>
            <p:ph sz="half" idx="2"/>
          </p:nvPr>
        </p:nvSpPr>
        <p:spPr>
          <a:xfrm>
            <a:off x="7093973" y="1582034"/>
            <a:ext cx="4812761" cy="4556442"/>
          </a:xfrm>
        </p:spPr>
        <p:txBody>
          <a:bodyPr>
            <a:normAutofit/>
          </a:bodyPr>
          <a:lstStyle/>
          <a:p>
            <a:r>
              <a:rPr lang="en-GB" dirty="0"/>
              <a:t>Straight line model (simple linear regression)</a:t>
            </a:r>
          </a:p>
          <a:p>
            <a:r>
              <a:rPr lang="en-GB" dirty="0"/>
              <a:t>Scientific justification:</a:t>
            </a:r>
          </a:p>
          <a:p>
            <a:pPr lvl="1"/>
            <a:r>
              <a:rPr lang="en-GB" dirty="0"/>
              <a:t>P is limiting yield</a:t>
            </a:r>
          </a:p>
          <a:p>
            <a:pPr lvl="1"/>
            <a:r>
              <a:rPr lang="en-GB" dirty="0"/>
              <a:t>P concentration in crop is constant</a:t>
            </a:r>
          </a:p>
          <a:p>
            <a:r>
              <a:rPr lang="en-GB" dirty="0"/>
              <a:t>Poor description of the data!</a:t>
            </a:r>
          </a:p>
          <a:p>
            <a:r>
              <a:rPr lang="en-GB" dirty="0"/>
              <a:t>Observations are not aligned with the model</a:t>
            </a:r>
          </a:p>
          <a:p>
            <a:r>
              <a:rPr lang="en-GB" dirty="0"/>
              <a:t>Misleading answers</a:t>
            </a:r>
            <a:endParaRPr lang="en-FI" dirty="0"/>
          </a:p>
        </p:txBody>
      </p:sp>
      <p:sp>
        <p:nvSpPr>
          <p:cNvPr id="2" name="Title 1">
            <a:extLst>
              <a:ext uri="{FF2B5EF4-FFF2-40B4-BE49-F238E27FC236}">
                <a16:creationId xmlns:a16="http://schemas.microsoft.com/office/drawing/2014/main" id="{F3C4E728-1BDA-B54E-A9C5-8C6C203969D0}"/>
              </a:ext>
            </a:extLst>
          </p:cNvPr>
          <p:cNvSpPr>
            <a:spLocks noGrp="1"/>
          </p:cNvSpPr>
          <p:nvPr>
            <p:ph type="title"/>
          </p:nvPr>
        </p:nvSpPr>
        <p:spPr/>
        <p:txBody>
          <a:bodyPr/>
          <a:lstStyle/>
          <a:p>
            <a:r>
              <a:rPr lang="en-GB" dirty="0"/>
              <a:t>Phosphorus response experiment</a:t>
            </a:r>
            <a:endParaRPr lang="en-FI" dirty="0"/>
          </a:p>
        </p:txBody>
      </p:sp>
      <p:pic>
        <p:nvPicPr>
          <p:cNvPr id="8" name="Picture 7">
            <a:extLst>
              <a:ext uri="{FF2B5EF4-FFF2-40B4-BE49-F238E27FC236}">
                <a16:creationId xmlns:a16="http://schemas.microsoft.com/office/drawing/2014/main" id="{52EBF663-DD48-6490-DE61-9DD4E50B7B3C}"/>
              </a:ext>
            </a:extLst>
          </p:cNvPr>
          <p:cNvPicPr>
            <a:picLocks noChangeAspect="1"/>
          </p:cNvPicPr>
          <p:nvPr/>
        </p:nvPicPr>
        <p:blipFill>
          <a:blip r:embed="rId3"/>
          <a:srcRect r="32012" b="32566"/>
          <a:stretch/>
        </p:blipFill>
        <p:spPr>
          <a:xfrm>
            <a:off x="156149" y="1479415"/>
            <a:ext cx="6634117" cy="4659062"/>
          </a:xfrm>
          <a:prstGeom prst="rect">
            <a:avLst/>
          </a:prstGeom>
        </p:spPr>
      </p:pic>
    </p:spTree>
    <p:extLst>
      <p:ext uri="{BB962C8B-B14F-4D97-AF65-F5344CB8AC3E}">
        <p14:creationId xmlns:p14="http://schemas.microsoft.com/office/powerpoint/2010/main" val="30054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06404-8597-66BD-66B0-D6ACB1BC1215}"/>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EE1752C-7EB2-CD2E-B9FC-8B787E343C6F}"/>
              </a:ext>
            </a:extLst>
          </p:cNvPr>
          <p:cNvSpPr>
            <a:spLocks noGrp="1"/>
          </p:cNvSpPr>
          <p:nvPr>
            <p:ph sz="half" idx="2"/>
          </p:nvPr>
        </p:nvSpPr>
        <p:spPr>
          <a:xfrm>
            <a:off x="7344697" y="1582034"/>
            <a:ext cx="4562038" cy="4556442"/>
          </a:xfrm>
        </p:spPr>
        <p:txBody>
          <a:bodyPr>
            <a:normAutofit/>
          </a:bodyPr>
          <a:lstStyle/>
          <a:p>
            <a:r>
              <a:rPr lang="en-GB" dirty="0"/>
              <a:t>Straight line model (simple linear regression)  for P&lt; 50 </a:t>
            </a:r>
          </a:p>
          <a:p>
            <a:r>
              <a:rPr lang="en-GB" dirty="0"/>
              <a:t>Acceptable</a:t>
            </a:r>
          </a:p>
          <a:p>
            <a:r>
              <a:rPr lang="en-GB" dirty="0"/>
              <a:t>Important results to understand</a:t>
            </a:r>
          </a:p>
          <a:p>
            <a:endParaRPr lang="en-FI" dirty="0"/>
          </a:p>
        </p:txBody>
      </p:sp>
      <p:sp>
        <p:nvSpPr>
          <p:cNvPr id="2" name="Title 1">
            <a:extLst>
              <a:ext uri="{FF2B5EF4-FFF2-40B4-BE49-F238E27FC236}">
                <a16:creationId xmlns:a16="http://schemas.microsoft.com/office/drawing/2014/main" id="{BD0E59A7-FD0B-B37C-75D5-03610D195BC8}"/>
              </a:ext>
            </a:extLst>
          </p:cNvPr>
          <p:cNvSpPr>
            <a:spLocks noGrp="1"/>
          </p:cNvSpPr>
          <p:nvPr>
            <p:ph type="title"/>
          </p:nvPr>
        </p:nvSpPr>
        <p:spPr/>
        <p:txBody>
          <a:bodyPr/>
          <a:lstStyle/>
          <a:p>
            <a:r>
              <a:rPr lang="en-GB" dirty="0"/>
              <a:t>Phosphorus response experiment</a:t>
            </a:r>
            <a:endParaRPr lang="en-FI" dirty="0"/>
          </a:p>
        </p:txBody>
      </p:sp>
      <p:pic>
        <p:nvPicPr>
          <p:cNvPr id="5" name="Picture 4">
            <a:extLst>
              <a:ext uri="{FF2B5EF4-FFF2-40B4-BE49-F238E27FC236}">
                <a16:creationId xmlns:a16="http://schemas.microsoft.com/office/drawing/2014/main" id="{2B3876E0-FE76-470A-2907-720B700F34D3}"/>
              </a:ext>
            </a:extLst>
          </p:cNvPr>
          <p:cNvPicPr>
            <a:picLocks noChangeAspect="1"/>
          </p:cNvPicPr>
          <p:nvPr/>
        </p:nvPicPr>
        <p:blipFill>
          <a:blip r:embed="rId3"/>
          <a:srcRect r="31742" b="32566"/>
          <a:stretch/>
        </p:blipFill>
        <p:spPr>
          <a:xfrm>
            <a:off x="169330" y="1582034"/>
            <a:ext cx="6922119" cy="4842105"/>
          </a:xfrm>
          <a:prstGeom prst="rect">
            <a:avLst/>
          </a:prstGeom>
        </p:spPr>
      </p:pic>
      <p:graphicFrame>
        <p:nvGraphicFramePr>
          <p:cNvPr id="12" name="Content Placeholder 6">
            <a:extLst>
              <a:ext uri="{FF2B5EF4-FFF2-40B4-BE49-F238E27FC236}">
                <a16:creationId xmlns:a16="http://schemas.microsoft.com/office/drawing/2014/main" id="{181D21C8-5A1C-6B81-B006-0338F34E033A}"/>
              </a:ext>
            </a:extLst>
          </p:cNvPr>
          <p:cNvGraphicFramePr>
            <a:graphicFrameLocks/>
          </p:cNvGraphicFramePr>
          <p:nvPr>
            <p:extLst>
              <p:ext uri="{D42A27DB-BD31-4B8C-83A1-F6EECF244321}">
                <p14:modId xmlns:p14="http://schemas.microsoft.com/office/powerpoint/2010/main" val="1746664790"/>
              </p:ext>
            </p:extLst>
          </p:nvPr>
        </p:nvGraphicFramePr>
        <p:xfrm>
          <a:off x="7463088" y="4003086"/>
          <a:ext cx="3819428" cy="2057400"/>
        </p:xfrm>
        <a:graphic>
          <a:graphicData uri="http://schemas.openxmlformats.org/drawingml/2006/table">
            <a:tbl>
              <a:tblPr firstRow="1" bandRow="1">
                <a:tableStyleId>{5C22544A-7EE6-4342-B048-85BDC9FD1C3A}</a:tableStyleId>
              </a:tblPr>
              <a:tblGrid>
                <a:gridCol w="1713413">
                  <a:extLst>
                    <a:ext uri="{9D8B030D-6E8A-4147-A177-3AD203B41FA5}">
                      <a16:colId xmlns:a16="http://schemas.microsoft.com/office/drawing/2014/main" val="1701186510"/>
                    </a:ext>
                  </a:extLst>
                </a:gridCol>
                <a:gridCol w="1211927">
                  <a:extLst>
                    <a:ext uri="{9D8B030D-6E8A-4147-A177-3AD203B41FA5}">
                      <a16:colId xmlns:a16="http://schemas.microsoft.com/office/drawing/2014/main" val="1706880512"/>
                    </a:ext>
                  </a:extLst>
                </a:gridCol>
                <a:gridCol w="894088">
                  <a:extLst>
                    <a:ext uri="{9D8B030D-6E8A-4147-A177-3AD203B41FA5}">
                      <a16:colId xmlns:a16="http://schemas.microsoft.com/office/drawing/2014/main" val="2767042698"/>
                    </a:ext>
                  </a:extLst>
                </a:gridCol>
              </a:tblGrid>
              <a:tr h="396280">
                <a:tc>
                  <a:txBody>
                    <a:bodyPr/>
                    <a:lstStyle/>
                    <a:p>
                      <a:r>
                        <a:rPr lang="en-GB" dirty="0"/>
                        <a:t>Site</a:t>
                      </a:r>
                      <a:endParaRPr lang="en-FI" dirty="0"/>
                    </a:p>
                  </a:txBody>
                  <a:tcPr/>
                </a:tc>
                <a:tc>
                  <a:txBody>
                    <a:bodyPr/>
                    <a:lstStyle/>
                    <a:p>
                      <a:r>
                        <a:rPr lang="en-GB" dirty="0"/>
                        <a:t>1</a:t>
                      </a:r>
                      <a:endParaRPr lang="en-FI" dirty="0"/>
                    </a:p>
                  </a:txBody>
                  <a:tcPr/>
                </a:tc>
                <a:tc>
                  <a:txBody>
                    <a:bodyPr/>
                    <a:lstStyle/>
                    <a:p>
                      <a:r>
                        <a:rPr lang="en-GB" dirty="0"/>
                        <a:t>2</a:t>
                      </a:r>
                      <a:endParaRPr lang="en-FI" dirty="0"/>
                    </a:p>
                  </a:txBody>
                  <a:tcPr/>
                </a:tc>
                <a:extLst>
                  <a:ext uri="{0D108BD9-81ED-4DB2-BD59-A6C34878D82A}">
                    <a16:rowId xmlns:a16="http://schemas.microsoft.com/office/drawing/2014/main" val="454265762"/>
                  </a:ext>
                </a:extLst>
              </a:tr>
              <a:tr h="683991">
                <a:tc>
                  <a:txBody>
                    <a:bodyPr/>
                    <a:lstStyle/>
                    <a:p>
                      <a:r>
                        <a:rPr lang="en-GB" dirty="0"/>
                        <a:t>Yield at 0 P (t/ha)</a:t>
                      </a:r>
                      <a:endParaRPr lang="en-FI" dirty="0"/>
                    </a:p>
                  </a:txBody>
                  <a:tcPr/>
                </a:tc>
                <a:tc>
                  <a:txBody>
                    <a:bodyPr/>
                    <a:lstStyle/>
                    <a:p>
                      <a:r>
                        <a:rPr lang="en-GB" dirty="0"/>
                        <a:t>1.4</a:t>
                      </a:r>
                      <a:endParaRPr lang="en-FI" dirty="0"/>
                    </a:p>
                  </a:txBody>
                  <a:tcPr/>
                </a:tc>
                <a:tc>
                  <a:txBody>
                    <a:bodyPr/>
                    <a:lstStyle/>
                    <a:p>
                      <a:r>
                        <a:rPr lang="en-GB" dirty="0"/>
                        <a:t>3.9</a:t>
                      </a:r>
                      <a:endParaRPr lang="en-FI" dirty="0"/>
                    </a:p>
                  </a:txBody>
                  <a:tcPr/>
                </a:tc>
                <a:extLst>
                  <a:ext uri="{0D108BD9-81ED-4DB2-BD59-A6C34878D82A}">
                    <a16:rowId xmlns:a16="http://schemas.microsoft.com/office/drawing/2014/main" val="3533865393"/>
                  </a:ext>
                </a:extLst>
              </a:tr>
              <a:tr h="977129">
                <a:tc>
                  <a:txBody>
                    <a:bodyPr/>
                    <a:lstStyle/>
                    <a:p>
                      <a:r>
                        <a:rPr lang="en-GB" dirty="0"/>
                        <a:t>Initial response to P (t/kg P)</a:t>
                      </a:r>
                      <a:endParaRPr lang="en-FI" dirty="0"/>
                    </a:p>
                  </a:txBody>
                  <a:tcPr/>
                </a:tc>
                <a:tc>
                  <a:txBody>
                    <a:bodyPr/>
                    <a:lstStyle/>
                    <a:p>
                      <a:r>
                        <a:rPr lang="en-GB" dirty="0"/>
                        <a:t>0.08</a:t>
                      </a:r>
                      <a:endParaRPr lang="en-FI" dirty="0"/>
                    </a:p>
                  </a:txBody>
                  <a:tcPr/>
                </a:tc>
                <a:tc>
                  <a:txBody>
                    <a:bodyPr/>
                    <a:lstStyle/>
                    <a:p>
                      <a:r>
                        <a:rPr lang="en-GB" dirty="0"/>
                        <a:t>0.01</a:t>
                      </a:r>
                      <a:endParaRPr lang="en-FI" dirty="0"/>
                    </a:p>
                  </a:txBody>
                  <a:tcPr/>
                </a:tc>
                <a:extLst>
                  <a:ext uri="{0D108BD9-81ED-4DB2-BD59-A6C34878D82A}">
                    <a16:rowId xmlns:a16="http://schemas.microsoft.com/office/drawing/2014/main" val="3546339847"/>
                  </a:ext>
                </a:extLst>
              </a:tr>
            </a:tbl>
          </a:graphicData>
        </a:graphic>
      </p:graphicFrame>
    </p:spTree>
    <p:extLst>
      <p:ext uri="{BB962C8B-B14F-4D97-AF65-F5344CB8AC3E}">
        <p14:creationId xmlns:p14="http://schemas.microsoft.com/office/powerpoint/2010/main" val="2840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AA36B-7FC0-893D-E107-71F5ABA8E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03A7B-0724-1334-54B4-730109AC6219}"/>
              </a:ext>
            </a:extLst>
          </p:cNvPr>
          <p:cNvSpPr>
            <a:spLocks noGrp="1"/>
          </p:cNvSpPr>
          <p:nvPr>
            <p:ph type="title"/>
          </p:nvPr>
        </p:nvSpPr>
        <p:spPr/>
        <p:txBody>
          <a:bodyPr/>
          <a:lstStyle/>
          <a:p>
            <a:r>
              <a:rPr lang="en-GB" dirty="0"/>
              <a:t>Phosphorus response experiment</a:t>
            </a:r>
            <a:endParaRPr lang="en-FI" dirty="0"/>
          </a:p>
        </p:txBody>
      </p:sp>
      <p:pic>
        <p:nvPicPr>
          <p:cNvPr id="6" name="Picture 5">
            <a:extLst>
              <a:ext uri="{FF2B5EF4-FFF2-40B4-BE49-F238E27FC236}">
                <a16:creationId xmlns:a16="http://schemas.microsoft.com/office/drawing/2014/main" id="{B138EAAC-2FB6-A711-5308-A800025968E6}"/>
              </a:ext>
            </a:extLst>
          </p:cNvPr>
          <p:cNvPicPr>
            <a:picLocks noChangeAspect="1"/>
          </p:cNvPicPr>
          <p:nvPr/>
        </p:nvPicPr>
        <p:blipFill>
          <a:blip r:embed="rId3"/>
          <a:srcRect r="32012" b="33709"/>
          <a:stretch/>
        </p:blipFill>
        <p:spPr>
          <a:xfrm>
            <a:off x="390346" y="1526187"/>
            <a:ext cx="7054862" cy="4870551"/>
          </a:xfrm>
          <a:prstGeom prst="rect">
            <a:avLst/>
          </a:prstGeom>
        </p:spPr>
      </p:pic>
      <p:sp>
        <p:nvSpPr>
          <p:cNvPr id="9" name="Content Placeholder 2">
            <a:extLst>
              <a:ext uri="{FF2B5EF4-FFF2-40B4-BE49-F238E27FC236}">
                <a16:creationId xmlns:a16="http://schemas.microsoft.com/office/drawing/2014/main" id="{3497F086-D756-F9AD-9E61-70EF426BA48C}"/>
              </a:ext>
            </a:extLst>
          </p:cNvPr>
          <p:cNvSpPr txBox="1">
            <a:spLocks/>
          </p:cNvSpPr>
          <p:nvPr/>
        </p:nvSpPr>
        <p:spPr>
          <a:xfrm>
            <a:off x="7731982" y="1588740"/>
            <a:ext cx="4054923" cy="2389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800" dirty="0">
                <a:latin typeface="Open Sans Light" pitchFamily="2" charset="0"/>
                <a:ea typeface="Open Sans Light" pitchFamily="2" charset="0"/>
                <a:cs typeface="Open Sans Light" pitchFamily="2" charset="0"/>
              </a:rPr>
              <a:t>A non-linear model with a maximum yield</a:t>
            </a:r>
          </a:p>
          <a:p>
            <a:pPr>
              <a:lnSpc>
                <a:spcPct val="110000"/>
              </a:lnSpc>
            </a:pPr>
            <a:r>
              <a:rPr lang="en-GB" sz="1800" dirty="0">
                <a:latin typeface="Open Sans Light" pitchFamily="2" charset="0"/>
                <a:ea typeface="Open Sans Light" pitchFamily="2" charset="0"/>
                <a:cs typeface="Open Sans Light" pitchFamily="2" charset="0"/>
              </a:rPr>
              <a:t>Acceptable description of the data</a:t>
            </a:r>
          </a:p>
          <a:p>
            <a:pPr>
              <a:lnSpc>
                <a:spcPct val="110000"/>
              </a:lnSpc>
            </a:pPr>
            <a:r>
              <a:rPr lang="en-GB" sz="1800" dirty="0">
                <a:latin typeface="Open Sans Light" pitchFamily="2" charset="0"/>
                <a:ea typeface="Open Sans Light" pitchFamily="2" charset="0"/>
                <a:cs typeface="Open Sans Light" pitchFamily="2" charset="0"/>
              </a:rPr>
              <a:t>More results to understand…</a:t>
            </a:r>
            <a:br>
              <a:rPr lang="en-GB" sz="1800" dirty="0">
                <a:latin typeface="Open Sans Light" pitchFamily="2" charset="0"/>
                <a:ea typeface="Open Sans Light" pitchFamily="2" charset="0"/>
                <a:cs typeface="Open Sans Light" pitchFamily="2" charset="0"/>
              </a:rPr>
            </a:br>
            <a:r>
              <a:rPr lang="en-GB" sz="1800" dirty="0">
                <a:latin typeface="Open Sans Light" pitchFamily="2" charset="0"/>
                <a:ea typeface="Open Sans Light" pitchFamily="2" charset="0"/>
                <a:cs typeface="Open Sans Light" pitchFamily="2" charset="0"/>
              </a:rPr>
              <a:t>…some of them different from previous model</a:t>
            </a:r>
          </a:p>
          <a:p>
            <a:pPr marL="0" indent="0">
              <a:buNone/>
            </a:pPr>
            <a:endParaRPr lang="en-FI" sz="1800" dirty="0">
              <a:latin typeface="Open Sans Light" pitchFamily="2" charset="0"/>
              <a:ea typeface="Open Sans Light" pitchFamily="2" charset="0"/>
              <a:cs typeface="Open Sans Light" pitchFamily="2" charset="0"/>
            </a:endParaRPr>
          </a:p>
        </p:txBody>
      </p:sp>
      <p:graphicFrame>
        <p:nvGraphicFramePr>
          <p:cNvPr id="3" name="Content Placeholder 6">
            <a:extLst>
              <a:ext uri="{FF2B5EF4-FFF2-40B4-BE49-F238E27FC236}">
                <a16:creationId xmlns:a16="http://schemas.microsoft.com/office/drawing/2014/main" id="{C16EAD38-12B3-4FCC-2FD4-30254083B4AB}"/>
              </a:ext>
            </a:extLst>
          </p:cNvPr>
          <p:cNvGraphicFramePr>
            <a:graphicFrameLocks/>
          </p:cNvGraphicFramePr>
          <p:nvPr>
            <p:extLst>
              <p:ext uri="{D42A27DB-BD31-4B8C-83A1-F6EECF244321}">
                <p14:modId xmlns:p14="http://schemas.microsoft.com/office/powerpoint/2010/main" val="2605511241"/>
              </p:ext>
            </p:extLst>
          </p:nvPr>
        </p:nvGraphicFramePr>
        <p:xfrm>
          <a:off x="7731982" y="3977980"/>
          <a:ext cx="4054924" cy="1769024"/>
        </p:xfrm>
        <a:graphic>
          <a:graphicData uri="http://schemas.openxmlformats.org/drawingml/2006/table">
            <a:tbl>
              <a:tblPr firstRow="1" bandRow="1">
                <a:tableStyleId>{5C22544A-7EE6-4342-B048-85BDC9FD1C3A}</a:tableStyleId>
              </a:tblPr>
              <a:tblGrid>
                <a:gridCol w="2535839">
                  <a:extLst>
                    <a:ext uri="{9D8B030D-6E8A-4147-A177-3AD203B41FA5}">
                      <a16:colId xmlns:a16="http://schemas.microsoft.com/office/drawing/2014/main" val="1701186510"/>
                    </a:ext>
                  </a:extLst>
                </a:gridCol>
                <a:gridCol w="693174">
                  <a:extLst>
                    <a:ext uri="{9D8B030D-6E8A-4147-A177-3AD203B41FA5}">
                      <a16:colId xmlns:a16="http://schemas.microsoft.com/office/drawing/2014/main" val="1706880512"/>
                    </a:ext>
                  </a:extLst>
                </a:gridCol>
                <a:gridCol w="825911">
                  <a:extLst>
                    <a:ext uri="{9D8B030D-6E8A-4147-A177-3AD203B41FA5}">
                      <a16:colId xmlns:a16="http://schemas.microsoft.com/office/drawing/2014/main" val="2767042698"/>
                    </a:ext>
                  </a:extLst>
                </a:gridCol>
              </a:tblGrid>
              <a:tr h="442256">
                <a:tc>
                  <a:txBody>
                    <a:bodyPr/>
                    <a:lstStyle/>
                    <a:p>
                      <a:r>
                        <a:rPr lang="en-GB" dirty="0"/>
                        <a:t>Site</a:t>
                      </a:r>
                      <a:endParaRPr lang="en-FI" dirty="0"/>
                    </a:p>
                  </a:txBody>
                  <a:tcPr/>
                </a:tc>
                <a:tc>
                  <a:txBody>
                    <a:bodyPr/>
                    <a:lstStyle/>
                    <a:p>
                      <a:r>
                        <a:rPr lang="en-GB" dirty="0"/>
                        <a:t>1</a:t>
                      </a:r>
                      <a:endParaRPr lang="en-FI" dirty="0"/>
                    </a:p>
                  </a:txBody>
                  <a:tcPr/>
                </a:tc>
                <a:tc>
                  <a:txBody>
                    <a:bodyPr/>
                    <a:lstStyle/>
                    <a:p>
                      <a:r>
                        <a:rPr lang="en-GB" dirty="0"/>
                        <a:t>2</a:t>
                      </a:r>
                      <a:endParaRPr lang="en-FI" dirty="0"/>
                    </a:p>
                  </a:txBody>
                  <a:tcPr/>
                </a:tc>
                <a:extLst>
                  <a:ext uri="{0D108BD9-81ED-4DB2-BD59-A6C34878D82A}">
                    <a16:rowId xmlns:a16="http://schemas.microsoft.com/office/drawing/2014/main" val="454265762"/>
                  </a:ext>
                </a:extLst>
              </a:tr>
              <a:tr h="442256">
                <a:tc>
                  <a:txBody>
                    <a:bodyPr/>
                    <a:lstStyle/>
                    <a:p>
                      <a:r>
                        <a:rPr lang="en-GB" dirty="0"/>
                        <a:t>Max yield</a:t>
                      </a:r>
                      <a:endParaRPr lang="en-FI" dirty="0"/>
                    </a:p>
                  </a:txBody>
                  <a:tcPr/>
                </a:tc>
                <a:tc>
                  <a:txBody>
                    <a:bodyPr/>
                    <a:lstStyle/>
                    <a:p>
                      <a:r>
                        <a:rPr lang="en-GB" dirty="0"/>
                        <a:t>4.5</a:t>
                      </a:r>
                      <a:endParaRPr lang="en-FI" dirty="0"/>
                    </a:p>
                  </a:txBody>
                  <a:tcPr/>
                </a:tc>
                <a:tc>
                  <a:txBody>
                    <a:bodyPr/>
                    <a:lstStyle/>
                    <a:p>
                      <a:r>
                        <a:rPr lang="en-GB" dirty="0"/>
                        <a:t>6.6</a:t>
                      </a:r>
                      <a:endParaRPr lang="en-FI" dirty="0"/>
                    </a:p>
                  </a:txBody>
                  <a:tcPr/>
                </a:tc>
                <a:extLst>
                  <a:ext uri="{0D108BD9-81ED-4DB2-BD59-A6C34878D82A}">
                    <a16:rowId xmlns:a16="http://schemas.microsoft.com/office/drawing/2014/main" val="1275000048"/>
                  </a:ext>
                </a:extLst>
              </a:tr>
              <a:tr h="442256">
                <a:tc>
                  <a:txBody>
                    <a:bodyPr/>
                    <a:lstStyle/>
                    <a:p>
                      <a:r>
                        <a:rPr lang="en-GB" dirty="0"/>
                        <a:t>Yield at 0 P</a:t>
                      </a:r>
                      <a:endParaRPr lang="en-FI" dirty="0"/>
                    </a:p>
                  </a:txBody>
                  <a:tcPr/>
                </a:tc>
                <a:tc>
                  <a:txBody>
                    <a:bodyPr/>
                    <a:lstStyle/>
                    <a:p>
                      <a:r>
                        <a:rPr lang="en-GB" dirty="0"/>
                        <a:t>0.8</a:t>
                      </a:r>
                      <a:endParaRPr lang="en-FI" dirty="0"/>
                    </a:p>
                  </a:txBody>
                  <a:tcPr/>
                </a:tc>
                <a:tc>
                  <a:txBody>
                    <a:bodyPr/>
                    <a:lstStyle/>
                    <a:p>
                      <a:r>
                        <a:rPr lang="en-GB" dirty="0"/>
                        <a:t>3.7</a:t>
                      </a:r>
                      <a:endParaRPr lang="en-FI" dirty="0"/>
                    </a:p>
                  </a:txBody>
                  <a:tcPr/>
                </a:tc>
                <a:extLst>
                  <a:ext uri="{0D108BD9-81ED-4DB2-BD59-A6C34878D82A}">
                    <a16:rowId xmlns:a16="http://schemas.microsoft.com/office/drawing/2014/main" val="3533865393"/>
                  </a:ext>
                </a:extLst>
              </a:tr>
              <a:tr h="442256">
                <a:tc>
                  <a:txBody>
                    <a:bodyPr/>
                    <a:lstStyle/>
                    <a:p>
                      <a:r>
                        <a:rPr lang="en-GB" dirty="0"/>
                        <a:t>Initial response to P</a:t>
                      </a:r>
                      <a:endParaRPr lang="en-FI" dirty="0"/>
                    </a:p>
                  </a:txBody>
                  <a:tcPr/>
                </a:tc>
                <a:tc>
                  <a:txBody>
                    <a:bodyPr/>
                    <a:lstStyle/>
                    <a:p>
                      <a:r>
                        <a:rPr lang="en-GB" dirty="0"/>
                        <a:t>0.30</a:t>
                      </a:r>
                      <a:endParaRPr lang="en-FI" dirty="0"/>
                    </a:p>
                  </a:txBody>
                  <a:tcPr/>
                </a:tc>
                <a:tc>
                  <a:txBody>
                    <a:bodyPr/>
                    <a:lstStyle/>
                    <a:p>
                      <a:r>
                        <a:rPr lang="en-GB" dirty="0"/>
                        <a:t>0.03</a:t>
                      </a:r>
                      <a:endParaRPr lang="en-FI" dirty="0"/>
                    </a:p>
                  </a:txBody>
                  <a:tcPr/>
                </a:tc>
                <a:extLst>
                  <a:ext uri="{0D108BD9-81ED-4DB2-BD59-A6C34878D82A}">
                    <a16:rowId xmlns:a16="http://schemas.microsoft.com/office/drawing/2014/main" val="3546339847"/>
                  </a:ext>
                </a:extLst>
              </a:tr>
            </a:tbl>
          </a:graphicData>
        </a:graphic>
      </p:graphicFrame>
    </p:spTree>
    <p:extLst>
      <p:ext uri="{BB962C8B-B14F-4D97-AF65-F5344CB8AC3E}">
        <p14:creationId xmlns:p14="http://schemas.microsoft.com/office/powerpoint/2010/main" val="63614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62CC7-7593-44BF-2905-B449D558D3F2}"/>
              </a:ext>
            </a:extLst>
          </p:cNvPr>
          <p:cNvSpPr>
            <a:spLocks noGrp="1"/>
          </p:cNvSpPr>
          <p:nvPr>
            <p:ph idx="1"/>
          </p:nvPr>
        </p:nvSpPr>
        <p:spPr>
          <a:xfrm>
            <a:off x="4882896" y="589935"/>
            <a:ext cx="6528816" cy="5505133"/>
          </a:xfrm>
        </p:spPr>
        <p:txBody>
          <a:bodyPr>
            <a:normAutofit/>
          </a:bodyPr>
          <a:lstStyle/>
          <a:p>
            <a:pPr marL="0" indent="0">
              <a:spcAft>
                <a:spcPts val="200"/>
              </a:spcAft>
              <a:buNone/>
            </a:pPr>
            <a:r>
              <a:rPr lang="en-US" b="1" dirty="0">
                <a:latin typeface="Open Sans SemiBold" pitchFamily="2" charset="0"/>
                <a:ea typeface="Open Sans SemiBold" pitchFamily="2" charset="0"/>
                <a:cs typeface="Open Sans SemiBold" pitchFamily="2" charset="0"/>
              </a:rPr>
              <a:t>“Statisticians, like artists, have the bad habit of falling in love with their models” </a:t>
            </a:r>
          </a:p>
          <a:p>
            <a:pPr marL="0" indent="0">
              <a:buNone/>
            </a:pPr>
            <a:r>
              <a:rPr lang="en-US" sz="1600" dirty="0"/>
              <a:t>(G.P.E Box </a:t>
            </a:r>
            <a:r>
              <a:rPr lang="en-GB" sz="1600" dirty="0"/>
              <a:t>1919-2013)</a:t>
            </a:r>
            <a:endParaRPr lang="en-US" sz="1600" dirty="0"/>
          </a:p>
          <a:p>
            <a:pPr>
              <a:spcAft>
                <a:spcPts val="400"/>
              </a:spcAft>
            </a:pPr>
            <a:r>
              <a:rPr lang="en-US" dirty="0"/>
              <a:t>Don’t assume that the model you know and understand is right for your problem.  </a:t>
            </a:r>
          </a:p>
          <a:p>
            <a:r>
              <a:rPr lang="en-US" dirty="0"/>
              <a:t>There may be other more appropriate models</a:t>
            </a:r>
          </a:p>
          <a:p>
            <a:pPr marL="0" indent="0">
              <a:spcBef>
                <a:spcPts val="1200"/>
              </a:spcBef>
              <a:spcAft>
                <a:spcPts val="200"/>
              </a:spcAft>
              <a:buNone/>
            </a:pPr>
            <a:r>
              <a:rPr lang="en-GB" b="1" dirty="0">
                <a:latin typeface="Open Sans SemiBold" pitchFamily="2" charset="0"/>
                <a:ea typeface="Open Sans SemiBold" pitchFamily="2" charset="0"/>
                <a:cs typeface="Open Sans SemiBold" pitchFamily="2" charset="0"/>
              </a:rPr>
              <a:t>“All models are wrong but some are useful” </a:t>
            </a:r>
          </a:p>
          <a:p>
            <a:pPr marL="0" indent="0">
              <a:buNone/>
            </a:pPr>
            <a:r>
              <a:rPr lang="en-US" sz="1600" dirty="0"/>
              <a:t>(G.P.E Box </a:t>
            </a:r>
            <a:r>
              <a:rPr lang="en-GB" sz="1600" dirty="0"/>
              <a:t>1919-2013)</a:t>
            </a:r>
            <a:endParaRPr lang="en-US" sz="1600" dirty="0"/>
          </a:p>
          <a:p>
            <a:pPr>
              <a:spcAft>
                <a:spcPts val="400"/>
              </a:spcAft>
            </a:pPr>
            <a:r>
              <a:rPr lang="en-GB" dirty="0"/>
              <a:t>None of these models are a comprehensive description of what science knows about phosphorus and crops.</a:t>
            </a:r>
          </a:p>
          <a:p>
            <a:r>
              <a:rPr lang="en-GB" dirty="0"/>
              <a:t>Some of them, however simple, may help answer some research questions.</a:t>
            </a:r>
          </a:p>
        </p:txBody>
      </p:sp>
      <p:sp>
        <p:nvSpPr>
          <p:cNvPr id="2" name="Title 1">
            <a:extLst>
              <a:ext uri="{FF2B5EF4-FFF2-40B4-BE49-F238E27FC236}">
                <a16:creationId xmlns:a16="http://schemas.microsoft.com/office/drawing/2014/main" id="{E157C1C0-9A8C-2F5A-D442-42AB32A5A009}"/>
              </a:ext>
            </a:extLst>
          </p:cNvPr>
          <p:cNvSpPr>
            <a:spLocks noGrp="1"/>
          </p:cNvSpPr>
          <p:nvPr>
            <p:ph type="title"/>
          </p:nvPr>
        </p:nvSpPr>
        <p:spPr>
          <a:xfrm>
            <a:off x="248478" y="440827"/>
            <a:ext cx="3807328" cy="5287670"/>
          </a:xfrm>
        </p:spPr>
        <p:txBody>
          <a:bodyPr/>
          <a:lstStyle/>
          <a:p>
            <a:r>
              <a:rPr lang="en-GB" dirty="0"/>
              <a:t>Two messages on models</a:t>
            </a:r>
            <a:endParaRPr lang="en-FI" dirty="0"/>
          </a:p>
        </p:txBody>
      </p:sp>
    </p:spTree>
    <p:extLst>
      <p:ext uri="{BB962C8B-B14F-4D97-AF65-F5344CB8AC3E}">
        <p14:creationId xmlns:p14="http://schemas.microsoft.com/office/powerpoint/2010/main" val="2104591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83110-BD23-D762-B713-AA2A4AEF6235}"/>
              </a:ext>
            </a:extLst>
          </p:cNvPr>
          <p:cNvSpPr>
            <a:spLocks noGrp="1"/>
          </p:cNvSpPr>
          <p:nvPr>
            <p:ph idx="1"/>
          </p:nvPr>
        </p:nvSpPr>
        <p:spPr/>
        <p:txBody>
          <a:bodyPr>
            <a:normAutofit/>
          </a:bodyPr>
          <a:lstStyle/>
          <a:p>
            <a:r>
              <a:rPr lang="en-GB" dirty="0"/>
              <a:t>You can not “learn modelling” and then know everything you need to do research. </a:t>
            </a:r>
          </a:p>
          <a:p>
            <a:pPr>
              <a:spcAft>
                <a:spcPts val="1800"/>
              </a:spcAft>
            </a:pPr>
            <a:r>
              <a:rPr lang="en-GB" dirty="0"/>
              <a:t>Knowledge, skills and confidence will grow with experience.</a:t>
            </a:r>
          </a:p>
          <a:p>
            <a:pPr marL="0" indent="0">
              <a:spcBef>
                <a:spcPts val="1000"/>
              </a:spcBef>
              <a:buNone/>
            </a:pPr>
            <a:r>
              <a:rPr lang="en-GB" b="1" dirty="0">
                <a:latin typeface="Open Sans SemiBold" pitchFamily="2" charset="0"/>
                <a:ea typeface="Open Sans SemiBold" pitchFamily="2" charset="0"/>
                <a:cs typeface="Open Sans SemiBold" pitchFamily="2" charset="0"/>
              </a:rPr>
              <a:t>Three habits to adopt now:</a:t>
            </a:r>
          </a:p>
          <a:p>
            <a:pPr marL="514350" indent="-514350">
              <a:buAutoNum type="arabicPeriod"/>
            </a:pPr>
            <a:r>
              <a:rPr lang="en-GB" dirty="0"/>
              <a:t>Read widely on your area of research and think about the models being used.</a:t>
            </a:r>
          </a:p>
          <a:p>
            <a:pPr marL="514350" indent="-514350">
              <a:buAutoNum type="arabicPeriod"/>
            </a:pPr>
            <a:r>
              <a:rPr lang="en-GB" dirty="0"/>
              <a:t>Write down an explicit conceptual model that you are using in your research.</a:t>
            </a:r>
          </a:p>
          <a:p>
            <a:pPr marL="514350" indent="-514350">
              <a:buAutoNum type="arabicPeriod"/>
            </a:pPr>
            <a:r>
              <a:rPr lang="en-GB" dirty="0"/>
              <a:t>Make sure that any statistical models you use also make scientific sense. </a:t>
            </a:r>
            <a:endParaRPr lang="en-FI" dirty="0"/>
          </a:p>
        </p:txBody>
      </p:sp>
      <p:sp>
        <p:nvSpPr>
          <p:cNvPr id="2" name="Title 1">
            <a:extLst>
              <a:ext uri="{FF2B5EF4-FFF2-40B4-BE49-F238E27FC236}">
                <a16:creationId xmlns:a16="http://schemas.microsoft.com/office/drawing/2014/main" id="{FD2B7AAD-4310-D5A0-70EA-974738083115}"/>
              </a:ext>
            </a:extLst>
          </p:cNvPr>
          <p:cNvSpPr>
            <a:spLocks noGrp="1"/>
          </p:cNvSpPr>
          <p:nvPr>
            <p:ph type="title"/>
          </p:nvPr>
        </p:nvSpPr>
        <p:spPr/>
        <p:txBody>
          <a:bodyPr>
            <a:normAutofit/>
          </a:bodyPr>
          <a:lstStyle/>
          <a:p>
            <a:r>
              <a:rPr lang="en-GB" sz="4400" dirty="0"/>
              <a:t>It’s not easy</a:t>
            </a:r>
            <a:endParaRPr lang="en-FI" sz="4400" dirty="0"/>
          </a:p>
        </p:txBody>
      </p:sp>
    </p:spTree>
    <p:extLst>
      <p:ext uri="{BB962C8B-B14F-4D97-AF65-F5344CB8AC3E}">
        <p14:creationId xmlns:p14="http://schemas.microsoft.com/office/powerpoint/2010/main" val="171793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01D29D9-EAB0-2549-988E-62281C3880AB}"/>
              </a:ext>
            </a:extLst>
          </p:cNvPr>
          <p:cNvSpPr>
            <a:spLocks noGrp="1"/>
          </p:cNvSpPr>
          <p:nvPr>
            <p:ph type="body" sz="quarter" idx="10"/>
          </p:nvPr>
        </p:nvSpPr>
        <p:spPr>
          <a:xfrm>
            <a:off x="5084064" y="1679122"/>
            <a:ext cx="6770665" cy="1478606"/>
          </a:xfrm>
        </p:spPr>
        <p:txBody>
          <a:bodyPr>
            <a:noAutofit/>
          </a:bodyPr>
          <a:lstStyle/>
          <a:p>
            <a:r>
              <a:rPr lang="en-GB" sz="2800" dirty="0">
                <a:latin typeface="Open Sans" pitchFamily="2" charset="0"/>
                <a:ea typeface="Open Sans" pitchFamily="2" charset="0"/>
                <a:cs typeface="Open Sans" pitchFamily="2" charset="0"/>
              </a:rPr>
              <a:t>Created and presented by Ric Coe </a:t>
            </a:r>
          </a:p>
          <a:p>
            <a:r>
              <a:rPr lang="en-GB" sz="2400" b="0" dirty="0">
                <a:latin typeface="Open Sans Light" pitchFamily="2" charset="0"/>
                <a:ea typeface="Open Sans Light" pitchFamily="2" charset="0"/>
                <a:cs typeface="Open Sans Light" pitchFamily="2" charset="0"/>
              </a:rPr>
              <a:t>CRFS – Research Methods Support project</a:t>
            </a:r>
          </a:p>
          <a:p>
            <a:endParaRPr lang="en-GB" sz="2800" dirty="0"/>
          </a:p>
        </p:txBody>
      </p:sp>
      <p:sp>
        <p:nvSpPr>
          <p:cNvPr id="2" name="Text Placeholder 1">
            <a:extLst>
              <a:ext uri="{FF2B5EF4-FFF2-40B4-BE49-F238E27FC236}">
                <a16:creationId xmlns:a16="http://schemas.microsoft.com/office/drawing/2014/main" id="{F331E0E2-D4D5-8D5E-3BA8-D2CAFDB714C6}"/>
              </a:ext>
            </a:extLst>
          </p:cNvPr>
          <p:cNvSpPr>
            <a:spLocks noGrp="1"/>
          </p:cNvSpPr>
          <p:nvPr>
            <p:ph type="body" sz="quarter" idx="11"/>
          </p:nvPr>
        </p:nvSpPr>
        <p:spPr>
          <a:xfrm>
            <a:off x="5084064" y="2953512"/>
            <a:ext cx="6770665" cy="1200029"/>
          </a:xfrm>
        </p:spPr>
        <p:txBody>
          <a:bodyPr>
            <a:noAutofit/>
          </a:bodyPr>
          <a:lstStyle/>
          <a:p>
            <a:r>
              <a:rPr lang="en-GB" sz="2400" dirty="0"/>
              <a:t>December 2024</a:t>
            </a:r>
          </a:p>
        </p:txBody>
      </p:sp>
      <p:pic>
        <p:nvPicPr>
          <p:cNvPr id="3" name="Picture 2" descr="A black background with white text&#10;&#10;Description automatically generated">
            <a:extLst>
              <a:ext uri="{FF2B5EF4-FFF2-40B4-BE49-F238E27FC236}">
                <a16:creationId xmlns:a16="http://schemas.microsoft.com/office/drawing/2014/main" id="{56D668B4-C4D9-B60F-548C-9CA32755A072}"/>
              </a:ext>
            </a:extLst>
          </p:cNvPr>
          <p:cNvPicPr>
            <a:picLocks noChangeAspect="1"/>
          </p:cNvPicPr>
          <p:nvPr/>
        </p:nvPicPr>
        <p:blipFill>
          <a:blip r:embed="rId3"/>
          <a:stretch>
            <a:fillRect/>
          </a:stretch>
        </p:blipFill>
        <p:spPr>
          <a:xfrm>
            <a:off x="8288857" y="244300"/>
            <a:ext cx="1570760" cy="713368"/>
          </a:xfrm>
          <a:prstGeom prst="rect">
            <a:avLst/>
          </a:prstGeom>
        </p:spPr>
      </p:pic>
    </p:spTree>
    <p:extLst>
      <p:ext uri="{BB962C8B-B14F-4D97-AF65-F5344CB8AC3E}">
        <p14:creationId xmlns:p14="http://schemas.microsoft.com/office/powerpoint/2010/main" val="395947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67FC8-8AA8-A7C2-DC31-6C5ECC6D1ECD}"/>
              </a:ext>
            </a:extLst>
          </p:cNvPr>
          <p:cNvSpPr>
            <a:spLocks noGrp="1"/>
          </p:cNvSpPr>
          <p:nvPr>
            <p:ph idx="1"/>
          </p:nvPr>
        </p:nvSpPr>
        <p:spPr>
          <a:xfrm>
            <a:off x="4782623" y="265471"/>
            <a:ext cx="6927596" cy="6266439"/>
          </a:xfrm>
        </p:spPr>
        <p:txBody>
          <a:bodyPr>
            <a:noAutofit/>
          </a:bodyPr>
          <a:lstStyle/>
          <a:p>
            <a:pPr marL="0" indent="0">
              <a:buNone/>
            </a:pPr>
            <a:r>
              <a:rPr lang="en-GB" sz="1700" dirty="0" err="1">
                <a:latin typeface="Open Sans Light" pitchFamily="2" charset="0"/>
                <a:ea typeface="Open Sans Light" pitchFamily="2" charset="0"/>
                <a:cs typeface="Open Sans Light" pitchFamily="2" charset="0"/>
              </a:rPr>
              <a:t>Bolker</a:t>
            </a:r>
            <a:r>
              <a:rPr lang="en-GB" sz="1700" dirty="0">
                <a:latin typeface="Open Sans Light" pitchFamily="2" charset="0"/>
                <a:ea typeface="Open Sans Light" pitchFamily="2" charset="0"/>
                <a:cs typeface="Open Sans Light" pitchFamily="2" charset="0"/>
              </a:rPr>
              <a:t>, B. (2008) Ecological Models and Data in R. Princeton UP.</a:t>
            </a:r>
          </a:p>
          <a:p>
            <a:pPr marL="0" indent="0">
              <a:buNone/>
            </a:pPr>
            <a:r>
              <a:rPr lang="en-GB" sz="1700" dirty="0">
                <a:latin typeface="Open Sans Light" pitchFamily="2" charset="0"/>
                <a:ea typeface="Open Sans Light" pitchFamily="2" charset="0"/>
                <a:cs typeface="Open Sans Light" pitchFamily="2" charset="0"/>
              </a:rPr>
              <a:t>Ford, E.D. (2000). Scientific Method for Ecological Research. Cambridge UP.</a:t>
            </a:r>
          </a:p>
          <a:p>
            <a:pPr marL="0" indent="0">
              <a:buNone/>
            </a:pPr>
            <a:r>
              <a:rPr lang="en-GB" sz="1700" dirty="0">
                <a:latin typeface="Open Sans Light" pitchFamily="2" charset="0"/>
                <a:ea typeface="Open Sans Light" pitchFamily="2" charset="0"/>
                <a:cs typeface="Open Sans Light" pitchFamily="2" charset="0"/>
              </a:rPr>
              <a:t>Fox et al  (2015) Ecological Statistics: Contemporary Theory and Application. Oxford UP</a:t>
            </a:r>
          </a:p>
          <a:p>
            <a:pPr marL="0" indent="0">
              <a:spcAft>
                <a:spcPts val="3000"/>
              </a:spcAft>
              <a:buNone/>
            </a:pPr>
            <a:r>
              <a:rPr lang="en-GB" sz="1700" dirty="0">
                <a:latin typeface="Open Sans Light" pitchFamily="2" charset="0"/>
                <a:ea typeface="Open Sans Light" pitchFamily="2" charset="0"/>
                <a:cs typeface="Open Sans Light" pitchFamily="2" charset="0"/>
              </a:rPr>
              <a:t>Jones, J. et al (2017) </a:t>
            </a:r>
            <a:r>
              <a:rPr lang="en-US" sz="1700" dirty="0">
                <a:latin typeface="Open Sans Light" pitchFamily="2" charset="0"/>
                <a:ea typeface="Open Sans Light" pitchFamily="2" charset="0"/>
                <a:cs typeface="Open Sans Light" pitchFamily="2" charset="0"/>
              </a:rPr>
              <a:t>Toward a new generation of agricultural system data, models, and knowledge products.  Agricultural Systems,  155, 269-288</a:t>
            </a:r>
            <a:endParaRPr lang="en-GB" sz="1700" dirty="0">
              <a:latin typeface="Open Sans Light" pitchFamily="2" charset="0"/>
              <a:ea typeface="Open Sans Light" pitchFamily="2" charset="0"/>
              <a:cs typeface="Open Sans Light" pitchFamily="2" charset="0"/>
            </a:endParaRPr>
          </a:p>
          <a:p>
            <a:pPr marL="0" indent="0">
              <a:buNone/>
            </a:pPr>
            <a:r>
              <a:rPr lang="en-GB" sz="1700" b="1" dirty="0">
                <a:latin typeface="Open Sans SemiBold" pitchFamily="2" charset="0"/>
                <a:ea typeface="Open Sans SemiBold" pitchFamily="2" charset="0"/>
                <a:cs typeface="Open Sans SemiBold" pitchFamily="2" charset="0"/>
              </a:rPr>
              <a:t>Just for interest… two recent reviews on P in crops</a:t>
            </a:r>
          </a:p>
          <a:p>
            <a:pPr marL="0" indent="0">
              <a:buNone/>
            </a:pPr>
            <a:r>
              <a:rPr lang="en-FI" sz="1700" dirty="0">
                <a:effectLst/>
                <a:latin typeface="Open Sans Light" pitchFamily="2" charset="0"/>
                <a:ea typeface="Open Sans Light" pitchFamily="2" charset="0"/>
                <a:cs typeface="Open Sans Light" pitchFamily="2" charset="0"/>
              </a:rPr>
              <a:t>Lambers, H. (2022). Phosphorus Acquisition and Utilization in Plants. </a:t>
            </a:r>
            <a:r>
              <a:rPr lang="en-FI" sz="1700" i="1" dirty="0">
                <a:effectLst/>
                <a:latin typeface="Open Sans Light" pitchFamily="2" charset="0"/>
                <a:ea typeface="Open Sans Light" pitchFamily="2" charset="0"/>
                <a:cs typeface="Open Sans Light" pitchFamily="2" charset="0"/>
              </a:rPr>
              <a:t>Annual Review of Plant Biology, 73</a:t>
            </a:r>
            <a:r>
              <a:rPr lang="en-FI" sz="1700" dirty="0">
                <a:effectLst/>
                <a:latin typeface="Open Sans Light" pitchFamily="2" charset="0"/>
                <a:ea typeface="Open Sans Light" pitchFamily="2" charset="0"/>
                <a:cs typeface="Open Sans Light" pitchFamily="2" charset="0"/>
              </a:rPr>
              <a:t>, 17–42. https://doi.org/10.1146/annurev-arplant-102720-125738</a:t>
            </a:r>
          </a:p>
          <a:p>
            <a:pPr marL="0" indent="0">
              <a:spcAft>
                <a:spcPts val="800"/>
              </a:spcAft>
              <a:buNone/>
            </a:pPr>
            <a:r>
              <a:rPr lang="en-FI" sz="1700" dirty="0" err="1">
                <a:effectLst/>
                <a:latin typeface="Open Sans Light" pitchFamily="2" charset="0"/>
                <a:ea typeface="Open Sans Light" pitchFamily="2" charset="0"/>
                <a:cs typeface="Open Sans Light" pitchFamily="2" charset="0"/>
              </a:rPr>
              <a:t>Lizcano</a:t>
            </a:r>
            <a:r>
              <a:rPr lang="en-FI" sz="1700" dirty="0">
                <a:effectLst/>
                <a:latin typeface="Open Sans Light" pitchFamily="2" charset="0"/>
                <a:ea typeface="Open Sans Light" pitchFamily="2" charset="0"/>
                <a:cs typeface="Open Sans Light" pitchFamily="2" charset="0"/>
              </a:rPr>
              <a:t>-Toledo, R., Reyes-Martín, M. P., Celi, L., &amp; Fernández-</a:t>
            </a:r>
            <a:r>
              <a:rPr lang="en-FI" sz="1700" dirty="0" err="1">
                <a:effectLst/>
                <a:latin typeface="Open Sans Light" pitchFamily="2" charset="0"/>
                <a:ea typeface="Open Sans Light" pitchFamily="2" charset="0"/>
                <a:cs typeface="Open Sans Light" pitchFamily="2" charset="0"/>
              </a:rPr>
              <a:t>Ondoño</a:t>
            </a:r>
            <a:r>
              <a:rPr lang="en-FI" sz="1700" dirty="0">
                <a:effectLst/>
                <a:latin typeface="Open Sans Light" pitchFamily="2" charset="0"/>
                <a:ea typeface="Open Sans Light" pitchFamily="2" charset="0"/>
                <a:cs typeface="Open Sans Light" pitchFamily="2" charset="0"/>
              </a:rPr>
              <a:t>, E. (2021). Phosphorus dynamics in the soil–plant–environment relationship in cropping systems: A review. </a:t>
            </a:r>
            <a:r>
              <a:rPr lang="en-FI" sz="1700" i="1" dirty="0">
                <a:effectLst/>
                <a:latin typeface="Open Sans Light" pitchFamily="2" charset="0"/>
                <a:ea typeface="Open Sans Light" pitchFamily="2" charset="0"/>
                <a:cs typeface="Open Sans Light" pitchFamily="2" charset="0"/>
              </a:rPr>
              <a:t>Applied Sciences (Switzerland), 11</a:t>
            </a:r>
            <a:r>
              <a:rPr lang="en-FI" sz="1700" dirty="0">
                <a:effectLst/>
                <a:latin typeface="Open Sans Light" pitchFamily="2" charset="0"/>
                <a:ea typeface="Open Sans Light" pitchFamily="2" charset="0"/>
                <a:cs typeface="Open Sans Light" pitchFamily="2" charset="0"/>
              </a:rPr>
              <a:t>(23). https://doi.org/10.3390</a:t>
            </a:r>
            <a:r>
              <a:rPr lang="en-FI" sz="1700">
                <a:effectLst/>
                <a:latin typeface="Open Sans Light" pitchFamily="2" charset="0"/>
                <a:ea typeface="Open Sans Light" pitchFamily="2" charset="0"/>
                <a:cs typeface="Open Sans Light" pitchFamily="2" charset="0"/>
              </a:rPr>
              <a:t>/app112311133</a:t>
            </a:r>
            <a:endParaRPr lang="en-FI" sz="1700" dirty="0">
              <a:effectLst/>
              <a:latin typeface="Open Sans Light" pitchFamily="2" charset="0"/>
              <a:ea typeface="Open Sans Light" pitchFamily="2" charset="0"/>
              <a:cs typeface="Open Sans Light" pitchFamily="2" charset="0"/>
            </a:endParaRPr>
          </a:p>
        </p:txBody>
      </p:sp>
      <p:sp>
        <p:nvSpPr>
          <p:cNvPr id="2" name="Title 1">
            <a:extLst>
              <a:ext uri="{FF2B5EF4-FFF2-40B4-BE49-F238E27FC236}">
                <a16:creationId xmlns:a16="http://schemas.microsoft.com/office/drawing/2014/main" id="{271AC890-F2AC-72E9-CED0-7698AC7AFB0C}"/>
              </a:ext>
            </a:extLst>
          </p:cNvPr>
          <p:cNvSpPr>
            <a:spLocks noGrp="1"/>
          </p:cNvSpPr>
          <p:nvPr>
            <p:ph type="title"/>
          </p:nvPr>
        </p:nvSpPr>
        <p:spPr/>
        <p:txBody>
          <a:bodyPr/>
          <a:lstStyle/>
          <a:p>
            <a:r>
              <a:rPr lang="en-GB" dirty="0"/>
              <a:t>Literature mentioned </a:t>
            </a:r>
            <a:endParaRPr lang="en-FI" dirty="0"/>
          </a:p>
        </p:txBody>
      </p:sp>
    </p:spTree>
    <p:extLst>
      <p:ext uri="{BB962C8B-B14F-4D97-AF65-F5344CB8AC3E}">
        <p14:creationId xmlns:p14="http://schemas.microsoft.com/office/powerpoint/2010/main" val="2823411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6D2423F-3CDD-FB47-6620-F3B8D8E64CCB}"/>
              </a:ext>
            </a:extLst>
          </p:cNvPr>
          <p:cNvSpPr/>
          <p:nvPr/>
        </p:nvSpPr>
        <p:spPr>
          <a:xfrm>
            <a:off x="8978932" y="3862109"/>
            <a:ext cx="3701846" cy="20573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math equation&#10;&#10;Description automatically generated">
            <a:extLst>
              <a:ext uri="{FF2B5EF4-FFF2-40B4-BE49-F238E27FC236}">
                <a16:creationId xmlns:a16="http://schemas.microsoft.com/office/drawing/2014/main" id="{B91A172F-E921-C88C-246F-BA586A41C5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352" y="3896139"/>
            <a:ext cx="4679185" cy="2499898"/>
          </a:xfrm>
        </p:spPr>
      </p:pic>
      <p:sp>
        <p:nvSpPr>
          <p:cNvPr id="2" name="Title 1">
            <a:extLst>
              <a:ext uri="{FF2B5EF4-FFF2-40B4-BE49-F238E27FC236}">
                <a16:creationId xmlns:a16="http://schemas.microsoft.com/office/drawing/2014/main" id="{2222F065-E86A-BFDC-B962-8E62D04B1E78}"/>
              </a:ext>
            </a:extLst>
          </p:cNvPr>
          <p:cNvSpPr>
            <a:spLocks noGrp="1"/>
          </p:cNvSpPr>
          <p:nvPr>
            <p:ph type="title"/>
          </p:nvPr>
        </p:nvSpPr>
        <p:spPr/>
        <p:txBody>
          <a:bodyPr/>
          <a:lstStyle/>
          <a:p>
            <a:r>
              <a:rPr lang="en-GB" dirty="0"/>
              <a:t>Model used in slide 12</a:t>
            </a:r>
            <a:endParaRPr lang="en-FI" dirty="0"/>
          </a:p>
        </p:txBody>
      </p:sp>
      <p:pic>
        <p:nvPicPr>
          <p:cNvPr id="7" name="Picture 6" descr="A graph of a function&#10;&#10;Description automatically generated">
            <a:extLst>
              <a:ext uri="{FF2B5EF4-FFF2-40B4-BE49-F238E27FC236}">
                <a16:creationId xmlns:a16="http://schemas.microsoft.com/office/drawing/2014/main" id="{623036B6-1958-FAB4-14A6-93C054904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296" y="3896139"/>
            <a:ext cx="2999877" cy="2499898"/>
          </a:xfrm>
          <a:prstGeom prst="rect">
            <a:avLst/>
          </a:prstGeom>
        </p:spPr>
      </p:pic>
      <p:sp>
        <p:nvSpPr>
          <p:cNvPr id="8" name="TextBox 7">
            <a:extLst>
              <a:ext uri="{FF2B5EF4-FFF2-40B4-BE49-F238E27FC236}">
                <a16:creationId xmlns:a16="http://schemas.microsoft.com/office/drawing/2014/main" id="{8416BB1E-797C-CC1B-84D1-B95096514903}"/>
              </a:ext>
            </a:extLst>
          </p:cNvPr>
          <p:cNvSpPr txBox="1"/>
          <p:nvPr/>
        </p:nvSpPr>
        <p:spPr>
          <a:xfrm>
            <a:off x="678352" y="1630847"/>
            <a:ext cx="4679185" cy="2462213"/>
          </a:xfrm>
          <a:prstGeom prst="rect">
            <a:avLst/>
          </a:prstGeom>
          <a:noFill/>
        </p:spPr>
        <p:txBody>
          <a:bodyPr wrap="square" rtlCol="0">
            <a:noAutofit/>
          </a:bodyPr>
          <a:lstStyle/>
          <a:p>
            <a:pPr>
              <a:lnSpc>
                <a:spcPct val="110000"/>
              </a:lnSpc>
              <a:spcAft>
                <a:spcPts val="1200"/>
              </a:spcAft>
            </a:pPr>
            <a:r>
              <a:rPr lang="en-GB" dirty="0"/>
              <a:t>Assume</a:t>
            </a:r>
          </a:p>
          <a:p>
            <a:pPr marL="285750" indent="-285750">
              <a:lnSpc>
                <a:spcPct val="110000"/>
              </a:lnSpc>
              <a:buFont typeface="Arial" panose="020B0604020202020204" pitchFamily="34" charset="0"/>
              <a:buChar char="•"/>
            </a:pPr>
            <a:r>
              <a:rPr lang="en-GB" dirty="0"/>
              <a:t>There is a maximum yield with increasing P, determined by other growth factors</a:t>
            </a:r>
          </a:p>
          <a:p>
            <a:pPr marL="285750" indent="-285750">
              <a:lnSpc>
                <a:spcPct val="110000"/>
              </a:lnSpc>
              <a:buFont typeface="Arial" panose="020B0604020202020204" pitchFamily="34" charset="0"/>
              <a:buChar char="•"/>
            </a:pPr>
            <a:r>
              <a:rPr lang="en-GB" dirty="0"/>
              <a:t>The response to P is proportional to how far yield is below the maximum</a:t>
            </a:r>
          </a:p>
          <a:p>
            <a:pPr>
              <a:lnSpc>
                <a:spcPct val="110000"/>
              </a:lnSpc>
            </a:pPr>
            <a:endParaRPr lang="en-GB" dirty="0"/>
          </a:p>
          <a:p>
            <a:pPr>
              <a:lnSpc>
                <a:spcPct val="110000"/>
              </a:lnSpc>
            </a:pPr>
            <a:endParaRPr lang="en-FI" dirty="0"/>
          </a:p>
        </p:txBody>
      </p:sp>
      <p:sp>
        <p:nvSpPr>
          <p:cNvPr id="10" name="TextBox 9">
            <a:extLst>
              <a:ext uri="{FF2B5EF4-FFF2-40B4-BE49-F238E27FC236}">
                <a16:creationId xmlns:a16="http://schemas.microsoft.com/office/drawing/2014/main" id="{C4703AF5-BA54-8168-87EC-DDBC6DDF0E4A}"/>
              </a:ext>
            </a:extLst>
          </p:cNvPr>
          <p:cNvSpPr txBox="1"/>
          <p:nvPr/>
        </p:nvSpPr>
        <p:spPr>
          <a:xfrm>
            <a:off x="5668296" y="1630847"/>
            <a:ext cx="3991431" cy="1200329"/>
          </a:xfrm>
          <a:prstGeom prst="rect">
            <a:avLst/>
          </a:prstGeom>
          <a:noFill/>
        </p:spPr>
        <p:txBody>
          <a:bodyPr wrap="square" rtlCol="0">
            <a:noAutofit/>
          </a:bodyPr>
          <a:lstStyle/>
          <a:p>
            <a:pPr>
              <a:lnSpc>
                <a:spcPct val="110000"/>
              </a:lnSpc>
              <a:spcAft>
                <a:spcPts val="1200"/>
              </a:spcAft>
            </a:pPr>
            <a:r>
              <a:rPr lang="en-GB" dirty="0"/>
              <a:t>Parameters can be interpreted:</a:t>
            </a:r>
          </a:p>
          <a:p>
            <a:pPr>
              <a:lnSpc>
                <a:spcPct val="110000"/>
              </a:lnSpc>
            </a:pPr>
            <a:r>
              <a:rPr lang="en-GB" dirty="0" err="1"/>
              <a:t>y</a:t>
            </a:r>
            <a:r>
              <a:rPr lang="en-GB" baseline="-25000" dirty="0" err="1"/>
              <a:t>m</a:t>
            </a:r>
            <a:r>
              <a:rPr lang="en-GB" dirty="0"/>
              <a:t>  = maximum yield</a:t>
            </a:r>
          </a:p>
          <a:p>
            <a:pPr>
              <a:lnSpc>
                <a:spcPct val="110000"/>
              </a:lnSpc>
            </a:pPr>
            <a:r>
              <a:rPr lang="en-GB" dirty="0"/>
              <a:t>a    = yield deficit at 0 P</a:t>
            </a:r>
          </a:p>
          <a:p>
            <a:pPr>
              <a:lnSpc>
                <a:spcPct val="110000"/>
              </a:lnSpc>
            </a:pPr>
            <a:r>
              <a:rPr lang="en-GB" dirty="0"/>
              <a:t>b    = slope of  initial response to P</a:t>
            </a:r>
          </a:p>
        </p:txBody>
      </p:sp>
      <p:sp>
        <p:nvSpPr>
          <p:cNvPr id="3" name="TextBox 2">
            <a:extLst>
              <a:ext uri="{FF2B5EF4-FFF2-40B4-BE49-F238E27FC236}">
                <a16:creationId xmlns:a16="http://schemas.microsoft.com/office/drawing/2014/main" id="{7BF1746E-68FE-DA51-CF55-F8944C61B0F7}"/>
              </a:ext>
            </a:extLst>
          </p:cNvPr>
          <p:cNvSpPr txBox="1"/>
          <p:nvPr/>
        </p:nvSpPr>
        <p:spPr>
          <a:xfrm>
            <a:off x="9293535" y="4054370"/>
            <a:ext cx="2590800" cy="1477328"/>
          </a:xfrm>
          <a:prstGeom prst="rect">
            <a:avLst/>
          </a:prstGeom>
          <a:noFill/>
          <a:ln>
            <a:noFill/>
          </a:ln>
        </p:spPr>
        <p:txBody>
          <a:bodyPr wrap="square" rtlCol="0">
            <a:noAutofit/>
          </a:bodyPr>
          <a:lstStyle/>
          <a:p>
            <a:pPr>
              <a:lnSpc>
                <a:spcPct val="110000"/>
              </a:lnSpc>
            </a:pPr>
            <a:r>
              <a:rPr lang="en-GB" dirty="0">
                <a:solidFill>
                  <a:schemeClr val="bg1"/>
                </a:solidFill>
              </a:rPr>
              <a:t>Note: you need to be comfortable with basic mathematical ideas to use any quantitative model!</a:t>
            </a:r>
            <a:endParaRPr lang="en-FI" dirty="0">
              <a:solidFill>
                <a:schemeClr val="bg1"/>
              </a:solidFill>
            </a:endParaRPr>
          </a:p>
        </p:txBody>
      </p:sp>
    </p:spTree>
    <p:extLst>
      <p:ext uri="{BB962C8B-B14F-4D97-AF65-F5344CB8AC3E}">
        <p14:creationId xmlns:p14="http://schemas.microsoft.com/office/powerpoint/2010/main" val="244981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2D72D-DFCC-8F65-F003-8961D108859C}"/>
              </a:ext>
            </a:extLst>
          </p:cNvPr>
          <p:cNvSpPr>
            <a:spLocks noGrp="1"/>
          </p:cNvSpPr>
          <p:nvPr>
            <p:ph idx="1"/>
          </p:nvPr>
        </p:nvSpPr>
        <p:spPr/>
        <p:txBody>
          <a:bodyPr>
            <a:normAutofit/>
          </a:bodyPr>
          <a:lstStyle/>
          <a:p>
            <a:pPr marL="0" indent="0">
              <a:buNone/>
            </a:pPr>
            <a:r>
              <a:rPr lang="en-GB" sz="2400" dirty="0"/>
              <a:t>Prompt some thinking...</a:t>
            </a:r>
          </a:p>
          <a:p>
            <a:pPr marL="0" indent="0">
              <a:buNone/>
            </a:pPr>
            <a:r>
              <a:rPr lang="en-GB" sz="2400" dirty="0"/>
              <a:t>… but keep it practical.</a:t>
            </a:r>
          </a:p>
          <a:p>
            <a:pPr marL="0" indent="0">
              <a:buNone/>
            </a:pPr>
            <a:endParaRPr lang="en-GB" sz="2400" dirty="0"/>
          </a:p>
          <a:p>
            <a:pPr marL="0" indent="0">
              <a:buNone/>
            </a:pPr>
            <a:r>
              <a:rPr lang="en-GB" sz="2400" dirty="0"/>
              <a:t>Help develop good research habits…</a:t>
            </a:r>
          </a:p>
          <a:p>
            <a:pPr marL="0" indent="0">
              <a:buNone/>
            </a:pPr>
            <a:r>
              <a:rPr lang="en-GB" sz="2400" dirty="0"/>
              <a:t>…those you learn as a student will stick.</a:t>
            </a:r>
            <a:endParaRPr lang="en-FI" sz="2400" dirty="0"/>
          </a:p>
        </p:txBody>
      </p:sp>
      <p:sp>
        <p:nvSpPr>
          <p:cNvPr id="2" name="Title 1">
            <a:extLst>
              <a:ext uri="{FF2B5EF4-FFF2-40B4-BE49-F238E27FC236}">
                <a16:creationId xmlns:a16="http://schemas.microsoft.com/office/drawing/2014/main" id="{52D7FC70-1DDC-5C61-04C7-EFA13D09BDEF}"/>
              </a:ext>
            </a:extLst>
          </p:cNvPr>
          <p:cNvSpPr>
            <a:spLocks noGrp="1"/>
          </p:cNvSpPr>
          <p:nvPr>
            <p:ph type="title"/>
          </p:nvPr>
        </p:nvSpPr>
        <p:spPr/>
        <p:txBody>
          <a:bodyPr/>
          <a:lstStyle/>
          <a:p>
            <a:r>
              <a:rPr lang="en-GB" sz="5400" dirty="0"/>
              <a:t>Aims</a:t>
            </a:r>
            <a:endParaRPr lang="en-FI" dirty="0"/>
          </a:p>
        </p:txBody>
      </p:sp>
    </p:spTree>
    <p:extLst>
      <p:ext uri="{BB962C8B-B14F-4D97-AF65-F5344CB8AC3E}">
        <p14:creationId xmlns:p14="http://schemas.microsoft.com/office/powerpoint/2010/main" val="274427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1EE1C2-9A66-2D2B-AA0C-F502A35A8015}"/>
              </a:ext>
            </a:extLst>
          </p:cNvPr>
          <p:cNvSpPr>
            <a:spLocks noGrp="1"/>
          </p:cNvSpPr>
          <p:nvPr>
            <p:ph idx="1"/>
          </p:nvPr>
        </p:nvSpPr>
        <p:spPr>
          <a:xfrm>
            <a:off x="4882896" y="440827"/>
            <a:ext cx="6528816" cy="5915003"/>
          </a:xfrm>
        </p:spPr>
        <p:txBody>
          <a:bodyPr>
            <a:normAutofit/>
          </a:bodyPr>
          <a:lstStyle/>
          <a:p>
            <a:pPr marL="0" indent="0">
              <a:spcAft>
                <a:spcPts val="0"/>
              </a:spcAft>
              <a:buNone/>
            </a:pPr>
            <a:r>
              <a:rPr lang="en-GB" b="1" dirty="0">
                <a:latin typeface="Open Sans SemiBold" pitchFamily="2" charset="0"/>
                <a:ea typeface="Open Sans SemiBold" pitchFamily="2" charset="0"/>
                <a:cs typeface="Open Sans SemiBold" pitchFamily="2" charset="0"/>
              </a:rPr>
              <a:t>“Models are analogies representing important parts of a system” </a:t>
            </a:r>
          </a:p>
          <a:p>
            <a:pPr marL="0" indent="0">
              <a:spcAft>
                <a:spcPts val="3600"/>
              </a:spcAft>
              <a:buNone/>
            </a:pPr>
            <a:r>
              <a:rPr lang="en-GB" sz="1600" dirty="0"/>
              <a:t> Ford (2000)</a:t>
            </a:r>
            <a:endParaRPr lang="en-GB" dirty="0"/>
          </a:p>
          <a:p>
            <a:pPr marL="0" indent="0">
              <a:spcAft>
                <a:spcPts val="0"/>
              </a:spcAft>
              <a:buNone/>
            </a:pPr>
            <a:r>
              <a:rPr lang="en-US" b="1" dirty="0">
                <a:latin typeface="Open Sans SemiBold" pitchFamily="2" charset="0"/>
                <a:ea typeface="Open Sans SemiBold" pitchFamily="2" charset="0"/>
                <a:cs typeface="Open Sans SemiBold" pitchFamily="2" charset="0"/>
              </a:rPr>
              <a:t>“A model is a representation of an idea, an object, a process or a system that is used to describe and explain phenomena”. </a:t>
            </a:r>
          </a:p>
          <a:p>
            <a:pPr marL="0" indent="0">
              <a:spcAft>
                <a:spcPts val="3600"/>
              </a:spcAft>
              <a:buNone/>
            </a:pPr>
            <a:r>
              <a:rPr lang="en-US" sz="1600" dirty="0">
                <a:solidFill>
                  <a:schemeClr val="tx2"/>
                </a:solidFill>
                <a:effectLst/>
                <a:latin typeface="Open Sans Light" pitchFamily="2" charset="0"/>
                <a:ea typeface="Open Sans Light" pitchFamily="2" charset="0"/>
                <a:cs typeface="Open Sans Light" pitchFamily="2" charset="0"/>
                <a:hlinkClick r:id="rId3">
                  <a:extLst>
                    <a:ext uri="{A12FA001-AC4F-418D-AE19-62706E023703}">
                      <ahyp:hlinkClr xmlns:ahyp="http://schemas.microsoft.com/office/drawing/2018/hyperlinkcolor" val="tx"/>
                    </a:ext>
                  </a:extLst>
                </a:hlinkClick>
              </a:rPr>
              <a:t>Science Learning Lab</a:t>
            </a:r>
            <a:endParaRPr lang="en-GB" dirty="0"/>
          </a:p>
          <a:p>
            <a:pPr marL="0" indent="0">
              <a:buNone/>
            </a:pPr>
            <a:r>
              <a:rPr lang="en-GB" dirty="0">
                <a:latin typeface="Open Sans Light" pitchFamily="2" charset="0"/>
                <a:ea typeface="Open Sans Light" pitchFamily="2" charset="0"/>
                <a:cs typeface="Open Sans Light" pitchFamily="2" charset="0"/>
              </a:rPr>
              <a:t>Models can be useful for:</a:t>
            </a:r>
          </a:p>
          <a:p>
            <a:pPr lvl="1"/>
            <a:r>
              <a:rPr lang="en-GB" dirty="0"/>
              <a:t>Exploring</a:t>
            </a:r>
          </a:p>
          <a:p>
            <a:pPr lvl="1"/>
            <a:r>
              <a:rPr lang="en-GB" dirty="0"/>
              <a:t>Understanding and explaining</a:t>
            </a:r>
          </a:p>
          <a:p>
            <a:pPr lvl="1"/>
            <a:r>
              <a:rPr lang="en-GB" dirty="0"/>
              <a:t>Predicting</a:t>
            </a:r>
          </a:p>
          <a:p>
            <a:pPr lvl="1"/>
            <a:r>
              <a:rPr lang="en-GB" dirty="0"/>
              <a:t>Testing hypotheses</a:t>
            </a:r>
          </a:p>
        </p:txBody>
      </p:sp>
      <p:sp>
        <p:nvSpPr>
          <p:cNvPr id="2" name="Title 1">
            <a:extLst>
              <a:ext uri="{FF2B5EF4-FFF2-40B4-BE49-F238E27FC236}">
                <a16:creationId xmlns:a16="http://schemas.microsoft.com/office/drawing/2014/main" id="{47F002A3-FFAF-5D48-9A8A-CE325DDC66BC}"/>
              </a:ext>
            </a:extLst>
          </p:cNvPr>
          <p:cNvSpPr>
            <a:spLocks noGrp="1"/>
          </p:cNvSpPr>
          <p:nvPr>
            <p:ph type="title"/>
          </p:nvPr>
        </p:nvSpPr>
        <p:spPr/>
        <p:txBody>
          <a:bodyPr/>
          <a:lstStyle/>
          <a:p>
            <a:r>
              <a:rPr lang="en-GB" dirty="0"/>
              <a:t>Models in science</a:t>
            </a:r>
            <a:endParaRPr lang="en-FI" dirty="0"/>
          </a:p>
        </p:txBody>
      </p:sp>
    </p:spTree>
    <p:extLst>
      <p:ext uri="{BB962C8B-B14F-4D97-AF65-F5344CB8AC3E}">
        <p14:creationId xmlns:p14="http://schemas.microsoft.com/office/powerpoint/2010/main" val="372892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toy car on a person's hand&#10;&#10;Description automatically generated">
            <a:extLst>
              <a:ext uri="{FF2B5EF4-FFF2-40B4-BE49-F238E27FC236}">
                <a16:creationId xmlns:a16="http://schemas.microsoft.com/office/drawing/2014/main" id="{8F094CA6-A8B0-66CE-DA95-A4AA9123B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
            <a:ext cx="12192000" cy="6857320"/>
          </a:xfrm>
          <a:prstGeom prst="rect">
            <a:avLst/>
          </a:prstGeom>
        </p:spPr>
      </p:pic>
    </p:spTree>
    <p:extLst>
      <p:ext uri="{BB962C8B-B14F-4D97-AF65-F5344CB8AC3E}">
        <p14:creationId xmlns:p14="http://schemas.microsoft.com/office/powerpoint/2010/main" val="61089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81A3-E6F9-C705-BB74-DC3DFBDABC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87E50-D737-C95B-E972-9C3725760926}"/>
              </a:ext>
            </a:extLst>
          </p:cNvPr>
          <p:cNvSpPr>
            <a:spLocks noGrp="1"/>
          </p:cNvSpPr>
          <p:nvPr>
            <p:ph idx="1"/>
          </p:nvPr>
        </p:nvSpPr>
        <p:spPr>
          <a:xfrm>
            <a:off x="4882896" y="560747"/>
            <a:ext cx="6528816" cy="5654241"/>
          </a:xfrm>
        </p:spPr>
        <p:txBody>
          <a:bodyPr>
            <a:normAutofit/>
          </a:bodyPr>
          <a:lstStyle/>
          <a:p>
            <a:pPr marL="0" indent="0">
              <a:spcAft>
                <a:spcPts val="0"/>
              </a:spcAft>
              <a:buNone/>
            </a:pPr>
            <a:r>
              <a:rPr lang="en-GB" b="1" dirty="0">
                <a:latin typeface="Open Sans SemiBold" pitchFamily="2" charset="0"/>
                <a:ea typeface="Open Sans SemiBold" pitchFamily="2" charset="0"/>
                <a:cs typeface="Open Sans SemiBold" pitchFamily="2" charset="0"/>
              </a:rPr>
              <a:t>“Models are analogies representing important parts of a system” </a:t>
            </a:r>
          </a:p>
          <a:p>
            <a:pPr marL="0" indent="0">
              <a:spcAft>
                <a:spcPts val="3600"/>
              </a:spcAft>
              <a:buNone/>
            </a:pPr>
            <a:r>
              <a:rPr lang="en-GB" sz="1600" dirty="0"/>
              <a:t> Ford (2000)</a:t>
            </a:r>
            <a:endParaRPr lang="en-GB" dirty="0"/>
          </a:p>
          <a:p>
            <a:pPr marL="0" indent="0">
              <a:spcAft>
                <a:spcPts val="0"/>
              </a:spcAft>
              <a:buNone/>
            </a:pPr>
            <a:r>
              <a:rPr lang="en-US" b="1" dirty="0">
                <a:latin typeface="Open Sans SemiBold" pitchFamily="2" charset="0"/>
                <a:ea typeface="Open Sans SemiBold" pitchFamily="2" charset="0"/>
                <a:cs typeface="Open Sans SemiBold" pitchFamily="2" charset="0"/>
              </a:rPr>
              <a:t>“A model is a representation of an idea, an object, a process or a system that is used to describe and explain phenomena”. </a:t>
            </a:r>
          </a:p>
          <a:p>
            <a:pPr marL="0" indent="0">
              <a:spcAft>
                <a:spcPts val="3600"/>
              </a:spcAft>
              <a:buNone/>
            </a:pPr>
            <a:r>
              <a:rPr lang="en-US" sz="1600" dirty="0">
                <a:solidFill>
                  <a:schemeClr val="tx2"/>
                </a:solidFill>
                <a:effectLst/>
                <a:latin typeface="Open Sans Light" pitchFamily="2" charset="0"/>
                <a:ea typeface="Open Sans Light" pitchFamily="2" charset="0"/>
                <a:cs typeface="Open Sans Light" pitchFamily="2" charset="0"/>
                <a:hlinkClick r:id="rId3">
                  <a:extLst>
                    <a:ext uri="{A12FA001-AC4F-418D-AE19-62706E023703}">
                      <ahyp:hlinkClr xmlns:ahyp="http://schemas.microsoft.com/office/drawing/2018/hyperlinkcolor" val="tx"/>
                    </a:ext>
                  </a:extLst>
                </a:hlinkClick>
              </a:rPr>
              <a:t>Science Learning Lab</a:t>
            </a:r>
            <a:endParaRPr lang="en-GB" dirty="0"/>
          </a:p>
          <a:p>
            <a:pPr marL="0" indent="0">
              <a:buNone/>
            </a:pPr>
            <a:r>
              <a:rPr lang="en-GB" dirty="0">
                <a:latin typeface="Open Sans Light" pitchFamily="2" charset="0"/>
                <a:ea typeface="Open Sans Light" pitchFamily="2" charset="0"/>
                <a:cs typeface="Open Sans Light" pitchFamily="2" charset="0"/>
              </a:rPr>
              <a:t>Models can be useful for:</a:t>
            </a:r>
          </a:p>
          <a:p>
            <a:pPr lvl="1"/>
            <a:r>
              <a:rPr lang="en-GB" dirty="0"/>
              <a:t>Exploring</a:t>
            </a:r>
          </a:p>
          <a:p>
            <a:pPr lvl="1"/>
            <a:r>
              <a:rPr lang="en-GB" dirty="0"/>
              <a:t>Understanding and explaining</a:t>
            </a:r>
          </a:p>
          <a:p>
            <a:pPr lvl="1"/>
            <a:r>
              <a:rPr lang="en-GB" dirty="0"/>
              <a:t>Predicting</a:t>
            </a:r>
          </a:p>
          <a:p>
            <a:pPr lvl="1"/>
            <a:r>
              <a:rPr lang="en-GB" dirty="0"/>
              <a:t>Testing hypotheses</a:t>
            </a:r>
          </a:p>
        </p:txBody>
      </p:sp>
      <p:sp>
        <p:nvSpPr>
          <p:cNvPr id="2" name="Title 1">
            <a:extLst>
              <a:ext uri="{FF2B5EF4-FFF2-40B4-BE49-F238E27FC236}">
                <a16:creationId xmlns:a16="http://schemas.microsoft.com/office/drawing/2014/main" id="{50C2CC99-00DE-847F-1A5A-E392FED1C838}"/>
              </a:ext>
            </a:extLst>
          </p:cNvPr>
          <p:cNvSpPr>
            <a:spLocks noGrp="1"/>
          </p:cNvSpPr>
          <p:nvPr>
            <p:ph type="title"/>
          </p:nvPr>
        </p:nvSpPr>
        <p:spPr/>
        <p:txBody>
          <a:bodyPr/>
          <a:lstStyle/>
          <a:p>
            <a:r>
              <a:rPr lang="en-GB" dirty="0"/>
              <a:t>Models in science</a:t>
            </a:r>
            <a:endParaRPr lang="en-FI" dirty="0"/>
          </a:p>
        </p:txBody>
      </p:sp>
    </p:spTree>
    <p:extLst>
      <p:ext uri="{BB962C8B-B14F-4D97-AF65-F5344CB8AC3E}">
        <p14:creationId xmlns:p14="http://schemas.microsoft.com/office/powerpoint/2010/main" val="364263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C1C749E-301E-62BC-F519-B62014AD5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488" y="440167"/>
            <a:ext cx="6125023" cy="5719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E505CE-85FA-C522-CDFC-23842DBBDAB3}"/>
              </a:ext>
            </a:extLst>
          </p:cNvPr>
          <p:cNvSpPr txBox="1"/>
          <p:nvPr/>
        </p:nvSpPr>
        <p:spPr>
          <a:xfrm>
            <a:off x="9723284" y="6287633"/>
            <a:ext cx="2715440" cy="369332"/>
          </a:xfrm>
          <a:prstGeom prst="rect">
            <a:avLst/>
          </a:prstGeom>
          <a:noFill/>
        </p:spPr>
        <p:txBody>
          <a:bodyPr wrap="square" rtlCol="0">
            <a:spAutoFit/>
          </a:bodyPr>
          <a:lstStyle/>
          <a:p>
            <a:pPr algn="ctr"/>
            <a:r>
              <a:rPr lang="en-GB" dirty="0"/>
              <a:t>Jones et al (2017)</a:t>
            </a:r>
            <a:endParaRPr lang="en-FI" dirty="0"/>
          </a:p>
        </p:txBody>
      </p:sp>
    </p:spTree>
    <p:custDataLst>
      <p:tags r:id="rId1"/>
    </p:custDataLst>
    <p:extLst>
      <p:ext uri="{BB962C8B-B14F-4D97-AF65-F5344CB8AC3E}">
        <p14:creationId xmlns:p14="http://schemas.microsoft.com/office/powerpoint/2010/main" val="3529617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DC30FB10-A36F-5854-F9AD-E19A48C7F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6" y="705905"/>
            <a:ext cx="7581802" cy="544619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5A95DB0A-5FC7-71E0-49FC-FD8839C2A43E}"/>
              </a:ext>
            </a:extLst>
          </p:cNvPr>
          <p:cNvCxnSpPr>
            <a:cxnSpLocks/>
          </p:cNvCxnSpPr>
          <p:nvPr/>
        </p:nvCxnSpPr>
        <p:spPr>
          <a:xfrm flipH="1">
            <a:off x="3274142" y="4026310"/>
            <a:ext cx="783316" cy="0"/>
          </a:xfrm>
          <a:prstGeom prst="straightConnector1">
            <a:avLst/>
          </a:prstGeom>
          <a:ln w="34925">
            <a:solidFill>
              <a:schemeClr val="accent1"/>
            </a:solidFill>
            <a:tailEnd type="triangle" w="lg" len="lg"/>
          </a:ln>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97A36478-36E0-2437-8EE4-AE0795729F67}"/>
              </a:ext>
            </a:extLst>
          </p:cNvPr>
          <p:cNvSpPr>
            <a:spLocks noGrp="1"/>
          </p:cNvSpPr>
          <p:nvPr>
            <p:ph idx="4294967295"/>
          </p:nvPr>
        </p:nvSpPr>
        <p:spPr>
          <a:xfrm>
            <a:off x="8421329" y="2057399"/>
            <a:ext cx="3475703" cy="3982939"/>
          </a:xfrm>
        </p:spPr>
        <p:txBody>
          <a:bodyPr>
            <a:noAutofit/>
          </a:bodyPr>
          <a:lstStyle/>
          <a:p>
            <a:r>
              <a:rPr lang="en-GB" sz="1800" dirty="0"/>
              <a:t>Good models will be aligned with scientific knowledge… but are always simplifications of reality.</a:t>
            </a:r>
          </a:p>
          <a:p>
            <a:r>
              <a:rPr lang="en-GB" sz="1800" dirty="0"/>
              <a:t>A model may be useful for some purposes but will not be useful for all purposes</a:t>
            </a:r>
          </a:p>
          <a:p>
            <a:endParaRPr lang="en-FI" sz="1800" dirty="0"/>
          </a:p>
        </p:txBody>
      </p:sp>
    </p:spTree>
    <p:custDataLst>
      <p:tags r:id="rId1"/>
    </p:custDataLst>
    <p:extLst>
      <p:ext uri="{BB962C8B-B14F-4D97-AF65-F5344CB8AC3E}">
        <p14:creationId xmlns:p14="http://schemas.microsoft.com/office/powerpoint/2010/main" val="206134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B6D7-EEC7-6D42-A851-338C3103780D}"/>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B7B86648-5B7D-61BD-98EA-D385C64BB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98" y="858665"/>
            <a:ext cx="6125023" cy="571986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211E076F-D8FE-EE39-A1C6-F663F81142E0}"/>
              </a:ext>
            </a:extLst>
          </p:cNvPr>
          <p:cNvSpPr>
            <a:spLocks noGrp="1"/>
          </p:cNvSpPr>
          <p:nvPr>
            <p:ph idx="4294967295"/>
          </p:nvPr>
        </p:nvSpPr>
        <p:spPr>
          <a:xfrm>
            <a:off x="7688006" y="858665"/>
            <a:ext cx="4070555" cy="3060414"/>
          </a:xfrm>
        </p:spPr>
        <p:txBody>
          <a:bodyPr>
            <a:normAutofit/>
          </a:bodyPr>
          <a:lstStyle/>
          <a:p>
            <a:pPr marL="0" indent="0">
              <a:buNone/>
            </a:pPr>
            <a:r>
              <a:rPr lang="en-GB" b="1" dirty="0">
                <a:latin typeface="Open Sans SemiBold" pitchFamily="2" charset="0"/>
                <a:ea typeface="Open Sans SemiBold" pitchFamily="2" charset="0"/>
                <a:cs typeface="Open Sans SemiBold" pitchFamily="2" charset="0"/>
              </a:rPr>
              <a:t>Conceptual models</a:t>
            </a:r>
          </a:p>
          <a:p>
            <a:r>
              <a:rPr lang="en-GB" dirty="0"/>
              <a:t>Describe the components and processes you are thinking of.</a:t>
            </a:r>
            <a:endParaRPr lang="en-FI" dirty="0"/>
          </a:p>
        </p:txBody>
      </p:sp>
      <p:sp>
        <p:nvSpPr>
          <p:cNvPr id="2" name="TextBox 1">
            <a:extLst>
              <a:ext uri="{FF2B5EF4-FFF2-40B4-BE49-F238E27FC236}">
                <a16:creationId xmlns:a16="http://schemas.microsoft.com/office/drawing/2014/main" id="{1234CA08-8F9C-E457-15D3-F813E6EAE62A}"/>
              </a:ext>
            </a:extLst>
          </p:cNvPr>
          <p:cNvSpPr txBox="1"/>
          <p:nvPr/>
        </p:nvSpPr>
        <p:spPr>
          <a:xfrm>
            <a:off x="1442092" y="219727"/>
            <a:ext cx="606358" cy="584775"/>
          </a:xfrm>
          <a:prstGeom prst="rect">
            <a:avLst/>
          </a:prstGeom>
          <a:noFill/>
        </p:spPr>
        <p:txBody>
          <a:bodyPr wrap="square" rtlCol="0">
            <a:spAutoFit/>
          </a:bodyPr>
          <a:lstStyle/>
          <a:p>
            <a:r>
              <a:rPr lang="en-GB" sz="3200" b="1" dirty="0">
                <a:solidFill>
                  <a:schemeClr val="tx2"/>
                </a:solidFill>
              </a:rPr>
              <a:t>1</a:t>
            </a:r>
            <a:endParaRPr lang="en-FI" sz="3200" b="1" dirty="0">
              <a:solidFill>
                <a:schemeClr val="tx2"/>
              </a:solidFill>
            </a:endParaRPr>
          </a:p>
        </p:txBody>
      </p:sp>
      <p:sp>
        <p:nvSpPr>
          <p:cNvPr id="3" name="TextBox 2">
            <a:extLst>
              <a:ext uri="{FF2B5EF4-FFF2-40B4-BE49-F238E27FC236}">
                <a16:creationId xmlns:a16="http://schemas.microsoft.com/office/drawing/2014/main" id="{1B39C6D9-1747-B555-2D6A-5907BEAD13FC}"/>
              </a:ext>
            </a:extLst>
          </p:cNvPr>
          <p:cNvSpPr txBox="1"/>
          <p:nvPr/>
        </p:nvSpPr>
        <p:spPr>
          <a:xfrm>
            <a:off x="3458493" y="245233"/>
            <a:ext cx="606358" cy="584775"/>
          </a:xfrm>
          <a:prstGeom prst="rect">
            <a:avLst/>
          </a:prstGeom>
          <a:noFill/>
        </p:spPr>
        <p:txBody>
          <a:bodyPr wrap="square" rtlCol="0">
            <a:spAutoFit/>
          </a:bodyPr>
          <a:lstStyle/>
          <a:p>
            <a:r>
              <a:rPr lang="en-GB" sz="3200" b="1" dirty="0">
                <a:solidFill>
                  <a:schemeClr val="tx2"/>
                </a:solidFill>
              </a:rPr>
              <a:t>2</a:t>
            </a:r>
            <a:endParaRPr lang="en-FI" sz="3200" b="1" dirty="0">
              <a:solidFill>
                <a:schemeClr val="tx2"/>
              </a:solidFill>
            </a:endParaRPr>
          </a:p>
        </p:txBody>
      </p:sp>
      <p:sp>
        <p:nvSpPr>
          <p:cNvPr id="9" name="TextBox 8">
            <a:extLst>
              <a:ext uri="{FF2B5EF4-FFF2-40B4-BE49-F238E27FC236}">
                <a16:creationId xmlns:a16="http://schemas.microsoft.com/office/drawing/2014/main" id="{3DB5A13D-5D83-2608-C6CC-2C28342DB5D0}"/>
              </a:ext>
            </a:extLst>
          </p:cNvPr>
          <p:cNvSpPr txBox="1"/>
          <p:nvPr/>
        </p:nvSpPr>
        <p:spPr>
          <a:xfrm>
            <a:off x="5489642" y="237035"/>
            <a:ext cx="606358" cy="584775"/>
          </a:xfrm>
          <a:prstGeom prst="rect">
            <a:avLst/>
          </a:prstGeom>
          <a:noFill/>
        </p:spPr>
        <p:txBody>
          <a:bodyPr wrap="square" rtlCol="0">
            <a:spAutoFit/>
          </a:bodyPr>
          <a:lstStyle/>
          <a:p>
            <a:r>
              <a:rPr lang="en-GB" sz="3200" b="1" dirty="0">
                <a:solidFill>
                  <a:schemeClr val="tx2"/>
                </a:solidFill>
              </a:rPr>
              <a:t>3</a:t>
            </a:r>
            <a:endParaRPr lang="en-FI" sz="3200" b="1" dirty="0">
              <a:solidFill>
                <a:schemeClr val="tx2"/>
              </a:solidFill>
            </a:endParaRPr>
          </a:p>
        </p:txBody>
      </p:sp>
      <p:sp>
        <p:nvSpPr>
          <p:cNvPr id="11" name="TextBox 10">
            <a:extLst>
              <a:ext uri="{FF2B5EF4-FFF2-40B4-BE49-F238E27FC236}">
                <a16:creationId xmlns:a16="http://schemas.microsoft.com/office/drawing/2014/main" id="{60A2833D-EF3A-D586-B547-20F606762BFF}"/>
              </a:ext>
            </a:extLst>
          </p:cNvPr>
          <p:cNvSpPr txBox="1"/>
          <p:nvPr/>
        </p:nvSpPr>
        <p:spPr>
          <a:xfrm>
            <a:off x="9723284" y="6287633"/>
            <a:ext cx="2715440" cy="369332"/>
          </a:xfrm>
          <a:prstGeom prst="rect">
            <a:avLst/>
          </a:prstGeom>
          <a:noFill/>
        </p:spPr>
        <p:txBody>
          <a:bodyPr wrap="square" rtlCol="0">
            <a:spAutoFit/>
          </a:bodyPr>
          <a:lstStyle/>
          <a:p>
            <a:pPr algn="ctr"/>
            <a:r>
              <a:rPr lang="en-GB" dirty="0"/>
              <a:t>Jones et al (2017)</a:t>
            </a:r>
            <a:endParaRPr lang="en-FI" dirty="0"/>
          </a:p>
        </p:txBody>
      </p:sp>
    </p:spTree>
    <p:extLst>
      <p:ext uri="{BB962C8B-B14F-4D97-AF65-F5344CB8AC3E}">
        <p14:creationId xmlns:p14="http://schemas.microsoft.com/office/powerpoint/2010/main" val="208028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81961-3D7D-213B-ABDD-FBAFE5812021}"/>
              </a:ext>
            </a:extLst>
          </p:cNvPr>
          <p:cNvSpPr>
            <a:spLocks noGrp="1"/>
          </p:cNvSpPr>
          <p:nvPr>
            <p:ph idx="1"/>
          </p:nvPr>
        </p:nvSpPr>
        <p:spPr>
          <a:xfrm>
            <a:off x="4882896" y="440827"/>
            <a:ext cx="6635594" cy="5654241"/>
          </a:xfrm>
        </p:spPr>
        <p:txBody>
          <a:bodyPr>
            <a:noAutofit/>
          </a:bodyPr>
          <a:lstStyle/>
          <a:p>
            <a:pPr marL="0" indent="0">
              <a:spcAft>
                <a:spcPts val="0"/>
              </a:spcAft>
              <a:buNone/>
            </a:pPr>
            <a:r>
              <a:rPr lang="en-GB" b="1" dirty="0">
                <a:latin typeface="Open Sans SemiBold" pitchFamily="2" charset="0"/>
                <a:ea typeface="Open Sans SemiBold" pitchFamily="2" charset="0"/>
                <a:cs typeface="Open Sans SemiBold" pitchFamily="2" charset="0"/>
              </a:rPr>
              <a:t>“Combine models and data to answer questions”</a:t>
            </a:r>
          </a:p>
          <a:p>
            <a:pPr marL="0" indent="0">
              <a:spcAft>
                <a:spcPts val="3600"/>
              </a:spcAft>
              <a:buNone/>
            </a:pPr>
            <a:r>
              <a:rPr lang="en-GB" sz="1500" dirty="0"/>
              <a:t>(</a:t>
            </a:r>
            <a:r>
              <a:rPr lang="en-GB" sz="1500" dirty="0" err="1"/>
              <a:t>Bolker</a:t>
            </a:r>
            <a:r>
              <a:rPr lang="en-GB" sz="1500" dirty="0"/>
              <a:t> 2008)</a:t>
            </a:r>
          </a:p>
          <a:p>
            <a:pPr marL="0" indent="0">
              <a:buNone/>
            </a:pPr>
            <a:r>
              <a:rPr lang="en-GB" dirty="0"/>
              <a:t>Data can make general models specific so we can:</a:t>
            </a:r>
          </a:p>
          <a:p>
            <a:pPr marL="714375" indent="-334963">
              <a:spcAft>
                <a:spcPts val="600"/>
              </a:spcAft>
            </a:pPr>
            <a:r>
              <a:rPr lang="en-GB" b="1" dirty="0">
                <a:latin typeface="Open Sans SemiBold" pitchFamily="2" charset="0"/>
                <a:ea typeface="Open Sans SemiBold" pitchFamily="2" charset="0"/>
                <a:cs typeface="Open Sans SemiBold" pitchFamily="2" charset="0"/>
              </a:rPr>
              <a:t>Evaluate</a:t>
            </a:r>
            <a:r>
              <a:rPr lang="en-GB" dirty="0"/>
              <a:t> the model by comparing with observations.</a:t>
            </a:r>
          </a:p>
          <a:p>
            <a:pPr marL="714375" indent="-334963"/>
            <a:r>
              <a:rPr lang="en-GB" b="1" dirty="0">
                <a:latin typeface="Open Sans SemiBold" pitchFamily="2" charset="0"/>
                <a:ea typeface="Open Sans SemiBold" pitchFamily="2" charset="0"/>
                <a:cs typeface="Open Sans SemiBold" pitchFamily="2" charset="0"/>
              </a:rPr>
              <a:t>Answer quantitative questions</a:t>
            </a:r>
            <a:r>
              <a:rPr lang="en-GB" b="1" dirty="0"/>
              <a:t> </a:t>
            </a:r>
            <a:r>
              <a:rPr lang="en-GB" dirty="0"/>
              <a:t>– how much, how often.</a:t>
            </a:r>
          </a:p>
        </p:txBody>
      </p:sp>
      <p:sp>
        <p:nvSpPr>
          <p:cNvPr id="2" name="Title 1">
            <a:extLst>
              <a:ext uri="{FF2B5EF4-FFF2-40B4-BE49-F238E27FC236}">
                <a16:creationId xmlns:a16="http://schemas.microsoft.com/office/drawing/2014/main" id="{999F6D9B-53AA-88E6-C58C-A8DA14910FCA}"/>
              </a:ext>
            </a:extLst>
          </p:cNvPr>
          <p:cNvSpPr>
            <a:spLocks noGrp="1"/>
          </p:cNvSpPr>
          <p:nvPr>
            <p:ph type="title"/>
          </p:nvPr>
        </p:nvSpPr>
        <p:spPr/>
        <p:txBody>
          <a:bodyPr/>
          <a:lstStyle/>
          <a:p>
            <a:r>
              <a:rPr lang="en-GB" dirty="0"/>
              <a:t>Data and models</a:t>
            </a:r>
            <a:endParaRPr lang="en-FI" dirty="0"/>
          </a:p>
        </p:txBody>
      </p:sp>
    </p:spTree>
    <p:extLst>
      <p:ext uri="{BB962C8B-B14F-4D97-AF65-F5344CB8AC3E}">
        <p14:creationId xmlns:p14="http://schemas.microsoft.com/office/powerpoint/2010/main" val="2492249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3|23.6|16.1|25.7|37.1|5.3"/>
</p:tagLst>
</file>

<file path=ppt/tags/tag2.xml><?xml version="1.0" encoding="utf-8"?>
<p:tagLst xmlns:a="http://schemas.openxmlformats.org/drawingml/2006/main" xmlns:r="http://schemas.openxmlformats.org/officeDocument/2006/relationships" xmlns:p="http://schemas.openxmlformats.org/presentationml/2006/main">
  <p:tag name="TIMING" val="|19.3|23.6|16.1|25.7|37.1|5.3"/>
</p:tagLst>
</file>

<file path=ppt/tags/tag3.xml><?xml version="1.0" encoding="utf-8"?>
<p:tagLst xmlns:a="http://schemas.openxmlformats.org/drawingml/2006/main" xmlns:r="http://schemas.openxmlformats.org/officeDocument/2006/relationships" xmlns:p="http://schemas.openxmlformats.org/presentationml/2006/main">
  <p:tag name="TIMING" val="|31.7"/>
</p:tagLst>
</file>

<file path=ppt/theme/theme1.xml><?xml version="1.0" encoding="utf-8"?>
<a:theme xmlns:a="http://schemas.openxmlformats.org/drawingml/2006/main" name="ssdwebinar">
  <a:themeElements>
    <a:clrScheme name="Custom 8">
      <a:dk1>
        <a:srgbClr val="000000"/>
      </a:dk1>
      <a:lt1>
        <a:srgbClr val="FFFFFF"/>
      </a:lt1>
      <a:dk2>
        <a:srgbClr val="D32229"/>
      </a:dk2>
      <a:lt2>
        <a:srgbClr val="B4DCFA"/>
      </a:lt2>
      <a:accent1>
        <a:srgbClr val="D32229"/>
      </a:accent1>
      <a:accent2>
        <a:srgbClr val="5ECCF3"/>
      </a:accent2>
      <a:accent3>
        <a:srgbClr val="A7EA52"/>
      </a:accent3>
      <a:accent4>
        <a:srgbClr val="5DCEAF"/>
      </a:accent4>
      <a:accent5>
        <a:srgbClr val="FF8021"/>
      </a:accent5>
      <a:accent6>
        <a:srgbClr val="F14124"/>
      </a:accent6>
      <a:hlink>
        <a:srgbClr val="D32328"/>
      </a:hlink>
      <a:folHlink>
        <a:srgbClr val="59A8D1"/>
      </a:folHlink>
    </a:clrScheme>
    <a:fontScheme name="Stats4SD">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661E4DD2-51FC-554E-8F19-143BAC9D3595}" vid="{74FA131C-85F5-4045-B44A-BAACCD503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Resource Presentation Webinar CCRP Template</Template>
  <TotalTime>3765</TotalTime>
  <Words>2683</Words>
  <Application>Microsoft Macintosh PowerPoint</Application>
  <PresentationFormat>Widescreen</PresentationFormat>
  <Paragraphs>184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Open Sans</vt:lpstr>
      <vt:lpstr>Open Sans Light</vt:lpstr>
      <vt:lpstr>Open Sans SemiBold</vt:lpstr>
      <vt:lpstr>ssdwebinar</vt:lpstr>
      <vt:lpstr>Models, science and statistics</vt:lpstr>
      <vt:lpstr>Aims</vt:lpstr>
      <vt:lpstr>Models in science</vt:lpstr>
      <vt:lpstr>PowerPoint Presentation</vt:lpstr>
      <vt:lpstr>Models in science</vt:lpstr>
      <vt:lpstr>PowerPoint Presentation</vt:lpstr>
      <vt:lpstr>PowerPoint Presentation</vt:lpstr>
      <vt:lpstr>PowerPoint Presentation</vt:lpstr>
      <vt:lpstr>Data and models</vt:lpstr>
      <vt:lpstr>Phosphorus response experiment</vt:lpstr>
      <vt:lpstr>Phosphorus response experiment</vt:lpstr>
      <vt:lpstr>Phosphorus response experiment</vt:lpstr>
      <vt:lpstr>Phosphorus response experiment</vt:lpstr>
      <vt:lpstr>Two messages on models</vt:lpstr>
      <vt:lpstr>It’s not easy</vt:lpstr>
      <vt:lpstr>PowerPoint Presentation</vt:lpstr>
      <vt:lpstr>Literature mentioned </vt:lpstr>
      <vt:lpstr>Model used in slide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Coe, Richard (ICRAF)</dc:creator>
  <cp:lastModifiedBy>Emily Nevitt</cp:lastModifiedBy>
  <cp:revision>43</cp:revision>
  <dcterms:created xsi:type="dcterms:W3CDTF">2024-12-12T11:48:10Z</dcterms:created>
  <dcterms:modified xsi:type="dcterms:W3CDTF">2025-01-13T11:29:53Z</dcterms:modified>
</cp:coreProperties>
</file>