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1"/>
  </p:sldMasterIdLst>
  <p:sldIdLst>
    <p:sldId id="256" r:id="rId2"/>
    <p:sldId id="257" r:id="rId3"/>
    <p:sldId id="258" r:id="rId4"/>
    <p:sldId id="261" r:id="rId5"/>
    <p:sldId id="297" r:id="rId6"/>
    <p:sldId id="294" r:id="rId7"/>
    <p:sldId id="262" r:id="rId8"/>
    <p:sldId id="288" r:id="rId9"/>
    <p:sldId id="298" r:id="rId10"/>
    <p:sldId id="290" r:id="rId11"/>
    <p:sldId id="291" r:id="rId12"/>
    <p:sldId id="292" r:id="rId13"/>
    <p:sldId id="299" r:id="rId14"/>
    <p:sldId id="295" r:id="rId15"/>
    <p:sldId id="293" r:id="rId16"/>
    <p:sldId id="260" r:id="rId17"/>
  </p:sldIdLst>
  <p:sldSz cx="12192000" cy="6858000"/>
  <p:notesSz cx="6858000" cy="9144000"/>
  <p:embeddedFontLs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pen Sans Light" pitchFamily="2" charset="0"/>
      <p:regular r:id="rId22"/>
      <p:italic r:id="rId23"/>
    </p:embeddedFont>
    <p:embeddedFont>
      <p:font typeface="Open Sans SemiBold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94"/>
  </p:normalViewPr>
  <p:slideViewPr>
    <p:cSldViewPr snapToGrid="0" snapToObjects="1">
      <p:cViewPr varScale="1">
        <p:scale>
          <a:sx n="152" d="100"/>
          <a:sy n="152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sa/4.0/legalcod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reativecommons.org/licenses/by-sa/4.0/legalcode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stats4sd.org/resources" TargetMode="External"/><Relationship Id="rId4" Type="http://schemas.openxmlformats.org/officeDocument/2006/relationships/hyperlink" Target="https://creativecommons.org/licenses/by-sa/4.0/legalcod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A98632-6E9B-724A-BE33-B8B085B90770}"/>
              </a:ext>
            </a:extLst>
          </p:cNvPr>
          <p:cNvSpPr/>
          <p:nvPr/>
        </p:nvSpPr>
        <p:spPr>
          <a:xfrm>
            <a:off x="3525332" y="-1"/>
            <a:ext cx="8666668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07B2B-D8AF-CC43-9621-80DA46E64D20}"/>
              </a:ext>
            </a:extLst>
          </p:cNvPr>
          <p:cNvSpPr txBox="1"/>
          <p:nvPr/>
        </p:nvSpPr>
        <p:spPr>
          <a:xfrm>
            <a:off x="3919528" y="6340134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BF755-AB1A-BE42-8293-A5716BD29FE5}"/>
              </a:ext>
            </a:extLst>
          </p:cNvPr>
          <p:cNvCxnSpPr>
            <a:cxnSpLocks/>
          </p:cNvCxnSpPr>
          <p:nvPr/>
        </p:nvCxnSpPr>
        <p:spPr>
          <a:xfrm flipH="1">
            <a:off x="4176661" y="3988353"/>
            <a:ext cx="1456696" cy="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55" y="1668339"/>
            <a:ext cx="7662983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504573"/>
            <a:ext cx="7662983" cy="1242769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20A097-A47B-B34E-861A-C2004539EDA5}"/>
              </a:ext>
            </a:extLst>
          </p:cNvPr>
          <p:cNvSpPr txBox="1"/>
          <p:nvPr userDrawn="1"/>
        </p:nvSpPr>
        <p:spPr>
          <a:xfrm>
            <a:off x="8905462" y="5879267"/>
            <a:ext cx="299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3280547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EDE9A2-F659-734E-80DD-3E9217476162}"/>
              </a:ext>
            </a:extLst>
          </p:cNvPr>
          <p:cNvSpPr/>
          <p:nvPr/>
        </p:nvSpPr>
        <p:spPr>
          <a:xfrm>
            <a:off x="4284570" y="0"/>
            <a:ext cx="790742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B1DC-6323-2C4F-9C96-B852C977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440827"/>
            <a:ext cx="6528816" cy="5654241"/>
          </a:xfrm>
        </p:spPr>
        <p:txBody>
          <a:bodyPr lIns="90000" anchor="ctr"/>
          <a:lstStyle>
            <a:lvl1pPr marL="342900" indent="-34290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B29-20B8-5F40-90F6-9F7CD8AD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896" y="6105480"/>
            <a:ext cx="2061601" cy="375537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8B9E-187C-0641-86A2-374CB624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4497" y="6105480"/>
            <a:ext cx="399366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D09-6B66-974C-8395-7A9D9B5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65" y="6105480"/>
            <a:ext cx="94709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6A9EA-C2A7-7643-BEFA-B69BDBBB7604}"/>
              </a:ext>
            </a:extLst>
          </p:cNvPr>
          <p:cNvSpPr/>
          <p:nvPr/>
        </p:nvSpPr>
        <p:spPr>
          <a:xfrm>
            <a:off x="-8461" y="0"/>
            <a:ext cx="42930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A3F56-6D27-1E48-8A26-B8A29496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440827"/>
            <a:ext cx="3576792" cy="5287670"/>
          </a:xfrm>
        </p:spPr>
        <p:txBody>
          <a:bodyPr lIns="90000" tIns="46800" anchor="ctr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D86F3C-D015-B946-AD5B-AE46FABB40FF}"/>
              </a:ext>
            </a:extLst>
          </p:cNvPr>
          <p:cNvSpPr txBox="1"/>
          <p:nvPr userDrawn="1"/>
        </p:nvSpPr>
        <p:spPr>
          <a:xfrm>
            <a:off x="1802279" y="5984426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1042317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de/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82034"/>
            <a:ext cx="11355064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95961-2D80-1649-BD1F-60D49CDC13CC}"/>
              </a:ext>
            </a:extLst>
          </p:cNvPr>
          <p:cNvSpPr txBox="1"/>
          <p:nvPr userDrawn="1"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1219494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0" y="1588651"/>
            <a:ext cx="5508000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901950-5B56-9B4B-9196-414187BDEB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1835" y="1588651"/>
            <a:ext cx="5508000" cy="4556442"/>
          </a:xfrm>
        </p:spPr>
        <p:txBody>
          <a:bodyPr lIns="9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F5CD3-DDF2-524C-936B-C114B5CBDE39}"/>
              </a:ext>
            </a:extLst>
          </p:cNvPr>
          <p:cNvSpPr txBox="1"/>
          <p:nvPr userDrawn="1"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475343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D7538-5F79-6244-8BAE-06CD970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B099F-84DD-7741-A646-247138C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FB99-1B8A-2B4E-A2D8-9591099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3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88BA71-F943-7144-8291-BFDC4639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3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9F98486-DCCD-FF44-8EF3-D2182B79B1CF}"/>
              </a:ext>
            </a:extLst>
          </p:cNvPr>
          <p:cNvSpPr/>
          <p:nvPr/>
        </p:nvSpPr>
        <p:spPr>
          <a:xfrm>
            <a:off x="0" y="5596856"/>
            <a:ext cx="12192000" cy="12611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D0ED8-F780-E94A-80A3-42700BC94782}"/>
              </a:ext>
            </a:extLst>
          </p:cNvPr>
          <p:cNvSpPr txBox="1"/>
          <p:nvPr/>
        </p:nvSpPr>
        <p:spPr>
          <a:xfrm>
            <a:off x="7715522" y="6288723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B3B19-201F-7348-A518-8545BF991447}"/>
              </a:ext>
            </a:extLst>
          </p:cNvPr>
          <p:cNvCxnSpPr>
            <a:cxnSpLocks/>
          </p:cNvCxnSpPr>
          <p:nvPr/>
        </p:nvCxnSpPr>
        <p:spPr>
          <a:xfrm>
            <a:off x="1436317" y="1563370"/>
            <a:ext cx="0" cy="252710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3" y="1231184"/>
            <a:ext cx="7334800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43" y="3589573"/>
            <a:ext cx="7355820" cy="569067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CD5BC-8CC2-6B41-9C04-26F61C9BDE08}"/>
              </a:ext>
            </a:extLst>
          </p:cNvPr>
          <p:cNvSpPr txBox="1"/>
          <p:nvPr userDrawn="1"/>
        </p:nvSpPr>
        <p:spPr>
          <a:xfrm>
            <a:off x="1302211" y="6028906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519870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569B09-30A1-BF42-9AC9-A41617EC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5000"/>
                    </a14:imgEffect>
                    <a14:imgEffect>
                      <a14:brightnessContrast bright="-12000"/>
                    </a14:imgEffect>
                  </a14:imgLayer>
                </a14:imgProps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AE17C0-B662-534D-9D8E-374BDD40D1EC}"/>
              </a:ext>
            </a:extLst>
          </p:cNvPr>
          <p:cNvSpPr/>
          <p:nvPr/>
        </p:nvSpPr>
        <p:spPr>
          <a:xfrm>
            <a:off x="4887884" y="0"/>
            <a:ext cx="7304115" cy="685799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74A12-DDA2-FB49-95AB-04F917955AC5}"/>
              </a:ext>
            </a:extLst>
          </p:cNvPr>
          <p:cNvSpPr txBox="1"/>
          <p:nvPr/>
        </p:nvSpPr>
        <p:spPr>
          <a:xfrm>
            <a:off x="5436524" y="6148942"/>
            <a:ext cx="5997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</a:t>
            </a:r>
            <a:fld id="{2ADE1D66-D467-B547-87AB-E0E7141F0FDE}" type="datetimeyyyy">
              <a:rPr lang="en-GB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2023</a:t>
            </a:fld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Statistics for Sustainable Development  </a:t>
            </a:r>
            <a:r>
              <a:rPr lang="en-GB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84C96-75E8-0548-97E2-2B256A366938}"/>
              </a:ext>
            </a:extLst>
          </p:cNvPr>
          <p:cNvSpPr txBox="1"/>
          <p:nvPr/>
        </p:nvSpPr>
        <p:spPr>
          <a:xfrm>
            <a:off x="7215447" y="4689803"/>
            <a:ext cx="4518265" cy="88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2700"/>
              </a:spcAft>
            </a:pPr>
            <a:r>
              <a:rPr lang="en-GB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Find more guides and materials at </a:t>
            </a:r>
            <a:r>
              <a:rPr lang="en-GB" sz="2400" b="1" dirty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stats4sd.org/resources</a:t>
            </a:r>
            <a:endParaRPr lang="en-GB" sz="2400" b="1" dirty="0">
              <a:solidFill>
                <a:schemeClr val="tx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pic>
        <p:nvPicPr>
          <p:cNvPr id="12" name="Picture 11" descr="A picture containing black, night&#10;&#10;Description automatically generated">
            <a:extLst>
              <a:ext uri="{FF2B5EF4-FFF2-40B4-BE49-F238E27FC236}">
                <a16:creationId xmlns:a16="http://schemas.microsoft.com/office/drawing/2014/main" id="{0EEC8CFF-BCA2-8A47-AA27-84C4B0528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59" y="4720792"/>
            <a:ext cx="792089" cy="79208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3B39E-BD63-504B-BD1C-16C881EAC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2219" y="1493098"/>
            <a:ext cx="7866062" cy="17002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BC4465-C68A-844B-ABA9-61E2C12A3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219" y="3292642"/>
            <a:ext cx="7866062" cy="792089"/>
          </a:xfrm>
        </p:spPr>
        <p:txBody>
          <a:bodyPr/>
          <a:lstStyle>
            <a:lvl1pPr marL="0" indent="0">
              <a:buNone/>
              <a:defRPr lang="en-GB" sz="4000" b="0" i="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92CCA8-B9C8-B444-AC94-A33687319E96}"/>
              </a:ext>
            </a:extLst>
          </p:cNvPr>
          <p:cNvSpPr txBox="1"/>
          <p:nvPr userDrawn="1"/>
        </p:nvSpPr>
        <p:spPr>
          <a:xfrm>
            <a:off x="10088513" y="271681"/>
            <a:ext cx="18694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i="0" dirty="0">
                <a:solidFill>
                  <a:srgbClr val="D2222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306261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09B01-23F5-F346-B24D-7AA19B8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0912"/>
            <a:ext cx="10916907" cy="110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E05F-F78F-0D48-8887-C53654C3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16906" cy="398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4-2B6E-B649-A283-23AE6B7A4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94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2EB5-F374-6B40-BF2A-1423618B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834" y="6077516"/>
            <a:ext cx="347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B805-EFE3-3E45-9C7F-69BAA91A2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2137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67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b="0" i="0" kern="1200" dirty="0" smtClean="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.coe@stats4sd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xdGR4lSwv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020E-31B3-2F4A-A144-D6AED0783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Ethics and Agroecology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C8D04-D240-6D4B-ACEC-09A593701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302692"/>
            <a:ext cx="7662983" cy="1242769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RMS </a:t>
            </a:r>
            <a:r>
              <a:rPr lang="en-US" sz="28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Seminar</a:t>
            </a:r>
          </a:p>
          <a:p>
            <a:pPr>
              <a:spcAft>
                <a:spcPts val="400"/>
              </a:spcAft>
            </a:pPr>
            <a:r>
              <a:rPr lang="en-US" sz="2800" dirty="0"/>
              <a:t>Ric Coe (</a:t>
            </a:r>
            <a:r>
              <a:rPr lang="en-US" sz="28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r.coe@stats4sd.org</a:t>
            </a:r>
            <a:r>
              <a:rPr lang="en-US" sz="2800" dirty="0"/>
              <a:t>) </a:t>
            </a:r>
          </a:p>
          <a:p>
            <a:pPr>
              <a:spcAft>
                <a:spcPts val="400"/>
              </a:spcAft>
            </a:pPr>
            <a:r>
              <a:rPr lang="en-US" sz="2800" dirty="0"/>
              <a:t>August 2023</a:t>
            </a:r>
          </a:p>
        </p:txBody>
      </p:sp>
    </p:spTree>
    <p:extLst>
      <p:ext uri="{BB962C8B-B14F-4D97-AF65-F5344CB8AC3E}">
        <p14:creationId xmlns:p14="http://schemas.microsoft.com/office/powerpoint/2010/main" val="140787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4" y="3172689"/>
            <a:ext cx="3553806" cy="1335675"/>
          </a:xfrm>
        </p:spPr>
        <p:txBody>
          <a:bodyPr>
            <a:normAutofit/>
          </a:bodyPr>
          <a:lstStyle/>
          <a:p>
            <a:r>
              <a:rPr lang="en-US" b="0" dirty="0"/>
              <a:t>How do we do research?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497BF324-7EE1-DC38-A80E-B7318BB51EE5}"/>
              </a:ext>
            </a:extLst>
          </p:cNvPr>
          <p:cNvSpPr txBox="1">
            <a:spLocks/>
          </p:cNvSpPr>
          <p:nvPr/>
        </p:nvSpPr>
        <p:spPr>
          <a:xfrm>
            <a:off x="4932219" y="1107347"/>
            <a:ext cx="6397769" cy="4964841"/>
          </a:xfrm>
          <a:prstGeom prst="rect">
            <a:avLst/>
          </a:prstGeom>
        </p:spPr>
        <p:txBody>
          <a:bodyPr vert="horz" lIns="9000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Rarely as external scholars but often: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Associated with action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With a change agenda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With an expectation of the outcomes…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… and a lot of uncertainty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Using co-developed methods</a:t>
            </a:r>
          </a:p>
          <a:p>
            <a:pPr lvl="1">
              <a:spcAft>
                <a:spcPts val="300"/>
              </a:spcAft>
            </a:pPr>
            <a:r>
              <a:rPr lang="en-GB" sz="2000" dirty="0"/>
              <a:t>With long-term and open-ended engagement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GB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Are there ethical aspects of such research that require different principles and processes?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8ADFFB8-BD5F-580D-610F-01AD592592F9}"/>
              </a:ext>
            </a:extLst>
          </p:cNvPr>
          <p:cNvSpPr txBox="1">
            <a:spLocks/>
          </p:cNvSpPr>
          <p:nvPr/>
        </p:nvSpPr>
        <p:spPr>
          <a:xfrm>
            <a:off x="271464" y="2106817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74546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990A1-71D1-01EB-6075-D3DCA35C8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1560352"/>
            <a:ext cx="6528816" cy="4534716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800" dirty="0"/>
              <a:t>CRFS </a:t>
            </a:r>
            <a:r>
              <a:rPr lang="en-GB" dirty="0"/>
              <a:t>and working on agroecology does not only involve research. Research is integrated with:</a:t>
            </a:r>
          </a:p>
          <a:p>
            <a:pPr lvl="1"/>
            <a:r>
              <a:rPr lang="en-GB" sz="2000" dirty="0"/>
              <a:t>Designing interventions</a:t>
            </a:r>
          </a:p>
          <a:p>
            <a:pPr lvl="1"/>
            <a:r>
              <a:rPr lang="en-GB" sz="2000" dirty="0"/>
              <a:t>Facilitating change </a:t>
            </a:r>
          </a:p>
          <a:p>
            <a:pPr lvl="1"/>
            <a:r>
              <a:rPr lang="en-GB" sz="2000" dirty="0"/>
              <a:t>Advising decision making</a:t>
            </a:r>
          </a:p>
          <a:p>
            <a:pPr lvl="1"/>
            <a:r>
              <a:rPr lang="en-GB" sz="2000" dirty="0"/>
              <a:t>Building capacity</a:t>
            </a:r>
          </a:p>
          <a:p>
            <a:pPr lvl="1"/>
            <a:r>
              <a:rPr lang="en-GB" sz="2000" dirty="0"/>
              <a:t>Communicating</a:t>
            </a:r>
          </a:p>
          <a:p>
            <a:pPr lvl="1">
              <a:spcAft>
                <a:spcPts val="1500"/>
              </a:spcAft>
            </a:pPr>
            <a:r>
              <a:rPr lang="en-GB" sz="2000" dirty="0"/>
              <a:t>Advocacy</a:t>
            </a:r>
            <a:endParaRPr lang="en-FI" sz="2000"/>
          </a:p>
          <a:p>
            <a:pPr marL="0" inden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Are there ethical aspects of these that require different principles and processes?</a:t>
            </a:r>
            <a:endParaRPr lang="en-US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" y="1928813"/>
            <a:ext cx="3210793" cy="3799684"/>
          </a:xfrm>
        </p:spPr>
        <p:txBody>
          <a:bodyPr>
            <a:normAutofit/>
          </a:bodyPr>
          <a:lstStyle/>
          <a:p>
            <a:r>
              <a:rPr lang="en-US" b="0" dirty="0"/>
              <a:t>What else do we do?</a:t>
            </a:r>
            <a:endParaRPr lang="en-US" sz="4400" b="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1D862CB-2B6C-95C6-30D1-B4F47C36E022}"/>
              </a:ext>
            </a:extLst>
          </p:cNvPr>
          <p:cNvSpPr txBox="1">
            <a:spLocks/>
          </p:cNvSpPr>
          <p:nvPr/>
        </p:nvSpPr>
        <p:spPr>
          <a:xfrm>
            <a:off x="271464" y="2106817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77493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2328066"/>
            <a:ext cx="3728288" cy="297259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Who is accountable for ethical standards of work?</a:t>
            </a:r>
            <a:endParaRPr lang="en-US" sz="4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964AA-3D12-D86B-5C74-2C418FDE8980}"/>
              </a:ext>
            </a:extLst>
          </p:cNvPr>
          <p:cNvSpPr txBox="1"/>
          <p:nvPr/>
        </p:nvSpPr>
        <p:spPr>
          <a:xfrm>
            <a:off x="4521494" y="2849372"/>
            <a:ext cx="34848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Individual Researchers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Trained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Know their context and field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Hired on basis of competence</a:t>
            </a:r>
            <a:endParaRPr lang="en-FI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8651D-E94A-952F-4331-ED8676F99F3F}"/>
              </a:ext>
            </a:extLst>
          </p:cNvPr>
          <p:cNvSpPr txBox="1"/>
          <p:nvPr/>
        </p:nvSpPr>
        <p:spPr>
          <a:xfrm>
            <a:off x="8430978" y="2813342"/>
            <a:ext cx="330041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Institutions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Accountable for all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activity of staff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Manages reputational risk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 be required by law, partners, donors, publishers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FI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9B68F66-48FC-BC86-1A49-9BFC4C2C1CB9}"/>
              </a:ext>
            </a:extLst>
          </p:cNvPr>
          <p:cNvSpPr txBox="1">
            <a:spLocks/>
          </p:cNvSpPr>
          <p:nvPr/>
        </p:nvSpPr>
        <p:spPr>
          <a:xfrm>
            <a:off x="271464" y="1242544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 4</a:t>
            </a:r>
          </a:p>
        </p:txBody>
      </p:sp>
      <p:pic>
        <p:nvPicPr>
          <p:cNvPr id="22" name="Picture 21" descr="A red silhouette of a person&#10;&#10;Description automatically generated">
            <a:extLst>
              <a:ext uri="{FF2B5EF4-FFF2-40B4-BE49-F238E27FC236}">
                <a16:creationId xmlns:a16="http://schemas.microsoft.com/office/drawing/2014/main" id="{ED9CD57E-8C88-56B1-E59E-AFA0B202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62" y="1853065"/>
            <a:ext cx="725154" cy="725154"/>
          </a:xfrm>
          <a:prstGeom prst="rect">
            <a:avLst/>
          </a:prstGeom>
        </p:spPr>
      </p:pic>
      <p:pic>
        <p:nvPicPr>
          <p:cNvPr id="24" name="Picture 23" descr="A red building with columns&#10;&#10;Description automatically generated">
            <a:extLst>
              <a:ext uri="{FF2B5EF4-FFF2-40B4-BE49-F238E27FC236}">
                <a16:creationId xmlns:a16="http://schemas.microsoft.com/office/drawing/2014/main" id="{8191D53A-1A23-9BCE-F321-169D9ADE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08" y="1853065"/>
            <a:ext cx="725154" cy="72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7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2328066"/>
            <a:ext cx="3728288" cy="297259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Who is accountable for ethical standards of work?</a:t>
            </a:r>
            <a:endParaRPr lang="en-US" sz="4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964AA-3D12-D86B-5C74-2C418FDE8980}"/>
              </a:ext>
            </a:extLst>
          </p:cNvPr>
          <p:cNvSpPr txBox="1"/>
          <p:nvPr/>
        </p:nvSpPr>
        <p:spPr>
          <a:xfrm>
            <a:off x="4521494" y="2849372"/>
            <a:ext cx="348489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Individual Researchers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Trained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Know their context and field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Hired on basis of competence</a:t>
            </a:r>
            <a:endParaRPr lang="en-FI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8651D-E94A-952F-4331-ED8676F99F3F}"/>
              </a:ext>
            </a:extLst>
          </p:cNvPr>
          <p:cNvSpPr txBox="1"/>
          <p:nvPr/>
        </p:nvSpPr>
        <p:spPr>
          <a:xfrm>
            <a:off x="8430978" y="2813342"/>
            <a:ext cx="3300415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b="1" dirty="0">
                <a:solidFill>
                  <a:schemeClr val="tx2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Institutions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Accountable for all </a:t>
            </a:r>
            <a:b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activity of staff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Manages reputational risk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latin typeface="Open Sans" pitchFamily="2" charset="0"/>
                <a:ea typeface="Open Sans" pitchFamily="2" charset="0"/>
                <a:cs typeface="Open Sans" pitchFamily="2" charset="0"/>
              </a:rPr>
              <a:t>May be required by law, partners, donors, publishers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FI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746B29-28C9-B363-73DE-250984749E0E}"/>
              </a:ext>
            </a:extLst>
          </p:cNvPr>
          <p:cNvGrpSpPr/>
          <p:nvPr/>
        </p:nvGrpSpPr>
        <p:grpSpPr>
          <a:xfrm>
            <a:off x="4620264" y="342690"/>
            <a:ext cx="4340862" cy="1372380"/>
            <a:chOff x="6263940" y="371031"/>
            <a:chExt cx="4340862" cy="137238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3A33B4F-1111-3BA0-752C-86F830D41AA0}"/>
                </a:ext>
              </a:extLst>
            </p:cNvPr>
            <p:cNvGrpSpPr/>
            <p:nvPr/>
          </p:nvGrpSpPr>
          <p:grpSpPr>
            <a:xfrm>
              <a:off x="6263940" y="371031"/>
              <a:ext cx="4340862" cy="1372380"/>
              <a:chOff x="6400800" y="552848"/>
              <a:chExt cx="4340862" cy="137238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1FB91207-1C6C-B75E-6C79-35C837401103}"/>
                  </a:ext>
                </a:extLst>
              </p:cNvPr>
              <p:cNvSpPr/>
              <p:nvPr/>
            </p:nvSpPr>
            <p:spPr>
              <a:xfrm>
                <a:off x="6400800" y="552848"/>
                <a:ext cx="4340862" cy="102920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riangle 27">
                <a:extLst>
                  <a:ext uri="{FF2B5EF4-FFF2-40B4-BE49-F238E27FC236}">
                    <a16:creationId xmlns:a16="http://schemas.microsoft.com/office/drawing/2014/main" id="{3B98977A-AE5C-E09D-F9D3-D14FB0E54D04}"/>
                  </a:ext>
                </a:extLst>
              </p:cNvPr>
              <p:cNvSpPr/>
              <p:nvPr/>
            </p:nvSpPr>
            <p:spPr>
              <a:xfrm rot="10800000">
                <a:off x="7722593" y="1287652"/>
                <a:ext cx="610518" cy="63757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68CC75-0A0E-4AB9-F895-3E73029C1947}"/>
                </a:ext>
              </a:extLst>
            </p:cNvPr>
            <p:cNvSpPr txBox="1"/>
            <p:nvPr/>
          </p:nvSpPr>
          <p:spPr>
            <a:xfrm>
              <a:off x="6427546" y="501895"/>
              <a:ext cx="4006863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Question 4a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What makes an ‘ethical researcher’?</a:t>
              </a:r>
              <a:endParaRPr lang="en-FI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B9B68F66-48FC-BC86-1A49-9BFC4C2C1CB9}"/>
              </a:ext>
            </a:extLst>
          </p:cNvPr>
          <p:cNvSpPr txBox="1">
            <a:spLocks/>
          </p:cNvSpPr>
          <p:nvPr/>
        </p:nvSpPr>
        <p:spPr>
          <a:xfrm>
            <a:off x="271464" y="1242544"/>
            <a:ext cx="3553806" cy="1335675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Question 4</a:t>
            </a:r>
          </a:p>
        </p:txBody>
      </p:sp>
      <p:pic>
        <p:nvPicPr>
          <p:cNvPr id="22" name="Picture 21" descr="A red silhouette of a person&#10;&#10;Description automatically generated">
            <a:extLst>
              <a:ext uri="{FF2B5EF4-FFF2-40B4-BE49-F238E27FC236}">
                <a16:creationId xmlns:a16="http://schemas.microsoft.com/office/drawing/2014/main" id="{ED9CD57E-8C88-56B1-E59E-AFA0B202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62" y="1853065"/>
            <a:ext cx="725154" cy="725154"/>
          </a:xfrm>
          <a:prstGeom prst="rect">
            <a:avLst/>
          </a:prstGeom>
        </p:spPr>
      </p:pic>
      <p:pic>
        <p:nvPicPr>
          <p:cNvPr id="24" name="Picture 23" descr="A red building with columns&#10;&#10;Description automatically generated">
            <a:extLst>
              <a:ext uri="{FF2B5EF4-FFF2-40B4-BE49-F238E27FC236}">
                <a16:creationId xmlns:a16="http://schemas.microsoft.com/office/drawing/2014/main" id="{8191D53A-1A23-9BCE-F321-169D9ADEE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08" y="1853065"/>
            <a:ext cx="725154" cy="725154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CA64470-B28A-0FE9-1092-8A37A03F71BE}"/>
              </a:ext>
            </a:extLst>
          </p:cNvPr>
          <p:cNvGrpSpPr/>
          <p:nvPr/>
        </p:nvGrpSpPr>
        <p:grpSpPr>
          <a:xfrm>
            <a:off x="7166088" y="4898695"/>
            <a:ext cx="4482061" cy="1683114"/>
            <a:chOff x="5961699" y="4788652"/>
            <a:chExt cx="4482061" cy="168311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01968FE-ADAE-D6CE-F73B-557447151926}"/>
                </a:ext>
              </a:extLst>
            </p:cNvPr>
            <p:cNvGrpSpPr/>
            <p:nvPr/>
          </p:nvGrpSpPr>
          <p:grpSpPr>
            <a:xfrm flipH="1" flipV="1">
              <a:off x="5961699" y="4788652"/>
              <a:ext cx="4482061" cy="1683114"/>
              <a:chOff x="6400801" y="270067"/>
              <a:chExt cx="4482061" cy="1683114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16719A8F-F17F-3FA5-ED00-CADA5889B921}"/>
                  </a:ext>
                </a:extLst>
              </p:cNvPr>
              <p:cNvSpPr/>
              <p:nvPr/>
            </p:nvSpPr>
            <p:spPr>
              <a:xfrm>
                <a:off x="6400801" y="270067"/>
                <a:ext cx="4482061" cy="13119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riangle 31">
                <a:extLst>
                  <a:ext uri="{FF2B5EF4-FFF2-40B4-BE49-F238E27FC236}">
                    <a16:creationId xmlns:a16="http://schemas.microsoft.com/office/drawing/2014/main" id="{5EF5AE0B-D4EF-2DCF-EA9D-F61EF1320911}"/>
                  </a:ext>
                </a:extLst>
              </p:cNvPr>
              <p:cNvSpPr/>
              <p:nvPr/>
            </p:nvSpPr>
            <p:spPr>
              <a:xfrm rot="10800000">
                <a:off x="7605188" y="1320865"/>
                <a:ext cx="602551" cy="63231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9F4DE1F-7A5B-3346-EBED-A9F1C1D2C547}"/>
                </a:ext>
              </a:extLst>
            </p:cNvPr>
            <p:cNvSpPr txBox="1"/>
            <p:nvPr/>
          </p:nvSpPr>
          <p:spPr>
            <a:xfrm>
              <a:off x="6199299" y="5333082"/>
              <a:ext cx="4006863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</a:rPr>
                <a:t>Question 4b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How do we manage the multiple institutions engaged in research?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82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Qualities of ethical researchers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3600CF-44D2-F9BC-D7D1-0DE85F28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40" y="2067893"/>
            <a:ext cx="9296519" cy="3377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34DF4B-7C87-730A-B65B-94810EB923CC}"/>
              </a:ext>
            </a:extLst>
          </p:cNvPr>
          <p:cNvSpPr txBox="1"/>
          <p:nvPr/>
        </p:nvSpPr>
        <p:spPr>
          <a:xfrm>
            <a:off x="9168604" y="5444917"/>
            <a:ext cx="212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MacFarlane (2009)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55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06BA62-6902-0411-689C-F9905F647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922789"/>
            <a:ext cx="6528816" cy="5172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Groups for open discussion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are ethics dimensions or questions in </a:t>
            </a:r>
            <a:r>
              <a:rPr lang="en-GB" b="1" dirty="0"/>
              <a:t>your</a:t>
            </a:r>
            <a:r>
              <a:rPr lang="en-GB" dirty="0"/>
              <a:t> work in agroecology, things you have direct experience of?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Reactions to points I made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GB" dirty="0"/>
              <a:t>Your institutional setting  - requirements, policies, practices</a:t>
            </a:r>
          </a:p>
          <a:p>
            <a:pPr lvl="2"/>
            <a:r>
              <a:rPr lang="en-GB" dirty="0"/>
              <a:t>15 mins</a:t>
            </a:r>
          </a:p>
          <a:p>
            <a:pPr lvl="2"/>
            <a:r>
              <a:rPr lang="en-GB" dirty="0"/>
              <a:t>Post comments on Miro</a:t>
            </a:r>
          </a:p>
          <a:p>
            <a:pPr lvl="2"/>
            <a:r>
              <a:rPr lang="en-GB" dirty="0"/>
              <a:t>Collective look at Miro afterwards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588287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95025-F579-E645-8366-5CFC3F8C8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53395" y="1843088"/>
            <a:ext cx="6496899" cy="13502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Created and presented by:</a:t>
            </a:r>
          </a:p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Ric Coe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42BA4-A8AF-684D-A43F-67D20024A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53395" y="3536774"/>
            <a:ext cx="6496899" cy="792089"/>
          </a:xfrm>
        </p:spPr>
        <p:txBody>
          <a:bodyPr>
            <a:normAutofit/>
          </a:bodyPr>
          <a:lstStyle/>
          <a:p>
            <a:r>
              <a:rPr lang="en-GB" sz="3600" dirty="0"/>
              <a:t>August 2023</a:t>
            </a: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C5F6C1C-7879-80BA-9290-B32B1DE6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260351"/>
            <a:ext cx="1812924" cy="8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9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AC37F5-E8EA-9544-8807-DEF2B8617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What do we mean by research ethics?</a:t>
            </a:r>
          </a:p>
          <a:p>
            <a:pPr>
              <a:spcAft>
                <a:spcPts val="600"/>
              </a:spcAft>
            </a:pPr>
            <a:r>
              <a:rPr lang="en-US" dirty="0"/>
              <a:t>Is there anything special about agroecology?</a:t>
            </a:r>
          </a:p>
          <a:p>
            <a:pPr>
              <a:spcAft>
                <a:spcPts val="1800"/>
              </a:spcAft>
            </a:pPr>
            <a:r>
              <a:rPr lang="en-US" dirty="0"/>
              <a:t>What might it mean for CRFS (CCRP)?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0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This seminar</a:t>
            </a:r>
            <a:endParaRPr lang="en-US" b="1" dirty="0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000" dirty="0"/>
              <a:t>Video </a:t>
            </a:r>
            <a:r>
              <a:rPr lang="en-US" dirty="0"/>
              <a:t>introduction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Standard responses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Agroecology and our work</a:t>
            </a:r>
          </a:p>
          <a:p>
            <a:r>
              <a:rPr lang="en-US" dirty="0"/>
              <a:t>Your experiences and thoughts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440827"/>
            <a:ext cx="3728288" cy="5287670"/>
          </a:xfrm>
        </p:spPr>
        <p:txBody>
          <a:bodyPr>
            <a:normAutofit/>
          </a:bodyPr>
          <a:lstStyle/>
          <a:p>
            <a:r>
              <a:rPr lang="en-US" sz="4400" dirty="0"/>
              <a:t>Research Ethics and Agroecology</a:t>
            </a:r>
          </a:p>
        </p:txBody>
      </p:sp>
    </p:spTree>
    <p:extLst>
      <p:ext uri="{BB962C8B-B14F-4D97-AF65-F5344CB8AC3E}">
        <p14:creationId xmlns:p14="http://schemas.microsoft.com/office/powerpoint/2010/main" val="304628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948590" cy="1105325"/>
          </a:xfrm>
        </p:spPr>
        <p:txBody>
          <a:bodyPr>
            <a:noAutofit/>
          </a:bodyPr>
          <a:lstStyle/>
          <a:p>
            <a:r>
              <a:rPr lang="en-US" sz="4000" dirty="0"/>
              <a:t>The ‘standard’ approach to research ethics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A62AAC-E62F-1447-9D5A-6DDBF947CDD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433953" y="2481943"/>
            <a:ext cx="4449029" cy="2833313"/>
          </a:xfrm>
        </p:spPr>
        <p:txBody>
          <a:bodyPr>
            <a:normAutofit/>
          </a:bodyPr>
          <a:lstStyle/>
          <a:p>
            <a:r>
              <a:rPr lang="en-US" dirty="0"/>
              <a:t>Many descriptions available</a:t>
            </a:r>
          </a:p>
          <a:p>
            <a:r>
              <a:rPr lang="en-US" dirty="0"/>
              <a:t>Most have the same basis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Watch - we will discuss later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28E0A9-57F2-0E93-0E4E-1D877023A6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9018" y="1668133"/>
            <a:ext cx="6290516" cy="4205263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B359C-E38C-1FB8-4A0E-3264FCA078E4}"/>
              </a:ext>
            </a:extLst>
          </p:cNvPr>
          <p:cNvSpPr txBox="1"/>
          <p:nvPr/>
        </p:nvSpPr>
        <p:spPr>
          <a:xfrm>
            <a:off x="312165" y="6005448"/>
            <a:ext cx="6435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The Ethics of research using human participants - YouTube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3098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8B09636-59D5-583A-1783-C564825EAFBE}"/>
              </a:ext>
            </a:extLst>
          </p:cNvPr>
          <p:cNvSpPr/>
          <p:nvPr/>
        </p:nvSpPr>
        <p:spPr>
          <a:xfrm rot="6864982">
            <a:off x="4017538" y="2173087"/>
            <a:ext cx="3960237" cy="4086111"/>
          </a:xfrm>
          <a:prstGeom prst="circularArrow">
            <a:avLst>
              <a:gd name="adj1" fmla="val 11088"/>
              <a:gd name="adj2" fmla="val 1019679"/>
              <a:gd name="adj3" fmla="val 20485319"/>
              <a:gd name="adj4" fmla="val 6276340"/>
              <a:gd name="adj5" fmla="val 1764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319198" cy="1105325"/>
          </a:xfrm>
        </p:spPr>
        <p:txBody>
          <a:bodyPr>
            <a:noAutofit/>
          </a:bodyPr>
          <a:lstStyle/>
          <a:p>
            <a:r>
              <a:rPr lang="en-US" sz="3600" dirty="0"/>
              <a:t>Research ethics principles lead to common practices</a:t>
            </a:r>
            <a:endParaRPr lang="en-US" sz="3200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3DF51E-4322-37DC-A18A-350C44D338C9}"/>
              </a:ext>
            </a:extLst>
          </p:cNvPr>
          <p:cNvSpPr txBox="1">
            <a:spLocks/>
          </p:cNvSpPr>
          <p:nvPr/>
        </p:nvSpPr>
        <p:spPr>
          <a:xfrm>
            <a:off x="3080770" y="2180369"/>
            <a:ext cx="2166571" cy="16770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216000" tIns="216000" rIns="216000" bIns="21600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Principles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Respect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Beneficence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Justice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41D9C-AC92-CAAF-5E2B-8EC80A8BEC51}"/>
              </a:ext>
            </a:extLst>
          </p:cNvPr>
          <p:cNvSpPr txBox="1">
            <a:spLocks/>
          </p:cNvSpPr>
          <p:nvPr/>
        </p:nvSpPr>
        <p:spPr>
          <a:xfrm>
            <a:off x="6754166" y="1568589"/>
            <a:ext cx="3393571" cy="2571872"/>
          </a:xfrm>
          <a:prstGeom prst="rect">
            <a:avLst/>
          </a:prstGeom>
          <a:solidFill>
            <a:schemeClr val="accent4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Practices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Empowering interactions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Benefit sharing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High quality research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Informed consent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Confidentiality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…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A76211-890D-6B2D-FF6E-F6BD9667A8FB}"/>
              </a:ext>
            </a:extLst>
          </p:cNvPr>
          <p:cNvSpPr txBox="1">
            <a:spLocks/>
          </p:cNvSpPr>
          <p:nvPr/>
        </p:nvSpPr>
        <p:spPr>
          <a:xfrm>
            <a:off x="6770128" y="4491019"/>
            <a:ext cx="2771201" cy="1597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Codes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Organisations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Legal codes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Professional bodies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F676DA-D15E-52C5-2763-DCDB7CB0E9C8}"/>
              </a:ext>
            </a:extLst>
          </p:cNvPr>
          <p:cNvSpPr txBox="1">
            <a:spLocks/>
          </p:cNvSpPr>
          <p:nvPr/>
        </p:nvSpPr>
        <p:spPr>
          <a:xfrm>
            <a:off x="1062346" y="4491018"/>
            <a:ext cx="4184995" cy="1803323"/>
          </a:xfrm>
          <a:prstGeom prst="rect">
            <a:avLst/>
          </a:prstGeom>
          <a:solidFill>
            <a:srgbClr val="EAFCF6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Processes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Education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Research Ethics Review Boards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Checks at publication</a:t>
            </a:r>
          </a:p>
        </p:txBody>
      </p:sp>
    </p:spTree>
    <p:extLst>
      <p:ext uri="{BB962C8B-B14F-4D97-AF65-F5344CB8AC3E}">
        <p14:creationId xmlns:p14="http://schemas.microsoft.com/office/powerpoint/2010/main" val="250832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Circular 8">
            <a:extLst>
              <a:ext uri="{FF2B5EF4-FFF2-40B4-BE49-F238E27FC236}">
                <a16:creationId xmlns:a16="http://schemas.microsoft.com/office/drawing/2014/main" id="{48B09636-59D5-583A-1783-C564825EAFBE}"/>
              </a:ext>
            </a:extLst>
          </p:cNvPr>
          <p:cNvSpPr/>
          <p:nvPr/>
        </p:nvSpPr>
        <p:spPr>
          <a:xfrm rot="6864982">
            <a:off x="4017538" y="2173087"/>
            <a:ext cx="3960237" cy="4086111"/>
          </a:xfrm>
          <a:prstGeom prst="circularArrow">
            <a:avLst>
              <a:gd name="adj1" fmla="val 11088"/>
              <a:gd name="adj2" fmla="val 1019679"/>
              <a:gd name="adj3" fmla="val 20485319"/>
              <a:gd name="adj4" fmla="val 6276340"/>
              <a:gd name="adj5" fmla="val 17646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1" y="131133"/>
            <a:ext cx="8319198" cy="1105325"/>
          </a:xfrm>
        </p:spPr>
        <p:txBody>
          <a:bodyPr>
            <a:noAutofit/>
          </a:bodyPr>
          <a:lstStyle/>
          <a:p>
            <a:r>
              <a:rPr lang="en-US" sz="3600" dirty="0"/>
              <a:t>Research ethics principles lead to </a:t>
            </a:r>
            <a:r>
              <a:rPr lang="en-US" sz="3600" dirty="0">
                <a:solidFill>
                  <a:schemeClr val="tx2"/>
                </a:solidFill>
              </a:rPr>
              <a:t>common practices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3DF51E-4322-37DC-A18A-350C44D338C9}"/>
              </a:ext>
            </a:extLst>
          </p:cNvPr>
          <p:cNvSpPr txBox="1">
            <a:spLocks/>
          </p:cNvSpPr>
          <p:nvPr/>
        </p:nvSpPr>
        <p:spPr>
          <a:xfrm>
            <a:off x="3080770" y="2180369"/>
            <a:ext cx="2166571" cy="167701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216000" tIns="216000" rIns="216000" bIns="216000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 lang="en-US" sz="20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800" b="0" i="0" kern="120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Principles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Respect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Beneficence</a:t>
            </a:r>
          </a:p>
          <a:p>
            <a:pPr>
              <a:spcAft>
                <a:spcPts val="0"/>
              </a:spcAft>
            </a:pPr>
            <a:r>
              <a:rPr lang="en-ID" sz="18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Justice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541D9C-AC92-CAAF-5E2B-8EC80A8BEC51}"/>
              </a:ext>
            </a:extLst>
          </p:cNvPr>
          <p:cNvSpPr txBox="1">
            <a:spLocks/>
          </p:cNvSpPr>
          <p:nvPr/>
        </p:nvSpPr>
        <p:spPr>
          <a:xfrm>
            <a:off x="6754166" y="1568589"/>
            <a:ext cx="3393571" cy="2571872"/>
          </a:xfrm>
          <a:prstGeom prst="rect">
            <a:avLst/>
          </a:prstGeom>
          <a:solidFill>
            <a:schemeClr val="accent4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Practices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Empowering interactions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Benefit sharing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High quality research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Informed consent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Confidentiality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…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AA76211-890D-6B2D-FF6E-F6BD9667A8FB}"/>
              </a:ext>
            </a:extLst>
          </p:cNvPr>
          <p:cNvSpPr txBox="1">
            <a:spLocks/>
          </p:cNvSpPr>
          <p:nvPr/>
        </p:nvSpPr>
        <p:spPr>
          <a:xfrm>
            <a:off x="6770128" y="4491019"/>
            <a:ext cx="2771201" cy="15972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Codes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Organisations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Legal codes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Professional bodies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F676DA-D15E-52C5-2763-DCDB7CB0E9C8}"/>
              </a:ext>
            </a:extLst>
          </p:cNvPr>
          <p:cNvSpPr txBox="1">
            <a:spLocks/>
          </p:cNvSpPr>
          <p:nvPr/>
        </p:nvSpPr>
        <p:spPr>
          <a:xfrm>
            <a:off x="1062346" y="4491018"/>
            <a:ext cx="4184995" cy="1803323"/>
          </a:xfrm>
          <a:prstGeom prst="rect">
            <a:avLst/>
          </a:prstGeom>
          <a:solidFill>
            <a:srgbClr val="EAFCF6"/>
          </a:solidFill>
        </p:spPr>
        <p:txBody>
          <a:bodyPr vert="horz" lIns="216000" tIns="216000" rIns="216000" bIns="21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ID" sz="1800" b="1" dirty="0">
                <a:latin typeface="+mn-lt"/>
              </a:rPr>
              <a:t>Processes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Education requirements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Research Ethics Review Boards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ID" sz="1800" dirty="0">
                <a:latin typeface="+mn-lt"/>
              </a:rPr>
              <a:t>Checks at publication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517FBD1-3BA0-2ECF-FF85-8C071300DB40}"/>
              </a:ext>
            </a:extLst>
          </p:cNvPr>
          <p:cNvSpPr/>
          <p:nvPr/>
        </p:nvSpPr>
        <p:spPr>
          <a:xfrm>
            <a:off x="6875513" y="3030449"/>
            <a:ext cx="3016632" cy="951243"/>
          </a:xfrm>
          <a:prstGeom prst="roundRect">
            <a:avLst/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B44C76-7C10-D567-BD78-C236BFF1669E}"/>
              </a:ext>
            </a:extLst>
          </p:cNvPr>
          <p:cNvSpPr/>
          <p:nvPr/>
        </p:nvSpPr>
        <p:spPr>
          <a:xfrm>
            <a:off x="1435261" y="5266263"/>
            <a:ext cx="3441289" cy="393757"/>
          </a:xfrm>
          <a:prstGeom prst="roundRect">
            <a:avLst/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FF19186-CE24-33B2-3AF6-7D147B44BCFA}"/>
              </a:ext>
            </a:extLst>
          </p:cNvPr>
          <p:cNvSpPr/>
          <p:nvPr/>
        </p:nvSpPr>
        <p:spPr>
          <a:xfrm>
            <a:off x="6875513" y="4940268"/>
            <a:ext cx="2422566" cy="708177"/>
          </a:xfrm>
          <a:prstGeom prst="roundRect">
            <a:avLst>
              <a:gd name="adj" fmla="val 12121"/>
            </a:avLst>
          </a:prstGeom>
          <a:solidFill>
            <a:schemeClr val="accent1">
              <a:alpha val="23077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41A6A1-B127-8AEA-32D3-FB68FE781235}"/>
              </a:ext>
            </a:extLst>
          </p:cNvPr>
          <p:cNvSpPr/>
          <p:nvPr/>
        </p:nvSpPr>
        <p:spPr>
          <a:xfrm>
            <a:off x="3136890" y="2231795"/>
            <a:ext cx="2025419" cy="1541552"/>
          </a:xfrm>
          <a:prstGeom prst="roundRect">
            <a:avLst/>
          </a:prstGeom>
          <a:solidFill>
            <a:schemeClr val="accent1">
              <a:alpha val="7263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7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8" y="440827"/>
            <a:ext cx="3854371" cy="5287670"/>
          </a:xfrm>
        </p:spPr>
        <p:txBody>
          <a:bodyPr>
            <a:normAutofit/>
          </a:bodyPr>
          <a:lstStyle/>
          <a:p>
            <a:r>
              <a:rPr lang="en-US" sz="4000" dirty="0"/>
              <a:t>Four questions for agroecologists and CRFS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1A406-C8C6-F03D-25F0-8970337F0370}"/>
              </a:ext>
            </a:extLst>
          </p:cNvPr>
          <p:cNvSpPr txBox="1"/>
          <p:nvPr/>
        </p:nvSpPr>
        <p:spPr>
          <a:xfrm>
            <a:off x="5518317" y="2440907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‘Ethics’ concerns </a:t>
            </a:r>
          </a:p>
          <a:p>
            <a:r>
              <a:rPr lang="en-GB" sz="3200" b="1" dirty="0"/>
              <a:t>values</a:t>
            </a:r>
            <a:r>
              <a:rPr lang="en-GB" sz="3200" dirty="0"/>
              <a:t> and </a:t>
            </a:r>
            <a:r>
              <a:rPr lang="en-GB" sz="3200" b="1" dirty="0"/>
              <a:t>norms</a:t>
            </a:r>
            <a:r>
              <a:rPr lang="en-GB" sz="3200" dirty="0"/>
              <a:t> </a:t>
            </a:r>
          </a:p>
          <a:p>
            <a:r>
              <a:rPr lang="en-GB" sz="3200" dirty="0"/>
              <a:t>not facts and evidence.</a:t>
            </a:r>
          </a:p>
        </p:txBody>
      </p:sp>
    </p:spTree>
    <p:extLst>
      <p:ext uri="{BB962C8B-B14F-4D97-AF65-F5344CB8AC3E}">
        <p14:creationId xmlns:p14="http://schemas.microsoft.com/office/powerpoint/2010/main" val="322957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2B99D-8853-1141-BC4D-D8DA7C767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2" y="1586720"/>
            <a:ext cx="3728288" cy="101758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Question 1 </a:t>
            </a:r>
            <a:endParaRPr lang="en-US" sz="4400" b="0" dirty="0">
              <a:latin typeface="+mn-lt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730CCCD-4C31-C0C0-9C66-6F61E585E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59" y="1113352"/>
            <a:ext cx="4768770" cy="2981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We do research on:</a:t>
            </a:r>
          </a:p>
          <a:p>
            <a:pPr lvl="1"/>
            <a:r>
              <a:rPr lang="en-GB" sz="2200" dirty="0"/>
              <a:t>Communities</a:t>
            </a:r>
          </a:p>
          <a:p>
            <a:pPr lvl="1"/>
            <a:r>
              <a:rPr lang="en-GB" sz="2200" dirty="0"/>
              <a:t>Organisations</a:t>
            </a:r>
          </a:p>
          <a:p>
            <a:pPr lvl="1"/>
            <a:r>
              <a:rPr lang="en-GB" sz="2200" dirty="0"/>
              <a:t>Non-human species</a:t>
            </a:r>
          </a:p>
          <a:p>
            <a:pPr lvl="1"/>
            <a:r>
              <a:rPr lang="en-GB" sz="2200" dirty="0"/>
              <a:t>Ecosystems</a:t>
            </a:r>
            <a:endParaRPr lang="en-FI" sz="22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41787C3-0D9E-A9E1-B7F1-8092E997B5F6}"/>
              </a:ext>
            </a:extLst>
          </p:cNvPr>
          <p:cNvSpPr txBox="1">
            <a:spLocks/>
          </p:cNvSpPr>
          <p:nvPr/>
        </p:nvSpPr>
        <p:spPr>
          <a:xfrm>
            <a:off x="4862259" y="4217804"/>
            <a:ext cx="7094389" cy="124495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2B2B2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Are there ethical dimensions to such research?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200" b="1" dirty="0">
                <a:solidFill>
                  <a:srgbClr val="2B2B2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What are the principles that ensure such research is ethical?</a:t>
            </a:r>
            <a:endParaRPr lang="en-FI" sz="2200" b="1" dirty="0">
              <a:solidFill>
                <a:srgbClr val="2B2B2B"/>
              </a:solidFill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ED1FC819-207B-FD17-724B-5CB3EADDABB1}"/>
              </a:ext>
            </a:extLst>
          </p:cNvPr>
          <p:cNvSpPr txBox="1">
            <a:spLocks/>
          </p:cNvSpPr>
          <p:nvPr/>
        </p:nvSpPr>
        <p:spPr>
          <a:xfrm>
            <a:off x="96982" y="2493259"/>
            <a:ext cx="3728288" cy="2771699"/>
          </a:xfrm>
          <a:prstGeom prst="rect">
            <a:avLst/>
          </a:prstGeom>
        </p:spPr>
        <p:txBody>
          <a:bodyPr vert="horz" lIns="90000" tIns="4680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spcBef>
                <a:spcPts val="600"/>
              </a:spcBef>
            </a:pPr>
            <a:r>
              <a:rPr lang="en-US" b="0" dirty="0">
                <a:latin typeface="+mn-lt"/>
                <a:ea typeface="Open Sans SemiBold" pitchFamily="2" charset="0"/>
                <a:cs typeface="Open Sans SemiBold" pitchFamily="2" charset="0"/>
              </a:rPr>
              <a:t>Is focus on human subjects enough?</a:t>
            </a:r>
          </a:p>
        </p:txBody>
      </p:sp>
    </p:spTree>
    <p:extLst>
      <p:ext uri="{BB962C8B-B14F-4D97-AF65-F5344CB8AC3E}">
        <p14:creationId xmlns:p14="http://schemas.microsoft.com/office/powerpoint/2010/main" val="358357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95" y="131133"/>
            <a:ext cx="11355063" cy="1105325"/>
          </a:xfrm>
        </p:spPr>
        <p:txBody>
          <a:bodyPr>
            <a:normAutofit/>
          </a:bodyPr>
          <a:lstStyle/>
          <a:p>
            <a:r>
              <a:rPr lang="en-US" dirty="0"/>
              <a:t>Plant and ecosystem rights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CFEC62-2CB8-C5BF-EE0B-C0FC7DBD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75" y="1616157"/>
            <a:ext cx="2384809" cy="3625685"/>
          </a:xfrm>
          <a:prstGeom prst="rect">
            <a:avLst/>
          </a:prstGeom>
          <a:effectLst>
            <a:outerShdw blurRad="123087" dist="38100" dir="2700000" algn="tl" rotWithShape="0">
              <a:prstClr val="black">
                <a:alpha val="28693"/>
              </a:prstClr>
            </a:out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ED853C0-78C6-243C-1852-45E3596CDC4D}"/>
              </a:ext>
            </a:extLst>
          </p:cNvPr>
          <p:cNvGrpSpPr/>
          <p:nvPr/>
        </p:nvGrpSpPr>
        <p:grpSpPr>
          <a:xfrm>
            <a:off x="3243379" y="1616157"/>
            <a:ext cx="5367710" cy="2530800"/>
            <a:chOff x="5673001" y="1180703"/>
            <a:chExt cx="5367710" cy="2530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8C78A8-98F5-5268-2604-C712D11EC658}"/>
                </a:ext>
              </a:extLst>
            </p:cNvPr>
            <p:cNvSpPr/>
            <p:nvPr/>
          </p:nvSpPr>
          <p:spPr>
            <a:xfrm>
              <a:off x="5673001" y="1180703"/>
              <a:ext cx="5367710" cy="253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2572" dist="38100" dir="2700000" algn="tl" rotWithShape="0">
                <a:prstClr val="black">
                  <a:alpha val="3047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58ADB3-0C68-B9E1-A38F-43EBFDCC8B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61" r="15847" b="74364"/>
            <a:stretch/>
          </p:blipFill>
          <p:spPr>
            <a:xfrm>
              <a:off x="5794261" y="2107389"/>
              <a:ext cx="4977143" cy="136510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62C267B-A9BA-25B7-FC4B-448D012F1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3729" y="1243745"/>
              <a:ext cx="1733639" cy="86364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321AA45-9267-FB98-FFA1-46E314B0ECB7}"/>
              </a:ext>
            </a:extLst>
          </p:cNvPr>
          <p:cNvSpPr txBox="1"/>
          <p:nvPr/>
        </p:nvSpPr>
        <p:spPr>
          <a:xfrm>
            <a:off x="654641" y="5337787"/>
            <a:ext cx="331123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Stone (2010)</a:t>
            </a:r>
            <a:endParaRPr lang="en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10AAB4-7B1C-5AA9-1252-AECE7A665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3167" y="4364174"/>
            <a:ext cx="5367600" cy="1572883"/>
          </a:xfrm>
          <a:prstGeom prst="rect">
            <a:avLst/>
          </a:prstGeom>
          <a:ln>
            <a:noFill/>
          </a:ln>
          <a:effectLst>
            <a:outerShdw blurRad="123087" dist="38100" dir="2700000" algn="tl" rotWithShape="0">
              <a:prstClr val="black">
                <a:alpha val="28693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9B514DC-6BB2-D3C1-382F-FADB319057E0}"/>
              </a:ext>
            </a:extLst>
          </p:cNvPr>
          <p:cNvGrpSpPr/>
          <p:nvPr/>
        </p:nvGrpSpPr>
        <p:grpSpPr>
          <a:xfrm>
            <a:off x="8824803" y="1597185"/>
            <a:ext cx="3522631" cy="1484838"/>
            <a:chOff x="3412273" y="4423173"/>
            <a:chExt cx="3522631" cy="148483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D805C0D-99DE-409F-796B-8FC43F58921D}"/>
                </a:ext>
              </a:extLst>
            </p:cNvPr>
            <p:cNvSpPr/>
            <p:nvPr/>
          </p:nvSpPr>
          <p:spPr>
            <a:xfrm>
              <a:off x="3412273" y="4423173"/>
              <a:ext cx="3021981" cy="14848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62572" dist="38100" dir="2700000" algn="tl" rotWithShape="0">
                <a:prstClr val="black">
                  <a:alpha val="3047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B497BE-61C2-33C1-8F4E-785C54ADC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278" y="4612544"/>
              <a:ext cx="2629035" cy="1295467"/>
            </a:xfrm>
            <a:prstGeom prst="rect">
              <a:avLst/>
            </a:prstGeom>
            <a:effectLst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97F5E5-D419-6EF9-E86D-5CD3A5A819CD}"/>
                </a:ext>
              </a:extLst>
            </p:cNvPr>
            <p:cNvSpPr txBox="1"/>
            <p:nvPr/>
          </p:nvSpPr>
          <p:spPr>
            <a:xfrm>
              <a:off x="3623668" y="5238738"/>
              <a:ext cx="33112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/>
                <a:t>Ssekyewa</a:t>
              </a:r>
              <a:r>
                <a:rPr lang="en-GB" dirty="0"/>
                <a:t> (2016)</a:t>
              </a:r>
              <a:endParaRPr lang="en-FI" dirty="0"/>
            </a:p>
          </p:txBody>
        </p:sp>
      </p:grpSp>
    </p:spTree>
    <p:extLst>
      <p:ext uri="{BB962C8B-B14F-4D97-AF65-F5344CB8AC3E}">
        <p14:creationId xmlns:p14="http://schemas.microsoft.com/office/powerpoint/2010/main" val="258442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205EA4-136B-0571-7E70-EF8B7D648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561" y="1602297"/>
            <a:ext cx="6846649" cy="449443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1600" b="0" i="0" dirty="0">
                <a:solidFill>
                  <a:srgbClr val="202122"/>
                </a:solidFill>
                <a:effectLst/>
              </a:rPr>
              <a:t>“ </a:t>
            </a:r>
            <a:r>
              <a:rPr lang="en-US" sz="1600" b="0" i="1" dirty="0">
                <a:solidFill>
                  <a:srgbClr val="202122"/>
                </a:solidFill>
                <a:effectLst/>
              </a:rPr>
              <a:t>..a </a:t>
            </a:r>
            <a:r>
              <a:rPr lang="en-US" sz="1600" b="1" i="1" dirty="0">
                <a:solidFill>
                  <a:srgbClr val="202122"/>
                </a:solidFill>
                <a:effectLst/>
              </a:rPr>
              <a:t>land ethic </a:t>
            </a:r>
            <a:r>
              <a:rPr lang="en-US" sz="1600" b="0" i="1" dirty="0">
                <a:solidFill>
                  <a:srgbClr val="202122"/>
                </a:solidFill>
                <a:effectLst/>
              </a:rPr>
              <a:t>changes the role of Homo sapiens from conqueror of the land-community to plain member and citizen of it. It implies respect for his fellow-members, and also respect for the community as such</a:t>
            </a:r>
            <a:r>
              <a:rPr lang="en-US" sz="1600" b="0" i="0" dirty="0">
                <a:solidFill>
                  <a:srgbClr val="202122"/>
                </a:solidFill>
                <a:effectLst/>
              </a:rPr>
              <a:t>”</a:t>
            </a:r>
          </a:p>
          <a:p>
            <a:pPr marL="0" indent="0" algn="r">
              <a:buNone/>
            </a:pPr>
            <a:r>
              <a:rPr lang="en-GB" sz="1400" dirty="0"/>
              <a:t>Leopold (1949)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1600" i="1" dirty="0"/>
              <a:t>“A thing is right when it tends to preserve the resilience of the biotic community. It is wrong when it tends otherwise.”</a:t>
            </a:r>
          </a:p>
          <a:p>
            <a:pPr marL="0" indent="0" algn="r">
              <a:buNone/>
            </a:pPr>
            <a:r>
              <a:rPr lang="en-GB" sz="1400" dirty="0"/>
              <a:t>Leopold (1949)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>
                <a:cs typeface="Arial" panose="020B0604020202020204" pitchFamily="34" charset="0"/>
              </a:rPr>
              <a:t>“</a:t>
            </a:r>
            <a:r>
              <a:rPr lang="en-US" sz="1600" i="1" dirty="0">
                <a:cs typeface="Arial" panose="020B0604020202020204" pitchFamily="34" charset="0"/>
              </a:rPr>
              <a:t>I define Homo </a:t>
            </a:r>
            <a:r>
              <a:rPr lang="en-US" sz="1600" i="1" dirty="0" err="1">
                <a:cs typeface="Arial" panose="020B0604020202020204" pitchFamily="34" charset="0"/>
              </a:rPr>
              <a:t>ecologicus</a:t>
            </a:r>
            <a:r>
              <a:rPr lang="en-US" sz="1600" i="1" dirty="0">
                <a:cs typeface="Arial" panose="020B0604020202020204" pitchFamily="34" charset="0"/>
              </a:rPr>
              <a:t> through three characteristics:</a:t>
            </a:r>
            <a:br>
              <a:rPr lang="en-US" sz="1600" i="1" dirty="0">
                <a:cs typeface="Arial" panose="020B0604020202020204" pitchFamily="34" charset="0"/>
              </a:rPr>
            </a:br>
            <a:r>
              <a:rPr lang="en-US" sz="1600" i="1" dirty="0">
                <a:cs typeface="Arial" panose="020B0604020202020204" pitchFamily="34" charset="0"/>
              </a:rPr>
              <a:t>(</a:t>
            </a:r>
            <a:r>
              <a:rPr lang="en-US" sz="1600" i="1" dirty="0" err="1">
                <a:cs typeface="Arial" panose="020B0604020202020204" pitchFamily="34" charset="0"/>
              </a:rPr>
              <a:t>i</a:t>
            </a:r>
            <a:r>
              <a:rPr lang="en-US" sz="1600" i="1" dirty="0">
                <a:cs typeface="Arial" panose="020B0604020202020204" pitchFamily="34" charset="0"/>
              </a:rPr>
              <a:t>) its relation with nature is based on sympathy and respect, (ii) it orientates its creativity upon nature and (iii) its relationship with nature is especially based on personal experience … in this way </a:t>
            </a:r>
            <a:r>
              <a:rPr lang="en-US" sz="1600" b="1" i="1" dirty="0">
                <a:cs typeface="Arial" panose="020B0604020202020204" pitchFamily="34" charset="0"/>
              </a:rPr>
              <a:t>an ethical relationship with nature </a:t>
            </a:r>
            <a:r>
              <a:rPr lang="en-US" sz="1600" i="1" dirty="0">
                <a:cs typeface="Arial" panose="020B0604020202020204" pitchFamily="34" charset="0"/>
              </a:rPr>
              <a:t>is defined</a:t>
            </a:r>
            <a:r>
              <a:rPr lang="en-US" sz="1600" dirty="0">
                <a:cs typeface="Arial" panose="020B0604020202020204" pitchFamily="34" charset="0"/>
              </a:rPr>
              <a:t>” </a:t>
            </a:r>
          </a:p>
          <a:p>
            <a:pPr marL="0" indent="0" algn="r">
              <a:buNone/>
            </a:pPr>
            <a:r>
              <a:rPr lang="en-GB" sz="1400" dirty="0"/>
              <a:t>Becker (2006)</a:t>
            </a:r>
            <a:endParaRPr lang="en-FI" sz="1400"/>
          </a:p>
          <a:p>
            <a:pPr marL="0" indent="0">
              <a:buNone/>
            </a:pPr>
            <a:r>
              <a:rPr lang="en-GB" sz="1600" b="1" dirty="0"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What are the frames and principles beyond ‘human subjects’ we should use to affirm the ethics of our research?</a:t>
            </a:r>
            <a:endParaRPr lang="en-FI" sz="1600" b="1">
              <a:latin typeface="Open Sans SemiBold" pitchFamily="2" charset="0"/>
              <a:ea typeface="Open Sans SemiBold" pitchFamily="2" charset="0"/>
              <a:cs typeface="Open Sans SemiBold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85C839-4ED0-7542-B65A-11177A009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Plant and ecosystem ethics</a:t>
            </a:r>
          </a:p>
        </p:txBody>
      </p:sp>
    </p:spTree>
    <p:extLst>
      <p:ext uri="{BB962C8B-B14F-4D97-AF65-F5344CB8AC3E}">
        <p14:creationId xmlns:p14="http://schemas.microsoft.com/office/powerpoint/2010/main" val="4212549873"/>
      </p:ext>
    </p:extLst>
  </p:cSld>
  <p:clrMapOvr>
    <a:masterClrMapping/>
  </p:clrMapOvr>
</p:sld>
</file>

<file path=ppt/theme/theme1.xml><?xml version="1.0" encoding="utf-8"?>
<a:theme xmlns:a="http://schemas.openxmlformats.org/drawingml/2006/main" name="SSD theme 2020">
  <a:themeElements>
    <a:clrScheme name="Custom 1">
      <a:dk1>
        <a:srgbClr val="000000"/>
      </a:dk1>
      <a:lt1>
        <a:srgbClr val="FFFFFF"/>
      </a:lt1>
      <a:dk2>
        <a:srgbClr val="D32229"/>
      </a:dk2>
      <a:lt2>
        <a:srgbClr val="B4DCFA"/>
      </a:lt2>
      <a:accent1>
        <a:srgbClr val="D3222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tats4SD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ource Presentation Template" id="{913DFFFB-09A7-AD4C-A34C-384AF4335D93}" vid="{62790700-763E-3246-B416-98C8214A77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Resource Presentation Template</Template>
  <TotalTime>4107</TotalTime>
  <Words>686</Words>
  <Application>Microsoft Macintosh PowerPoint</Application>
  <PresentationFormat>Widescreen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Open Sans Light</vt:lpstr>
      <vt:lpstr>Open Sans SemiBold</vt:lpstr>
      <vt:lpstr>Open Sans</vt:lpstr>
      <vt:lpstr>SSD theme 2020</vt:lpstr>
      <vt:lpstr>Research Ethics and Agroecology</vt:lpstr>
      <vt:lpstr>Research Ethics and Agroecology</vt:lpstr>
      <vt:lpstr>The ‘standard’ approach to research ethics</vt:lpstr>
      <vt:lpstr>Research ethics principles lead to common practices</vt:lpstr>
      <vt:lpstr>Research ethics principles lead to common practices</vt:lpstr>
      <vt:lpstr>Four questions for agroecologists and CRFS</vt:lpstr>
      <vt:lpstr>Question 1 </vt:lpstr>
      <vt:lpstr>Plant and ecosystem rights</vt:lpstr>
      <vt:lpstr>Plant and ecosystem ethics</vt:lpstr>
      <vt:lpstr>How do we do research?</vt:lpstr>
      <vt:lpstr>What else do we do?</vt:lpstr>
      <vt:lpstr>Who is accountable for ethical standards of work?</vt:lpstr>
      <vt:lpstr>Who is accountable for ethical standards of work?</vt:lpstr>
      <vt:lpstr>Qualities of ethical researchers</vt:lpstr>
      <vt:lpstr>Let’s talk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[Presentation Title]</dc:title>
  <dc:creator>Ric Coe</dc:creator>
  <cp:lastModifiedBy>Emily Nevitt</cp:lastModifiedBy>
  <cp:revision>23</cp:revision>
  <dcterms:created xsi:type="dcterms:W3CDTF">2023-07-24T12:47:36Z</dcterms:created>
  <dcterms:modified xsi:type="dcterms:W3CDTF">2023-08-07T16:03:51Z</dcterms:modified>
</cp:coreProperties>
</file>