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18"/>
  </p:notesMasterIdLst>
  <p:handoutMasterIdLst>
    <p:handoutMasterId r:id="rId19"/>
  </p:handoutMasterIdLst>
  <p:sldIdLst>
    <p:sldId id="259" r:id="rId2"/>
    <p:sldId id="256" r:id="rId3"/>
    <p:sldId id="273" r:id="rId4"/>
    <p:sldId id="262" r:id="rId5"/>
    <p:sldId id="264" r:id="rId6"/>
    <p:sldId id="265" r:id="rId7"/>
    <p:sldId id="272" r:id="rId8"/>
    <p:sldId id="257" r:id="rId9"/>
    <p:sldId id="270" r:id="rId10"/>
    <p:sldId id="266" r:id="rId11"/>
    <p:sldId id="268" r:id="rId12"/>
    <p:sldId id="269" r:id="rId13"/>
    <p:sldId id="267" r:id="rId14"/>
    <p:sldId id="271" r:id="rId15"/>
    <p:sldId id="263" r:id="rId16"/>
    <p:sldId id="261" r:id="rId17"/>
  </p:sldIdLst>
  <p:sldSz cx="12192000" cy="6858000"/>
  <p:notesSz cx="6858000" cy="9144000"/>
  <p:embeddedFontLst>
    <p:embeddedFont>
      <p:font typeface="Open Sans" pitchFamily="2" charset="0"/>
      <p:regular r:id="rId20"/>
      <p:bold r:id="rId21"/>
      <p:italic r:id="rId22"/>
      <p:boldItalic r:id="rId23"/>
    </p:embeddedFont>
    <p:embeddedFont>
      <p:font typeface="Open Sans Light" pitchFamily="2" charset="0"/>
      <p:regular r:id="rId24"/>
      <p:italic r:id="rId25"/>
    </p:embeddedFont>
    <p:embeddedFont>
      <p:font typeface="Open Sans SemiBold" pitchFamily="2" charset="0"/>
      <p:regular r:id="rId26"/>
      <p:bold r:id="rId27"/>
      <p:italic r:id="rId28"/>
      <p:boldItalic r:id="rId29"/>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97507D-682E-43C8-CA31-50B2BC4C3648}" name="Romina De Angelis" initials="RDA" userId="S::romina@stats4sd.org::c23edf8c-dfbe-41c1-bdf9-3501a1ae3b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F8F"/>
    <a:srgbClr val="F6F5B9"/>
    <a:srgbClr val="80C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0" autoAdjust="0"/>
    <p:restoredTop sz="84354" autoAdjust="0"/>
  </p:normalViewPr>
  <p:slideViewPr>
    <p:cSldViewPr snapToGrid="0" snapToObjects="1">
      <p:cViewPr varScale="1">
        <p:scale>
          <a:sx n="95" d="100"/>
          <a:sy n="95" d="100"/>
        </p:scale>
        <p:origin x="200" y="344"/>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67E71E-686C-174D-8B70-9A0CE74AF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936664-D617-9B47-BC89-4F325D7E8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499A1-5F0C-FC4C-AC0D-831223B2703B}" type="datetimeFigureOut">
              <a:rPr lang="en-GB" smtClean="0"/>
              <a:t>06/02/2024</a:t>
            </a:fld>
            <a:endParaRPr lang="en-GB"/>
          </a:p>
        </p:txBody>
      </p:sp>
      <p:sp>
        <p:nvSpPr>
          <p:cNvPr id="4" name="Footer Placeholder 3">
            <a:extLst>
              <a:ext uri="{FF2B5EF4-FFF2-40B4-BE49-F238E27FC236}">
                <a16:creationId xmlns:a16="http://schemas.microsoft.com/office/drawing/2014/main" id="{0DEBB0D7-3D7C-1B45-9654-E3855B1B25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8AD0CD-00B3-6542-9269-91784A15F9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7C348-898D-EC4D-AA51-7AEB92EDD569}" type="slidenum">
              <a:rPr lang="en-GB" smtClean="0"/>
              <a:t>‹#›</a:t>
            </a:fld>
            <a:endParaRPr lang="en-GB"/>
          </a:p>
        </p:txBody>
      </p:sp>
    </p:spTree>
    <p:extLst>
      <p:ext uri="{BB962C8B-B14F-4D97-AF65-F5344CB8AC3E}">
        <p14:creationId xmlns:p14="http://schemas.microsoft.com/office/powerpoint/2010/main" val="205014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3C8EA-4D10-4FA1-84A5-B302B3DCD59B}"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1BEDD-9BFA-4EF6-BFA8-5B7ED7719505}" type="slidenum">
              <a:rPr lang="en-GB" smtClean="0"/>
              <a:t>‹#›</a:t>
            </a:fld>
            <a:endParaRPr lang="en-GB"/>
          </a:p>
        </p:txBody>
      </p:sp>
    </p:spTree>
    <p:extLst>
      <p:ext uri="{BB962C8B-B14F-4D97-AF65-F5344CB8AC3E}">
        <p14:creationId xmlns:p14="http://schemas.microsoft.com/office/powerpoint/2010/main" val="94321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Este es el cuarto de 4 videos sobre gestión de datos cualitativos.</a:t>
            </a:r>
            <a:endParaRPr lang="en-GB" dirty="0"/>
          </a:p>
          <a:p>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a:t>
            </a:fld>
            <a:endParaRPr lang="en-GB"/>
          </a:p>
        </p:txBody>
      </p:sp>
    </p:spTree>
    <p:extLst>
      <p:ext uri="{BB962C8B-B14F-4D97-AF65-F5344CB8AC3E}">
        <p14:creationId xmlns:p14="http://schemas.microsoft.com/office/powerpoint/2010/main" val="191922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Para desarrollar un marco de codificación, revisamos nuestro conjunto de datos y asignamos la primera ronda de códigos a varios extractos de datos. En este proceso, las preguntas/intereses de investigación y/o el marco teórico pueden guiarnos.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Una vez que hayamos asignado los primeros códigos, revisaremos otros extractos de datos buscando contenido similar que pueda pertenecer a esos mismos códigos.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Luego podemos realizar otra ronda de análisis de los conjuntos de datos para revisar los códigos asignados y decidir si es necesario realizar cambios.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10</a:t>
            </a:fld>
            <a:endParaRPr lang="en-GB"/>
          </a:p>
        </p:txBody>
      </p:sp>
    </p:spTree>
    <p:extLst>
      <p:ext uri="{BB962C8B-B14F-4D97-AF65-F5344CB8AC3E}">
        <p14:creationId xmlns:p14="http://schemas.microsoft.com/office/powerpoint/2010/main" val="32246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Una vez que hayamos desarrollado una lista de códigos que sean relevantes para los datos y el interés de la investigación, cotejaremos los extractos de datos de varios conjuntos de datos (por ejemplo, entrevistas, notas de campo, etc.) con sus códigos.</a:t>
            </a:r>
          </a:p>
          <a:p>
            <a:pPr marL="171450" indent="-171450">
              <a:buFont typeface="Arial" panose="020B0604020202020204" pitchFamily="34" charset="0"/>
              <a:buChar char="•"/>
            </a:pPr>
            <a:r>
              <a:rPr lang="es" dirty="0"/>
              <a:t>Luego podemos buscar temas en nuestros códigos y agruparlos en categorías. Por ejemplo, del ejemplo anterior, los códigos 'mejora la calidad del suelo' y 'comienzo difícil debido a la escasez de agua' pueden caer respectivamente en categorías principales como 'éxitos' y 'desafíos' del tema principal 'implementación de prácticas 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Las categorías que hemos obtenido, como se mencionó brevemente anteriormente cuando analizamos los enfoques de codificación, deberán estructurarse en función de sus relaciones (es decir, codificación axial). Esto puede requerir la creación también de categorías/temas principales y subcategorías.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Después de haber estructurado jerárquicamente las categorías/temas, necesitamos evaluar los temas y la estructura temática. Es decir, hay que comprobar si se pueden ordenar de forma más adecuada: comprobar cuántas entradas hay en cada tema y si se pueden incorporar a otras, dividir o descartar.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dirty="0"/>
              <a:t>Estos pasos muestran una diferencia principal con los datos cuantitativos, donde la naturaleza de los datos no cambia en el proceso de gestión y análisis de datos; mientras que en un enfoque cualitativo la gestión y el análisis de datos cambian de naturaleza, por ejemplo de audio a texto, de texto a códigos o, a veces, también a diferentes idiomas. Dentro de un enfoque cualitativo los datos finales son muy diferentes a los datos que tenías cuando empezaste…</a:t>
            </a:r>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11</a:t>
            </a:fld>
            <a:endParaRPr lang="en-GB"/>
          </a:p>
        </p:txBody>
      </p:sp>
    </p:spTree>
    <p:extLst>
      <p:ext uri="{BB962C8B-B14F-4D97-AF65-F5344CB8AC3E}">
        <p14:creationId xmlns:p14="http://schemas.microsoft.com/office/powerpoint/2010/main" val="233547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Para representar visualmente el ejemplo mencionado anteriormente, nuestro tema general sería "Implementar prácticas de EA". Luego, las dos categorías principales que representan los aspectos positivos y negativos identificados en los datos serán "éxitos" y "desafíos", bajo los cuales podemos ubicar nuestras subcategorías de "mejora la calidad del suelo" y "comienzo difícil con la escasez de agua". Sin embargo, al revisar la organización estructural de los temas y categorías, podemos encontrar que necesitamos agregar otra capa de categorías donde la "calidad del suelo" cae dentro de la categoría más amplia de elementos "biofísicos" y el "comienzo difícil con la escasez de agua" bajo esa categoría. de "recursos".</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12</a:t>
            </a:fld>
            <a:endParaRPr lang="en-GB"/>
          </a:p>
        </p:txBody>
      </p:sp>
    </p:spTree>
    <p:extLst>
      <p:ext uri="{BB962C8B-B14F-4D97-AF65-F5344CB8AC3E}">
        <p14:creationId xmlns:p14="http://schemas.microsoft.com/office/powerpoint/2010/main" val="104993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Utilice un libro de códigos para realizar un seguimiento de todos sus códigos (p. ej., hoja de cálculo de Excel; documento de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En el libro de códigos, asigne una descripción al código, según el tema o noción a la que se refiere (junto con la fecha y la persona que creó el código si trabaja en un equipo).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Cree códigos que sean lo suficientemente genéricos para ser aplicables a múltiples extractos de datos, pero al mismo tiempo lo suficientemente precisos para el proceso de análisis.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Es útil tener códigos que contrasten entre sí, con miras a tener los aspectos positivos y negativos de un tema o tema.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Los códigos deben agrupar porciones de datos relacionados con el mismo tema.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Cuando hay más de un codificador dentro de un equipo, es una buena práctica hacer que verifiquen la precisión de la codificación de los demás.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13</a:t>
            </a:fld>
            <a:endParaRPr lang="en-GB"/>
          </a:p>
        </p:txBody>
      </p:sp>
    </p:spTree>
    <p:extLst>
      <p:ext uri="{BB962C8B-B14F-4D97-AF65-F5344CB8AC3E}">
        <p14:creationId xmlns:p14="http://schemas.microsoft.com/office/powerpoint/2010/main" val="10685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Estos son algunos recursos útiles para explorar algunos de los puntos cubiertos con más detalle.</a:t>
            </a:r>
            <a:endParaRPr lang="en-GB" dirty="0"/>
          </a:p>
          <a:p>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15</a:t>
            </a:fld>
            <a:endParaRPr lang="en-GB"/>
          </a:p>
        </p:txBody>
      </p:sp>
    </p:spTree>
    <p:extLst>
      <p:ext uri="{BB962C8B-B14F-4D97-AF65-F5344CB8AC3E}">
        <p14:creationId xmlns:p14="http://schemas.microsoft.com/office/powerpoint/2010/main" val="275304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En caso de que esté interesado, las diapositivas de esta presentación, así como muchos más recursos, se pueden descargar de nuestro sitio web en stats4sd.org/resources. ¡Muchas gracias!</a:t>
            </a:r>
            <a:endParaRPr lang="en-GB" dirty="0"/>
          </a:p>
          <a:p>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16</a:t>
            </a:fld>
            <a:endParaRPr lang="en-GB"/>
          </a:p>
        </p:txBody>
      </p:sp>
    </p:spTree>
    <p:extLst>
      <p:ext uri="{BB962C8B-B14F-4D97-AF65-F5344CB8AC3E}">
        <p14:creationId xmlns:p14="http://schemas.microsoft.com/office/powerpoint/2010/main" val="199021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video trata sobre los procedimientos de codificación.</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2</a:t>
            </a:fld>
            <a:endParaRPr lang="en-GB"/>
          </a:p>
        </p:txBody>
      </p:sp>
    </p:spTree>
    <p:extLst>
      <p:ext uri="{BB962C8B-B14F-4D97-AF65-F5344CB8AC3E}">
        <p14:creationId xmlns:p14="http://schemas.microsoft.com/office/powerpoint/2010/main" val="15963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En esta sesión, cubriremos 3 puntos principales. Respectivamente:</a:t>
            </a:r>
          </a:p>
          <a:p>
            <a:r>
              <a:rPr lang="es" dirty="0"/>
              <a:t>- definiremos qué es la codificación</a:t>
            </a:r>
          </a:p>
          <a:p>
            <a:r>
              <a:rPr lang="es" dirty="0"/>
              <a:t>- veremos diferentes enfoques para la codificación</a:t>
            </a:r>
          </a:p>
          <a:p>
            <a:r>
              <a:rPr lang="es" dirty="0"/>
              <a:t>- veremos un breve ejemplo de cómo desarrollar un marco y una estructura de codificación para el análisis de datos</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3</a:t>
            </a:fld>
            <a:endParaRPr lang="en-GB"/>
          </a:p>
        </p:txBody>
      </p:sp>
    </p:spTree>
    <p:extLst>
      <p:ext uri="{BB962C8B-B14F-4D97-AF65-F5344CB8AC3E}">
        <p14:creationId xmlns:p14="http://schemas.microsoft.com/office/powerpoint/2010/main" val="12017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dirty="0"/>
              <a:t>Implica etiquetar y organizar sistemáticamente datos no estructurados de transcripciones de entrevistas, notas de campo, documentos, videos, etc. para determinar temas, relaciones y patrones entre ellos.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Se puede hacer a mano, utilizando un procesador de documentos y/o un software como NVivo o </a:t>
            </a:r>
            <a:r>
              <a:rPr lang="es" dirty="0" err="1"/>
              <a:t>Taguette </a:t>
            </a:r>
            <a:r>
              <a:rPr lang="e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Puede ser </a:t>
            </a:r>
            <a:r>
              <a:rPr lang="es" b="1" dirty="0"/>
              <a:t>deductivo </a:t>
            </a:r>
            <a:r>
              <a:rPr lang="es" dirty="0"/>
              <a:t>o </a:t>
            </a:r>
            <a:r>
              <a:rPr lang="es" b="1" dirty="0"/>
              <a:t>inductivo </a:t>
            </a:r>
            <a:r>
              <a:rPr lang="es" b="0" dirty="0"/>
              <a:t>.</a:t>
            </a:r>
            <a:endParaRPr lang="en-US" sz="1200" dirty="0"/>
          </a:p>
        </p:txBody>
      </p:sp>
      <p:sp>
        <p:nvSpPr>
          <p:cNvPr id="4" name="Slide Number Placeholder 3"/>
          <p:cNvSpPr>
            <a:spLocks noGrp="1"/>
          </p:cNvSpPr>
          <p:nvPr>
            <p:ph type="sldNum" sz="quarter" idx="5"/>
          </p:nvPr>
        </p:nvSpPr>
        <p:spPr/>
        <p:txBody>
          <a:bodyPr/>
          <a:lstStyle/>
          <a:p>
            <a:fld id="{B051BEDD-9BFA-4EF6-BFA8-5B7ED7719505}" type="slidenum">
              <a:rPr lang="en-GB" smtClean="0"/>
              <a:t>4</a:t>
            </a:fld>
            <a:endParaRPr lang="en-GB"/>
          </a:p>
        </p:txBody>
      </p:sp>
    </p:spTree>
    <p:extLst>
      <p:ext uri="{BB962C8B-B14F-4D97-AF65-F5344CB8AC3E}">
        <p14:creationId xmlns:p14="http://schemas.microsoft.com/office/powerpoint/2010/main" val="411872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dirty="0"/>
              <a:t>En el enfoque deductivo de la codificación, tiene un conjunto predefinido de códigos asignados a los datos. Los códigos predeterminados pueden basarse en un marco conceptual específico utilizado o en un área temática de interés (por ejemplo, intervenciones agrícolas AE; prácticas de inclusión de FRN).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Desafíos: comenzar con códigos predefinidos puede generar el riesgo de tener un sesgo hacia las respuestas esperadas y pasar por alto otra información importante en los datos.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Como ejemplos de codificación deductiva, las intervenciones agrícolas de EA pueden, por ejemplo, utilizar principios de EA como códigos para identificar el alcance de su implementación; Las prácticas de inclusión de FRN pueden utilizar códigos derivados de los principios de FRN para determinar su grado de implementación.</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5</a:t>
            </a:fld>
            <a:endParaRPr lang="en-GB"/>
          </a:p>
        </p:txBody>
      </p:sp>
    </p:spTree>
    <p:extLst>
      <p:ext uri="{BB962C8B-B14F-4D97-AF65-F5344CB8AC3E}">
        <p14:creationId xmlns:p14="http://schemas.microsoft.com/office/powerpoint/2010/main" val="221678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Los códigos son "abiertos" ya que se derivan de los datos y permiten que la teoría surja de los datos (normalmente en la teoría fundamentada).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Al observar muestras de datos individuales, se pueden asignar códigos en función de los temas relevantes/importantes que surjan.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Al observar un conjunto de muestras de datos, normalmente encontramos que habrá códigos recurrentes entre ellos, pero es posible que también se necesiten otros nuevos.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Otras veces, es posible que necesitemos dividir un código en dos o cambiar uno existente después de haber revisado todo el conjunto de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Desafíos: requiere un enfoque sistemático para evitar codificar erróneamente los datos, lo que requiere más tiempo y energía.</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6</a:t>
            </a:fld>
            <a:endParaRPr lang="en-GB"/>
          </a:p>
        </p:txBody>
      </p:sp>
    </p:spTree>
    <p:extLst>
      <p:ext uri="{BB962C8B-B14F-4D97-AF65-F5344CB8AC3E}">
        <p14:creationId xmlns:p14="http://schemas.microsoft.com/office/powerpoint/2010/main" val="51547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b="0" dirty="0"/>
              <a:t>Los </a:t>
            </a:r>
            <a:r>
              <a:rPr lang="es" dirty="0"/>
              <a:t>dos enfoques no son mutuamente excluyentes y a menudo pueden combinarse. Por ejemplo, podríamos comenzar usando un enfoque deductivo aplicando algunos códigos basados en nuestro tema de interés y luego desarrollar otros nuevos de manera inductiva basados en aspectos recurrentes y relevantes de los datos.</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7</a:t>
            </a:fld>
            <a:endParaRPr lang="en-GB"/>
          </a:p>
        </p:txBody>
      </p:sp>
    </p:spTree>
    <p:extLst>
      <p:ext uri="{BB962C8B-B14F-4D97-AF65-F5344CB8AC3E}">
        <p14:creationId xmlns:p14="http://schemas.microsoft.com/office/powerpoint/2010/main" val="354500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El enfoque de la codificación variará ligeramente según quién lo haga. ¿Eres tú? ¿La persona que hizo las transcripciones? ¿Una persona asignada únicamente para la codificación o también realizará el análisis? O, tal vez, hay un equipo más grande donde a diferentes personas se les asignan diferentes roles, como transcribir, codificar, </a:t>
            </a:r>
            <a:r>
              <a:rPr lang="es" dirty="0" err="1"/>
              <a:t>analizar </a:t>
            </a:r>
            <a:r>
              <a:rPr lang="es" dirty="0"/>
              <a:t>... Dependiendo de quién esté llevando a cabo el ejercicio de codificación, habrá varias cosas que se organizarán en consecuencia... Por ejemplo, en En mi caso, cuando tengo la oportunidad, prefiero transcribir personalmente las entrevistas en audio y realizar el ejercicio de codificación. De esta manera, siento que desarrollo más conocimientos y una relación más cercana con los datos que me ayudan a desarrollar una relación más precisa con ellos y una interpretación.</a:t>
            </a:r>
          </a:p>
          <a:p>
            <a:endParaRPr lang="en-US" dirty="0"/>
          </a:p>
          <a:p>
            <a:r>
              <a:rPr lang="es" dirty="0"/>
              <a:t>Vale la pena señalar que existe una diferencia entre gestionar y </a:t>
            </a:r>
            <a:r>
              <a:rPr lang="es" dirty="0" err="1"/>
              <a:t>analizar </a:t>
            </a:r>
            <a:r>
              <a:rPr lang="es" dirty="0"/>
              <a:t>datos cuantitativos y cualitativos. Mientras que con los datos cuantitativos el proceso de gestión y </a:t>
            </a:r>
            <a:r>
              <a:rPr lang="es" dirty="0" err="1"/>
              <a:t>análisis </a:t>
            </a:r>
            <a:r>
              <a:rPr lang="es" dirty="0"/>
              <a:t>de datos se puede separar, en la investigación cualitativa los aspectos de la gestión de datos se superponen con el proceso analítico.</a:t>
            </a:r>
            <a:endParaRPr lang="en-GB" dirty="0"/>
          </a:p>
        </p:txBody>
      </p:sp>
      <p:sp>
        <p:nvSpPr>
          <p:cNvPr id="4" name="Slide Number Placeholder 3"/>
          <p:cNvSpPr>
            <a:spLocks noGrp="1"/>
          </p:cNvSpPr>
          <p:nvPr>
            <p:ph type="sldNum" sz="quarter" idx="5"/>
          </p:nvPr>
        </p:nvSpPr>
        <p:spPr/>
        <p:txBody>
          <a:bodyPr/>
          <a:lstStyle/>
          <a:p>
            <a:fld id="{B051BEDD-9BFA-4EF6-BFA8-5B7ED7719505}" type="slidenum">
              <a:rPr lang="en-GB" smtClean="0"/>
              <a:t>8</a:t>
            </a:fld>
            <a:endParaRPr lang="en-GB"/>
          </a:p>
        </p:txBody>
      </p:sp>
    </p:spTree>
    <p:extLst>
      <p:ext uri="{BB962C8B-B14F-4D97-AF65-F5344CB8AC3E}">
        <p14:creationId xmlns:p14="http://schemas.microsoft.com/office/powerpoint/2010/main" val="113757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El enfoque de codificación In Vivo comienza a partir de las palabras de los participantes en un extracto de datos (es decir, una porción de datos extraídos de un todo mayor). Es importante no confundir este enfoque con el software informático para análisis de datos cualitativos que lleva su nombre. Al utilizar este método, por ejemplo, los agricultores participantes pueden decir que "el empleo de prácticas agroambientales ha mejorado la calidad del suelo en el hogar, pero fue difícil comenzar debido a la escasez de agua". En este caso, podemos usar 2 códigos para los 2 aspectos importantes de estas palabras: 1. AE mejor calidad del suelo; 2. escasez de agua. De esta manera, capturamos un aspecto positivo y uno negativo bajo el tema de interés más general de las "prácticas de EA".</a:t>
            </a:r>
          </a:p>
          <a:p>
            <a:pPr marL="171450" indent="-171450">
              <a:buFont typeface="Arial" panose="020B0604020202020204" pitchFamily="34" charset="0"/>
              <a:buChar char="•"/>
            </a:pPr>
            <a:r>
              <a:rPr lang="es" dirty="0"/>
              <a:t>La codificación de procesos se centra en capturar acciones importantes en los extractos de datos. Por lo tanto, los códigos suelen estar en formato –ing </a:t>
            </a:r>
            <a:r>
              <a:rPr lang="es" dirty="0" err="1"/>
              <a:t>en </a:t>
            </a:r>
            <a:r>
              <a:rPr lang="es" dirty="0"/>
              <a:t>inglés. Este enfoque se utiliza especialmente cuando se intenta comprender los comportamientos de las personas o sus acciones para resolver un problema o lograr una meta. Por ejemplo, utilizando el extracto de datos anterior, podemos codificarlo como "mejora la calidad del suelo" y "falta de agua para comenzar".</a:t>
            </a:r>
          </a:p>
          <a:p>
            <a:pPr marL="171450" indent="-171450">
              <a:buFont typeface="Arial" panose="020B0604020202020204" pitchFamily="34" charset="0"/>
              <a:buChar char="•"/>
            </a:pPr>
            <a:r>
              <a:rPr lang="es" dirty="0"/>
              <a:t>En la codificación abierta, procedemos dividiendo los datos en partes discretas y les asignamos 'códigos' iniciales para etiquetarlos. Del ejemplo anterior, podríamos tener "la EA mejora la calidad del suelo" y "un comienzo difícil debido a la escasez de agua". Suele ir seguida de la codificación axial, paso que consiste en establecer conexiones entre los códigos creados y, finalmente, la codificación selectiva, donde una categoría central conecta todas las demás categorías creadas.</a:t>
            </a:r>
          </a:p>
          <a:p>
            <a:pPr marL="171450" indent="-171450">
              <a:buFont typeface="Arial" panose="020B0604020202020204" pitchFamily="34" charset="0"/>
              <a:buChar char="•"/>
            </a:pPr>
            <a:r>
              <a:rPr lang="es" dirty="0"/>
              <a:t>En la codificación descriptiva, normalmente utilizamos sustantivos para crear códigos que identifican un tema, sin interpretación adicional, como "calidad del suelo" y "escasez de agua". Posteriormente, estos pueden interpretarse para asignar más significado a los datos.</a:t>
            </a:r>
          </a:p>
        </p:txBody>
      </p:sp>
      <p:sp>
        <p:nvSpPr>
          <p:cNvPr id="4" name="Slide Number Placeholder 3"/>
          <p:cNvSpPr>
            <a:spLocks noGrp="1"/>
          </p:cNvSpPr>
          <p:nvPr>
            <p:ph type="sldNum" sz="quarter" idx="5"/>
          </p:nvPr>
        </p:nvSpPr>
        <p:spPr/>
        <p:txBody>
          <a:bodyPr/>
          <a:lstStyle/>
          <a:p>
            <a:fld id="{B051BEDD-9BFA-4EF6-BFA8-5B7ED7719505}" type="slidenum">
              <a:rPr lang="en-GB" smtClean="0"/>
              <a:t>9</a:t>
            </a:fld>
            <a:endParaRPr lang="en-GB"/>
          </a:p>
        </p:txBody>
      </p:sp>
    </p:spTree>
    <p:extLst>
      <p:ext uri="{BB962C8B-B14F-4D97-AF65-F5344CB8AC3E}">
        <p14:creationId xmlns:p14="http://schemas.microsoft.com/office/powerpoint/2010/main" val="2833659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E7A06FF0-D8F7-CE48-9579-8FD21B555F7D}"/>
              </a:ext>
            </a:extLst>
          </p:cNvPr>
          <p:cNvSpPr txBox="1"/>
          <p:nvPr/>
        </p:nvSpPr>
        <p:spPr>
          <a:xfrm>
            <a:off x="8905462" y="5879267"/>
            <a:ext cx="2994731" cy="861774"/>
          </a:xfrm>
          <a:prstGeom prst="rect">
            <a:avLst/>
          </a:prstGeom>
          <a:noFill/>
        </p:spPr>
        <p:txBody>
          <a:bodyPr wrap="none" rtlCol="0">
            <a:spAutoFit/>
          </a:bodyPr>
          <a:lstStyle/>
          <a:p>
            <a:r>
              <a:rPr lang="en-GB" sz="5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294685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354072C3-73CB-4994-A40A-ACBAB8C0DE9D}" type="datetime1">
              <a:rPr lang="en-US" smtClean="0"/>
              <a:t>2/6/24</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400">
                <a:solidFill>
                  <a:schemeClr val="tx1"/>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C004DB0E-FA05-1849-9B17-1ADEB1E65A51}"/>
              </a:ext>
            </a:extLst>
          </p:cNvPr>
          <p:cNvSpPr txBox="1"/>
          <p:nvPr/>
        </p:nvSpPr>
        <p:spPr>
          <a:xfrm>
            <a:off x="1794974" y="5981462"/>
            <a:ext cx="1983235" cy="584775"/>
          </a:xfrm>
          <a:prstGeom prst="rect">
            <a:avLst/>
          </a:prstGeom>
          <a:noFill/>
        </p:spPr>
        <p:txBody>
          <a:bodyPr wrap="none" rtlCol="0">
            <a:spAutoFit/>
          </a:bodyPr>
          <a:lstStyle/>
          <a:p>
            <a:r>
              <a:rPr lang="en-GB" sz="32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1449266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07AE1787-5D41-4712-814C-090AA2787D54}" type="datetime1">
              <a:rPr lang="en-US" smtClean="0"/>
              <a:t>2/6/24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TextBox 9">
            <a:extLst>
              <a:ext uri="{FF2B5EF4-FFF2-40B4-BE49-F238E27FC236}">
                <a16:creationId xmlns:a16="http://schemas.microsoft.com/office/drawing/2014/main" id="{FDAD5118-030E-3B47-8E35-A2FD36F48A18}"/>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74684400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C996208F-4A5D-445F-904F-4D029CF6CD26}" type="datetime1">
              <a:rPr lang="en-US" smtClean="0"/>
              <a:t>2/6/24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B72842E2-371D-1F4B-9B94-400F9A7D55C1}"/>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425759992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365E318C-2F61-40ED-9975-F7E706A32DDA}" type="datetime1">
              <a:rPr lang="en-US" smtClean="0"/>
              <a:t>2/6/24</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3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56337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05FF08CA-043F-4B01-A12E-36301760BAA2}" type="datetime1">
              <a:rPr lang="en-US" smtClean="0"/>
              <a:t>2/6/24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AC9833F7-2487-1A47-A42E-8AC5BA1A9912}"/>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57740491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F9F65022-01B9-480E-A87A-D9991AD39EBC}" type="datetime1">
              <a:rPr lang="en-US" smtClean="0"/>
              <a:t>2/6/24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US"/>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077844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C8FC586B-0022-49AB-9547-A25B2C42057B}" type="datetime1">
              <a:rPr lang="en-US" smtClean="0"/>
              <a:t>2/6/24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03193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2024</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74663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B5E76-5E52-4D49-9FE7-71CCA674D2DF}" type="datetime1">
              <a:rPr lang="en-US" smtClean="0"/>
              <a:t>2/6/24</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571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lvetool.com/gui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etthematic.com/insights/coding-qualitative-d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p:txBody>
          <a:bodyPr/>
          <a:lstStyle/>
          <a:p>
            <a:r>
              <a:rPr lang="es" dirty="0"/>
              <a:t>Gestión de datos cualitativos</a:t>
            </a:r>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p:txBody>
          <a:bodyPr/>
          <a:lstStyle/>
          <a:p>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 </a:t>
            </a:r>
            <a:r>
              <a:rPr lang="es" dirty="0"/>
              <a:t>– Octubre 2023</a:t>
            </a:r>
          </a:p>
        </p:txBody>
      </p:sp>
      <p:sp>
        <p:nvSpPr>
          <p:cNvPr id="12" name="Text Placeholder 11">
            <a:extLst>
              <a:ext uri="{FF2B5EF4-FFF2-40B4-BE49-F238E27FC236}">
                <a16:creationId xmlns:a16="http://schemas.microsoft.com/office/drawing/2014/main" id="{F2261578-BB27-9D4D-B0C4-54B327738E74}"/>
              </a:ext>
            </a:extLst>
          </p:cNvPr>
          <p:cNvSpPr>
            <a:spLocks noGrp="1"/>
          </p:cNvSpPr>
          <p:nvPr>
            <p:ph type="body" sz="quarter" idx="11"/>
          </p:nvPr>
        </p:nvSpPr>
        <p:spPr>
          <a:xfrm>
            <a:off x="1966913" y="4192487"/>
            <a:ext cx="8894676" cy="569912"/>
          </a:xfrm>
        </p:spPr>
        <p:txBody>
          <a:bodyPr/>
          <a:lstStyle/>
          <a:p>
            <a:r>
              <a:rPr lang="es" sz="2800" dirty="0"/>
              <a:t>CRFS – Proyecto de apoyo a métodos de investigación</a:t>
            </a:r>
          </a:p>
        </p:txBody>
      </p:sp>
    </p:spTree>
    <p:extLst>
      <p:ext uri="{BB962C8B-B14F-4D97-AF65-F5344CB8AC3E}">
        <p14:creationId xmlns:p14="http://schemas.microsoft.com/office/powerpoint/2010/main" val="2060903565"/>
      </p:ext>
    </p:extLst>
  </p:cSld>
  <p:clrMapOvr>
    <a:masterClrMapping/>
  </p:clrMapOvr>
  <mc:AlternateContent xmlns:mc="http://schemas.openxmlformats.org/markup-compatibility/2006" xmlns:p14="http://schemas.microsoft.com/office/powerpoint/2010/main">
    <mc:Choice Requires="p14">
      <p:transition spd="slow" p14:dur="2000" advClick="0" advTm="10130"/>
    </mc:Choice>
    <mc:Fallback xmlns="">
      <p:transition spd="slow" advClick="0" advTm="101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93868-A8D9-C05A-C029-214B60F66E15}"/>
              </a:ext>
            </a:extLst>
          </p:cNvPr>
          <p:cNvSpPr>
            <a:spLocks noGrp="1"/>
          </p:cNvSpPr>
          <p:nvPr>
            <p:ph idx="1"/>
          </p:nvPr>
        </p:nvSpPr>
        <p:spPr>
          <a:xfrm>
            <a:off x="4719485" y="440827"/>
            <a:ext cx="7132204" cy="6004361"/>
          </a:xfrm>
        </p:spPr>
        <p:txBody>
          <a:bodyPr/>
          <a:lstStyle/>
          <a:p>
            <a:r>
              <a:rPr lang="es" dirty="0"/>
              <a:t>Asignar la primera ronda de códigos a extractos de datos </a:t>
            </a:r>
            <a:r>
              <a:rPr lang="es-ES" dirty="0"/>
              <a:t>a partir de las preguntas de investigación, intereses y/o marco teórico. </a:t>
            </a:r>
            <a:endParaRPr lang="es" dirty="0"/>
          </a:p>
          <a:p>
            <a:r>
              <a:rPr lang="es" dirty="0"/>
              <a:t>Después de los primeros códigos, busque contenido similar que pertenezca a los mismos códigos.</a:t>
            </a:r>
          </a:p>
          <a:p>
            <a:r>
              <a:rPr lang="es" dirty="0"/>
              <a:t>Otra ronda para revisar los códigos asignados.</a:t>
            </a:r>
          </a:p>
        </p:txBody>
      </p:sp>
      <p:sp>
        <p:nvSpPr>
          <p:cNvPr id="3" name="Title 2">
            <a:extLst>
              <a:ext uri="{FF2B5EF4-FFF2-40B4-BE49-F238E27FC236}">
                <a16:creationId xmlns:a16="http://schemas.microsoft.com/office/drawing/2014/main" id="{9BC3A686-F744-CA6C-ECC2-50E02BF67E45}"/>
              </a:ext>
            </a:extLst>
          </p:cNvPr>
          <p:cNvSpPr>
            <a:spLocks noGrp="1"/>
          </p:cNvSpPr>
          <p:nvPr>
            <p:ph type="title"/>
          </p:nvPr>
        </p:nvSpPr>
        <p:spPr>
          <a:xfrm>
            <a:off x="248478" y="440827"/>
            <a:ext cx="3686914" cy="5287670"/>
          </a:xfrm>
        </p:spPr>
        <p:txBody>
          <a:bodyPr/>
          <a:lstStyle/>
          <a:p>
            <a:r>
              <a:rPr lang="es" dirty="0"/>
              <a:t>Desarrollar un marco de codificación</a:t>
            </a:r>
            <a:endParaRPr lang="en-GB" dirty="0"/>
          </a:p>
        </p:txBody>
      </p:sp>
      <p:sp>
        <p:nvSpPr>
          <p:cNvPr id="4" name="Slide Number Placeholder 3">
            <a:extLst>
              <a:ext uri="{FF2B5EF4-FFF2-40B4-BE49-F238E27FC236}">
                <a16:creationId xmlns:a16="http://schemas.microsoft.com/office/drawing/2014/main" id="{2B133E0F-0AF3-0C6E-000F-31FA1D4A2A0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custDataLst>
      <p:tags r:id="rId1"/>
    </p:custDataLst>
    <p:extLst>
      <p:ext uri="{BB962C8B-B14F-4D97-AF65-F5344CB8AC3E}">
        <p14:creationId xmlns:p14="http://schemas.microsoft.com/office/powerpoint/2010/main" val="1729414615"/>
      </p:ext>
    </p:extLst>
  </p:cSld>
  <p:clrMapOvr>
    <a:masterClrMapping/>
  </p:clrMapOvr>
  <mc:AlternateContent xmlns:mc="http://schemas.openxmlformats.org/markup-compatibility/2006" xmlns:p14="http://schemas.microsoft.com/office/powerpoint/2010/main">
    <mc:Choice Requires="p14">
      <p:transition spd="slow" p14:dur="2000" advClick="0" advTm="40270"/>
    </mc:Choice>
    <mc:Fallback xmlns="">
      <p:transition spd="slow" advClick="0" advTm="40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77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9200"/>
                            </p:stCondLst>
                            <p:childTnLst>
                              <p:par>
                                <p:cTn id="11" presetID="1" presetClass="entr" presetSubtype="0" fill="hold" grpId="0" nodeType="afterEffect">
                                  <p:stCondLst>
                                    <p:cond delay="106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5C834-D6B2-41C5-3FFB-A27695232E51}"/>
              </a:ext>
            </a:extLst>
          </p:cNvPr>
          <p:cNvSpPr>
            <a:spLocks noGrp="1"/>
          </p:cNvSpPr>
          <p:nvPr>
            <p:ph type="title"/>
          </p:nvPr>
        </p:nvSpPr>
        <p:spPr>
          <a:xfrm>
            <a:off x="1" y="440827"/>
            <a:ext cx="4236334" cy="5287670"/>
          </a:xfrm>
        </p:spPr>
        <p:txBody>
          <a:bodyPr>
            <a:normAutofit/>
          </a:bodyPr>
          <a:lstStyle/>
          <a:p>
            <a:r>
              <a:rPr lang="es" sz="4200" dirty="0"/>
              <a:t>Códigos estructurantes</a:t>
            </a:r>
            <a:endParaRPr lang="en-GB" sz="4200" dirty="0"/>
          </a:p>
        </p:txBody>
      </p:sp>
      <p:sp>
        <p:nvSpPr>
          <p:cNvPr id="4" name="Slide Number Placeholder 3">
            <a:extLst>
              <a:ext uri="{FF2B5EF4-FFF2-40B4-BE49-F238E27FC236}">
                <a16:creationId xmlns:a16="http://schemas.microsoft.com/office/drawing/2014/main" id="{CE92AA67-55E9-4F60-1037-13E591406E6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Rounded Corners 4">
            <a:extLst>
              <a:ext uri="{FF2B5EF4-FFF2-40B4-BE49-F238E27FC236}">
                <a16:creationId xmlns:a16="http://schemas.microsoft.com/office/drawing/2014/main" id="{EEF2746D-E00B-0132-1B28-98C4464DB972}"/>
              </a:ext>
            </a:extLst>
          </p:cNvPr>
          <p:cNvSpPr/>
          <p:nvPr/>
        </p:nvSpPr>
        <p:spPr>
          <a:xfrm>
            <a:off x="4562166" y="4572000"/>
            <a:ext cx="7547537" cy="18986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Proceso diferente al de datos cuantitativos, donde la naturaleza de los datos no cambia en los procesos de gestión y análisis de datos. En los enfoques cualitativos, la gestión y el análisis de datos cambian su naturaleza (por ejemplo, de audio a texto; de texto a códigos; o a un idioma diferente).</a:t>
            </a:r>
            <a:endParaRPr lang="en-GB" dirty="0"/>
          </a:p>
        </p:txBody>
      </p:sp>
      <p:sp>
        <p:nvSpPr>
          <p:cNvPr id="2" name="Content Placeholder 1">
            <a:extLst>
              <a:ext uri="{FF2B5EF4-FFF2-40B4-BE49-F238E27FC236}">
                <a16:creationId xmlns:a16="http://schemas.microsoft.com/office/drawing/2014/main" id="{1E78C402-85DF-339B-3448-822B19A7BE5A}"/>
              </a:ext>
            </a:extLst>
          </p:cNvPr>
          <p:cNvSpPr>
            <a:spLocks noGrp="1"/>
          </p:cNvSpPr>
          <p:nvPr>
            <p:ph idx="1"/>
          </p:nvPr>
        </p:nvSpPr>
        <p:spPr>
          <a:xfrm>
            <a:off x="4562168" y="1069179"/>
            <a:ext cx="7381354" cy="4030965"/>
          </a:xfrm>
        </p:spPr>
        <p:txBody>
          <a:bodyPr>
            <a:normAutofit fontScale="92500" lnSpcReduction="10000"/>
          </a:bodyPr>
          <a:lstStyle/>
          <a:p>
            <a:r>
              <a:rPr lang="es" dirty="0"/>
              <a:t>Cotejo de extractos de datos con sus códigos.</a:t>
            </a:r>
          </a:p>
          <a:p>
            <a:r>
              <a:rPr lang="es" dirty="0"/>
              <a:t>Agrupar códigos en categorías según temas.</a:t>
            </a:r>
          </a:p>
          <a:p>
            <a:pPr marL="0" indent="0" algn="ctr">
              <a:buNone/>
            </a:pPr>
            <a:r>
              <a:rPr lang="es-ES" dirty="0"/>
              <a:t>Ejemplo: en el ejemplo anterior, los códigos “mejoran la calidad del suelo” y “difícil comienzo debido a la escasez de agua” pueden caer, respectivamente, en categorías “éxitos” y “desafíos” del tema principal: la implementación de prácticas agroecológicas. </a:t>
            </a:r>
            <a:endParaRPr lang="es" dirty="0"/>
          </a:p>
          <a:p>
            <a:r>
              <a:rPr lang="en-GB" dirty="0" err="1"/>
              <a:t>Estructurar</a:t>
            </a:r>
            <a:r>
              <a:rPr lang="en-GB" dirty="0"/>
              <a:t> </a:t>
            </a:r>
            <a:r>
              <a:rPr lang="en-GB" dirty="0" err="1"/>
              <a:t>códigos</a:t>
            </a:r>
            <a:r>
              <a:rPr lang="en-GB" dirty="0"/>
              <a:t> y </a:t>
            </a:r>
            <a:r>
              <a:rPr lang="en-GB" dirty="0" err="1"/>
              <a:t>categorías</a:t>
            </a:r>
            <a:r>
              <a:rPr lang="en-GB" dirty="0"/>
              <a:t> </a:t>
            </a:r>
            <a:r>
              <a:rPr lang="en-GB" dirty="0" err="1"/>
              <a:t>jerárquicamente</a:t>
            </a:r>
            <a:r>
              <a:rPr lang="en-GB" dirty="0"/>
              <a:t> </a:t>
            </a:r>
            <a:r>
              <a:rPr lang="en-GB" dirty="0" err="1"/>
              <a:t>en</a:t>
            </a:r>
            <a:r>
              <a:rPr lang="en-GB" dirty="0"/>
              <a:t> </a:t>
            </a:r>
            <a:r>
              <a:rPr lang="en-GB" dirty="0" err="1"/>
              <a:t>función</a:t>
            </a:r>
            <a:r>
              <a:rPr lang="en-GB" dirty="0"/>
              <a:t> de sus </a:t>
            </a:r>
            <a:r>
              <a:rPr lang="en-GB" dirty="0" err="1"/>
              <a:t>relaciones</a:t>
            </a:r>
            <a:r>
              <a:rPr lang="en-GB" dirty="0"/>
              <a:t> (es </a:t>
            </a:r>
            <a:r>
              <a:rPr lang="en-GB" dirty="0" err="1"/>
              <a:t>decir</a:t>
            </a:r>
            <a:r>
              <a:rPr lang="en-GB" dirty="0"/>
              <a:t>, </a:t>
            </a:r>
            <a:r>
              <a:rPr lang="en-GB" dirty="0" err="1"/>
              <a:t>codificación</a:t>
            </a:r>
            <a:r>
              <a:rPr lang="en-GB" dirty="0"/>
              <a:t> axial).</a:t>
            </a:r>
          </a:p>
          <a:p>
            <a:r>
              <a:rPr lang="en-GB" dirty="0" err="1"/>
              <a:t>Evaluar</a:t>
            </a:r>
            <a:r>
              <a:rPr lang="en-GB" dirty="0"/>
              <a:t> </a:t>
            </a:r>
            <a:r>
              <a:rPr lang="en-GB" dirty="0" err="1"/>
              <a:t>los</a:t>
            </a:r>
            <a:r>
              <a:rPr lang="en-GB" dirty="0"/>
              <a:t> </a:t>
            </a:r>
            <a:r>
              <a:rPr lang="en-GB" dirty="0" err="1"/>
              <a:t>temas</a:t>
            </a:r>
            <a:r>
              <a:rPr lang="en-GB" dirty="0"/>
              <a:t> y la </a:t>
            </a:r>
            <a:r>
              <a:rPr lang="en-GB" dirty="0" err="1"/>
              <a:t>estructura</a:t>
            </a:r>
            <a:r>
              <a:rPr lang="en-GB" dirty="0"/>
              <a:t> </a:t>
            </a:r>
            <a:r>
              <a:rPr lang="en-GB" dirty="0" err="1"/>
              <a:t>temática</a:t>
            </a:r>
            <a:r>
              <a:rPr lang="en-GB" dirty="0"/>
              <a:t> para </a:t>
            </a:r>
            <a:r>
              <a:rPr lang="en-GB" dirty="0" err="1"/>
              <a:t>comprobar</a:t>
            </a:r>
            <a:r>
              <a:rPr lang="en-GB" dirty="0"/>
              <a:t> </a:t>
            </a:r>
            <a:r>
              <a:rPr lang="en-GB" dirty="0" err="1"/>
              <a:t>si</a:t>
            </a:r>
            <a:r>
              <a:rPr lang="en-GB" dirty="0"/>
              <a:t> es </a:t>
            </a:r>
            <a:r>
              <a:rPr lang="en-GB" dirty="0" err="1"/>
              <a:t>necesario</a:t>
            </a:r>
            <a:r>
              <a:rPr lang="en-GB" dirty="0"/>
              <a:t> </a:t>
            </a:r>
            <a:r>
              <a:rPr lang="en-GB" dirty="0" err="1"/>
              <a:t>reorganizarlos</a:t>
            </a:r>
            <a:r>
              <a:rPr lang="en-GB" dirty="0"/>
              <a:t> (</a:t>
            </a:r>
            <a:r>
              <a:rPr lang="en-GB" dirty="0" err="1"/>
              <a:t>por</a:t>
            </a:r>
            <a:r>
              <a:rPr lang="en-GB" dirty="0"/>
              <a:t> </a:t>
            </a:r>
            <a:r>
              <a:rPr lang="en-GB" dirty="0" err="1"/>
              <a:t>ejemplo</a:t>
            </a:r>
            <a:r>
              <a:rPr lang="en-GB" dirty="0"/>
              <a:t>, </a:t>
            </a:r>
            <a:r>
              <a:rPr lang="en-GB" dirty="0" err="1"/>
              <a:t>fusionarlos</a:t>
            </a:r>
            <a:r>
              <a:rPr lang="en-GB" dirty="0"/>
              <a:t> </a:t>
            </a:r>
            <a:r>
              <a:rPr lang="en-GB" dirty="0" err="1"/>
              <a:t>dentro</a:t>
            </a:r>
            <a:r>
              <a:rPr lang="en-GB" dirty="0"/>
              <a:t> de un </a:t>
            </a:r>
            <a:r>
              <a:rPr lang="en-GB" dirty="0" err="1"/>
              <a:t>tema</a:t>
            </a:r>
            <a:r>
              <a:rPr lang="en-GB" dirty="0"/>
              <a:t>, </a:t>
            </a:r>
            <a:r>
              <a:rPr lang="en-GB" dirty="0" err="1"/>
              <a:t>dividirlos</a:t>
            </a:r>
            <a:r>
              <a:rPr lang="en-GB" dirty="0"/>
              <a:t> </a:t>
            </a:r>
            <a:r>
              <a:rPr lang="en-GB" dirty="0" err="1"/>
              <a:t>en</a:t>
            </a:r>
            <a:r>
              <a:rPr lang="en-GB" dirty="0"/>
              <a:t> </a:t>
            </a:r>
            <a:r>
              <a:rPr lang="en-GB" dirty="0" err="1"/>
              <a:t>más</a:t>
            </a:r>
            <a:r>
              <a:rPr lang="en-GB" dirty="0"/>
              <a:t> </a:t>
            </a:r>
            <a:r>
              <a:rPr lang="en-GB" dirty="0" err="1"/>
              <a:t>temas</a:t>
            </a:r>
            <a:r>
              <a:rPr lang="en-GB" dirty="0"/>
              <a:t> o </a:t>
            </a:r>
            <a:r>
              <a:rPr lang="en-GB" dirty="0" err="1"/>
              <a:t>eliminarlos</a:t>
            </a:r>
            <a:r>
              <a:rPr lang="en-GB" dirty="0"/>
              <a:t>).</a:t>
            </a:r>
          </a:p>
        </p:txBody>
      </p:sp>
      <p:sp>
        <p:nvSpPr>
          <p:cNvPr id="6" name="Content Placeholder 1">
            <a:extLst>
              <a:ext uri="{FF2B5EF4-FFF2-40B4-BE49-F238E27FC236}">
                <a16:creationId xmlns:a16="http://schemas.microsoft.com/office/drawing/2014/main" id="{4ABF8B4F-19B7-96DA-55B6-5FEC051E4821}"/>
              </a:ext>
            </a:extLst>
          </p:cNvPr>
          <p:cNvSpPr txBox="1">
            <a:spLocks/>
          </p:cNvSpPr>
          <p:nvPr/>
        </p:nvSpPr>
        <p:spPr>
          <a:xfrm>
            <a:off x="4562166" y="1069179"/>
            <a:ext cx="7381354" cy="4030965"/>
          </a:xfrm>
          <a:prstGeom prst="rect">
            <a:avLst/>
          </a:prstGeom>
        </p:spPr>
        <p:txBody>
          <a:bodyPr vert="horz" lIns="90000" tIns="45720" rIns="91440" bIns="45720" rtlCol="0" anchor="ctr">
            <a:normAutofit fontScale="92500" lnSpcReduction="10000"/>
          </a:bodyPr>
          <a:lstStyle>
            <a:lvl1pPr marL="342900" indent="-342900" algn="l" defTabSz="914400" rtl="0" eaLnBrk="1" latinLnBrk="0" hangingPunct="1">
              <a:lnSpc>
                <a:spcPct val="110000"/>
              </a:lnSpc>
              <a:spcBef>
                <a:spcPts val="0"/>
              </a:spcBef>
              <a:spcAft>
                <a:spcPts val="1200"/>
              </a:spcAft>
              <a:buSzPct val="100000"/>
              <a:buFont typeface="Arial" panose="020B0604020202020204" pitchFamily="34" charset="0"/>
              <a:buChar char="•"/>
              <a:defRPr lang="en-US"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dirty="0"/>
              <a:t>Cotejo de extractos de datos con sus códigos.</a:t>
            </a:r>
          </a:p>
          <a:p>
            <a:r>
              <a:rPr lang="es" dirty="0"/>
              <a:t>Agrupar códigos en categorías según temas.</a:t>
            </a:r>
          </a:p>
          <a:p>
            <a:pPr marL="0" indent="0" algn="ctr">
              <a:buFont typeface="Arial" panose="020B0604020202020204" pitchFamily="34" charset="0"/>
              <a:buNone/>
            </a:pPr>
            <a:r>
              <a:rPr lang="es-ES" dirty="0"/>
              <a:t>Ejemplo: en el ejemplo anterior, los códigos “mejoran la calidad del suelo” y “difícil comienzo debido a la escasez de agua” pueden caer, respectivamente, en categorías “éxitos” y “desafíos” del tema principal: la implementación de prácticas agroecológicas. </a:t>
            </a:r>
            <a:endParaRPr lang="es" dirty="0"/>
          </a:p>
          <a:p>
            <a:r>
              <a:rPr lang="en-GB" dirty="0" err="1"/>
              <a:t>Estructurar</a:t>
            </a:r>
            <a:r>
              <a:rPr lang="en-GB" dirty="0"/>
              <a:t> </a:t>
            </a:r>
            <a:r>
              <a:rPr lang="en-GB" dirty="0" err="1"/>
              <a:t>códigos</a:t>
            </a:r>
            <a:r>
              <a:rPr lang="en-GB" dirty="0"/>
              <a:t> y </a:t>
            </a:r>
            <a:r>
              <a:rPr lang="en-GB" dirty="0" err="1"/>
              <a:t>categorías</a:t>
            </a:r>
            <a:r>
              <a:rPr lang="en-GB" dirty="0"/>
              <a:t> </a:t>
            </a:r>
            <a:r>
              <a:rPr lang="en-GB" dirty="0" err="1"/>
              <a:t>jerárquicamente</a:t>
            </a:r>
            <a:r>
              <a:rPr lang="en-GB" dirty="0"/>
              <a:t> </a:t>
            </a:r>
            <a:r>
              <a:rPr lang="en-GB" dirty="0" err="1"/>
              <a:t>en</a:t>
            </a:r>
            <a:r>
              <a:rPr lang="en-GB" dirty="0"/>
              <a:t> </a:t>
            </a:r>
            <a:r>
              <a:rPr lang="en-GB" dirty="0" err="1"/>
              <a:t>función</a:t>
            </a:r>
            <a:r>
              <a:rPr lang="en-GB" dirty="0"/>
              <a:t> de sus </a:t>
            </a:r>
            <a:r>
              <a:rPr lang="en-GB" dirty="0" err="1"/>
              <a:t>relaciones</a:t>
            </a:r>
            <a:r>
              <a:rPr lang="en-GB" dirty="0"/>
              <a:t> (es </a:t>
            </a:r>
            <a:r>
              <a:rPr lang="en-GB" dirty="0" err="1"/>
              <a:t>decir</a:t>
            </a:r>
            <a:r>
              <a:rPr lang="en-GB" dirty="0"/>
              <a:t>, </a:t>
            </a:r>
            <a:r>
              <a:rPr lang="en-GB" dirty="0" err="1"/>
              <a:t>codificación</a:t>
            </a:r>
            <a:r>
              <a:rPr lang="en-GB" dirty="0"/>
              <a:t> axial).</a:t>
            </a:r>
          </a:p>
          <a:p>
            <a:r>
              <a:rPr lang="en-GB" dirty="0" err="1"/>
              <a:t>Evaluar</a:t>
            </a:r>
            <a:r>
              <a:rPr lang="en-GB" dirty="0"/>
              <a:t> </a:t>
            </a:r>
            <a:r>
              <a:rPr lang="en-GB" dirty="0" err="1"/>
              <a:t>los</a:t>
            </a:r>
            <a:r>
              <a:rPr lang="en-GB" dirty="0"/>
              <a:t> </a:t>
            </a:r>
            <a:r>
              <a:rPr lang="en-GB" dirty="0" err="1"/>
              <a:t>temas</a:t>
            </a:r>
            <a:r>
              <a:rPr lang="en-GB" dirty="0"/>
              <a:t> y la </a:t>
            </a:r>
            <a:r>
              <a:rPr lang="en-GB" dirty="0" err="1"/>
              <a:t>estructura</a:t>
            </a:r>
            <a:r>
              <a:rPr lang="en-GB" dirty="0"/>
              <a:t> </a:t>
            </a:r>
            <a:r>
              <a:rPr lang="en-GB" dirty="0" err="1"/>
              <a:t>temática</a:t>
            </a:r>
            <a:r>
              <a:rPr lang="en-GB" dirty="0"/>
              <a:t> para </a:t>
            </a:r>
            <a:r>
              <a:rPr lang="en-GB" dirty="0" err="1"/>
              <a:t>comprobar</a:t>
            </a:r>
            <a:r>
              <a:rPr lang="en-GB" dirty="0"/>
              <a:t> </a:t>
            </a:r>
            <a:r>
              <a:rPr lang="en-GB" dirty="0" err="1"/>
              <a:t>si</a:t>
            </a:r>
            <a:r>
              <a:rPr lang="en-GB" dirty="0"/>
              <a:t> es </a:t>
            </a:r>
            <a:r>
              <a:rPr lang="en-GB" dirty="0" err="1"/>
              <a:t>necesario</a:t>
            </a:r>
            <a:r>
              <a:rPr lang="en-GB" dirty="0"/>
              <a:t> </a:t>
            </a:r>
            <a:r>
              <a:rPr lang="en-GB" dirty="0" err="1"/>
              <a:t>reorganizarlos</a:t>
            </a:r>
            <a:r>
              <a:rPr lang="en-GB" dirty="0"/>
              <a:t> (</a:t>
            </a:r>
            <a:r>
              <a:rPr lang="en-GB" dirty="0" err="1"/>
              <a:t>por</a:t>
            </a:r>
            <a:r>
              <a:rPr lang="en-GB" dirty="0"/>
              <a:t> </a:t>
            </a:r>
            <a:r>
              <a:rPr lang="en-GB" dirty="0" err="1"/>
              <a:t>ejemplo</a:t>
            </a:r>
            <a:r>
              <a:rPr lang="en-GB" dirty="0"/>
              <a:t>, </a:t>
            </a:r>
            <a:r>
              <a:rPr lang="en-GB" dirty="0" err="1"/>
              <a:t>fusionarlos</a:t>
            </a:r>
            <a:r>
              <a:rPr lang="en-GB" dirty="0"/>
              <a:t> </a:t>
            </a:r>
            <a:r>
              <a:rPr lang="en-GB" dirty="0" err="1"/>
              <a:t>dentro</a:t>
            </a:r>
            <a:r>
              <a:rPr lang="en-GB" dirty="0"/>
              <a:t> de un </a:t>
            </a:r>
            <a:r>
              <a:rPr lang="en-GB" dirty="0" err="1"/>
              <a:t>tema</a:t>
            </a:r>
            <a:r>
              <a:rPr lang="en-GB" dirty="0"/>
              <a:t>, </a:t>
            </a:r>
            <a:r>
              <a:rPr lang="en-GB" dirty="0" err="1"/>
              <a:t>dividirlos</a:t>
            </a:r>
            <a:r>
              <a:rPr lang="en-GB" dirty="0"/>
              <a:t> </a:t>
            </a:r>
            <a:r>
              <a:rPr lang="en-GB" dirty="0" err="1"/>
              <a:t>en</a:t>
            </a:r>
            <a:r>
              <a:rPr lang="en-GB" dirty="0"/>
              <a:t> </a:t>
            </a:r>
            <a:r>
              <a:rPr lang="en-GB" dirty="0" err="1"/>
              <a:t>más</a:t>
            </a:r>
            <a:r>
              <a:rPr lang="en-GB" dirty="0"/>
              <a:t> </a:t>
            </a:r>
            <a:r>
              <a:rPr lang="en-GB" dirty="0" err="1"/>
              <a:t>temas</a:t>
            </a:r>
            <a:r>
              <a:rPr lang="en-GB" dirty="0"/>
              <a:t> o </a:t>
            </a:r>
            <a:r>
              <a:rPr lang="en-GB" dirty="0" err="1"/>
              <a:t>eliminarlos</a:t>
            </a:r>
            <a:r>
              <a:rPr lang="en-GB" dirty="0"/>
              <a:t>).</a:t>
            </a:r>
          </a:p>
        </p:txBody>
      </p:sp>
    </p:spTree>
    <p:custDataLst>
      <p:tags r:id="rId1"/>
    </p:custDataLst>
    <p:extLst>
      <p:ext uri="{BB962C8B-B14F-4D97-AF65-F5344CB8AC3E}">
        <p14:creationId xmlns:p14="http://schemas.microsoft.com/office/powerpoint/2010/main" val="540112055"/>
      </p:ext>
    </p:extLst>
  </p:cSld>
  <p:clrMapOvr>
    <a:masterClrMapping/>
  </p:clrMapOvr>
  <mc:AlternateContent xmlns:mc="http://schemas.openxmlformats.org/markup-compatibility/2006" xmlns:p14="http://schemas.microsoft.com/office/powerpoint/2010/main">
    <mc:Choice Requires="p14">
      <p:transition spd="slow" p14:dur="2000" advClick="0" advTm="127310"/>
    </mc:Choice>
    <mc:Fallback xmlns="">
      <p:transition spd="slow" advClick="0" advTm="127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7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1700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1700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1700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1000"/>
                                  </p:stCondLst>
                                  <p:childTnLst>
                                    <p:set>
                                      <p:cBhvr>
                                        <p:cTn id="25" dur="1" fill="hold">
                                          <p:stCondLst>
                                            <p:cond delay="0"/>
                                          </p:stCondLst>
                                        </p:cTn>
                                        <p:tgtEl>
                                          <p:spTgt spid="2">
                                            <p:txEl>
                                              <p:pRg st="0" end="0"/>
                                            </p:txEl>
                                          </p:spTgt>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2">
                                            <p:txEl>
                                              <p:pRg st="1" end="1"/>
                                            </p:txEl>
                                          </p:spTgt>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2">
                                            <p:txEl>
                                              <p:pRg st="2" end="2"/>
                                            </p:txEl>
                                          </p:spTgt>
                                        </p:tgtEl>
                                        <p:attrNameLst>
                                          <p:attrName>style.visibility</p:attrName>
                                        </p:attrNameLst>
                                      </p:cBhvr>
                                      <p:to>
                                        <p:strVal val="hidden"/>
                                      </p:to>
                                    </p:set>
                                  </p:childTnLst>
                                </p:cTn>
                              </p:par>
                              <p:par>
                                <p:cTn id="30" presetID="1" presetClass="exit" presetSubtype="0" fill="hold" grpId="1" nodeType="withEffect">
                                  <p:stCondLst>
                                    <p:cond delay="1000"/>
                                  </p:stCondLst>
                                  <p:childTnLst>
                                    <p:set>
                                      <p:cBhvr>
                                        <p:cTn id="31" dur="1" fill="hold">
                                          <p:stCondLst>
                                            <p:cond delay="0"/>
                                          </p:stCondLst>
                                        </p:cTn>
                                        <p:tgtEl>
                                          <p:spTgt spid="2">
                                            <p:txEl>
                                              <p:pRg st="3" end="3"/>
                                            </p:txEl>
                                          </p:spTgt>
                                        </p:tgtEl>
                                        <p:attrNameLst>
                                          <p:attrName>style.visibility</p:attrName>
                                        </p:attrNameLst>
                                      </p:cBhvr>
                                      <p:to>
                                        <p:strVal val="hidden"/>
                                      </p:to>
                                    </p:set>
                                  </p:childTnLst>
                                </p:cTn>
                              </p:par>
                              <p:par>
                                <p:cTn id="32" presetID="1" presetClass="exit" presetSubtype="0" fill="hold" grpId="1" nodeType="withEffect">
                                  <p:stCondLst>
                                    <p:cond delay="1000"/>
                                  </p:stCondLst>
                                  <p:childTnLst>
                                    <p:set>
                                      <p:cBhvr>
                                        <p:cTn id="33" dur="1" fill="hold">
                                          <p:stCondLst>
                                            <p:cond delay="0"/>
                                          </p:stCondLst>
                                        </p:cTn>
                                        <p:tgtEl>
                                          <p:spTgt spid="2">
                                            <p:txEl>
                                              <p:pRg st="4" end="4"/>
                                            </p:txEl>
                                          </p:spTgt>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ppt_x"/>
                                          </p:val>
                                        </p:tav>
                                        <p:tav tm="100000">
                                          <p:val>
                                            <p:strVal val="#ppt_x"/>
                                          </p:val>
                                        </p:tav>
                                      </p:tavLst>
                                    </p:anim>
                                    <p:anim calcmode="lin" valueType="num">
                                      <p:cBhvr additive="base">
                                        <p:cTn id="41" dur="10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42" presetID="64" presetClass="path" presetSubtype="0" accel="50000" decel="50000" fill="hold" grpId="1" nodeType="withEffect">
                                  <p:stCondLst>
                                    <p:cond delay="0"/>
                                  </p:stCondLst>
                                  <p:childTnLst>
                                    <p:animMotion origin="layout" path="M -2.91667E-6 1.48148E-6 L -2.91667E-6 -0.10278 " pathEditMode="relative" rAng="0" ptsTypes="AA">
                                      <p:cBhvr>
                                        <p:cTn id="43" dur="1000" fill="hold"/>
                                        <p:tgtEl>
                                          <p:spTgt spid="6"/>
                                        </p:tgtEl>
                                        <p:attrNameLst>
                                          <p:attrName>ppt_x</p:attrName>
                                          <p:attrName>ppt_y</p:attrName>
                                        </p:attrNameLst>
                                      </p:cBhvr>
                                      <p:rCtr x="0"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build="p"/>
      <p:bldP spid="2" grpId="1" build="allAtOnce"/>
      <p:bldP spid="6" grpId="0" uiExpand="1"/>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A5B2B0-5485-A278-D48A-E6FF01D6C178}"/>
              </a:ext>
            </a:extLst>
          </p:cNvPr>
          <p:cNvSpPr>
            <a:spLocks noGrp="1"/>
          </p:cNvSpPr>
          <p:nvPr>
            <p:ph type="title"/>
          </p:nvPr>
        </p:nvSpPr>
        <p:spPr/>
        <p:txBody>
          <a:bodyPr/>
          <a:lstStyle/>
          <a:p>
            <a:r>
              <a:rPr lang="es" dirty="0"/>
              <a:t>Ejemplo</a:t>
            </a:r>
            <a:endParaRPr lang="en-GB" dirty="0"/>
          </a:p>
        </p:txBody>
      </p:sp>
      <p:sp>
        <p:nvSpPr>
          <p:cNvPr id="4" name="Slide Number Placeholder 3">
            <a:extLst>
              <a:ext uri="{FF2B5EF4-FFF2-40B4-BE49-F238E27FC236}">
                <a16:creationId xmlns:a16="http://schemas.microsoft.com/office/drawing/2014/main" id="{E2C988FA-1B52-59C6-88A2-862B010F1B2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a16="http://schemas.microsoft.com/office/drawing/2014/main" id="{4FAF3908-C13D-8589-3033-D221FD4AB861}"/>
              </a:ext>
            </a:extLst>
          </p:cNvPr>
          <p:cNvSpPr/>
          <p:nvPr/>
        </p:nvSpPr>
        <p:spPr>
          <a:xfrm>
            <a:off x="7216877" y="518048"/>
            <a:ext cx="2064775" cy="789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implementar prácticas de EA</a:t>
            </a:r>
          </a:p>
        </p:txBody>
      </p:sp>
      <p:sp>
        <p:nvSpPr>
          <p:cNvPr id="6" name="Rectangle: Rounded Corners 5">
            <a:extLst>
              <a:ext uri="{FF2B5EF4-FFF2-40B4-BE49-F238E27FC236}">
                <a16:creationId xmlns:a16="http://schemas.microsoft.com/office/drawing/2014/main" id="{62F8A904-6914-92CB-7DA0-4F955C69FCA2}"/>
              </a:ext>
            </a:extLst>
          </p:cNvPr>
          <p:cNvSpPr/>
          <p:nvPr/>
        </p:nvSpPr>
        <p:spPr>
          <a:xfrm>
            <a:off x="5820697" y="1865584"/>
            <a:ext cx="1504334" cy="1047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éxitos</a:t>
            </a:r>
          </a:p>
        </p:txBody>
      </p:sp>
      <p:sp>
        <p:nvSpPr>
          <p:cNvPr id="7" name="Rectangle: Rounded Corners 6">
            <a:extLst>
              <a:ext uri="{FF2B5EF4-FFF2-40B4-BE49-F238E27FC236}">
                <a16:creationId xmlns:a16="http://schemas.microsoft.com/office/drawing/2014/main" id="{B1EEE3ED-A99B-8700-383B-9EF7A637DBA4}"/>
              </a:ext>
            </a:extLst>
          </p:cNvPr>
          <p:cNvSpPr/>
          <p:nvPr/>
        </p:nvSpPr>
        <p:spPr>
          <a:xfrm>
            <a:off x="9001210" y="1865584"/>
            <a:ext cx="1602658" cy="10014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desafíos</a:t>
            </a:r>
          </a:p>
        </p:txBody>
      </p:sp>
      <p:sp>
        <p:nvSpPr>
          <p:cNvPr id="8" name="Oval 7">
            <a:extLst>
              <a:ext uri="{FF2B5EF4-FFF2-40B4-BE49-F238E27FC236}">
                <a16:creationId xmlns:a16="http://schemas.microsoft.com/office/drawing/2014/main" id="{C6AB1646-D2A2-5BB2-6333-964DADE22382}"/>
              </a:ext>
            </a:extLst>
          </p:cNvPr>
          <p:cNvSpPr/>
          <p:nvPr/>
        </p:nvSpPr>
        <p:spPr>
          <a:xfrm>
            <a:off x="5717119" y="4844844"/>
            <a:ext cx="1759973" cy="14109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mejora la calidad del suelo</a:t>
            </a:r>
          </a:p>
        </p:txBody>
      </p:sp>
      <p:sp>
        <p:nvSpPr>
          <p:cNvPr id="9" name="Oval 8">
            <a:extLst>
              <a:ext uri="{FF2B5EF4-FFF2-40B4-BE49-F238E27FC236}">
                <a16:creationId xmlns:a16="http://schemas.microsoft.com/office/drawing/2014/main" id="{8CF7EC10-BC3E-FAFA-D494-58EECA7254CB}"/>
              </a:ext>
            </a:extLst>
          </p:cNvPr>
          <p:cNvSpPr/>
          <p:nvPr/>
        </p:nvSpPr>
        <p:spPr>
          <a:xfrm>
            <a:off x="8941551" y="4877110"/>
            <a:ext cx="1759972" cy="14109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comienzo difícil con escasez de agua</a:t>
            </a:r>
          </a:p>
        </p:txBody>
      </p:sp>
      <p:cxnSp>
        <p:nvCxnSpPr>
          <p:cNvPr id="11" name="Straight Arrow Connector 10">
            <a:extLst>
              <a:ext uri="{FF2B5EF4-FFF2-40B4-BE49-F238E27FC236}">
                <a16:creationId xmlns:a16="http://schemas.microsoft.com/office/drawing/2014/main" id="{72618154-B62D-7E18-3E4C-31E442ADB4F3}"/>
              </a:ext>
            </a:extLst>
          </p:cNvPr>
          <p:cNvCxnSpPr>
            <a:cxnSpLocks/>
          </p:cNvCxnSpPr>
          <p:nvPr/>
        </p:nvCxnSpPr>
        <p:spPr>
          <a:xfrm flipH="1">
            <a:off x="6796517" y="1307690"/>
            <a:ext cx="840719" cy="53118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784C6D-CFAA-8C71-985B-3982817C141B}"/>
              </a:ext>
            </a:extLst>
          </p:cNvPr>
          <p:cNvCxnSpPr>
            <a:cxnSpLocks/>
          </p:cNvCxnSpPr>
          <p:nvPr/>
        </p:nvCxnSpPr>
        <p:spPr>
          <a:xfrm>
            <a:off x="8736619" y="1317385"/>
            <a:ext cx="776748" cy="53778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EA63CD-AAAA-47C9-0ED4-947473C57797}"/>
              </a:ext>
            </a:extLst>
          </p:cNvPr>
          <p:cNvCxnSpPr>
            <a:cxnSpLocks/>
          </p:cNvCxnSpPr>
          <p:nvPr/>
        </p:nvCxnSpPr>
        <p:spPr>
          <a:xfrm>
            <a:off x="6572864" y="2911283"/>
            <a:ext cx="0" cy="51771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F9B370-E639-6330-3C60-2B3B8D4307EF}"/>
              </a:ext>
            </a:extLst>
          </p:cNvPr>
          <p:cNvCxnSpPr>
            <a:cxnSpLocks/>
          </p:cNvCxnSpPr>
          <p:nvPr/>
        </p:nvCxnSpPr>
        <p:spPr>
          <a:xfrm flipH="1">
            <a:off x="9821536" y="2867038"/>
            <a:ext cx="1" cy="56196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Preparation 25">
            <a:extLst>
              <a:ext uri="{FF2B5EF4-FFF2-40B4-BE49-F238E27FC236}">
                <a16:creationId xmlns:a16="http://schemas.microsoft.com/office/drawing/2014/main" id="{A000187F-36B5-3014-C7E0-5D893422BB09}"/>
              </a:ext>
            </a:extLst>
          </p:cNvPr>
          <p:cNvSpPr/>
          <p:nvPr/>
        </p:nvSpPr>
        <p:spPr>
          <a:xfrm>
            <a:off x="5417579" y="3493255"/>
            <a:ext cx="2330239" cy="918384"/>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Biofísico</a:t>
            </a:r>
            <a:endParaRPr lang="en-GB" dirty="0"/>
          </a:p>
        </p:txBody>
      </p:sp>
      <p:sp>
        <p:nvSpPr>
          <p:cNvPr id="30" name="Flowchart: Preparation 29">
            <a:extLst>
              <a:ext uri="{FF2B5EF4-FFF2-40B4-BE49-F238E27FC236}">
                <a16:creationId xmlns:a16="http://schemas.microsoft.com/office/drawing/2014/main" id="{BAFC4A10-C379-56B1-41B5-333B8FFE5C7B}"/>
              </a:ext>
            </a:extLst>
          </p:cNvPr>
          <p:cNvSpPr/>
          <p:nvPr/>
        </p:nvSpPr>
        <p:spPr>
          <a:xfrm>
            <a:off x="8684969" y="3503089"/>
            <a:ext cx="2192582" cy="898137"/>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Recursos</a:t>
            </a:r>
            <a:endParaRPr lang="en-GB" dirty="0"/>
          </a:p>
        </p:txBody>
      </p:sp>
      <p:cxnSp>
        <p:nvCxnSpPr>
          <p:cNvPr id="15" name="Straight Arrow Connector 14">
            <a:extLst>
              <a:ext uri="{FF2B5EF4-FFF2-40B4-BE49-F238E27FC236}">
                <a16:creationId xmlns:a16="http://schemas.microsoft.com/office/drawing/2014/main" id="{056EBEAA-D0E2-E2CE-135E-B0FA10ABC346}"/>
              </a:ext>
            </a:extLst>
          </p:cNvPr>
          <p:cNvCxnSpPr>
            <a:cxnSpLocks/>
          </p:cNvCxnSpPr>
          <p:nvPr/>
        </p:nvCxnSpPr>
        <p:spPr>
          <a:xfrm flipH="1">
            <a:off x="6582698" y="4411639"/>
            <a:ext cx="923" cy="33951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65BEB8B-F736-7930-504E-C237300EABF7}"/>
              </a:ext>
            </a:extLst>
          </p:cNvPr>
          <p:cNvCxnSpPr>
            <a:cxnSpLocks/>
          </p:cNvCxnSpPr>
          <p:nvPr/>
        </p:nvCxnSpPr>
        <p:spPr>
          <a:xfrm>
            <a:off x="9821537" y="4401226"/>
            <a:ext cx="0" cy="38636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6075403"/>
      </p:ext>
    </p:extLst>
  </p:cSld>
  <p:clrMapOvr>
    <a:masterClrMapping/>
  </p:clrMapOvr>
  <mc:AlternateContent xmlns:mc="http://schemas.openxmlformats.org/markup-compatibility/2006" xmlns:p14="http://schemas.microsoft.com/office/powerpoint/2010/main">
    <mc:Choice Requires="p14">
      <p:transition spd="slow" p14:dur="2000" advClick="0" advTm="62910"/>
    </mc:Choice>
    <mc:Fallback xmlns="">
      <p:transition spd="slow" advClick="0" advTm="62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9000"/>
                            </p:stCondLst>
                            <p:childTnLst>
                              <p:par>
                                <p:cTn id="9" presetID="14" presetClass="entr" presetSubtype="10" fill="hold" nodeType="afterEffect">
                                  <p:stCondLst>
                                    <p:cond delay="610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5600"/>
                            </p:stCondLst>
                            <p:childTnLst>
                              <p:par>
                                <p:cTn id="13" presetID="4"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1000"/>
                                        <p:tgtEl>
                                          <p:spTgt spid="6"/>
                                        </p:tgtEl>
                                      </p:cBhvr>
                                    </p:animEffect>
                                  </p:childTnLst>
                                </p:cTn>
                              </p:par>
                            </p:childTnLst>
                          </p:cTn>
                        </p:par>
                        <p:par>
                          <p:cTn id="16" fill="hold">
                            <p:stCondLst>
                              <p:cond delay="16600"/>
                            </p:stCondLst>
                            <p:childTnLst>
                              <p:par>
                                <p:cTn id="17" presetID="14" presetClass="entr" presetSubtype="10" fill="hold" nodeType="afterEffect">
                                  <p:stCondLst>
                                    <p:cond delay="300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20100"/>
                            </p:stCondLst>
                            <p:childTnLst>
                              <p:par>
                                <p:cTn id="21" presetID="4" presetClass="entr" presetSubtype="32"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1000"/>
                                        <p:tgtEl>
                                          <p:spTgt spid="7"/>
                                        </p:tgtEl>
                                      </p:cBhvr>
                                    </p:animEffect>
                                  </p:childTnLst>
                                </p:cTn>
                              </p:par>
                            </p:childTnLst>
                          </p:cTn>
                        </p:par>
                        <p:par>
                          <p:cTn id="24" fill="hold">
                            <p:stCondLst>
                              <p:cond delay="21600"/>
                            </p:stCondLst>
                            <p:childTnLst>
                              <p:par>
                                <p:cTn id="25" presetID="14" presetClass="entr" presetSubtype="10" fill="hold" nodeType="afterEffect">
                                  <p:stCondLst>
                                    <p:cond delay="280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4900"/>
                            </p:stCondLst>
                            <p:childTnLst>
                              <p:par>
                                <p:cTn id="29" presetID="8" presetClass="entr" presetSubtype="32" fill="hold" grpId="0" nodeType="afterEffect">
                                  <p:stCondLst>
                                    <p:cond delay="15800"/>
                                  </p:stCondLst>
                                  <p:childTnLst>
                                    <p:set>
                                      <p:cBhvr>
                                        <p:cTn id="30" dur="1" fill="hold">
                                          <p:stCondLst>
                                            <p:cond delay="0"/>
                                          </p:stCondLst>
                                        </p:cTn>
                                        <p:tgtEl>
                                          <p:spTgt spid="26"/>
                                        </p:tgtEl>
                                        <p:attrNameLst>
                                          <p:attrName>style.visibility</p:attrName>
                                        </p:attrNameLst>
                                      </p:cBhvr>
                                      <p:to>
                                        <p:strVal val="visible"/>
                                      </p:to>
                                    </p:set>
                                    <p:animEffect transition="in" filter="diamond(out)">
                                      <p:cBhvr>
                                        <p:cTn id="31" dur="1000"/>
                                        <p:tgtEl>
                                          <p:spTgt spid="26"/>
                                        </p:tgtEl>
                                      </p:cBhvr>
                                    </p:animEffect>
                                  </p:childTnLst>
                                </p:cTn>
                              </p:par>
                            </p:childTnLst>
                          </p:cTn>
                        </p:par>
                        <p:par>
                          <p:cTn id="32" fill="hold">
                            <p:stCondLst>
                              <p:cond delay="53400"/>
                            </p:stCondLst>
                            <p:childTnLst>
                              <p:par>
                                <p:cTn id="33" presetID="14" presetClass="entr" presetSubtype="10" fill="hold" nodeType="afterEffect">
                                  <p:stCondLst>
                                    <p:cond delay="120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par>
                          <p:cTn id="36" fill="hold">
                            <p:stCondLst>
                              <p:cond delay="55100"/>
                            </p:stCondLst>
                            <p:childTnLst>
                              <p:par>
                                <p:cTn id="37" presetID="6" presetClass="entr" presetSubtype="32"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1000"/>
                                        <p:tgtEl>
                                          <p:spTgt spid="8"/>
                                        </p:tgtEl>
                                      </p:cBhvr>
                                    </p:animEffect>
                                  </p:childTnLst>
                                </p:cTn>
                              </p:par>
                            </p:childTnLst>
                          </p:cTn>
                        </p:par>
                        <p:par>
                          <p:cTn id="40" fill="hold">
                            <p:stCondLst>
                              <p:cond delay="566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7100"/>
                            </p:stCondLst>
                            <p:childTnLst>
                              <p:par>
                                <p:cTn id="45" presetID="8" presetClass="entr" presetSubtype="3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amond(out)">
                                      <p:cBhvr>
                                        <p:cTn id="47" dur="1000"/>
                                        <p:tgtEl>
                                          <p:spTgt spid="30"/>
                                        </p:tgtEl>
                                      </p:cBhvr>
                                    </p:animEffect>
                                  </p:childTnLst>
                                </p:cTn>
                              </p:par>
                            </p:childTnLst>
                          </p:cTn>
                        </p:par>
                        <p:par>
                          <p:cTn id="48" fill="hold">
                            <p:stCondLst>
                              <p:cond delay="58100"/>
                            </p:stCondLst>
                            <p:childTnLst>
                              <p:par>
                                <p:cTn id="49" presetID="14" presetClass="entr" presetSubtype="10" fill="hold" nodeType="after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par>
                          <p:cTn id="52" fill="hold">
                            <p:stCondLst>
                              <p:cond delay="59100"/>
                            </p:stCondLst>
                            <p:childTnLst>
                              <p:par>
                                <p:cTn id="53" presetID="6" presetClass="entr" presetSubtype="32" fill="hold" grpId="0" nodeType="afterEffect">
                                  <p:stCondLst>
                                    <p:cond delay="500"/>
                                  </p:stCondLst>
                                  <p:childTnLst>
                                    <p:set>
                                      <p:cBhvr>
                                        <p:cTn id="54" dur="1" fill="hold">
                                          <p:stCondLst>
                                            <p:cond delay="0"/>
                                          </p:stCondLst>
                                        </p:cTn>
                                        <p:tgtEl>
                                          <p:spTgt spid="9"/>
                                        </p:tgtEl>
                                        <p:attrNameLst>
                                          <p:attrName>style.visibility</p:attrName>
                                        </p:attrNameLst>
                                      </p:cBhvr>
                                      <p:to>
                                        <p:strVal val="visible"/>
                                      </p:to>
                                    </p:set>
                                    <p:animEffect transition="in" filter="circle(out)">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6"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2302A-4588-B7CA-B8BC-C7A02A1B43EC}"/>
              </a:ext>
            </a:extLst>
          </p:cNvPr>
          <p:cNvSpPr>
            <a:spLocks noGrp="1"/>
          </p:cNvSpPr>
          <p:nvPr>
            <p:ph idx="1"/>
          </p:nvPr>
        </p:nvSpPr>
        <p:spPr>
          <a:xfrm>
            <a:off x="4507345" y="440827"/>
            <a:ext cx="7166791" cy="5664653"/>
          </a:xfrm>
        </p:spPr>
        <p:txBody>
          <a:bodyPr>
            <a:normAutofit/>
          </a:bodyPr>
          <a:lstStyle/>
          <a:p>
            <a:r>
              <a:rPr lang="es" dirty="0"/>
              <a:t>Utilice un libro de códigos </a:t>
            </a:r>
            <a:r>
              <a:rPr lang="es-ES" dirty="0"/>
              <a:t>para realizar un seguimiento de todos sus códigos</a:t>
            </a:r>
            <a:r>
              <a:rPr lang="es" dirty="0"/>
              <a:t>.</a:t>
            </a:r>
          </a:p>
          <a:p>
            <a:r>
              <a:rPr lang="es" dirty="0"/>
              <a:t>Asigne una descripción al código (</a:t>
            </a:r>
            <a:r>
              <a:rPr lang="es-ES" dirty="0"/>
              <a:t>junto con la fecha y la persona que creó el código si trabaja en equipo</a:t>
            </a:r>
            <a:r>
              <a:rPr lang="en-GB" dirty="0"/>
              <a:t>)</a:t>
            </a:r>
            <a:r>
              <a:rPr lang="es" dirty="0"/>
              <a:t>.</a:t>
            </a:r>
          </a:p>
          <a:p>
            <a:r>
              <a:rPr lang="es" dirty="0"/>
              <a:t>Códigos: genéricos pero a la vez precisos.</a:t>
            </a:r>
          </a:p>
          <a:p>
            <a:r>
              <a:rPr lang="es" dirty="0"/>
              <a:t>Códigos que contrastan entre sí.</a:t>
            </a:r>
          </a:p>
          <a:p>
            <a:r>
              <a:rPr lang="es" dirty="0"/>
              <a:t>Agrupe porciones de datos relacionados con el mismo tema.</a:t>
            </a:r>
          </a:p>
          <a:p>
            <a:r>
              <a:rPr lang="es" dirty="0"/>
              <a:t>Haga que los codificadores verifiquen la precisión de la codificación de los demás.</a:t>
            </a:r>
          </a:p>
        </p:txBody>
      </p:sp>
      <p:sp>
        <p:nvSpPr>
          <p:cNvPr id="3" name="Title 2">
            <a:extLst>
              <a:ext uri="{FF2B5EF4-FFF2-40B4-BE49-F238E27FC236}">
                <a16:creationId xmlns:a16="http://schemas.microsoft.com/office/drawing/2014/main" id="{ABCC5A29-9A54-74FC-05FC-C946583D144E}"/>
              </a:ext>
            </a:extLst>
          </p:cNvPr>
          <p:cNvSpPr>
            <a:spLocks noGrp="1"/>
          </p:cNvSpPr>
          <p:nvPr>
            <p:ph type="title"/>
          </p:nvPr>
        </p:nvSpPr>
        <p:spPr/>
        <p:txBody>
          <a:bodyPr/>
          <a:lstStyle/>
          <a:p>
            <a:r>
              <a:rPr lang="es" dirty="0"/>
              <a:t>Consejos útiles</a:t>
            </a:r>
            <a:endParaRPr lang="en-GB" dirty="0"/>
          </a:p>
        </p:txBody>
      </p:sp>
      <p:sp>
        <p:nvSpPr>
          <p:cNvPr id="4" name="Slide Number Placeholder 3">
            <a:extLst>
              <a:ext uri="{FF2B5EF4-FFF2-40B4-BE49-F238E27FC236}">
                <a16:creationId xmlns:a16="http://schemas.microsoft.com/office/drawing/2014/main" id="{82DD9205-CEAF-41D4-F61C-D65CD4ADA93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custDataLst>
      <p:tags r:id="rId1"/>
    </p:custDataLst>
    <p:extLst>
      <p:ext uri="{BB962C8B-B14F-4D97-AF65-F5344CB8AC3E}">
        <p14:creationId xmlns:p14="http://schemas.microsoft.com/office/powerpoint/2010/main" val="1386304988"/>
      </p:ext>
    </p:extLst>
  </p:cSld>
  <p:clrMapOvr>
    <a:masterClrMapping/>
  </p:clrMapOvr>
  <mc:AlternateContent xmlns:mc="http://schemas.openxmlformats.org/markup-compatibility/2006" xmlns:p14="http://schemas.microsoft.com/office/powerpoint/2010/main">
    <mc:Choice Requires="p14">
      <p:transition spd="slow" p14:dur="2000" advClick="0" advTm="84100"/>
    </mc:Choice>
    <mc:Fallback xmlns="">
      <p:transition spd="slow" advClick="0" advTm="8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8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800"/>
                            </p:stCondLst>
                            <p:childTnLst>
                              <p:par>
                                <p:cTn id="8" presetID="1" presetClass="entr" presetSubtype="0" fill="hold" grpId="0" nodeType="afterEffect">
                                  <p:stCondLst>
                                    <p:cond delay="102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5000"/>
                            </p:stCondLst>
                            <p:childTnLst>
                              <p:par>
                                <p:cTn id="11" presetID="1" presetClass="entr" presetSubtype="0" fill="hold" grpId="0" nodeType="afterEffect">
                                  <p:stCondLst>
                                    <p:cond delay="16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1000"/>
                            </p:stCondLst>
                            <p:childTnLst>
                              <p:par>
                                <p:cTn id="14" presetID="1" presetClass="entr" presetSubtype="0" fill="hold" grpId="0" nodeType="afterEffect">
                                  <p:stCondLst>
                                    <p:cond delay="148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5800"/>
                            </p:stCondLst>
                            <p:childTnLst>
                              <p:par>
                                <p:cTn id="17" presetID="1" presetClass="entr" presetSubtype="0" fill="hold" grpId="0" nodeType="afterEffect">
                                  <p:stCondLst>
                                    <p:cond delay="143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60100"/>
                            </p:stCondLst>
                            <p:childTnLst>
                              <p:par>
                                <p:cTn id="20" presetID="1" presetClass="entr" presetSubtype="0" fill="hold" grpId="0" nodeType="afterEffect">
                                  <p:stCondLst>
                                    <p:cond delay="91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20620-8397-892A-D14B-5F6D5FD3876A}"/>
              </a:ext>
            </a:extLst>
          </p:cNvPr>
          <p:cNvSpPr>
            <a:spLocks noGrp="1"/>
          </p:cNvSpPr>
          <p:nvPr>
            <p:ph idx="1"/>
          </p:nvPr>
        </p:nvSpPr>
        <p:spPr/>
        <p:txBody>
          <a:bodyPr/>
          <a:lstStyle/>
          <a:p>
            <a:r>
              <a:rPr lang="es" dirty="0"/>
              <a:t>Desarrollar una narrativa a partir de códigos, categorías y temas y redacción.…</a:t>
            </a:r>
            <a:endParaRPr lang="en-GB" dirty="0"/>
          </a:p>
        </p:txBody>
      </p:sp>
      <p:sp>
        <p:nvSpPr>
          <p:cNvPr id="3" name="Slide Number Placeholder 2">
            <a:extLst>
              <a:ext uri="{FF2B5EF4-FFF2-40B4-BE49-F238E27FC236}">
                <a16:creationId xmlns:a16="http://schemas.microsoft.com/office/drawing/2014/main" id="{8717E0F3-97E4-2C6C-5A8F-7905B99ACFB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Title 3">
            <a:extLst>
              <a:ext uri="{FF2B5EF4-FFF2-40B4-BE49-F238E27FC236}">
                <a16:creationId xmlns:a16="http://schemas.microsoft.com/office/drawing/2014/main" id="{E56FE058-FDD5-1FC9-28AA-053D243D0A7B}"/>
              </a:ext>
            </a:extLst>
          </p:cNvPr>
          <p:cNvSpPr>
            <a:spLocks noGrp="1"/>
          </p:cNvSpPr>
          <p:nvPr>
            <p:ph type="title"/>
          </p:nvPr>
        </p:nvSpPr>
        <p:spPr/>
        <p:txBody>
          <a:bodyPr/>
          <a:lstStyle/>
          <a:p>
            <a:r>
              <a:rPr lang="es" dirty="0"/>
              <a:t>¿Qué sigue?</a:t>
            </a:r>
            <a:endParaRPr lang="en-GB" dirty="0"/>
          </a:p>
        </p:txBody>
      </p:sp>
    </p:spTree>
    <p:extLst>
      <p:ext uri="{BB962C8B-B14F-4D97-AF65-F5344CB8AC3E}">
        <p14:creationId xmlns:p14="http://schemas.microsoft.com/office/powerpoint/2010/main" val="1094381518"/>
      </p:ext>
    </p:extLst>
  </p:cSld>
  <p:clrMapOvr>
    <a:masterClrMapping/>
  </p:clrMapOvr>
  <mc:AlternateContent xmlns:mc="http://schemas.openxmlformats.org/markup-compatibility/2006" xmlns:p14="http://schemas.microsoft.com/office/powerpoint/2010/main">
    <mc:Choice Requires="p14">
      <p:transition spd="slow" p14:dur="2000" advClick="0" advTm="22880"/>
    </mc:Choice>
    <mc:Fallback xmlns="">
      <p:transition spd="slow" advClick="0" advTm="228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p:txBody>
          <a:bodyPr>
            <a:normAutofit/>
          </a:bodyPr>
          <a:lstStyle/>
          <a:p>
            <a:r>
              <a:rPr lang="en-US" dirty="0"/>
              <a:t>Delve. The Essential Guide to Coding Qualitative Data</a:t>
            </a:r>
            <a:r>
              <a:rPr lang="es" dirty="0"/>
              <a:t>. </a:t>
            </a:r>
            <a:r>
              <a:rPr lang="es" sz="2000" dirty="0">
                <a:solidFill>
                  <a:schemeClr val="tx2"/>
                </a:solidFill>
                <a:hlinkClick r:id="rId3">
                  <a:extLst>
                    <a:ext uri="{A12FA001-AC4F-418D-AE19-62706E023703}">
                      <ahyp:hlinkClr xmlns:ahyp="http://schemas.microsoft.com/office/drawing/2018/hyperlinkcolor" val="tx"/>
                    </a:ext>
                  </a:extLst>
                </a:hlinkClick>
              </a:rPr>
              <a:t>https://delvetool.com/guide</a:t>
            </a:r>
            <a:r>
              <a:rPr lang="es" sz="2000" dirty="0"/>
              <a:t>, [Consultado el 12.06.2023].</a:t>
            </a:r>
            <a:endParaRPr lang="en-US" dirty="0"/>
          </a:p>
          <a:p>
            <a:r>
              <a:rPr lang="es" dirty="0"/>
              <a:t>Medelyan , A. </a:t>
            </a:r>
            <a:r>
              <a:rPr lang="en-US" dirty="0"/>
              <a:t>Coding Qualitative Data: How to Code Qualitative Research. </a:t>
            </a:r>
            <a:r>
              <a:rPr lang="en-US" dirty="0" err="1"/>
              <a:t>InSights</a:t>
            </a:r>
            <a:r>
              <a:rPr lang="en-US" dirty="0"/>
              <a:t>, thematic</a:t>
            </a:r>
            <a:r>
              <a:rPr lang="es" dirty="0"/>
              <a:t>, </a:t>
            </a:r>
            <a:r>
              <a:rPr lang="es" dirty="0">
                <a:solidFill>
                  <a:schemeClr val="tx2"/>
                </a:solidFill>
                <a:hlinkClick r:id="rId4">
                  <a:extLst>
                    <a:ext uri="{A12FA001-AC4F-418D-AE19-62706E023703}">
                      <ahyp:hlinkClr xmlns:ahyp="http://schemas.microsoft.com/office/drawing/2018/hyperlinkcolor" val="tx"/>
                    </a:ext>
                  </a:extLst>
                </a:hlinkClick>
              </a:rPr>
              <a:t>https://getthematic.com/insights/coding-qualitative-data/</a:t>
            </a:r>
            <a:r>
              <a:rPr lang="es" dirty="0"/>
              <a:t>, [Consultado el 12.06.2023].</a:t>
            </a:r>
          </a:p>
          <a:p>
            <a:endParaRPr lang="en-US" sz="2000"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p:txBody>
          <a:bodyPr>
            <a:normAutofit/>
          </a:bodyPr>
          <a:lstStyle/>
          <a:p>
            <a:r>
              <a:rPr lang="es" sz="4400" dirty="0"/>
              <a:t>Enlace y recursos</a:t>
            </a:r>
          </a:p>
        </p:txBody>
      </p:sp>
      <p:sp>
        <p:nvSpPr>
          <p:cNvPr id="4" name="Slide Number Placeholder 3">
            <a:extLst>
              <a:ext uri="{FF2B5EF4-FFF2-40B4-BE49-F238E27FC236}">
                <a16:creationId xmlns:a16="http://schemas.microsoft.com/office/drawing/2014/main" id="{1B03E146-5748-0866-B98E-9D7DF5F2F31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263599682"/>
      </p:ext>
    </p:extLst>
  </p:cSld>
  <p:clrMapOvr>
    <a:masterClrMapping/>
  </p:clrMapOvr>
  <mc:AlternateContent xmlns:mc="http://schemas.openxmlformats.org/markup-compatibility/2006" xmlns:p14="http://schemas.microsoft.com/office/powerpoint/2010/main">
    <mc:Choice Requires="p14">
      <p:transition spd="slow" p14:dur="2000" advClick="0" advTm="10210"/>
    </mc:Choice>
    <mc:Fallback xmlns="">
      <p:transition spd="slow" advClick="0" advTm="1021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ADC98-361E-D348-9854-08FD463970F7}"/>
              </a:ext>
            </a:extLst>
          </p:cNvPr>
          <p:cNvSpPr>
            <a:spLocks noGrp="1"/>
          </p:cNvSpPr>
          <p:nvPr>
            <p:ph type="body" sz="quarter" idx="10"/>
          </p:nvPr>
        </p:nvSpPr>
        <p:spPr/>
        <p:txBody>
          <a:bodyPr>
            <a:normAutofit fontScale="85000" lnSpcReduction="10000"/>
          </a:bodyPr>
          <a:lstStyle/>
          <a:p>
            <a:r>
              <a:rPr lang="es" dirty="0"/>
              <a:t>De la serie de seminarios web: </a:t>
            </a:r>
            <a:br>
              <a:rPr lang="en-GB" dirty="0"/>
            </a:br>
            <a:r>
              <a:rPr lang="es" dirty="0"/>
              <a:t>Gestión de datos cualitativos</a:t>
            </a:r>
          </a:p>
        </p:txBody>
      </p:sp>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1"/>
          </p:nvPr>
        </p:nvSpPr>
        <p:spPr/>
        <p:txBody>
          <a:bodyPr>
            <a:normAutofit fontScale="85000" lnSpcReduction="20000"/>
          </a:bodyPr>
          <a:lstStyle/>
          <a:p>
            <a:r>
              <a:rPr lang="es-ES" dirty="0"/>
              <a:t>Creado y presentado por </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Romina De </a:t>
            </a:r>
            <a:r>
              <a:rPr lang="es-ES" dirty="0" err="1">
                <a:latin typeface="Open Sans SemiBold" panose="020B0706030804020204" pitchFamily="34" charset="0"/>
                <a:ea typeface="Open Sans SemiBold" panose="020B0706030804020204" pitchFamily="34" charset="0"/>
                <a:cs typeface="Open Sans SemiBold" panose="020B0706030804020204" pitchFamily="34" charset="0"/>
              </a:rPr>
              <a:t>Angelis</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s-ES" dirty="0"/>
              <a:t>CRFS – Proyecto de apoyo a métodos de investigación</a:t>
            </a:r>
          </a:p>
          <a:p>
            <a:r>
              <a:rPr lang="es-ES" dirty="0"/>
              <a:t>Editado y producido por </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Emily </a:t>
            </a:r>
            <a:r>
              <a:rPr lang="es-ES" dirty="0" err="1">
                <a:latin typeface="Open Sans SemiBold" panose="020B0706030804020204" pitchFamily="34" charset="0"/>
                <a:ea typeface="Open Sans SemiBold" panose="020B0706030804020204" pitchFamily="34" charset="0"/>
                <a:cs typeface="Open Sans SemiBold" panose="020B0706030804020204" pitchFamily="34" charset="0"/>
              </a:rPr>
              <a:t>Nevitt</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s-ES" dirty="0"/>
              <a:t>y </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Grace Gilbert</a:t>
            </a:r>
            <a:r>
              <a:rPr lang="es-ES" dirty="0"/>
              <a:t>.</a:t>
            </a:r>
          </a:p>
          <a:p>
            <a:r>
              <a:rPr lang="es-ES"/>
              <a:t>Octubre </a:t>
            </a:r>
            <a:r>
              <a:rPr lang="es-ES" dirty="0"/>
              <a:t>2023</a:t>
            </a:r>
            <a:endParaRPr lang="en-GB" dirty="0"/>
          </a:p>
        </p:txBody>
      </p:sp>
      <p:pic>
        <p:nvPicPr>
          <p:cNvPr id="2" name="Picture 1" descr="A black background with white text&#10;&#10;Description automatically generated">
            <a:extLst>
              <a:ext uri="{FF2B5EF4-FFF2-40B4-BE49-F238E27FC236}">
                <a16:creationId xmlns:a16="http://schemas.microsoft.com/office/drawing/2014/main" id="{97D7C5AF-B89A-B2D4-D21D-1FE1B17E9830}"/>
              </a:ext>
            </a:extLst>
          </p:cNvPr>
          <p:cNvPicPr>
            <a:picLocks noChangeAspect="1"/>
          </p:cNvPicPr>
          <p:nvPr/>
        </p:nvPicPr>
        <p:blipFill>
          <a:blip r:embed="rId3"/>
          <a:stretch>
            <a:fillRect/>
          </a:stretch>
        </p:blipFill>
        <p:spPr>
          <a:xfrm>
            <a:off x="8454363" y="244300"/>
            <a:ext cx="1405253" cy="638202"/>
          </a:xfrm>
          <a:prstGeom prst="rect">
            <a:avLst/>
          </a:prstGeom>
        </p:spPr>
      </p:pic>
    </p:spTree>
    <p:extLst>
      <p:ext uri="{BB962C8B-B14F-4D97-AF65-F5344CB8AC3E}">
        <p14:creationId xmlns:p14="http://schemas.microsoft.com/office/powerpoint/2010/main" val="3959477788"/>
      </p:ext>
    </p:extLst>
  </p:cSld>
  <p:clrMapOvr>
    <a:masterClrMapping/>
  </p:clrMapOvr>
  <mc:AlternateContent xmlns:mc="http://schemas.openxmlformats.org/markup-compatibility/2006" xmlns:p14="http://schemas.microsoft.com/office/powerpoint/2010/main">
    <mc:Choice Requires="p14">
      <p:transition spd="slow" p14:dur="2000" advClick="0" advTm="20881"/>
    </mc:Choice>
    <mc:Fallback xmlns="">
      <p:transition spd="slow" advClick="0" advTm="208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020E-31B3-2F4A-A144-D6AED0783AA0}"/>
              </a:ext>
            </a:extLst>
          </p:cNvPr>
          <p:cNvSpPr>
            <a:spLocks noGrp="1"/>
          </p:cNvSpPr>
          <p:nvPr>
            <p:ph type="title"/>
          </p:nvPr>
        </p:nvSpPr>
        <p:spPr/>
        <p:txBody>
          <a:bodyPr>
            <a:normAutofit/>
          </a:bodyPr>
          <a:lstStyle/>
          <a:p>
            <a:r>
              <a:rPr lang="es" dirty="0">
                <a:latin typeface="Open Sans"/>
                <a:ea typeface="Open Sans"/>
                <a:cs typeface="Open Sans"/>
              </a:rPr>
              <a:t>Procedimientos </a:t>
            </a:r>
            <a:r>
              <a:rPr lang="es">
                <a:latin typeface="Open Sans"/>
                <a:ea typeface="Open Sans"/>
                <a:cs typeface="Open Sans"/>
              </a:rPr>
              <a:t>de codificación</a:t>
            </a:r>
          </a:p>
        </p:txBody>
      </p:sp>
      <p:sp>
        <p:nvSpPr>
          <p:cNvPr id="3" name="Subtitle 2">
            <a:extLst>
              <a:ext uri="{FF2B5EF4-FFF2-40B4-BE49-F238E27FC236}">
                <a16:creationId xmlns:a16="http://schemas.microsoft.com/office/drawing/2014/main" id="{B85C8D04-D240-6D4B-ACEC-09A59370111B}"/>
              </a:ext>
            </a:extLst>
          </p:cNvPr>
          <p:cNvSpPr>
            <a:spLocks noGrp="1"/>
          </p:cNvSpPr>
          <p:nvPr>
            <p:ph type="subTitle" idx="1"/>
          </p:nvPr>
        </p:nvSpPr>
        <p:spPr/>
        <p:txBody>
          <a:bodyPr/>
          <a:lstStyle/>
          <a:p>
            <a:r>
              <a:rPr lang="es" b="1" dirty="0">
                <a:latin typeface="Open Sans SemiBold" panose="020B0606030504020204" pitchFamily="34" charset="0"/>
                <a:ea typeface="Open Sans SemiBold" panose="020B0606030504020204" pitchFamily="34" charset="0"/>
                <a:cs typeface="Open Sans SemiBold" panose="020B0606030504020204" pitchFamily="34" charset="0"/>
              </a:rPr>
              <a:t>Codificación</a:t>
            </a:r>
            <a:endParaRPr lang="en-US" dirty="0"/>
          </a:p>
        </p:txBody>
      </p:sp>
    </p:spTree>
    <p:extLst>
      <p:ext uri="{BB962C8B-B14F-4D97-AF65-F5344CB8AC3E}">
        <p14:creationId xmlns:p14="http://schemas.microsoft.com/office/powerpoint/2010/main" val="1407877366"/>
      </p:ext>
    </p:extLst>
  </p:cSld>
  <p:clrMapOvr>
    <a:masterClrMapping/>
  </p:clrMapOvr>
  <mc:AlternateContent xmlns:mc="http://schemas.openxmlformats.org/markup-compatibility/2006" xmlns:p14="http://schemas.microsoft.com/office/powerpoint/2010/main">
    <mc:Choice Requires="p14">
      <p:transition spd="slow" p14:dur="2000" advClick="0" advTm="8160"/>
    </mc:Choice>
    <mc:Fallback xmlns="">
      <p:transition spd="slow" advClick="0" advTm="81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526F4C-546E-5C25-CF9B-13F653F41381}"/>
              </a:ext>
            </a:extLst>
          </p:cNvPr>
          <p:cNvSpPr>
            <a:spLocks noGrp="1"/>
          </p:cNvSpPr>
          <p:nvPr>
            <p:ph idx="1"/>
          </p:nvPr>
        </p:nvSpPr>
        <p:spPr/>
        <p:txBody>
          <a:bodyPr/>
          <a:lstStyle/>
          <a:p>
            <a:r>
              <a:rPr lang="es" dirty="0"/>
              <a:t>Definir codificación</a:t>
            </a:r>
          </a:p>
          <a:p>
            <a:r>
              <a:rPr lang="es" dirty="0"/>
              <a:t>Describir los enfoques de codificación de manera generica</a:t>
            </a:r>
          </a:p>
          <a:p>
            <a:r>
              <a:rPr lang="es" dirty="0"/>
              <a:t>Proveer un ejemplo de marco y estructura de codificación.</a:t>
            </a:r>
            <a:endParaRPr lang="en-US" dirty="0"/>
          </a:p>
        </p:txBody>
      </p:sp>
      <p:sp>
        <p:nvSpPr>
          <p:cNvPr id="3" name="Slide Number Placeholder 2">
            <a:extLst>
              <a:ext uri="{FF2B5EF4-FFF2-40B4-BE49-F238E27FC236}">
                <a16:creationId xmlns:a16="http://schemas.microsoft.com/office/drawing/2014/main" id="{8E115A73-DF0C-8358-06DC-3872A223019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itle 3">
            <a:extLst>
              <a:ext uri="{FF2B5EF4-FFF2-40B4-BE49-F238E27FC236}">
                <a16:creationId xmlns:a16="http://schemas.microsoft.com/office/drawing/2014/main" id="{9B70E1E6-1EA6-5168-EB37-41333797D93F}"/>
              </a:ext>
            </a:extLst>
          </p:cNvPr>
          <p:cNvSpPr>
            <a:spLocks noGrp="1"/>
          </p:cNvSpPr>
          <p:nvPr>
            <p:ph type="title"/>
          </p:nvPr>
        </p:nvSpPr>
        <p:spPr/>
        <p:txBody>
          <a:bodyPr/>
          <a:lstStyle/>
          <a:p>
            <a:r>
              <a:rPr lang="es" dirty="0"/>
              <a:t>Objetivos</a:t>
            </a:r>
            <a:endParaRPr lang="en-GB" dirty="0"/>
          </a:p>
        </p:txBody>
      </p:sp>
    </p:spTree>
    <p:custDataLst>
      <p:tags r:id="rId1"/>
    </p:custDataLst>
    <p:extLst>
      <p:ext uri="{BB962C8B-B14F-4D97-AF65-F5344CB8AC3E}">
        <p14:creationId xmlns:p14="http://schemas.microsoft.com/office/powerpoint/2010/main" val="2418405113"/>
      </p:ext>
    </p:extLst>
  </p:cSld>
  <p:clrMapOvr>
    <a:masterClrMapping/>
  </p:clrMapOvr>
  <mc:AlternateContent xmlns:mc="http://schemas.openxmlformats.org/markup-compatibility/2006" xmlns:p14="http://schemas.microsoft.com/office/powerpoint/2010/main">
    <mc:Choice Requires="p14">
      <p:transition spd="slow" p14:dur="2000" advClick="0" advTm="32450"/>
    </mc:Choice>
    <mc:Fallback xmlns="">
      <p:transition spd="slow" advClick="0" advTm="32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7500"/>
                            </p:stCondLst>
                            <p:childTnLst>
                              <p:par>
                                <p:cTn id="8" presetID="1" presetClass="entr" presetSubtype="0" fill="hold" grpId="0" nodeType="afterEffect">
                                  <p:stCondLst>
                                    <p:cond delay="5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3000"/>
                            </p:stCondLst>
                            <p:childTnLst>
                              <p:par>
                                <p:cTn id="11" presetID="1" presetClass="entr" presetSubtype="0" fill="hold" grpId="0" nodeType="afterEffect">
                                  <p:stCondLst>
                                    <p:cond delay="72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720856" y="440827"/>
            <a:ext cx="6690856" cy="5664653"/>
          </a:xfrm>
        </p:spPr>
        <p:txBody>
          <a:bodyPr>
            <a:normAutofit/>
          </a:bodyPr>
          <a:lstStyle/>
          <a:p>
            <a:r>
              <a:rPr lang="es" b="1" dirty="0"/>
              <a:t>Etiquetar </a:t>
            </a:r>
            <a:r>
              <a:rPr lang="es" sz="2000" dirty="0"/>
              <a:t>y </a:t>
            </a:r>
            <a:r>
              <a:rPr lang="es" sz="2000" b="1" dirty="0"/>
              <a:t>organizar sistemáticamente </a:t>
            </a:r>
            <a:r>
              <a:rPr lang="es" dirty="0"/>
              <a:t>datos no estructurados en bruto </a:t>
            </a:r>
            <a:r>
              <a:rPr lang="es" sz="2000" dirty="0"/>
              <a:t>para determinar temas, relaciones y patrones.</a:t>
            </a:r>
          </a:p>
          <a:p>
            <a:r>
              <a:rPr lang="es" dirty="0"/>
              <a:t>A mano, un procesador de documentos y/o software (por ejemplo, NVivo, </a:t>
            </a:r>
            <a:r>
              <a:rPr lang="es" dirty="0" err="1"/>
              <a:t>Taguette </a:t>
            </a:r>
            <a:r>
              <a:rPr lang="es" dirty="0"/>
              <a:t>).</a:t>
            </a:r>
            <a:endParaRPr lang="en-US" sz="2000" dirty="0"/>
          </a:p>
          <a:p>
            <a:r>
              <a:rPr lang="es" b="1" dirty="0"/>
              <a:t>Deductivo </a:t>
            </a:r>
            <a:r>
              <a:rPr lang="es" dirty="0"/>
              <a:t>o </a:t>
            </a:r>
            <a:r>
              <a:rPr lang="es" b="1" dirty="0"/>
              <a:t>inductivo </a:t>
            </a:r>
            <a:r>
              <a:rPr lang="es" dirty="0"/>
              <a:t>.</a:t>
            </a:r>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816626" cy="5403382"/>
          </a:xfrm>
        </p:spPr>
        <p:txBody>
          <a:bodyPr>
            <a:normAutofit/>
          </a:bodyPr>
          <a:lstStyle/>
          <a:p>
            <a:r>
              <a:rPr lang="es" sz="4400" dirty="0"/>
              <a:t>¿Qué es la codificación?</a:t>
            </a:r>
          </a:p>
        </p:txBody>
      </p:sp>
      <p:sp>
        <p:nvSpPr>
          <p:cNvPr id="4" name="Slide Number Placeholder 3">
            <a:extLst>
              <a:ext uri="{FF2B5EF4-FFF2-40B4-BE49-F238E27FC236}">
                <a16:creationId xmlns:a16="http://schemas.microsoft.com/office/drawing/2014/main" id="{2267D6DC-DBE9-3163-CCA7-E3F20C0D41B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custDataLst>
      <p:tags r:id="rId1"/>
    </p:custDataLst>
    <p:extLst>
      <p:ext uri="{BB962C8B-B14F-4D97-AF65-F5344CB8AC3E}">
        <p14:creationId xmlns:p14="http://schemas.microsoft.com/office/powerpoint/2010/main" val="3769146680"/>
      </p:ext>
    </p:extLst>
  </p:cSld>
  <p:clrMapOvr>
    <a:masterClrMapping/>
  </p:clrMapOvr>
  <mc:AlternateContent xmlns:mc="http://schemas.openxmlformats.org/markup-compatibility/2006" xmlns:p14="http://schemas.microsoft.com/office/powerpoint/2010/main">
    <mc:Choice Requires="p14">
      <p:transition spd="slow" p14:dur="2000" advClick="0" advTm="43900"/>
    </mc:Choice>
    <mc:Fallback xmlns="">
      <p:transition spd="slow" advClick="0" advTm="43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2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7200"/>
                            </p:stCondLst>
                            <p:childTnLst>
                              <p:par>
                                <p:cTn id="8" presetID="1" presetClass="entr" presetSubtype="0" fill="hold" grpId="0" nodeType="afterEffect">
                                  <p:stCondLst>
                                    <p:cond delay="207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7900"/>
                            </p:stCondLst>
                            <p:childTnLst>
                              <p:par>
                                <p:cTn id="11" presetID="1" presetClass="entr" presetSubtype="0" fill="hold" grpId="0" nodeType="afterEffect">
                                  <p:stCondLst>
                                    <p:cond delay="108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505325" y="440827"/>
            <a:ext cx="7248525" cy="5664653"/>
          </a:xfrm>
        </p:spPr>
        <p:txBody>
          <a:bodyPr>
            <a:normAutofit/>
          </a:bodyPr>
          <a:lstStyle/>
          <a:p>
            <a:r>
              <a:rPr lang="es" sz="2000" b="1" dirty="0"/>
              <a:t>Conjunto predefinido de códigos </a:t>
            </a:r>
            <a:r>
              <a:rPr lang="es" sz="2000" dirty="0"/>
              <a:t>asignados a los datos. Pueden basarse en un marco conceptual específico o en un tema de interés (por ejemplo, intervenciones agrícolas en EA; prácticas de inclusión en Redes de Investigacion de Agricultores).</a:t>
            </a:r>
          </a:p>
          <a:p>
            <a:pPr marL="0" indent="0" algn="ctr">
              <a:buNone/>
            </a:pPr>
            <a:r>
              <a:rPr lang="es" dirty="0"/>
              <a:t>Desafíos: </a:t>
            </a:r>
            <a:r>
              <a:rPr lang="es" b="1" dirty="0"/>
              <a:t>riesgo de sesgo </a:t>
            </a:r>
            <a:r>
              <a:rPr lang="es" dirty="0"/>
              <a:t>hacia las respuestas esperadas y puede pasar por alto información importante.</a:t>
            </a:r>
          </a:p>
          <a:p>
            <a:r>
              <a:rPr lang="es" b="1" dirty="0"/>
              <a:t>Ejemplos</a:t>
            </a:r>
            <a:r>
              <a:rPr lang="es-ES" b="1" dirty="0"/>
              <a:t>: </a:t>
            </a:r>
            <a:r>
              <a:rPr lang="es-ES" dirty="0"/>
              <a:t>las intervenciones agroecológicas pueden utilizar, por ejemplo, principios agroecológicos como códigos para identificar el alcance de su implementación. Las prácticas de inclusión de la Red de Agricultores Investigadores podrán utilizar códigos derivados de los principios de la Red de Agricultores Investigadores.</a:t>
            </a:r>
            <a:endParaRPr lang="en-GB" dirty="0"/>
          </a:p>
          <a:p>
            <a:pPr marL="0" indent="0">
              <a:buNone/>
            </a:pPr>
            <a:endParaRPr lang="en-US" sz="2000"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7" y="440827"/>
            <a:ext cx="3756363" cy="5287670"/>
          </a:xfrm>
        </p:spPr>
        <p:txBody>
          <a:bodyPr>
            <a:normAutofit/>
          </a:bodyPr>
          <a:lstStyle/>
          <a:p>
            <a:r>
              <a:rPr lang="es" sz="4400" dirty="0"/>
              <a:t>Codificación deductiva</a:t>
            </a:r>
          </a:p>
        </p:txBody>
      </p:sp>
      <p:sp>
        <p:nvSpPr>
          <p:cNvPr id="4" name="Slide Number Placeholder 3">
            <a:extLst>
              <a:ext uri="{FF2B5EF4-FFF2-40B4-BE49-F238E27FC236}">
                <a16:creationId xmlns:a16="http://schemas.microsoft.com/office/drawing/2014/main" id="{F479C96B-D497-FBA7-CCB0-4093B5CF524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custDataLst>
      <p:tags r:id="rId1"/>
    </p:custDataLst>
    <p:extLst>
      <p:ext uri="{BB962C8B-B14F-4D97-AF65-F5344CB8AC3E}">
        <p14:creationId xmlns:p14="http://schemas.microsoft.com/office/powerpoint/2010/main" val="1390730972"/>
      </p:ext>
    </p:extLst>
  </p:cSld>
  <p:clrMapOvr>
    <a:masterClrMapping/>
  </p:clrMapOvr>
  <mc:AlternateContent xmlns:mc="http://schemas.openxmlformats.org/markup-compatibility/2006" xmlns:p14="http://schemas.microsoft.com/office/powerpoint/2010/main">
    <mc:Choice Requires="p14">
      <p:transition spd="slow" p14:dur="2000" advClick="0" advTm="76720"/>
    </mc:Choice>
    <mc:Fallback xmlns="">
      <p:transition spd="slow" advClick="0" advTm="76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48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480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1F3381-5ED5-6481-9094-201F99F6E1C4}"/>
              </a:ext>
            </a:extLst>
          </p:cNvPr>
          <p:cNvSpPr>
            <a:spLocks noGrp="1"/>
          </p:cNvSpPr>
          <p:nvPr>
            <p:ph idx="1"/>
          </p:nvPr>
        </p:nvSpPr>
        <p:spPr>
          <a:xfrm>
            <a:off x="4689987" y="440827"/>
            <a:ext cx="6721725" cy="5664653"/>
          </a:xfrm>
        </p:spPr>
        <p:txBody>
          <a:bodyPr>
            <a:normAutofit/>
          </a:bodyPr>
          <a:lstStyle/>
          <a:p>
            <a:r>
              <a:rPr lang="es" b="1" dirty="0"/>
              <a:t>Los códigos 'abiertos' se derivan de los datos </a:t>
            </a:r>
            <a:r>
              <a:rPr lang="es" dirty="0"/>
              <a:t>y la teoría emerge de los datos (típicamente en la Teoría Fundamentada).</a:t>
            </a:r>
          </a:p>
          <a:p>
            <a:r>
              <a:rPr lang="es" dirty="0"/>
              <a:t>Se pueden asignar códigos en función de los temas relevantes que surjan.</a:t>
            </a:r>
          </a:p>
          <a:p>
            <a:r>
              <a:rPr lang="es" dirty="0"/>
              <a:t>En un conjunto de muestras de datos, habrá códigos recurrentes entre ellos pero también nuevos.</a:t>
            </a:r>
          </a:p>
          <a:p>
            <a:r>
              <a:rPr lang="es" dirty="0"/>
              <a:t>A veces necesitamos dividir un código en dos o cambiarlo después de revisar todo el conjunto de datos.</a:t>
            </a:r>
          </a:p>
          <a:p>
            <a:r>
              <a:rPr lang="es" dirty="0"/>
              <a:t>Desafíos: </a:t>
            </a:r>
            <a:r>
              <a:rPr lang="es" b="1" dirty="0"/>
              <a:t>enfoque sistemático </a:t>
            </a:r>
            <a:r>
              <a:rPr lang="es" dirty="0"/>
              <a:t>para evitar errores de codificación de datos. Consume tiempo y energía.</a:t>
            </a:r>
            <a:endParaRPr lang="en-GB" dirty="0"/>
          </a:p>
        </p:txBody>
      </p:sp>
      <p:sp>
        <p:nvSpPr>
          <p:cNvPr id="3" name="Title 2">
            <a:extLst>
              <a:ext uri="{FF2B5EF4-FFF2-40B4-BE49-F238E27FC236}">
                <a16:creationId xmlns:a16="http://schemas.microsoft.com/office/drawing/2014/main" id="{1EA5D680-7F9E-E44E-2CBB-FA4AE85A984D}"/>
              </a:ext>
            </a:extLst>
          </p:cNvPr>
          <p:cNvSpPr>
            <a:spLocks noGrp="1"/>
          </p:cNvSpPr>
          <p:nvPr>
            <p:ph type="title"/>
          </p:nvPr>
        </p:nvSpPr>
        <p:spPr>
          <a:xfrm>
            <a:off x="248478" y="440827"/>
            <a:ext cx="3721638" cy="5287670"/>
          </a:xfrm>
        </p:spPr>
        <p:txBody>
          <a:bodyPr/>
          <a:lstStyle/>
          <a:p>
            <a:r>
              <a:rPr lang="es" dirty="0"/>
              <a:t>Codificación inductiva</a:t>
            </a:r>
            <a:endParaRPr lang="en-GB" dirty="0"/>
          </a:p>
        </p:txBody>
      </p:sp>
      <p:sp>
        <p:nvSpPr>
          <p:cNvPr id="4" name="Slide Number Placeholder 3">
            <a:extLst>
              <a:ext uri="{FF2B5EF4-FFF2-40B4-BE49-F238E27FC236}">
                <a16:creationId xmlns:a16="http://schemas.microsoft.com/office/drawing/2014/main" id="{B80B3565-01C9-D1D3-2C58-D7FD45053FC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custDataLst>
      <p:tags r:id="rId1"/>
    </p:custDataLst>
    <p:extLst>
      <p:ext uri="{BB962C8B-B14F-4D97-AF65-F5344CB8AC3E}">
        <p14:creationId xmlns:p14="http://schemas.microsoft.com/office/powerpoint/2010/main" val="507914008"/>
      </p:ext>
    </p:extLst>
  </p:cSld>
  <p:clrMapOvr>
    <a:masterClrMapping/>
  </p:clrMapOvr>
  <mc:AlternateContent xmlns:mc="http://schemas.openxmlformats.org/markup-compatibility/2006" xmlns:p14="http://schemas.microsoft.com/office/powerpoint/2010/main">
    <mc:Choice Requires="p14">
      <p:transition spd="slow" p14:dur="2000" advClick="0" advTm="60300"/>
    </mc:Choice>
    <mc:Fallback xmlns="">
      <p:transition spd="slow" advClick="0" advTm="60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122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5700"/>
                            </p:stCondLst>
                            <p:childTnLst>
                              <p:par>
                                <p:cTn id="11" presetID="1" presetClass="entr" presetSubtype="0" fill="hold" grpId="0" nodeType="afterEffect">
                                  <p:stCondLst>
                                    <p:cond delay="98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25500"/>
                            </p:stCondLst>
                            <p:childTnLst>
                              <p:par>
                                <p:cTn id="14" presetID="1" presetClass="entr" presetSubtype="0" fill="hold" grpId="0" nodeType="afterEffect">
                                  <p:stCondLst>
                                    <p:cond delay="106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36100"/>
                            </p:stCondLst>
                            <p:childTnLst>
                              <p:par>
                                <p:cTn id="17" presetID="1" presetClass="entr" presetSubtype="0" fill="hold" grpId="0" nodeType="afterEffect">
                                  <p:stCondLst>
                                    <p:cond delay="121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1A308-7AB9-E8F1-63A5-CE92A92863BD}"/>
              </a:ext>
            </a:extLst>
          </p:cNvPr>
          <p:cNvSpPr>
            <a:spLocks noGrp="1"/>
          </p:cNvSpPr>
          <p:nvPr>
            <p:ph idx="1"/>
          </p:nvPr>
        </p:nvSpPr>
        <p:spPr/>
        <p:txBody>
          <a:bodyPr/>
          <a:lstStyle/>
          <a:p>
            <a:r>
              <a:rPr lang="es" dirty="0"/>
              <a:t>No son mutuamente excluyentes y a menudo se combinan.</a:t>
            </a:r>
          </a:p>
          <a:p>
            <a:pPr marL="0" indent="0" algn="ctr">
              <a:buNone/>
            </a:pPr>
            <a:r>
              <a:rPr lang="es-ES" sz="1800" dirty="0">
                <a:effectLst/>
                <a:latin typeface="Open Sans Light" pitchFamily="2" charset="0"/>
                <a:ea typeface="Open Sans Light" pitchFamily="2" charset="0"/>
                <a:cs typeface="Open Sans Light" pitchFamily="2" charset="0"/>
              </a:rPr>
              <a:t>Por ejemplo, podríamos empezar usando un enfoque deductivo y aplicar algunos códigos basados en nuestro tema de interés, y luego desarrollar otros nuevos de manera inductiva, basados en aspectos recurrentes y relevantes de los datos.</a:t>
            </a:r>
            <a:r>
              <a:rPr lang="en-GB" dirty="0">
                <a:effectLst/>
                <a:latin typeface="Open Sans Light" pitchFamily="2" charset="0"/>
                <a:ea typeface="Open Sans Light" pitchFamily="2" charset="0"/>
                <a:cs typeface="Open Sans Light" pitchFamily="2" charset="0"/>
              </a:rPr>
              <a:t> </a:t>
            </a:r>
            <a:endParaRPr lang="es" dirty="0">
              <a:latin typeface="Open Sans Light" pitchFamily="2" charset="0"/>
              <a:ea typeface="Open Sans Light" pitchFamily="2" charset="0"/>
              <a:cs typeface="Open Sans Light" pitchFamily="2" charset="0"/>
            </a:endParaRPr>
          </a:p>
        </p:txBody>
      </p:sp>
      <p:sp>
        <p:nvSpPr>
          <p:cNvPr id="3" name="Slide Number Placeholder 2">
            <a:extLst>
              <a:ext uri="{FF2B5EF4-FFF2-40B4-BE49-F238E27FC236}">
                <a16:creationId xmlns:a16="http://schemas.microsoft.com/office/drawing/2014/main" id="{A552CB4B-BF4A-2645-8256-C834515A53D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Title 3">
            <a:extLst>
              <a:ext uri="{FF2B5EF4-FFF2-40B4-BE49-F238E27FC236}">
                <a16:creationId xmlns:a16="http://schemas.microsoft.com/office/drawing/2014/main" id="{89EA3C2A-A3C0-12CE-1D47-6D86B1ADB774}"/>
              </a:ext>
            </a:extLst>
          </p:cNvPr>
          <p:cNvSpPr>
            <a:spLocks noGrp="1"/>
          </p:cNvSpPr>
          <p:nvPr>
            <p:ph type="title"/>
          </p:nvPr>
        </p:nvSpPr>
        <p:spPr>
          <a:xfrm>
            <a:off x="248477" y="440827"/>
            <a:ext cx="3698489" cy="5287670"/>
          </a:xfrm>
        </p:spPr>
        <p:txBody>
          <a:bodyPr/>
          <a:lstStyle/>
          <a:p>
            <a:r>
              <a:rPr lang="es" dirty="0"/>
              <a:t>Codificación deductiva e inductiva</a:t>
            </a:r>
            <a:endParaRPr lang="en-GB" dirty="0"/>
          </a:p>
        </p:txBody>
      </p:sp>
    </p:spTree>
    <p:extLst>
      <p:ext uri="{BB962C8B-B14F-4D97-AF65-F5344CB8AC3E}">
        <p14:creationId xmlns:p14="http://schemas.microsoft.com/office/powerpoint/2010/main" val="4049379062"/>
      </p:ext>
    </p:extLst>
  </p:cSld>
  <p:clrMapOvr>
    <a:masterClrMapping/>
  </p:clrMapOvr>
  <mc:AlternateContent xmlns:mc="http://schemas.openxmlformats.org/markup-compatibility/2006" xmlns:p14="http://schemas.microsoft.com/office/powerpoint/2010/main">
    <mc:Choice Requires="p14">
      <p:transition spd="slow" p14:dur="2000" advClick="0" advTm="29992"/>
    </mc:Choice>
    <mc:Fallback xmlns="">
      <p:transition spd="slow" advClick="0" advTm="299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p:txBody>
          <a:bodyPr>
            <a:normAutofit/>
          </a:bodyPr>
          <a:lstStyle/>
          <a:p>
            <a:r>
              <a:rPr lang="es" sz="2000" dirty="0"/>
              <a:t>¿Quién está codificando? </a:t>
            </a:r>
            <a:r>
              <a:rPr lang="es" dirty="0"/>
              <a:t>¿Tú? ¿El transcriptor? ¿Alguien más (por ejemplo, un equipo)?</a:t>
            </a:r>
          </a:p>
          <a:p>
            <a:r>
              <a:rPr lang="es-ES" dirty="0"/>
              <a:t>Dependiendo de quién esté realizando el ejercicio de codificación, habrá varias cosas que se organizarán de manera distinta.</a:t>
            </a:r>
            <a:r>
              <a:rPr lang="en-GB" dirty="0"/>
              <a:t> </a:t>
            </a:r>
          </a:p>
          <a:p>
            <a:r>
              <a:rPr lang="es-ES" dirty="0"/>
              <a:t>Existe una diferencia entre gestionar y analizar datos cuantitativos y cualitativos. Con los datos cuantitativos el proceso de gestión y análisis de datos se puede separar. En la investigación cualitativa, los aspectos de la gestión de datos se superponen con el proceso analítico.</a:t>
            </a:r>
            <a:endParaRPr lang="en-GB"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7" y="440827"/>
            <a:ext cx="3767937" cy="5287670"/>
          </a:xfrm>
        </p:spPr>
        <p:txBody>
          <a:bodyPr>
            <a:normAutofit/>
          </a:bodyPr>
          <a:lstStyle/>
          <a:p>
            <a:r>
              <a:rPr lang="es" sz="4400" dirty="0"/>
              <a:t>¿Quién está codificando?</a:t>
            </a:r>
          </a:p>
        </p:txBody>
      </p:sp>
      <p:sp>
        <p:nvSpPr>
          <p:cNvPr id="4" name="Slide Number Placeholder 3">
            <a:extLst>
              <a:ext uri="{FF2B5EF4-FFF2-40B4-BE49-F238E27FC236}">
                <a16:creationId xmlns:a16="http://schemas.microsoft.com/office/drawing/2014/main" id="{6868D17E-FE7A-37D6-CA53-F50E74EECE4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custDataLst>
      <p:tags r:id="rId1"/>
    </p:custDataLst>
    <p:extLst>
      <p:ext uri="{BB962C8B-B14F-4D97-AF65-F5344CB8AC3E}">
        <p14:creationId xmlns:p14="http://schemas.microsoft.com/office/powerpoint/2010/main" val="3046286083"/>
      </p:ext>
    </p:extLst>
  </p:cSld>
  <p:clrMapOvr>
    <a:masterClrMapping/>
  </p:clrMapOvr>
  <mc:AlternateContent xmlns:mc="http://schemas.openxmlformats.org/markup-compatibility/2006" xmlns:p14="http://schemas.microsoft.com/office/powerpoint/2010/main">
    <mc:Choice Requires="p14">
      <p:transition spd="slow" p14:dur="2000" advClick="0" advTm="93470"/>
    </mc:Choice>
    <mc:Fallback xmlns="">
      <p:transition spd="slow" advClick="0" advTm="93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2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620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620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5685A-0B40-58DD-B004-715BB191969F}"/>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7A8B940C-8639-41C6-DB1E-7AACA700A0E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itle 2">
            <a:extLst>
              <a:ext uri="{FF2B5EF4-FFF2-40B4-BE49-F238E27FC236}">
                <a16:creationId xmlns:a16="http://schemas.microsoft.com/office/drawing/2014/main" id="{E74D96F1-8C4E-B8E7-5297-3361B914D519}"/>
              </a:ext>
            </a:extLst>
          </p:cNvPr>
          <p:cNvSpPr>
            <a:spLocks noGrp="1"/>
          </p:cNvSpPr>
          <p:nvPr>
            <p:ph type="title"/>
          </p:nvPr>
        </p:nvSpPr>
        <p:spPr>
          <a:xfrm>
            <a:off x="551670" y="131133"/>
            <a:ext cx="11520725" cy="1105325"/>
          </a:xfrm>
        </p:spPr>
        <p:txBody>
          <a:bodyPr>
            <a:normAutofit fontScale="90000"/>
          </a:bodyPr>
          <a:lstStyle/>
          <a:p>
            <a:r>
              <a:rPr lang="es" dirty="0"/>
              <a:t>Algunos enfoques para la codificación</a:t>
            </a:r>
            <a:endParaRPr lang="en-GB" dirty="0"/>
          </a:p>
        </p:txBody>
      </p:sp>
      <p:sp>
        <p:nvSpPr>
          <p:cNvPr id="5" name="Speech Bubble: Rectangle with Corners Rounded 4">
            <a:extLst>
              <a:ext uri="{FF2B5EF4-FFF2-40B4-BE49-F238E27FC236}">
                <a16:creationId xmlns:a16="http://schemas.microsoft.com/office/drawing/2014/main" id="{E69B529F-02B6-BBBA-1886-900846020D5B}"/>
              </a:ext>
            </a:extLst>
          </p:cNvPr>
          <p:cNvSpPr/>
          <p:nvPr/>
        </p:nvSpPr>
        <p:spPr>
          <a:xfrm>
            <a:off x="3463920" y="1995393"/>
            <a:ext cx="5143584" cy="312072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“El empleo de prácticas de AgroEcologia ha mejorado la calidad del suelo en el hogar, pero fue difícil iniciarlas debido a la escasez de agua”.</a:t>
            </a:r>
            <a:endParaRPr lang="en-GB" dirty="0"/>
          </a:p>
        </p:txBody>
      </p:sp>
      <p:sp>
        <p:nvSpPr>
          <p:cNvPr id="6" name="Rectangle: Rounded Corners 5">
            <a:extLst>
              <a:ext uri="{FF2B5EF4-FFF2-40B4-BE49-F238E27FC236}">
                <a16:creationId xmlns:a16="http://schemas.microsoft.com/office/drawing/2014/main" id="{D2F9545B-C53E-197E-AB50-5BDF2282E8A0}"/>
              </a:ext>
            </a:extLst>
          </p:cNvPr>
          <p:cNvSpPr/>
          <p:nvPr/>
        </p:nvSpPr>
        <p:spPr>
          <a:xfrm>
            <a:off x="501913" y="1238985"/>
            <a:ext cx="2759587" cy="152457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Codificación In Vivo:</a:t>
            </a:r>
          </a:p>
          <a:p>
            <a:pPr marL="342900" indent="-342900" algn="ctr">
              <a:buAutoNum type="arabicPeriod"/>
            </a:pPr>
            <a:r>
              <a:rPr lang="es" dirty="0"/>
              <a:t>AE mejoró la calidad del suelo;</a:t>
            </a:r>
          </a:p>
          <a:p>
            <a:pPr marL="342900" indent="-342900" algn="ctr">
              <a:buAutoNum type="arabicPeriod"/>
            </a:pPr>
            <a:r>
              <a:rPr lang="es" dirty="0"/>
              <a:t>Escasez de agua.</a:t>
            </a:r>
            <a:endParaRPr lang="en-GB" dirty="0"/>
          </a:p>
        </p:txBody>
      </p:sp>
      <p:sp>
        <p:nvSpPr>
          <p:cNvPr id="7" name="Rectangle: Rounded Corners 6">
            <a:extLst>
              <a:ext uri="{FF2B5EF4-FFF2-40B4-BE49-F238E27FC236}">
                <a16:creationId xmlns:a16="http://schemas.microsoft.com/office/drawing/2014/main" id="{2091B97E-FEA9-1709-DE04-EFCE0FD2EE2B}"/>
              </a:ext>
            </a:extLst>
          </p:cNvPr>
          <p:cNvSpPr/>
          <p:nvPr/>
        </p:nvSpPr>
        <p:spPr>
          <a:xfrm>
            <a:off x="8791644" y="1236458"/>
            <a:ext cx="2759587" cy="1494086"/>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dirty="0"/>
              <a:t>Codificación de procesos:</a:t>
            </a:r>
          </a:p>
          <a:p>
            <a:pPr marL="342900" indent="-342900" algn="ctr">
              <a:buAutoNum type="arabicPeriod"/>
            </a:pPr>
            <a:r>
              <a:rPr lang="es" sz="1600" dirty="0"/>
              <a:t>Mejora de la calidad del suelo;</a:t>
            </a:r>
          </a:p>
          <a:p>
            <a:pPr marL="342900" indent="-342900" algn="ctr">
              <a:buAutoNum type="arabicPeriod"/>
            </a:pPr>
            <a:r>
              <a:rPr lang="es" sz="1600" dirty="0"/>
              <a:t>Falta de agua para empezar.</a:t>
            </a:r>
            <a:endParaRPr lang="en-GB" sz="1600" dirty="0"/>
          </a:p>
        </p:txBody>
      </p:sp>
      <p:sp>
        <p:nvSpPr>
          <p:cNvPr id="8" name="Rectangle: Rounded Corners 7">
            <a:extLst>
              <a:ext uri="{FF2B5EF4-FFF2-40B4-BE49-F238E27FC236}">
                <a16:creationId xmlns:a16="http://schemas.microsoft.com/office/drawing/2014/main" id="{07CCCF86-7C04-C94D-0B18-8BF4CD09DB4F}"/>
              </a:ext>
            </a:extLst>
          </p:cNvPr>
          <p:cNvSpPr/>
          <p:nvPr/>
        </p:nvSpPr>
        <p:spPr>
          <a:xfrm>
            <a:off x="520861" y="4662277"/>
            <a:ext cx="2879496" cy="147619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dirty="0"/>
              <a:t>Codificación abierta:</a:t>
            </a:r>
          </a:p>
          <a:p>
            <a:pPr marL="342900" indent="-342900" algn="ctr">
              <a:buAutoNum type="arabicPeriod"/>
            </a:pPr>
            <a:r>
              <a:rPr lang="es" sz="1600" dirty="0"/>
              <a:t>La AE mejora la calidad del suelo;</a:t>
            </a:r>
          </a:p>
          <a:p>
            <a:pPr marL="342900" indent="-342900" algn="ctr">
              <a:buAutoNum type="arabicPeriod"/>
            </a:pPr>
            <a:r>
              <a:rPr lang="es" sz="1600" dirty="0"/>
              <a:t>Un comienzo difícil con escasez de agua.</a:t>
            </a:r>
            <a:endParaRPr lang="en-GB" sz="1600" dirty="0"/>
          </a:p>
        </p:txBody>
      </p:sp>
      <p:sp>
        <p:nvSpPr>
          <p:cNvPr id="9" name="Rectangle: Rounded Corners 8">
            <a:extLst>
              <a:ext uri="{FF2B5EF4-FFF2-40B4-BE49-F238E27FC236}">
                <a16:creationId xmlns:a16="http://schemas.microsoft.com/office/drawing/2014/main" id="{1BB5563C-C5B5-F0E3-88D3-D691A32706C6}"/>
              </a:ext>
            </a:extLst>
          </p:cNvPr>
          <p:cNvSpPr/>
          <p:nvPr/>
        </p:nvSpPr>
        <p:spPr>
          <a:xfrm>
            <a:off x="8791644" y="4674879"/>
            <a:ext cx="2728109" cy="14635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a:t>Codificación descriptiva:</a:t>
            </a:r>
          </a:p>
          <a:p>
            <a:pPr marL="342900" indent="-342900" algn="ctr">
              <a:buAutoNum type="arabicPeriod"/>
            </a:pPr>
            <a:r>
              <a:rPr lang="es" dirty="0"/>
              <a:t>Calidad del suelo ;</a:t>
            </a:r>
          </a:p>
          <a:p>
            <a:pPr marL="342900" indent="-342900" algn="ctr">
              <a:buAutoNum type="arabicPeriod"/>
            </a:pPr>
            <a:r>
              <a:rPr lang="es" dirty="0"/>
              <a:t>Escasez de agua.</a:t>
            </a:r>
            <a:endParaRPr lang="en-US" dirty="0"/>
          </a:p>
        </p:txBody>
      </p:sp>
    </p:spTree>
    <p:custDataLst>
      <p:tags r:id="rId1"/>
    </p:custDataLst>
    <p:extLst>
      <p:ext uri="{BB962C8B-B14F-4D97-AF65-F5344CB8AC3E}">
        <p14:creationId xmlns:p14="http://schemas.microsoft.com/office/powerpoint/2010/main" val="2618712583"/>
      </p:ext>
    </p:extLst>
  </p:cSld>
  <p:clrMapOvr>
    <a:masterClrMapping/>
  </p:clrMapOvr>
  <mc:AlternateContent xmlns:mc="http://schemas.openxmlformats.org/markup-compatibility/2006" xmlns:p14="http://schemas.microsoft.com/office/powerpoint/2010/main">
    <mc:Choice Requires="p14">
      <p:transition spd="slow" p14:dur="2000" advClick="0" advTm="163380"/>
    </mc:Choice>
    <mc:Fallback xmlns="">
      <p:transition spd="slow" advClick="0" advTm="163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2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200"/>
                            </p:stCondLst>
                            <p:childTnLst>
                              <p:par>
                                <p:cTn id="8" presetID="1" presetClass="entr" presetSubtype="0" fill="hold" grpId="0" nodeType="afterEffect" nodePh="1">
                                  <p:stCondLst>
                                    <p:cond delay="1000"/>
                                  </p:stCondLst>
                                  <p:endCondLst>
                                    <p:cond evt="begin" delay="0">
                                      <p:tn val="8"/>
                                    </p:cond>
                                  </p:endCondLst>
                                  <p:childTnLst>
                                    <p:set>
                                      <p:cBhvr>
                                        <p:cTn id="9" dur="1" fill="hold">
                                          <p:stCondLst>
                                            <p:cond delay="0"/>
                                          </p:stCondLst>
                                        </p:cTn>
                                        <p:tgtEl>
                                          <p:spTgt spid="2">
                                            <p:txEl>
                                              <p:pRg st="0" end="0"/>
                                            </p:txEl>
                                          </p:spTgt>
                                        </p:tgtEl>
                                        <p:attrNameLst>
                                          <p:attrName>style.visibility</p:attrName>
                                        </p:attrNameLst>
                                      </p:cBhvr>
                                      <p:to>
                                        <p:strVal val="visible"/>
                                      </p:to>
                                    </p:se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7200"/>
                            </p:stCondLst>
                            <p:childTnLst>
                              <p:par>
                                <p:cTn id="16" presetID="53" presetClass="entr" presetSubtype="16"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8700"/>
                            </p:stCondLst>
                            <p:childTnLst>
                              <p:par>
                                <p:cTn id="22" presetID="53" presetClass="entr" presetSubtype="16" fill="hold" grpId="0" nodeType="afterEffect">
                                  <p:stCondLst>
                                    <p:cond delay="60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69200"/>
                            </p:stCondLst>
                            <p:childTnLst>
                              <p:par>
                                <p:cTn id="28" presetID="53" presetClass="entr" presetSubtype="16" fill="hold" grpId="0" nodeType="afterEffect">
                                  <p:stCondLst>
                                    <p:cond delay="322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7|6|7"/>
</p:tagLst>
</file>

<file path=ppt/tags/tag10.xml><?xml version="1.0" encoding="utf-8"?>
<p:tagLst xmlns:a="http://schemas.openxmlformats.org/drawingml/2006/main" xmlns:r="http://schemas.openxmlformats.org/officeDocument/2006/relationships" xmlns:p="http://schemas.openxmlformats.org/presentationml/2006/main">
  <p:tag name="TIMING" val="|6.9|10|16|14.6|14.5|9.5"/>
</p:tagLst>
</file>

<file path=ppt/tags/tag2.xml><?xml version="1.0" encoding="utf-8"?>
<p:tagLst xmlns:a="http://schemas.openxmlformats.org/drawingml/2006/main" xmlns:r="http://schemas.openxmlformats.org/officeDocument/2006/relationships" xmlns:p="http://schemas.openxmlformats.org/presentationml/2006/main">
  <p:tag name="TIMING" val="|7.2|20.4|10.4"/>
</p:tagLst>
</file>

<file path=ppt/tags/tag3.xml><?xml version="1.0" encoding="utf-8"?>
<p:tagLst xmlns:a="http://schemas.openxmlformats.org/drawingml/2006/main" xmlns:r="http://schemas.openxmlformats.org/officeDocument/2006/relationships" xmlns:p="http://schemas.openxmlformats.org/presentationml/2006/main">
  <p:tag name="TIMING" val="|1.5|25.4"/>
</p:tagLst>
</file>

<file path=ppt/tags/tag4.xml><?xml version="1.0" encoding="utf-8"?>
<p:tagLst xmlns:a="http://schemas.openxmlformats.org/drawingml/2006/main" xmlns:r="http://schemas.openxmlformats.org/officeDocument/2006/relationships" xmlns:p="http://schemas.openxmlformats.org/presentationml/2006/main">
  <p:tag name="TIMING" val="|2.9|12.9|9.4|10.7|12.2"/>
</p:tagLst>
</file>

<file path=ppt/tags/tag5.xml><?xml version="1.0" encoding="utf-8"?>
<p:tagLst xmlns:a="http://schemas.openxmlformats.org/drawingml/2006/main" xmlns:r="http://schemas.openxmlformats.org/officeDocument/2006/relationships" xmlns:p="http://schemas.openxmlformats.org/presentationml/2006/main">
  <p:tag name="TIMING" val="|6.6"/>
</p:tagLst>
</file>

<file path=ppt/tags/tag6.xml><?xml version="1.0" encoding="utf-8"?>
<p:tagLst xmlns:a="http://schemas.openxmlformats.org/drawingml/2006/main" xmlns:r="http://schemas.openxmlformats.org/officeDocument/2006/relationships" xmlns:p="http://schemas.openxmlformats.org/presentationml/2006/main">
  <p:tag name="TIMING" val="|8.4|-8.4|9.3|64.2|34|45.3"/>
</p:tagLst>
</file>

<file path=ppt/tags/tag7.xml><?xml version="1.0" encoding="utf-8"?>
<p:tagLst xmlns:a="http://schemas.openxmlformats.org/drawingml/2006/main" xmlns:r="http://schemas.openxmlformats.org/officeDocument/2006/relationships" xmlns:p="http://schemas.openxmlformats.org/presentationml/2006/main">
  <p:tag name="TIMING" val="|2.4|17.9|12.3"/>
</p:tagLst>
</file>

<file path=ppt/tags/tag8.xml><?xml version="1.0" encoding="utf-8"?>
<p:tagLst xmlns:a="http://schemas.openxmlformats.org/drawingml/2006/main" xmlns:r="http://schemas.openxmlformats.org/officeDocument/2006/relationships" xmlns:p="http://schemas.openxmlformats.org/presentationml/2006/main">
  <p:tag name="TIMING" val="|1.3|16.9|30.1|21.1"/>
</p:tagLst>
</file>

<file path=ppt/tags/tag9.xml><?xml version="1.0" encoding="utf-8"?>
<p:tagLst xmlns:a="http://schemas.openxmlformats.org/drawingml/2006/main" xmlns:r="http://schemas.openxmlformats.org/officeDocument/2006/relationships" xmlns:p="http://schemas.openxmlformats.org/presentationml/2006/main">
  <p:tag name="TIMING" val="|7.8|6.3|4.4|2.8|0.9|3.7|16.2|9.8|4.7|1.2|0.8|0.8|0.8"/>
</p:tagLst>
</file>

<file path=ppt/theme/theme1.xml><?xml version="1.0" encoding="utf-8"?>
<a:theme xmlns:a="http://schemas.openxmlformats.org/drawingml/2006/main" name="ssdwebinar">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source Presentation Webinar CCRP Template" id="{5BA198B2-58FA-DB4A-87A5-005A1622EEC8}" vid="{4EF926C4-8EF1-5043-8491-4C76BE0C5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Session 3 Coding</Template>
  <TotalTime>1284</TotalTime>
  <Words>2841</Words>
  <Application>Microsoft Macintosh PowerPoint</Application>
  <PresentationFormat>Widescreen</PresentationFormat>
  <Paragraphs>162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 Light</vt:lpstr>
      <vt:lpstr>Open Sans SemiBold</vt:lpstr>
      <vt:lpstr>Calibri</vt:lpstr>
      <vt:lpstr>Open Sans</vt:lpstr>
      <vt:lpstr>Arial</vt:lpstr>
      <vt:lpstr>ssdwebinar</vt:lpstr>
      <vt:lpstr>Gestión de datos cualitativos</vt:lpstr>
      <vt:lpstr>Procedimientos de codificación</vt:lpstr>
      <vt:lpstr>Objetivos</vt:lpstr>
      <vt:lpstr>¿Qué es la codificación?</vt:lpstr>
      <vt:lpstr>Codificación deductiva</vt:lpstr>
      <vt:lpstr>Codificación inductiva</vt:lpstr>
      <vt:lpstr>Codificación deductiva e inductiva</vt:lpstr>
      <vt:lpstr>¿Quién está codificando?</vt:lpstr>
      <vt:lpstr>Algunos enfoques para la codificación</vt:lpstr>
      <vt:lpstr>Desarrollar un marco de codificación</vt:lpstr>
      <vt:lpstr>Códigos estructurantes</vt:lpstr>
      <vt:lpstr>Ejemplo</vt:lpstr>
      <vt:lpstr>Consejos útiles</vt:lpstr>
      <vt:lpstr>¿Qué sigue?</vt:lpstr>
      <vt:lpstr>Enlace y recursos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Series Title</dc:title>
  <dc:creator>Romina De Angelis</dc:creator>
  <cp:lastModifiedBy>Emily Nevitt</cp:lastModifiedBy>
  <cp:revision>157</cp:revision>
  <dcterms:created xsi:type="dcterms:W3CDTF">2023-06-09T09:33:37Z</dcterms:created>
  <dcterms:modified xsi:type="dcterms:W3CDTF">2024-02-07T15:32:10Z</dcterms:modified>
</cp:coreProperties>
</file>