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1" r:id="rId1"/>
  </p:sldMasterIdLst>
  <p:notesMasterIdLst>
    <p:notesMasterId r:id="rId26"/>
  </p:notesMasterIdLst>
  <p:handoutMasterIdLst>
    <p:handoutMasterId r:id="rId27"/>
  </p:handoutMasterIdLst>
  <p:sldIdLst>
    <p:sldId id="259" r:id="rId2"/>
    <p:sldId id="256" r:id="rId3"/>
    <p:sldId id="257" r:id="rId4"/>
    <p:sldId id="275" r:id="rId5"/>
    <p:sldId id="276" r:id="rId6"/>
    <p:sldId id="286" r:id="rId7"/>
    <p:sldId id="287" r:id="rId8"/>
    <p:sldId id="288" r:id="rId9"/>
    <p:sldId id="270" r:id="rId10"/>
    <p:sldId id="266" r:id="rId11"/>
    <p:sldId id="272" r:id="rId12"/>
    <p:sldId id="264" r:id="rId13"/>
    <p:sldId id="268" r:id="rId14"/>
    <p:sldId id="271" r:id="rId15"/>
    <p:sldId id="279" r:id="rId16"/>
    <p:sldId id="281" r:id="rId17"/>
    <p:sldId id="282" r:id="rId18"/>
    <p:sldId id="283" r:id="rId19"/>
    <p:sldId id="280" r:id="rId20"/>
    <p:sldId id="284" r:id="rId21"/>
    <p:sldId id="285" r:id="rId22"/>
    <p:sldId id="273" r:id="rId23"/>
    <p:sldId id="269" r:id="rId24"/>
    <p:sldId id="261" r:id="rId25"/>
  </p:sldIdLst>
  <p:sldSz cx="12192000" cy="6858000"/>
  <p:notesSz cx="6858000" cy="9144000"/>
  <p:embeddedFontLst>
    <p:embeddedFont>
      <p:font typeface="Open Sans" pitchFamily="2" charset="0"/>
      <p:regular r:id="rId28"/>
      <p:bold r:id="rId29"/>
      <p:italic r:id="rId30"/>
      <p:boldItalic r:id="rId31"/>
    </p:embeddedFont>
    <p:embeddedFont>
      <p:font typeface="Open Sans Light" pitchFamily="2" charset="0"/>
      <p:regular r:id="rId32"/>
      <p:italic r:id="rId33"/>
    </p:embeddedFont>
    <p:embeddedFont>
      <p:font typeface="Open Sans SemiBold" pitchFamily="2" charset="0"/>
      <p:regular r:id="rId34"/>
      <p:bold r:id="rId35"/>
      <p:italic r:id="rId36"/>
      <p:boldItalic r:id="rId37"/>
    </p:embeddedFont>
    <p:embeddedFont>
      <p:font typeface="Segoe UI" panose="020B0502040204020203"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97507D-682E-43C8-CA31-50B2BC4C3648}" name="Romina De Angelis" initials="RDA" userId="S::romina@stats4sd.org::c23edf8c-dfbe-41c1-bdf9-3501a1ae3b8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3197" autoAdjust="0"/>
  </p:normalViewPr>
  <p:slideViewPr>
    <p:cSldViewPr snapToGrid="0" snapToObjects="1">
      <p:cViewPr varScale="1">
        <p:scale>
          <a:sx n="101" d="100"/>
          <a:sy n="101" d="100"/>
        </p:scale>
        <p:origin x="1424" y="8"/>
      </p:cViewPr>
      <p:guideLst/>
    </p:cSldViewPr>
  </p:slideViewPr>
  <p:notesTextViewPr>
    <p:cViewPr>
      <p:scale>
        <a:sx n="100" d="100"/>
        <a:sy n="100" d="100"/>
      </p:scale>
      <p:origin x="0" y="0"/>
    </p:cViewPr>
  </p:notesTextViewPr>
  <p:notesViewPr>
    <p:cSldViewPr snapToGrid="0" snapToObjects="1">
      <p:cViewPr varScale="1">
        <p:scale>
          <a:sx n="97" d="100"/>
          <a:sy n="97" d="100"/>
        </p:scale>
        <p:origin x="312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microsoft.com/office/2018/10/relationships/authors" Target="authors.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967E71E-686C-174D-8B70-9A0CE74AF6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C936664-D617-9B47-BC89-4F325D7E82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2499A1-5F0C-FC4C-AC0D-831223B2703B}" type="datetimeFigureOut">
              <a:rPr lang="en-GB" smtClean="0"/>
              <a:t>05/02/2024</a:t>
            </a:fld>
            <a:endParaRPr lang="en-GB"/>
          </a:p>
        </p:txBody>
      </p:sp>
      <p:sp>
        <p:nvSpPr>
          <p:cNvPr id="4" name="Footer Placeholder 3">
            <a:extLst>
              <a:ext uri="{FF2B5EF4-FFF2-40B4-BE49-F238E27FC236}">
                <a16:creationId xmlns:a16="http://schemas.microsoft.com/office/drawing/2014/main" id="{0DEBB0D7-3D7C-1B45-9654-E3855B1B25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88AD0CD-00B3-6542-9269-91784A15F9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C7C348-898D-EC4D-AA51-7AEB92EDD569}" type="slidenum">
              <a:rPr lang="en-GB" smtClean="0"/>
              <a:t>‹#›</a:t>
            </a:fld>
            <a:endParaRPr lang="en-GB"/>
          </a:p>
        </p:txBody>
      </p:sp>
    </p:spTree>
    <p:extLst>
      <p:ext uri="{BB962C8B-B14F-4D97-AF65-F5344CB8AC3E}">
        <p14:creationId xmlns:p14="http://schemas.microsoft.com/office/powerpoint/2010/main" val="2050140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D06D72-4DCB-4182-947B-5898EA50CD37}" type="datetimeFigureOut">
              <a:rPr lang="en-GB" smtClean="0"/>
              <a:t>05/02/2024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036D76-2365-4229-8DCE-7F9BA9DB6A31}" type="slidenum">
              <a:rPr lang="en-GB" smtClean="0"/>
              <a:t>‹#›</a:t>
            </a:fld>
            <a:endParaRPr lang="en-GB"/>
          </a:p>
        </p:txBody>
      </p:sp>
    </p:spTree>
    <p:extLst>
      <p:ext uri="{BB962C8B-B14F-4D97-AF65-F5344CB8AC3E}">
        <p14:creationId xmlns:p14="http://schemas.microsoft.com/office/powerpoint/2010/main" val="3182957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everyone. This is the third of 4 videos on qualitative data management.</a:t>
            </a:r>
            <a:endParaRPr lang="en-GB" dirty="0"/>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a:t>
            </a:fld>
            <a:endParaRPr lang="en-GB"/>
          </a:p>
        </p:txBody>
      </p:sp>
    </p:spTree>
    <p:extLst>
      <p:ext uri="{BB962C8B-B14F-4D97-AF65-F5344CB8AC3E}">
        <p14:creationId xmlns:p14="http://schemas.microsoft.com/office/powerpoint/2010/main" val="4207589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need to determine the availability of the budget prior to sending recordings to the transcriber and check charging methods (e.g., per recorded minute/hour, or by time taken to transcribe).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need to discuss all the costs involved with the transcriber(s) (e.g., VAT, supplementary charges and when they are applied,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would be prudent to ask them to sign a confidentiality agreement.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Determine whether small talks at the beginning of interviews need to be transcribed.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Check the quality of one finished transcript before sending them more.</a:t>
            </a:r>
          </a:p>
          <a:p>
            <a:pPr marL="171450" indent="-171450">
              <a:buFont typeface="Arial" panose="020B0604020202020204" pitchFamily="34" charset="0"/>
              <a:buChar char="•"/>
              <a:defRPr/>
            </a:pPr>
            <a:r>
              <a:rPr lang="en-US" dirty="0"/>
              <a:t>Use a transcribing log (that is to say a record with a list of all the interviews conducted, where you keep track of those that have been transcribed and those that still need transcribing) where you can check your own transcription progress or what has been completed by (and paid to) the transcriber to easily manage and keep track of the recordings and your budget. </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12</a:t>
            </a:fld>
            <a:endParaRPr lang="en-GB"/>
          </a:p>
        </p:txBody>
      </p:sp>
    </p:spTree>
    <p:extLst>
      <p:ext uri="{BB962C8B-B14F-4D97-AF65-F5344CB8AC3E}">
        <p14:creationId xmlns:p14="http://schemas.microsoft.com/office/powerpoint/2010/main" val="1800154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Provide transcribers with instructions related to the purpose of the research and transcription requirements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Research aims will also determine the level of detail needed (e.g., whether to transcribe non-verbal aspects, involuntary vocalizations</a:t>
            </a:r>
            <a:r>
              <a:rPr lang="en-US" dirty="0"/>
              <a:t>, </a:t>
            </a:r>
            <a:r>
              <a:rPr lang="en-US" sz="1200" dirty="0"/>
              <a:t>details of pauses,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Using standardized transcription symbols? E.g., Jefferson (2004) can be helpful based, again on our research aims and focus…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specific formats in transcriptions based on analysis software used (or not) or archiving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Glossary of frequently used terms used in the interviews that are not in everyday common use and how to transcribe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Comp</a:t>
            </a:r>
            <a:r>
              <a:rPr lang="en-US" dirty="0"/>
              <a:t>ile all the info and share it with the transcriber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Double-check accuracy and quality of transcripts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image shows an example of the symbols based on the system devised by Jefferson, although there are several variations that can be found online.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highlight>
                <a:srgbClr val="FFFF00"/>
              </a:highligh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13</a:t>
            </a:fld>
            <a:endParaRPr lang="en-GB"/>
          </a:p>
        </p:txBody>
      </p:sp>
    </p:spTree>
    <p:extLst>
      <p:ext uri="{BB962C8B-B14F-4D97-AF65-F5344CB8AC3E}">
        <p14:creationId xmlns:p14="http://schemas.microsoft.com/office/powerpoint/2010/main" val="2552595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Whether the interviewer is also the transcriber, or they hire an external one, it is good practice to first transcribe audio files in the original language and then translate them into another target language, if needed.</a:t>
            </a:r>
          </a:p>
          <a:p>
            <a:pPr marL="171450" indent="-171450">
              <a:buFont typeface="Arial" panose="020B0604020202020204" pitchFamily="34" charset="0"/>
              <a:buChar char="•"/>
              <a:defRPr/>
            </a:pPr>
            <a:r>
              <a:rPr lang="en-US" sz="1200" dirty="0"/>
              <a:t>We need to consider whether a high level of accuracy of transcripts (e.g., vernacular expressions) may expose participants’ identities or encourage negative perceptions towards them. Moreover, we should always remember to </a:t>
            </a:r>
            <a:r>
              <a:rPr lang="en-US" sz="1200" dirty="0" err="1"/>
              <a:t>anonymise</a:t>
            </a:r>
            <a:r>
              <a:rPr lang="en-US" sz="1200" dirty="0"/>
              <a:t> participants in transcripts and develop a protocol to refer to them with participant IDs linked to their actual names that are stored separately and securely in a document containing a list of the research participants.</a:t>
            </a:r>
            <a:r>
              <a:rPr lang="en-US" dirty="0"/>
              <a:t> Solutions related to having a good protocol to protect participants' identities can be discussed in a separate seminar.</a:t>
            </a:r>
            <a:endParaRPr lang="en-US" sz="1200"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Accuracies related to aspects of speech such as speed, tone, emphases, etc. can affect data interpretation.</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14</a:t>
            </a:fld>
            <a:endParaRPr lang="en-GB"/>
          </a:p>
        </p:txBody>
      </p:sp>
    </p:spTree>
    <p:extLst>
      <p:ext uri="{BB962C8B-B14F-4D97-AF65-F5344CB8AC3E}">
        <p14:creationId xmlns:p14="http://schemas.microsoft.com/office/powerpoint/2010/main" val="208462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2 different ways of transcribing the same interview. These are 3 short extracts from an online interview, which we will look at separately in the following slides. The context was a semi-structured interview about the role of the interviewee coordinating and their lessons and insights from their experience working with Farmer Research Networks in 3 different regions. That is to say, the Andes, West and South and East Africa. </a:t>
            </a:r>
          </a:p>
          <a:p>
            <a:r>
              <a:rPr lang="en-US" dirty="0"/>
              <a:t>Can you tell which one may be wrong and WHAT is wrong with it?</a:t>
            </a:r>
          </a:p>
          <a:p>
            <a:endParaRPr lang="en-US" dirty="0"/>
          </a:p>
          <a:p>
            <a:r>
              <a:rPr lang="en-US" dirty="0"/>
              <a:t>The one on the left, at a first look, appears just as an extract of text that does not contain any symbol to indicate how the utterance occurred. There’s no punctuation or indication of pauses and other speech signals. You cannot visually recognize who is asking a question and who is answering it and cannot even tell which part of the text belongs to the interviewer and which one to the interviewee. There are no indications of overlapping speech, pauses or emphases in speech or of nonverbal activities…</a:t>
            </a:r>
          </a:p>
          <a:p>
            <a:endParaRPr lang="en-US" dirty="0"/>
          </a:p>
          <a:p>
            <a:r>
              <a:rPr lang="en-US" dirty="0"/>
              <a:t>In this simple example, we can see an extract from an interview where the interviewee is anonymized and indicated with a coded ID (it simply stands for Female Respondent and then an assigned identification number 01). The researcher is indicated as ‘I’ (for ‘interviewer’). Had there been more than one researchers in the team, I would have probably used the researcher’s name.</a:t>
            </a:r>
          </a:p>
          <a:p>
            <a:endParaRPr lang="en-US" dirty="0"/>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15</a:t>
            </a:fld>
            <a:endParaRPr lang="en-GB"/>
          </a:p>
        </p:txBody>
      </p:sp>
    </p:spTree>
    <p:extLst>
      <p:ext uri="{BB962C8B-B14F-4D97-AF65-F5344CB8AC3E}">
        <p14:creationId xmlns:p14="http://schemas.microsoft.com/office/powerpoint/2010/main" val="1508627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Here we can listen to the first part of the transcription excerpt from the previous slide.</a:t>
            </a:r>
          </a:p>
          <a:p>
            <a:endParaRPr lang="en-US" sz="1800" dirty="0">
              <a:effectLst/>
              <a:latin typeface="Segoe UI" panose="020B0502040204020203" pitchFamily="34" charset="0"/>
            </a:endParaRPr>
          </a:p>
          <a:p>
            <a:r>
              <a:rPr lang="en-US" sz="1800" dirty="0">
                <a:effectLst/>
                <a:latin typeface="Segoe UI" panose="020B0502040204020203" pitchFamily="34" charset="0"/>
              </a:rPr>
              <a:t>I need audio: First part - Min: from 6.29 to 8.59</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16</a:t>
            </a:fld>
            <a:endParaRPr lang="en-GB"/>
          </a:p>
        </p:txBody>
      </p:sp>
    </p:spTree>
    <p:extLst>
      <p:ext uri="{BB962C8B-B14F-4D97-AF65-F5344CB8AC3E}">
        <p14:creationId xmlns:p14="http://schemas.microsoft.com/office/powerpoint/2010/main" val="3391802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transcript from the first part on the right side shows some use of the symbols developed by Jefferson –which are highlighted- such as the square brackets to indicate overlapping speech of the interviewer and the interviewee, three dots to indicate a short pause and, in the end, we can also see the use of the column symbol to indicate a longer vowel pronounced by the speaker on the word ‘long’ to indicate an emphasis on the length of time the emancipatory movements have existed in the Andes region… You can also note that I didn’t follow exactly the symbols provided in the list by Jefferson and I instead adapted them to my preference. For instance, for short pauses I didn’t use brackets to enclose the dots or the exact number of seconds that the pause lasted. In my view, this helped to improve the reading fluency of the transcript. This choice also indicates that the transcription symbols can be used as guidelines but can also be adapted to our needs. The important thing is that, when working within a research team, we inform other team members about the meaning of the symbols used to ensure accuracy and </a:t>
            </a:r>
            <a:r>
              <a:rPr lang="en-US" dirty="0" err="1"/>
              <a:t>rigour</a:t>
            </a:r>
            <a:r>
              <a:rPr lang="en-US" dirty="0"/>
              <a:t> in the analysis of data.</a:t>
            </a:r>
          </a:p>
        </p:txBody>
      </p:sp>
      <p:sp>
        <p:nvSpPr>
          <p:cNvPr id="4" name="Slide Number Placeholder 3"/>
          <p:cNvSpPr>
            <a:spLocks noGrp="1"/>
          </p:cNvSpPr>
          <p:nvPr>
            <p:ph type="sldNum" sz="quarter" idx="5"/>
          </p:nvPr>
        </p:nvSpPr>
        <p:spPr/>
        <p:txBody>
          <a:bodyPr/>
          <a:lstStyle/>
          <a:p>
            <a:fld id="{66036D76-2365-4229-8DCE-7F9BA9DB6A31}" type="slidenum">
              <a:rPr lang="en-GB" smtClean="0"/>
              <a:t>17</a:t>
            </a:fld>
            <a:endParaRPr lang="en-GB"/>
          </a:p>
        </p:txBody>
      </p:sp>
    </p:spTree>
    <p:extLst>
      <p:ext uri="{BB962C8B-B14F-4D97-AF65-F5344CB8AC3E}">
        <p14:creationId xmlns:p14="http://schemas.microsoft.com/office/powerpoint/2010/main" val="1241500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listen to the second part of the interview extract that we saw in slide 12.</a:t>
            </a:r>
          </a:p>
          <a:p>
            <a:endParaRPr lang="en-US" dirty="0"/>
          </a:p>
          <a:p>
            <a:r>
              <a:rPr lang="en-US" dirty="0"/>
              <a:t>I need audio Second part - </a:t>
            </a:r>
            <a:r>
              <a:rPr lang="en-US" sz="1800" dirty="0">
                <a:effectLst/>
                <a:latin typeface="Segoe UI" panose="020B0502040204020203" pitchFamily="34" charset="0"/>
              </a:rPr>
              <a:t>Min: from 9.23 to 9.55</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18</a:t>
            </a:fld>
            <a:endParaRPr lang="en-GB"/>
          </a:p>
        </p:txBody>
      </p:sp>
    </p:spTree>
    <p:extLst>
      <p:ext uri="{BB962C8B-B14F-4D97-AF65-F5344CB8AC3E}">
        <p14:creationId xmlns:p14="http://schemas.microsoft.com/office/powerpoint/2010/main" val="34260616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second excerpt from the interview transcription of the audio, we can notice the text enclosed within double-brackets to indicate a non-verbal activity, such as laughing.</a:t>
            </a:r>
          </a:p>
          <a:p>
            <a:r>
              <a:rPr lang="en-US" dirty="0"/>
              <a:t>The notation of body language can change the meaning of the interaction. For instance, the omission of the laughs may make the statement sound serious and the humor in it may be missed.</a:t>
            </a: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19</a:t>
            </a:fld>
            <a:endParaRPr lang="en-GB"/>
          </a:p>
        </p:txBody>
      </p:sp>
    </p:spTree>
    <p:extLst>
      <p:ext uri="{BB962C8B-B14F-4D97-AF65-F5344CB8AC3E}">
        <p14:creationId xmlns:p14="http://schemas.microsoft.com/office/powerpoint/2010/main" val="394795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Here we can listen to the third part of the interview extract that we saw in slide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I need audio: Third part - Min: from 12.40 to 13.00</a:t>
            </a:r>
            <a:endParaRPr lang="en-US" sz="180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20</a:t>
            </a:fld>
            <a:endParaRPr lang="en-GB"/>
          </a:p>
        </p:txBody>
      </p:sp>
    </p:spTree>
    <p:extLst>
      <p:ext uri="{BB962C8B-B14F-4D97-AF65-F5344CB8AC3E}">
        <p14:creationId xmlns:p14="http://schemas.microsoft.com/office/powerpoint/2010/main" val="35409380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short extract of transcripts from the third part of the interview, on the right side, we can notice the underlined text where the interviewee stressed the concept that they were expressing, which is highlighted in blue… Having an indication of what the participant emphasized is helpful for data interpretation and in order to convey the tone with which a statement is made, which can alter its meaning. </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21</a:t>
            </a:fld>
            <a:endParaRPr lang="en-GB"/>
          </a:p>
        </p:txBody>
      </p:sp>
    </p:spTree>
    <p:extLst>
      <p:ext uri="{BB962C8B-B14F-4D97-AF65-F5344CB8AC3E}">
        <p14:creationId xmlns:p14="http://schemas.microsoft.com/office/powerpoint/2010/main" val="4173182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is about transcription procedures.</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a:t>
            </a:fld>
            <a:endParaRPr lang="en-GB"/>
          </a:p>
        </p:txBody>
      </p:sp>
    </p:spTree>
    <p:extLst>
      <p:ext uri="{BB962C8B-B14F-4D97-AF65-F5344CB8AC3E}">
        <p14:creationId xmlns:p14="http://schemas.microsoft.com/office/powerpoint/2010/main" val="3580680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Translators and translations are needed w</a:t>
            </a:r>
            <a:r>
              <a:rPr lang="en-US" sz="1200" dirty="0"/>
              <a:t>hen the target language is different fro</a:t>
            </a:r>
            <a:r>
              <a:rPr lang="en-US" dirty="0"/>
              <a:t>m participants’ language.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We should budget extra time for translation by considering an average of 10 translated pages per per</a:t>
            </a:r>
            <a:r>
              <a:rPr lang="en-US" dirty="0"/>
              <a:t>son daily.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Translators’ experience can help them </a:t>
            </a:r>
            <a:r>
              <a:rPr lang="en-US" dirty="0"/>
              <a:t>include cultural meanings besides literal translations.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Greater understanding of the linguistic and social context within which things are said can help arrive at a translated meaning that is equivalent to what was said in the original language and contextually accurate.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Translation too is interpretation, first through the process of verbatim transcription and, then, through the process of translating into target language we interpret data and make analytical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Using </a:t>
            </a:r>
            <a:r>
              <a:rPr lang="en-US" sz="1200" dirty="0" err="1"/>
              <a:t>Brislin’s</a:t>
            </a:r>
            <a:r>
              <a:rPr lang="en-US" sz="1200" dirty="0"/>
              <a:t> Translation Model by employing 2 bilingual translators with familiarity with the research area can help the precision of the translation. The first translator translates from the original into the target language and the second one translates back into the original language. Then they chec</a:t>
            </a:r>
            <a:r>
              <a:rPr lang="en-US" dirty="0"/>
              <a:t>k for correspondence between the 2 texts and negotiate on the differences</a:t>
            </a:r>
            <a:r>
              <a:rPr lang="en-US" sz="1200" dirty="0"/>
              <a:t>…</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22</a:t>
            </a:fld>
            <a:endParaRPr lang="en-GB"/>
          </a:p>
        </p:txBody>
      </p:sp>
    </p:spTree>
    <p:extLst>
      <p:ext uri="{BB962C8B-B14F-4D97-AF65-F5344CB8AC3E}">
        <p14:creationId xmlns:p14="http://schemas.microsoft.com/office/powerpoint/2010/main" val="4083806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list of useful resources to explore some of the points covered in more detail.</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23</a:t>
            </a:fld>
            <a:endParaRPr lang="en-GB"/>
          </a:p>
        </p:txBody>
      </p:sp>
    </p:spTree>
    <p:extLst>
      <p:ext uri="{BB962C8B-B14F-4D97-AF65-F5344CB8AC3E}">
        <p14:creationId xmlns:p14="http://schemas.microsoft.com/office/powerpoint/2010/main" val="4289341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case you’re interested, the slides for this presentation as well as lots more resources can be downloaded from our website at stats4sd.org/resources. Thank you very much! </a:t>
            </a:r>
            <a:endParaRPr lang="en-GB" dirty="0"/>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24</a:t>
            </a:fld>
            <a:endParaRPr lang="en-GB"/>
          </a:p>
        </p:txBody>
      </p:sp>
    </p:spTree>
    <p:extLst>
      <p:ext uri="{BB962C8B-B14F-4D97-AF65-F5344CB8AC3E}">
        <p14:creationId xmlns:p14="http://schemas.microsoft.com/office/powerpoint/2010/main" val="105161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ea typeface="Calibri"/>
                <a:cs typeface="Calibri"/>
              </a:rPr>
              <a:t>This session will cover 3 main points, that is to say:</a:t>
            </a:r>
          </a:p>
          <a:p>
            <a:pPr marL="171450" indent="-171450">
              <a:buFont typeface="Arial" panose="020B0604020202020204" pitchFamily="34" charset="0"/>
              <a:buChar char="•"/>
            </a:pPr>
            <a:r>
              <a:rPr lang="en-US" dirty="0">
                <a:ea typeface="Calibri"/>
                <a:cs typeface="Calibri"/>
              </a:rPr>
              <a:t>Understanding what transcriptions are and how to conduct them. </a:t>
            </a:r>
          </a:p>
          <a:p>
            <a:pPr marL="171450" indent="-171450">
              <a:buFont typeface="Arial" panose="020B0604020202020204" pitchFamily="34" charset="0"/>
              <a:buChar char="•"/>
            </a:pPr>
            <a:r>
              <a:rPr lang="en-US" dirty="0">
                <a:ea typeface="Calibri"/>
                <a:cs typeface="Calibri"/>
              </a:rPr>
              <a:t>Examining good and bad examples of transcriptions. </a:t>
            </a:r>
          </a:p>
          <a:p>
            <a:pPr marL="171450" indent="-171450">
              <a:buFont typeface="Arial" panose="020B0604020202020204" pitchFamily="34" charset="0"/>
              <a:buChar char="•"/>
            </a:pPr>
            <a:r>
              <a:rPr lang="en-US" dirty="0">
                <a:ea typeface="Calibri"/>
                <a:cs typeface="Calibri"/>
              </a:rPr>
              <a:t>Considering key points about translations of transcriptions.</a:t>
            </a:r>
          </a:p>
        </p:txBody>
      </p:sp>
      <p:sp>
        <p:nvSpPr>
          <p:cNvPr id="4" name="Slide Number Placeholder 3"/>
          <p:cNvSpPr>
            <a:spLocks noGrp="1"/>
          </p:cNvSpPr>
          <p:nvPr>
            <p:ph type="sldNum" sz="quarter" idx="5"/>
          </p:nvPr>
        </p:nvSpPr>
        <p:spPr/>
        <p:txBody>
          <a:bodyPr/>
          <a:lstStyle/>
          <a:p>
            <a:fld id="{66036D76-2365-4229-8DCE-7F9BA9DB6A31}" type="slidenum">
              <a:rPr lang="en-GB" smtClean="0"/>
              <a:t>3</a:t>
            </a:fld>
            <a:endParaRPr lang="en-GB"/>
          </a:p>
        </p:txBody>
      </p:sp>
    </p:spTree>
    <p:extLst>
      <p:ext uri="{BB962C8B-B14F-4D97-AF65-F5344CB8AC3E}">
        <p14:creationId xmlns:p14="http://schemas.microsoft.com/office/powerpoint/2010/main" val="412378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Simply put, the transcription process takes place whenever we engage in transforming qualitative data from audio o visual recordings into text.</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4</a:t>
            </a:fld>
            <a:endParaRPr lang="en-GB"/>
          </a:p>
        </p:txBody>
      </p:sp>
    </p:spTree>
    <p:extLst>
      <p:ext uri="{BB962C8B-B14F-4D97-AF65-F5344CB8AC3E}">
        <p14:creationId xmlns:p14="http://schemas.microsoft.com/office/powerpoint/2010/main" val="559657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 complicate things, transcribing is not just an “objective” account of recorded data, based on the school of thought I come from. The process of transformation of data from sound to text entails making choices where we select what aspects to include or exclude from audio or video recordings (e.g., pauses, hesitation, grammar mistakes…) based on whether they are relevant to the purpose of our research. We need to make these selective choices prior to starting the transcription process and they constitute an initial stage of data interpretation. </a:t>
            </a:r>
            <a:r>
              <a:rPr lang="en-US" b="1" dirty="0"/>
              <a:t>These choices may be registered in writing when working within a team to ensure that all team members are on the same page and as part of the </a:t>
            </a:r>
            <a:r>
              <a:rPr lang="en-US" b="1" dirty="0" err="1"/>
              <a:t>rigour</a:t>
            </a:r>
            <a:r>
              <a:rPr lang="en-US" b="1" dirty="0"/>
              <a:t> of the approach</a:t>
            </a:r>
            <a:r>
              <a:rPr lang="en-US" dirty="0"/>
              <a:t>. The overlap between data management and analysis in qualitative approaches constitutes a difference from quantitative data, where data management and data analysis are two separate processes. </a:t>
            </a:r>
          </a:p>
          <a:p>
            <a:pPr marL="171450" indent="-171450">
              <a:buFont typeface="Arial" panose="020B0604020202020204" pitchFamily="34" charset="0"/>
              <a:buChar char="•"/>
            </a:pPr>
            <a:r>
              <a:rPr lang="en-US" dirty="0"/>
              <a:t>It is important to note that even when using transcription software to support this task, the process still includes interpretation because the algorithms they are based on are designed by humans who are part of specific social contexts. Additionally, after the software has converted audio into text, there is a need for human input to check for accuracy and edit (punctuation and other bits) based on the specific requirements of the research.</a:t>
            </a:r>
          </a:p>
        </p:txBody>
      </p:sp>
      <p:sp>
        <p:nvSpPr>
          <p:cNvPr id="4" name="Slide Number Placeholder 3"/>
          <p:cNvSpPr>
            <a:spLocks noGrp="1"/>
          </p:cNvSpPr>
          <p:nvPr>
            <p:ph type="sldNum" sz="quarter" idx="5"/>
          </p:nvPr>
        </p:nvSpPr>
        <p:spPr/>
        <p:txBody>
          <a:bodyPr/>
          <a:lstStyle/>
          <a:p>
            <a:fld id="{66036D76-2365-4229-8DCE-7F9BA9DB6A31}" type="slidenum">
              <a:rPr lang="en-GB" smtClean="0"/>
              <a:t>5</a:t>
            </a:fld>
            <a:endParaRPr lang="en-GB"/>
          </a:p>
        </p:txBody>
      </p:sp>
    </p:spTree>
    <p:extLst>
      <p:ext uri="{BB962C8B-B14F-4D97-AF65-F5344CB8AC3E}">
        <p14:creationId xmlns:p14="http://schemas.microsoft.com/office/powerpoint/2010/main" val="61196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Another aspect to consider is that our theoretical perspectives will play a role in the choices we make when transcribing and hence will result in the transcripts being a construct of an interpretive process. </a:t>
            </a:r>
            <a:r>
              <a:rPr lang="en-US" b="0" dirty="0"/>
              <a:t>A main difference exists between naturalized and denaturalized approaches. The first one employs verbatim transcriptions, with symbols to capture as many details as possible to faithfully represent speech. On the one hand, this approach may be helpful to catch nuances of interactions with participants. On the other hand, though, excessive mention of non-verbal signals may obfuscate the meaning of participants’ statements. </a:t>
            </a:r>
            <a:r>
              <a:rPr lang="en-US" b="1" dirty="0"/>
              <a:t>The second one, the denaturalized approach focuses more on the meanings within interactions and less on how ideas are said and what those meanings convey about participants’ lives. </a:t>
            </a:r>
            <a:r>
              <a:rPr lang="en-US" b="0" dirty="0"/>
              <a:t>There is no better or worse choice between approaches. Rather, the research question and kind of information sought will determine the most useful approach to transcription for that purpose. For instance, if we’re interested in how speech is used to negotiate the adoption of AE practices among farmers, then a naturalized approach would suit this purpose better. However, if we’re interested in the meanings and perceptions related to the adoption of AE practices, then a denaturalized approach to transcription would be more helpful. </a:t>
            </a:r>
          </a:p>
          <a:p>
            <a:pPr marL="171450" indent="-171450">
              <a:buFont typeface="Arial" panose="020B0604020202020204" pitchFamily="34" charset="0"/>
              <a:buChar char="•"/>
            </a:pPr>
            <a:endParaRPr lang="en-US" b="1" dirty="0"/>
          </a:p>
          <a:p>
            <a:pPr marL="171450" indent="-171450">
              <a:buFont typeface="Arial" panose="020B0604020202020204" pitchFamily="34" charset="0"/>
              <a:buChar char="•"/>
            </a:pPr>
            <a:r>
              <a:rPr lang="en-US" dirty="0"/>
              <a:t>Other considerations relate to the fact that choices about transcription may influence how the research participants are perceived. Within a naturalized approach, for instance, maintaining non-standard English expressions may reveal the ethnicity, age-group and socio-economic background of participants and this at times can influence how analysts perceive participants. As a consequence, the analysis of data from interviews may be subject to prejudices. An example could be developing assumptions on the ‘laziness’ of some research participants due to their ethnic and socio-cultural backgrounds which can adversely affect intervention </a:t>
            </a:r>
            <a:r>
              <a:rPr lang="en-US" dirty="0" err="1"/>
              <a:t>programmes</a:t>
            </a:r>
            <a:r>
              <a:rPr lang="en-US" dirty="0"/>
              <a:t> designed for them based on the research study. At the same time, maintaining these nuances in speech may help have socio-culturally rich data that could improve the outcomes of the research. In this case, interventions may be designed in a more relevant way to participants’ features and needs. An example could be choosing to include content in social </a:t>
            </a:r>
            <a:r>
              <a:rPr lang="en-US" dirty="0" err="1"/>
              <a:t>programmes’</a:t>
            </a:r>
            <a:r>
              <a:rPr lang="en-US" dirty="0"/>
              <a:t> interventions that is more culturally relevant to the participants and hence enhances participation and engagement.</a:t>
            </a:r>
          </a:p>
          <a:p>
            <a:pPr marL="171450" indent="-171450">
              <a:buFont typeface="Arial" panose="020B0604020202020204" pitchFamily="34" charset="0"/>
              <a:buChar char="•"/>
            </a:pPr>
            <a:r>
              <a:rPr lang="en-US" dirty="0"/>
              <a:t>An important step in this process is to stop and reflect about the transcription choices we make. To help us choose what approach would better server the participants, we could also ask ourselves how the participants themselves would transcribe their own speech. For instance, for my doctoral research in Jamaica, I chose to keep the spelling of Jamaican </a:t>
            </a:r>
            <a:r>
              <a:rPr lang="en-US" dirty="0" err="1"/>
              <a:t>patwah</a:t>
            </a:r>
            <a:r>
              <a:rPr lang="en-US" dirty="0"/>
              <a:t> words in most instances because I knew that participants used that same spelling when they texted on </a:t>
            </a:r>
            <a:r>
              <a:rPr lang="en-US" dirty="0" err="1"/>
              <a:t>whatsapp</a:t>
            </a:r>
            <a:r>
              <a:rPr lang="en-US" dirty="0"/>
              <a:t> on a daily basis for instance.</a:t>
            </a:r>
          </a:p>
          <a:p>
            <a:pPr marL="171450" indent="-171450">
              <a:buFont typeface="Arial" panose="020B0604020202020204" pitchFamily="34" charset="0"/>
              <a:buChar char="•"/>
            </a:pPr>
            <a:r>
              <a:rPr lang="en-US" dirty="0"/>
              <a:t>Another helpful aspect would be for the interviewer to make non-verbal signals or involuntary </a:t>
            </a:r>
            <a:r>
              <a:rPr lang="en-US" dirty="0" err="1"/>
              <a:t>vocalisations</a:t>
            </a:r>
            <a:r>
              <a:rPr lang="en-US" dirty="0"/>
              <a:t> clearer for the transcriber. For instance, a sniff or a laugh in an audio recording may be confusing and interpreted respectively as a cry or a laugh, when instead they may indicate the participant just having a cold or a nervous laugh.</a:t>
            </a: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6</a:t>
            </a:fld>
            <a:endParaRPr lang="en-GB"/>
          </a:p>
        </p:txBody>
      </p:sp>
    </p:spTree>
    <p:extLst>
      <p:ext uri="{BB962C8B-B14F-4D97-AF65-F5344CB8AC3E}">
        <p14:creationId xmlns:p14="http://schemas.microsoft.com/office/powerpoint/2010/main" val="715158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we will see later, we will make different choices based on whether we are the transcriber or someone else is.</a:t>
            </a:r>
          </a:p>
          <a:p>
            <a:pPr marL="171450" indent="-171450">
              <a:buFont typeface="Arial" panose="020B0604020202020204" pitchFamily="34" charset="0"/>
              <a:buChar char="•"/>
            </a:pPr>
            <a:r>
              <a:rPr lang="en-US" dirty="0"/>
              <a:t>The method of analysis that we will use will influence the choices we make about the type of transcription we choose to use. Unpack: if you use conversation analysis you will need more detailed transcription on elements of conversation and if you use content analysis those won’t matter…..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Both in the case that we carry out transcriptions and when there is an external transcriber, it is preferable to follow the same ethical and data protection guidelines. This aspect needs to be agreed on at the beginning when employing external transcribers in order to be on the same page.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important to check that we</a:t>
            </a:r>
            <a:r>
              <a:rPr lang="en-US" dirty="0"/>
              <a:t> have enough space to store audio/video files on our devices and that we have agreed on a safe sharing method with our transcriber(s) to ensure a smooth process.</a:t>
            </a: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9</a:t>
            </a:fld>
            <a:endParaRPr lang="en-GB"/>
          </a:p>
        </p:txBody>
      </p:sp>
    </p:spTree>
    <p:extLst>
      <p:ext uri="{BB962C8B-B14F-4D97-AF65-F5344CB8AC3E}">
        <p14:creationId xmlns:p14="http://schemas.microsoft.com/office/powerpoint/2010/main" val="716374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need to plan our transcription time based on the chosen method of analysis (verbatim transcriptions can take 3 hours per each hour of talk).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 factors that can affect the amount of time needed are whether the recordings involve individual interviews or FGDs; sound quality; participants’ clarity of speech; our (or the transcriber’s) typing speed; etc.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Earlier using a foot pedal was common practice. Nowadays computer software like media player or Audacity make the task of playing and pausing the audio recording while transcribing much easier…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transcription process can be combined with a transcription software, such as Express Scribe, Otter.ai or </a:t>
            </a:r>
            <a:r>
              <a:rPr lang="en-US" dirty="0" err="1"/>
              <a:t>Trint</a:t>
            </a:r>
            <a:r>
              <a:rPr lang="en-US" dirty="0"/>
              <a:t> – The question remains on whether there is any software available that includes local languages.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Some soft</a:t>
            </a:r>
            <a:r>
              <a:rPr lang="en-US" dirty="0"/>
              <a:t>ware have helpful features that help improve the sound quality by removing background noise. This can be particularly helpful in case you are conducting interviews in a location where you cannot make changes to the background. For instance, I was once conducting an interview during the rainy season in Jamaica and the noise of the heavy rain almost completely covered the interviewee’s voice in the recording. In that case, I didn’t have access to sound quality-improving features and had to rely on the handwritten notes that I had taken during the interview.</a:t>
            </a:r>
          </a:p>
          <a:p>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10</a:t>
            </a:fld>
            <a:endParaRPr lang="en-GB"/>
          </a:p>
        </p:txBody>
      </p:sp>
    </p:spTree>
    <p:extLst>
      <p:ext uri="{BB962C8B-B14F-4D97-AF65-F5344CB8AC3E}">
        <p14:creationId xmlns:p14="http://schemas.microsoft.com/office/powerpoint/2010/main" val="2905943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It is helpful to combine the transcripts from audio recordings with notes about participants’ body language, tone, expressions or other relevant and non-verbal elements as well as what occurred in the surroundings to build a richer picture for our data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It is important to set up our workstation ergonomically as transcriptions will take hours of work and to take breaks in between.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line numbers in our word processing software can help easily refer to parts of the transcripts.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Using a Rich Text Format (.rtf) can simplify importing files in data analysis software.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Taking these steps can help better manage your qualitative data for a smooth transition between different stages of the process of analysis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66036D76-2365-4229-8DCE-7F9BA9DB6A31}" type="slidenum">
              <a:rPr lang="en-GB" smtClean="0"/>
              <a:t>11</a:t>
            </a:fld>
            <a:endParaRPr lang="en-GB"/>
          </a:p>
        </p:txBody>
      </p:sp>
    </p:spTree>
    <p:extLst>
      <p:ext uri="{BB962C8B-B14F-4D97-AF65-F5344CB8AC3E}">
        <p14:creationId xmlns:p14="http://schemas.microsoft.com/office/powerpoint/2010/main" val="80684227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stats4sd.org/resources" TargetMode="External"/><Relationship Id="rId4" Type="http://schemas.openxmlformats.org/officeDocument/2006/relationships/hyperlink" Target="https://creativecommons.org/licenses/by-sa/4.0/legalcod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TextBox 11">
            <a:extLst>
              <a:ext uri="{FF2B5EF4-FFF2-40B4-BE49-F238E27FC236}">
                <a16:creationId xmlns:a16="http://schemas.microsoft.com/office/drawing/2014/main" id="{E7A06FF0-D8F7-CE48-9579-8FD21B555F7D}"/>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272946854"/>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marL="342900" indent="-342900">
              <a:lnSpc>
                <a:spcPct val="110000"/>
              </a:lnSpc>
              <a:spcBef>
                <a:spcPts val="0"/>
              </a:spcBef>
              <a:buSzPct val="100000"/>
              <a:buFont typeface="Arial" panose="020B0604020202020204" pitchFamily="34" charset="0"/>
              <a:buChar char="•"/>
              <a:defRPr sz="20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66297596-52CE-4EB3-8D2F-5844D516588C}" type="datetime1">
              <a:rPr lang="en-US" smtClean="0"/>
              <a:t>2/5/24</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dirty="0"/>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248478" y="440827"/>
            <a:ext cx="3576792" cy="5287670"/>
          </a:xfrm>
        </p:spPr>
        <p:txBody>
          <a:bodyPr lIns="90000" tIns="46800" anchor="ctr" anchorCtr="0">
            <a:normAutofit/>
          </a:bodyPr>
          <a:lstStyle>
            <a:lvl1pPr algn="r">
              <a:defRPr sz="4400">
                <a:solidFill>
                  <a:schemeClr val="tx1"/>
                </a:solidFill>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C004DB0E-FA05-1849-9B17-1ADEB1E65A51}"/>
              </a:ext>
            </a:extLst>
          </p:cNvPr>
          <p:cNvSpPr txBox="1"/>
          <p:nvPr/>
        </p:nvSpPr>
        <p:spPr>
          <a:xfrm>
            <a:off x="17949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14492664"/>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82034"/>
            <a:ext cx="11355064"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37EFE09-B594-46FC-8FD9-F24837898708}"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TextBox 9">
            <a:extLst>
              <a:ext uri="{FF2B5EF4-FFF2-40B4-BE49-F238E27FC236}">
                <a16:creationId xmlns:a16="http://schemas.microsoft.com/office/drawing/2014/main" id="{FDAD5118-030E-3B47-8E35-A2FD36F48A18}"/>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74684400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57FA1059-5139-4952-93FF-A8A7FEFFDAB5}"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Box 11">
            <a:extLst>
              <a:ext uri="{FF2B5EF4-FFF2-40B4-BE49-F238E27FC236}">
                <a16:creationId xmlns:a16="http://schemas.microsoft.com/office/drawing/2014/main" id="{B72842E2-371D-1F4B-9B94-400F9A7D55C1}"/>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25759992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963EEEE4-6F85-491D-922A-7E4F0D0D5320}" type="datetime1">
              <a:rPr lang="en-US" smtClean="0"/>
              <a:t>2/5/24</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7324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Webinar info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337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2BB24562-CA13-4DD0-B45D-FAB4B6D56978}"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AC9833F7-2487-1A47-A42E-8AC5BA1A9912}"/>
              </a:ext>
            </a:extLst>
          </p:cNvPr>
          <p:cNvSpPr txBox="1"/>
          <p:nvPr/>
        </p:nvSpPr>
        <p:spPr>
          <a:xfrm>
            <a:off x="1312150" y="6018967"/>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57740491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Webinar info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415086"/>
            <a:ext cx="0" cy="325680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458BB534-5D38-4E09-94F1-0A66A9835889}" type="datetime1">
              <a:rPr lang="en-US" smtClean="0"/>
              <a:t>2/5/24</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082900"/>
            <a:ext cx="7334800" cy="2141463"/>
          </a:xfrm>
          <a:ln>
            <a:noFill/>
          </a:ln>
        </p:spPr>
        <p:txBody>
          <a:bodyPr anchor="b" anchorCtr="0">
            <a:normAutofit/>
          </a:bodyPr>
          <a:lstStyle>
            <a:lvl1pPr>
              <a:defRPr lang="en-US" sz="6600" dirty="0">
                <a:solidFill>
                  <a:schemeClr val="bg1"/>
                </a:solidFill>
              </a:defRPr>
            </a:lvl1pPr>
          </a:lstStyle>
          <a:p>
            <a:pPr marL="0" lvl="0"/>
            <a:r>
              <a:rPr lang="en-US"/>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441289"/>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7FD64E2-89D0-4642-B183-0B59063B4DED}"/>
              </a:ext>
            </a:extLst>
          </p:cNvPr>
          <p:cNvSpPr>
            <a:spLocks noGrp="1"/>
          </p:cNvSpPr>
          <p:nvPr>
            <p:ph type="body" sz="quarter" idx="11"/>
          </p:nvPr>
        </p:nvSpPr>
        <p:spPr>
          <a:xfrm>
            <a:off x="1966913" y="4192487"/>
            <a:ext cx="7334250" cy="569912"/>
          </a:xfrm>
        </p:spPr>
        <p:txBody>
          <a:bodyPr vert="horz" lIns="91440" tIns="45720" rIns="91440" bIns="45720" rtlCol="0">
            <a:noAutofit/>
          </a:bodyPr>
          <a:lstStyle>
            <a:lvl1pPr marL="0" indent="0">
              <a:buNone/>
              <a:defRPr lang="en-GB" sz="3200" dirty="0">
                <a:solidFill>
                  <a:schemeClr val="bg1"/>
                </a:solidFill>
              </a:defRPr>
            </a:lvl1pPr>
          </a:lstStyle>
          <a:p>
            <a:pPr marL="228600" lvl="0" indent="-228600"/>
            <a:r>
              <a:rPr lang="en-US"/>
              <a:t>Click to edit Master text styles</a:t>
            </a:r>
          </a:p>
        </p:txBody>
      </p:sp>
      <p:sp>
        <p:nvSpPr>
          <p:cNvPr id="11" name="TextBox 10">
            <a:extLst>
              <a:ext uri="{FF2B5EF4-FFF2-40B4-BE49-F238E27FC236}">
                <a16:creationId xmlns:a16="http://schemas.microsoft.com/office/drawing/2014/main" id="{73AE5F96-E694-C044-90F3-FB3FEC110F9D}"/>
              </a:ext>
            </a:extLst>
          </p:cNvPr>
          <p:cNvSpPr txBox="1"/>
          <p:nvPr userDrawn="1"/>
        </p:nvSpPr>
        <p:spPr>
          <a:xfrm>
            <a:off x="1312150" y="6018967"/>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327077844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C88E63C-7146-544E-B0BE-791D359D5399}"/>
              </a:ext>
            </a:extLst>
          </p:cNvPr>
          <p:cNvPicPr>
            <a:picLocks noChangeAspect="1"/>
          </p:cNvPicPr>
          <p:nvPr/>
        </p:nvPicPr>
        <p:blipFill>
          <a:blip r:embed="rId2"/>
          <a:stretch>
            <a:fillRect/>
          </a:stretch>
        </p:blipFill>
        <p:spPr>
          <a:xfrm>
            <a:off x="10477914" y="6363164"/>
            <a:ext cx="1428821" cy="250731"/>
          </a:xfrm>
          <a:prstGeom prst="rect">
            <a:avLst/>
          </a:prstGeom>
        </p:spPr>
      </p:pic>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0"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92FC730A-EAF4-4F3E-BC5C-8CE1DC5C1960}" type="datetime1">
              <a:rPr lang="en-US" smtClean="0"/>
              <a:t>2/5/24</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US"/>
              <a:t>Click to edit Master title style</a:t>
            </a:r>
            <a:endParaRPr lang="en-US" dirty="0"/>
          </a:p>
        </p:txBody>
      </p:sp>
      <p:sp>
        <p:nvSpPr>
          <p:cNvPr id="10" name="Content Placeholder 3">
            <a:extLst>
              <a:ext uri="{FF2B5EF4-FFF2-40B4-BE49-F238E27FC236}">
                <a16:creationId xmlns:a16="http://schemas.microsoft.com/office/drawing/2014/main" id="{44901950-5B56-9B4B-9196-414187BDEB97}"/>
              </a:ext>
            </a:extLst>
          </p:cNvPr>
          <p:cNvSpPr>
            <a:spLocks noGrp="1"/>
          </p:cNvSpPr>
          <p:nvPr>
            <p:ph sz="half" idx="13"/>
          </p:nvPr>
        </p:nvSpPr>
        <p:spPr>
          <a:xfrm>
            <a:off x="6371835" y="1588651"/>
            <a:ext cx="5508000" cy="4556442"/>
          </a:xfrm>
        </p:spPr>
        <p:txBody>
          <a:bodyPr lIns="9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5031935"/>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a:t>
            </a:r>
            <a:fld id="{EE89269B-7EA9-BA4D-9995-048642ABEEF8}" type="datetimeyyyy">
              <a:rPr lang="en-GB" sz="1200" smtClean="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2024</a:t>
            </a:fld>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5">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US"/>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US"/>
              <a:t>Click to edit Master text styles</a:t>
            </a:r>
          </a:p>
        </p:txBody>
      </p:sp>
      <p:sp>
        <p:nvSpPr>
          <p:cNvPr id="11" name="TextBox 10">
            <a:extLst>
              <a:ext uri="{FF2B5EF4-FFF2-40B4-BE49-F238E27FC236}">
                <a16:creationId xmlns:a16="http://schemas.microsoft.com/office/drawing/2014/main" id="{6E1D88D5-7EC6-F042-A3D0-5392D5EDFCC8}"/>
              </a:ext>
            </a:extLst>
          </p:cNvPr>
          <p:cNvSpPr txBox="1"/>
          <p:nvPr userDrawn="1"/>
        </p:nvSpPr>
        <p:spPr>
          <a:xfrm>
            <a:off x="10108505" y="265889"/>
            <a:ext cx="1869423" cy="553998"/>
          </a:xfrm>
          <a:prstGeom prst="rect">
            <a:avLst/>
          </a:prstGeom>
          <a:noFill/>
        </p:spPr>
        <p:txBody>
          <a:bodyPr wrap="none" rtlCol="0">
            <a:spAutoFit/>
          </a:bodyPr>
          <a:lstStyle/>
          <a:p>
            <a:r>
              <a:rPr lang="en-GB" sz="3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746635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ECADB8-499A-49F1-B2A7-112D1F6E065B}" type="datetime1">
              <a:rPr lang="en-US" smtClean="0"/>
              <a:t>2/5/24</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775716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9"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microsoft.com/office/2007/relationships/media" Target="../media/media1.m4a"/><Relationship Id="rId2" Type="http://schemas.openxmlformats.org/officeDocument/2006/relationships/audio" Target="NULL" TargetMode="External"/><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4.xml"/><Relationship Id="rId4"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3.xml.rels><?xml version="1.0" encoding="UTF-8" standalone="yes"?>
<Relationships xmlns="http://schemas.openxmlformats.org/package/2006/relationships"><Relationship Id="rId8" Type="http://schemas.openxmlformats.org/officeDocument/2006/relationships/hyperlink" Target="https://doi.org/10.1177/1525822X02239573" TargetMode="External"/><Relationship Id="rId3" Type="http://schemas.openxmlformats.org/officeDocument/2006/relationships/hyperlink" Target="https://eprints.ncrm.ac.uk/id/eprint/1863/1/15-toolkit-transcribing-data-with-external-agency.pdf" TargetMode="External"/><Relationship Id="rId7" Type="http://schemas.openxmlformats.org/officeDocument/2006/relationships/hyperlink" Target="https://www.alnap.org/system/files/content/resource/files/main/ircqualitativetranscriptionandtranslationguidelines-ext.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caitlinhafferty.blogspot.com/2021/07/practical-and-ethical-considerations-for-automated-transcription.html" TargetMode="External"/><Relationship Id="rId5" Type="http://schemas.openxmlformats.org/officeDocument/2006/relationships/hyperlink" Target="https://doi.org/10.1177/160940690900800206" TargetMode="External"/><Relationship Id="rId10" Type="http://schemas.openxmlformats.org/officeDocument/2006/relationships/hyperlink" Target="https://doi.org/10.1177/160940691000900103" TargetMode="External"/><Relationship Id="rId4" Type="http://schemas.openxmlformats.org/officeDocument/2006/relationships/hyperlink" Target="https://eprints.ncrm.ac.uk/id/eprint/973/2/08-toolkit-transcribing-your-qual-data.pdf" TargetMode="External"/><Relationship Id="rId9" Type="http://schemas.openxmlformats.org/officeDocument/2006/relationships/hyperlink" Target="https://doi.org/10.1353/sof.2006.002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8B939-3F9B-AE44-87B0-FDA2F323F7FC}"/>
              </a:ext>
            </a:extLst>
          </p:cNvPr>
          <p:cNvSpPr>
            <a:spLocks noGrp="1"/>
          </p:cNvSpPr>
          <p:nvPr>
            <p:ph type="title"/>
          </p:nvPr>
        </p:nvSpPr>
        <p:spPr/>
        <p:txBody>
          <a:bodyPr/>
          <a:lstStyle/>
          <a:p>
            <a:r>
              <a:rPr lang="en-US" dirty="0" err="1"/>
              <a:t>Gestión</a:t>
            </a:r>
            <a:r>
              <a:rPr lang="en-US" dirty="0"/>
              <a:t> de </a:t>
            </a:r>
            <a:r>
              <a:rPr lang="en-US" dirty="0" err="1"/>
              <a:t>datos</a:t>
            </a:r>
            <a:r>
              <a:rPr lang="en-US" dirty="0"/>
              <a:t> </a:t>
            </a:r>
            <a:r>
              <a:rPr lang="en-US" dirty="0" err="1"/>
              <a:t>cualitativos</a:t>
            </a:r>
            <a:endParaRPr lang="en-US" dirty="0"/>
          </a:p>
        </p:txBody>
      </p:sp>
      <p:sp>
        <p:nvSpPr>
          <p:cNvPr id="3" name="Subtitle 2">
            <a:extLst>
              <a:ext uri="{FF2B5EF4-FFF2-40B4-BE49-F238E27FC236}">
                <a16:creationId xmlns:a16="http://schemas.microsoft.com/office/drawing/2014/main" id="{320FF102-B0BE-BD4E-A451-FAC5AE89EA80}"/>
              </a:ext>
            </a:extLst>
          </p:cNvPr>
          <p:cNvSpPr>
            <a:spLocks noGrp="1"/>
          </p:cNvSpPr>
          <p:nvPr>
            <p:ph type="subTitle" idx="1"/>
          </p:nvPr>
        </p:nvSpPr>
        <p:spPr/>
        <p:txBody>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Romina De Angelis </a:t>
            </a:r>
            <a:r>
              <a:rPr lang="en-US" dirty="0"/>
              <a:t>– </a:t>
            </a:r>
            <a:r>
              <a:rPr lang="es" dirty="0"/>
              <a:t>Octubre</a:t>
            </a:r>
            <a:r>
              <a:rPr lang="en-US" dirty="0"/>
              <a:t> 2023</a:t>
            </a:r>
          </a:p>
        </p:txBody>
      </p:sp>
      <p:sp>
        <p:nvSpPr>
          <p:cNvPr id="12" name="Text Placeholder 11">
            <a:extLst>
              <a:ext uri="{FF2B5EF4-FFF2-40B4-BE49-F238E27FC236}">
                <a16:creationId xmlns:a16="http://schemas.microsoft.com/office/drawing/2014/main" id="{F2261578-BB27-9D4D-B0C4-54B327738E74}"/>
              </a:ext>
            </a:extLst>
          </p:cNvPr>
          <p:cNvSpPr>
            <a:spLocks noGrp="1"/>
          </p:cNvSpPr>
          <p:nvPr>
            <p:ph type="body" sz="quarter" idx="11"/>
          </p:nvPr>
        </p:nvSpPr>
        <p:spPr>
          <a:xfrm>
            <a:off x="1966913" y="4192487"/>
            <a:ext cx="8894676" cy="569912"/>
          </a:xfrm>
        </p:spPr>
        <p:txBody>
          <a:bodyPr/>
          <a:lstStyle/>
          <a:p>
            <a:r>
              <a:rPr lang="en-GB" dirty="0"/>
              <a:t>CRFS – </a:t>
            </a:r>
            <a:r>
              <a:rPr lang="es-ES" dirty="0"/>
              <a:t>Proyecto de apoyo a métodos de investigación</a:t>
            </a:r>
            <a:endParaRPr lang="en-GB" dirty="0"/>
          </a:p>
        </p:txBody>
      </p:sp>
    </p:spTree>
    <p:extLst>
      <p:ext uri="{BB962C8B-B14F-4D97-AF65-F5344CB8AC3E}">
        <p14:creationId xmlns:p14="http://schemas.microsoft.com/office/powerpoint/2010/main" val="2060903565"/>
      </p:ext>
    </p:extLst>
  </p:cSld>
  <p:clrMapOvr>
    <a:masterClrMapping/>
  </p:clrMapOvr>
  <mc:AlternateContent xmlns:mc="http://schemas.openxmlformats.org/markup-compatibility/2006" xmlns:p14="http://schemas.microsoft.com/office/powerpoint/2010/main">
    <mc:Choice Requires="p14">
      <p:transition spd="slow" p14:dur="2000" advClick="0" advTm="8090"/>
    </mc:Choice>
    <mc:Fallback xmlns="">
      <p:transition spd="slow" advClick="0" advTm="809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03323" y="248575"/>
            <a:ext cx="7717141" cy="5921406"/>
          </a:xfrm>
        </p:spPr>
        <p:txBody>
          <a:bodyPr>
            <a:normAutofit/>
          </a:bodyPr>
          <a:lstStyle/>
          <a:p>
            <a:r>
              <a:rPr lang="es-ES" dirty="0"/>
              <a:t>Planifique el tiempo de transcripción (por ejemplo, 3 horas por cada hora de conversación).</a:t>
            </a:r>
          </a:p>
          <a:p>
            <a:r>
              <a:rPr lang="es-ES" dirty="0"/>
              <a:t>Factores: entrevistas individuales o DGF; calidad de sonido; la claridad del discurso de los participantes; nuestra velocidad de escritura; etc.</a:t>
            </a:r>
          </a:p>
          <a:p>
            <a:r>
              <a:rPr lang="es-ES" dirty="0"/>
              <a:t>Pedal en el pasado, ahora reproductor multimedia, software Audacity.</a:t>
            </a:r>
            <a:r>
              <a:rPr lang="en-US" dirty="0"/>
              <a:t>.</a:t>
            </a:r>
          </a:p>
          <a:p>
            <a:r>
              <a:rPr lang="es-ES" dirty="0"/>
              <a:t>Software de transcripción, como Express Scribe, Otter.ai o </a:t>
            </a:r>
            <a:r>
              <a:rPr lang="es-ES" dirty="0" err="1"/>
              <a:t>Trint</a:t>
            </a:r>
            <a:r>
              <a:rPr lang="es-ES" dirty="0"/>
              <a:t>: *¿Disponible en idiomas locales?*</a:t>
            </a:r>
          </a:p>
          <a:p>
            <a:r>
              <a:rPr lang="es-ES" dirty="0"/>
              <a:t>Algunos programas tienen funciones para mejorar la calidad del sonido y eliminar el ruido de fondo..</a:t>
            </a:r>
            <a:endParaRPr lang="en-US" dirty="0"/>
          </a:p>
          <a:p>
            <a:pPr marL="0" indent="0" algn="r">
              <a:buNone/>
            </a:pPr>
            <a:r>
              <a:rPr lang="en-US" sz="1000" dirty="0"/>
              <a:t>(Bailey, 2008; Burke et al., 2010)</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906272" cy="5391802"/>
          </a:xfrm>
        </p:spPr>
        <p:txBody>
          <a:bodyPr>
            <a:normAutofit/>
          </a:bodyPr>
          <a:lstStyle/>
          <a:p>
            <a:r>
              <a:rPr lang="es-ES" sz="4400" dirty="0"/>
              <a:t>Cuando transcribes tus datos (pt.1)</a:t>
            </a:r>
            <a:endParaRPr lang="en-US" sz="4400" dirty="0"/>
          </a:p>
        </p:txBody>
      </p:sp>
      <p:sp>
        <p:nvSpPr>
          <p:cNvPr id="4" name="Slide Number Placeholder 3">
            <a:extLst>
              <a:ext uri="{FF2B5EF4-FFF2-40B4-BE49-F238E27FC236}">
                <a16:creationId xmlns:a16="http://schemas.microsoft.com/office/drawing/2014/main" id="{9B3E5DE8-AD1C-D012-D0FD-9294E574AE74}"/>
              </a:ext>
            </a:extLst>
          </p:cNvPr>
          <p:cNvSpPr>
            <a:spLocks noGrp="1"/>
          </p:cNvSpPr>
          <p:nvPr>
            <p:ph type="sldNum" sz="quarter" idx="12"/>
          </p:nvPr>
        </p:nvSpPr>
        <p:spPr/>
        <p:txBody>
          <a:bodyPr/>
          <a:lstStyle/>
          <a:p>
            <a:fld id="{D57F1E4F-1CFF-5643-939E-217C01CDF565}" type="slidenum">
              <a:rPr lang="en-US" smtClean="0"/>
              <a:pPr/>
              <a:t>10</a:t>
            </a:fld>
            <a:endParaRPr lang="en-US" dirty="0"/>
          </a:p>
        </p:txBody>
      </p:sp>
    </p:spTree>
    <p:custDataLst>
      <p:tags r:id="rId1"/>
    </p:custDataLst>
    <p:extLst>
      <p:ext uri="{BB962C8B-B14F-4D97-AF65-F5344CB8AC3E}">
        <p14:creationId xmlns:p14="http://schemas.microsoft.com/office/powerpoint/2010/main" val="598586774"/>
      </p:ext>
    </p:extLst>
  </p:cSld>
  <p:clrMapOvr>
    <a:masterClrMapping/>
  </p:clrMapOvr>
  <mc:AlternateContent xmlns:mc="http://schemas.openxmlformats.org/markup-compatibility/2006" xmlns:p14="http://schemas.microsoft.com/office/powerpoint/2010/main">
    <mc:Choice Requires="p14">
      <p:transition spd="slow" p14:dur="2000" advClick="0" advTm="111200"/>
    </mc:Choice>
    <mc:Fallback xmlns="">
      <p:transition spd="slow" advClick="0" advTm="11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4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4000"/>
                            </p:stCondLst>
                            <p:childTnLst>
                              <p:par>
                                <p:cTn id="8" presetID="1" presetClass="entr" presetSubtype="0" fill="hold" grpId="0" nodeType="afterEffect">
                                  <p:stCondLst>
                                    <p:cond delay="191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33100"/>
                            </p:stCondLst>
                            <p:childTnLst>
                              <p:par>
                                <p:cTn id="11" presetID="1" presetClass="entr" presetSubtype="0" fill="hold" grpId="0" nodeType="afterEffect">
                                  <p:stCondLst>
                                    <p:cond delay="169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50000"/>
                            </p:stCondLst>
                            <p:childTnLst>
                              <p:par>
                                <p:cTn id="14" presetID="1" presetClass="entr" presetSubtype="0" fill="hold" grpId="0" nodeType="afterEffect">
                                  <p:stCondLst>
                                    <p:cond delay="19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69000"/>
                            </p:stCondLst>
                            <p:childTnLst>
                              <p:par>
                                <p:cTn id="17" presetID="1" presetClass="entr" presetSubtype="0" fill="hold" nodeType="after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69000"/>
                            </p:stCondLst>
                            <p:childTnLst>
                              <p:par>
                                <p:cTn id="20" presetID="1" presetClass="entr" presetSubtype="0" fill="hold" grpId="0" nodeType="afterEffect">
                                  <p:stCondLst>
                                    <p:cond delay="1600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85387" y="440827"/>
            <a:ext cx="7713685" cy="5664653"/>
          </a:xfrm>
        </p:spPr>
        <p:txBody>
          <a:bodyPr>
            <a:normAutofit/>
          </a:bodyPr>
          <a:lstStyle/>
          <a:p>
            <a:r>
              <a:rPr lang="en-US" dirty="0"/>
              <a:t>Combine </a:t>
            </a:r>
            <a:r>
              <a:rPr lang="en-US" dirty="0" err="1"/>
              <a:t>transcripciones</a:t>
            </a:r>
            <a:r>
              <a:rPr lang="en-US" dirty="0"/>
              <a:t> + </a:t>
            </a:r>
            <a:r>
              <a:rPr lang="en-US" dirty="0" err="1"/>
              <a:t>notas</a:t>
            </a:r>
            <a:r>
              <a:rPr lang="en-US" dirty="0"/>
              <a:t> de </a:t>
            </a:r>
            <a:r>
              <a:rPr lang="en-US" dirty="0" err="1"/>
              <a:t>elementos</a:t>
            </a:r>
            <a:r>
              <a:rPr lang="en-US" dirty="0"/>
              <a:t> no </a:t>
            </a:r>
            <a:r>
              <a:rPr lang="en-US" dirty="0" err="1"/>
              <a:t>verbales</a:t>
            </a:r>
            <a:r>
              <a:rPr lang="en-US" dirty="0"/>
              <a:t>..</a:t>
            </a:r>
          </a:p>
          <a:p>
            <a:r>
              <a:rPr lang="es-ES" dirty="0"/>
              <a:t>Organice una estación de trabajo ergonómica y tome descansos.</a:t>
            </a:r>
          </a:p>
          <a:p>
            <a:r>
              <a:rPr lang="es-ES" dirty="0"/>
              <a:t>Utilice números de línea en el software de procesamiento de textos.</a:t>
            </a:r>
          </a:p>
          <a:p>
            <a:r>
              <a:rPr lang="en-US" dirty="0" err="1"/>
              <a:t>Utilice</a:t>
            </a:r>
            <a:r>
              <a:rPr lang="en-US" dirty="0"/>
              <a:t> un </a:t>
            </a:r>
            <a:r>
              <a:rPr lang="en-US" dirty="0" err="1"/>
              <a:t>formato</a:t>
            </a:r>
            <a:r>
              <a:rPr lang="en-US" dirty="0"/>
              <a:t> de </a:t>
            </a:r>
            <a:r>
              <a:rPr lang="en-US" dirty="0" err="1"/>
              <a:t>texto</a:t>
            </a:r>
            <a:r>
              <a:rPr lang="en-US" dirty="0"/>
              <a:t> </a:t>
            </a:r>
            <a:r>
              <a:rPr lang="en-US" dirty="0" err="1"/>
              <a:t>enriquecido</a:t>
            </a:r>
            <a:r>
              <a:rPr lang="en-US" dirty="0"/>
              <a:t> (.rtf).</a:t>
            </a:r>
          </a:p>
          <a:p>
            <a:pPr marL="0" indent="0" algn="r">
              <a:buNone/>
            </a:pPr>
            <a:r>
              <a:rPr lang="en-US" dirty="0"/>
              <a:t>(Burke et al., 2010)</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959628" cy="5287670"/>
          </a:xfrm>
        </p:spPr>
        <p:txBody>
          <a:bodyPr>
            <a:normAutofit/>
          </a:bodyPr>
          <a:lstStyle/>
          <a:p>
            <a:r>
              <a:rPr lang="es-ES" sz="4400" dirty="0"/>
              <a:t>Cuando transcribes tus datos (pt.2)</a:t>
            </a:r>
            <a:endParaRPr lang="en-US" sz="4400" dirty="0"/>
          </a:p>
        </p:txBody>
      </p:sp>
      <p:sp>
        <p:nvSpPr>
          <p:cNvPr id="4" name="Slide Number Placeholder 3">
            <a:extLst>
              <a:ext uri="{FF2B5EF4-FFF2-40B4-BE49-F238E27FC236}">
                <a16:creationId xmlns:a16="http://schemas.microsoft.com/office/drawing/2014/main" id="{1BC8C939-4D48-C029-F745-CEA43D232405}"/>
              </a:ext>
            </a:extLst>
          </p:cNvPr>
          <p:cNvSpPr>
            <a:spLocks noGrp="1"/>
          </p:cNvSpPr>
          <p:nvPr>
            <p:ph type="sldNum" sz="quarter" idx="12"/>
          </p:nvPr>
        </p:nvSpPr>
        <p:spPr/>
        <p:txBody>
          <a:bodyPr/>
          <a:lstStyle/>
          <a:p>
            <a:fld id="{D57F1E4F-1CFF-5643-939E-217C01CDF565}" type="slidenum">
              <a:rPr lang="en-US" smtClean="0"/>
              <a:pPr/>
              <a:t>11</a:t>
            </a:fld>
            <a:endParaRPr lang="en-US" dirty="0"/>
          </a:p>
        </p:txBody>
      </p:sp>
    </p:spTree>
    <p:custDataLst>
      <p:tags r:id="rId1"/>
    </p:custDataLst>
    <p:extLst>
      <p:ext uri="{BB962C8B-B14F-4D97-AF65-F5344CB8AC3E}">
        <p14:creationId xmlns:p14="http://schemas.microsoft.com/office/powerpoint/2010/main" val="3737496702"/>
      </p:ext>
    </p:extLst>
  </p:cSld>
  <p:clrMapOvr>
    <a:masterClrMapping/>
  </p:clrMapOvr>
  <mc:AlternateContent xmlns:mc="http://schemas.openxmlformats.org/markup-compatibility/2006" xmlns:p14="http://schemas.microsoft.com/office/powerpoint/2010/main">
    <mc:Choice Requires="p14">
      <p:transition spd="slow" p14:dur="2000" advClick="0" advTm="59900"/>
    </mc:Choice>
    <mc:Fallback xmlns="">
      <p:transition spd="slow" advClick="0" advTm="59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20500"/>
                            </p:stCondLst>
                            <p:childTnLst>
                              <p:par>
                                <p:cTn id="8" presetID="1" presetClass="entr" presetSubtype="0" fill="hold" grpId="0" nodeType="afterEffect">
                                  <p:stCondLst>
                                    <p:cond delay="111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31600"/>
                            </p:stCondLst>
                            <p:childTnLst>
                              <p:par>
                                <p:cTn id="11" presetID="1" presetClass="entr" presetSubtype="0" fill="hold" grpId="0" nodeType="afterEffect">
                                  <p:stCondLst>
                                    <p:cond delay="75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39100"/>
                            </p:stCondLst>
                            <p:childTnLst>
                              <p:par>
                                <p:cTn id="14" presetID="1" presetClass="entr" presetSubtype="0" fill="hold" nodeType="afterEffect">
                                  <p:stCondLst>
                                    <p:cond delay="10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49100"/>
                            </p:stCondLst>
                            <p:childTnLst>
                              <p:par>
                                <p:cTn id="17" presetID="1" presetClass="entr" presetSubtype="0" fill="hold" grpId="0" nodeType="afterEffect">
                                  <p:stCondLst>
                                    <p:cond delay="71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94717" y="440827"/>
            <a:ext cx="7654407" cy="5664653"/>
          </a:xfrm>
        </p:spPr>
        <p:txBody>
          <a:bodyPr>
            <a:normAutofit/>
          </a:bodyPr>
          <a:lstStyle/>
          <a:p>
            <a:r>
              <a:rPr lang="es-ES" dirty="0"/>
              <a:t>Determinar el presupuesto a priori.</a:t>
            </a:r>
          </a:p>
          <a:p>
            <a:r>
              <a:rPr lang="en-US" dirty="0" err="1"/>
              <a:t>Discuta</a:t>
            </a:r>
            <a:r>
              <a:rPr lang="en-US" dirty="0"/>
              <a:t> </a:t>
            </a:r>
            <a:r>
              <a:rPr lang="en-US" dirty="0" err="1"/>
              <a:t>todos</a:t>
            </a:r>
            <a:r>
              <a:rPr lang="en-US" dirty="0"/>
              <a:t> </a:t>
            </a:r>
            <a:r>
              <a:rPr lang="en-US" dirty="0" err="1"/>
              <a:t>los</a:t>
            </a:r>
            <a:r>
              <a:rPr lang="en-US" dirty="0"/>
              <a:t> </a:t>
            </a:r>
            <a:r>
              <a:rPr lang="en-US" dirty="0" err="1"/>
              <a:t>costos</a:t>
            </a:r>
            <a:r>
              <a:rPr lang="en-US" dirty="0"/>
              <a:t>.</a:t>
            </a:r>
          </a:p>
          <a:p>
            <a:r>
              <a:rPr lang="es-ES" dirty="0">
                <a:latin typeface="Open Sans Light"/>
                <a:ea typeface="Open Sans Light"/>
                <a:cs typeface="Open Sans Light"/>
              </a:rPr>
              <a:t>¡¡¡Pida firmar un acuerdo de confidencialidad!!!!!</a:t>
            </a:r>
          </a:p>
          <a:p>
            <a:r>
              <a:rPr lang="es-ES" dirty="0"/>
              <a:t>¿Qué pasa con las pequeñas conversaciones durante las entrevistas?</a:t>
            </a:r>
          </a:p>
          <a:p>
            <a:r>
              <a:rPr lang="es-ES" dirty="0"/>
              <a:t>Verifique la calidad de una transcripción terminada antes de enviar más.</a:t>
            </a:r>
          </a:p>
          <a:p>
            <a:r>
              <a:rPr lang="es-ES" dirty="0"/>
              <a:t>Utilice un registro de transcripción para realizar un seguimiento del progreso de la transcripción.</a:t>
            </a:r>
            <a:endParaRPr lang="en-US" sz="2000" dirty="0"/>
          </a:p>
          <a:p>
            <a:pPr marL="0" indent="0" algn="r">
              <a:buNone/>
            </a:pPr>
            <a:r>
              <a:rPr lang="en-US" sz="1800" dirty="0"/>
              <a:t>(Burke, 2011; International Rescue Committee, 2017)</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0" y="440827"/>
            <a:ext cx="4236098" cy="5362814"/>
          </a:xfrm>
        </p:spPr>
        <p:txBody>
          <a:bodyPr>
            <a:normAutofit/>
          </a:bodyPr>
          <a:lstStyle/>
          <a:p>
            <a:r>
              <a:rPr lang="es-ES" sz="4200" dirty="0"/>
              <a:t>Cuando hay un transcriptor externo</a:t>
            </a:r>
            <a:endParaRPr lang="en-US" sz="4200" dirty="0"/>
          </a:p>
        </p:txBody>
      </p:sp>
      <p:sp>
        <p:nvSpPr>
          <p:cNvPr id="4" name="Slide Number Placeholder 3">
            <a:extLst>
              <a:ext uri="{FF2B5EF4-FFF2-40B4-BE49-F238E27FC236}">
                <a16:creationId xmlns:a16="http://schemas.microsoft.com/office/drawing/2014/main" id="{A7847F0A-0416-D3CD-69F8-C88BC0BD06FB}"/>
              </a:ext>
            </a:extLst>
          </p:cNvPr>
          <p:cNvSpPr>
            <a:spLocks noGrp="1"/>
          </p:cNvSpPr>
          <p:nvPr>
            <p:ph type="sldNum" sz="quarter" idx="12"/>
          </p:nvPr>
        </p:nvSpPr>
        <p:spPr/>
        <p:txBody>
          <a:bodyPr/>
          <a:lstStyle/>
          <a:p>
            <a:fld id="{D57F1E4F-1CFF-5643-939E-217C01CDF565}" type="slidenum">
              <a:rPr lang="en-US" smtClean="0"/>
              <a:pPr/>
              <a:t>12</a:t>
            </a:fld>
            <a:endParaRPr lang="en-US" dirty="0"/>
          </a:p>
        </p:txBody>
      </p:sp>
    </p:spTree>
    <p:custDataLst>
      <p:tags r:id="rId1"/>
    </p:custDataLst>
    <p:extLst>
      <p:ext uri="{BB962C8B-B14F-4D97-AF65-F5344CB8AC3E}">
        <p14:creationId xmlns:p14="http://schemas.microsoft.com/office/powerpoint/2010/main" val="4018888728"/>
      </p:ext>
    </p:extLst>
  </p:cSld>
  <p:clrMapOvr>
    <a:masterClrMapping/>
  </p:clrMapOvr>
  <mc:AlternateContent xmlns:mc="http://schemas.openxmlformats.org/markup-compatibility/2006" xmlns:p14="http://schemas.microsoft.com/office/powerpoint/2010/main">
    <mc:Choice Requires="p14">
      <p:transition spd="slow" p14:dur="2000" advClick="0" advTm="84150"/>
    </mc:Choice>
    <mc:Fallback xmlns="">
      <p:transition spd="slow" advClick="0" advTm="84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70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7000"/>
                            </p:stCondLst>
                            <p:childTnLst>
                              <p:par>
                                <p:cTn id="8" presetID="1" presetClass="entr" presetSubtype="0" fill="hold" grpId="0" nodeType="afterEffect">
                                  <p:stCondLst>
                                    <p:cond delay="118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28800"/>
                            </p:stCondLst>
                            <p:childTnLst>
                              <p:par>
                                <p:cTn id="11" presetID="1" presetClass="entr" presetSubtype="0" fill="hold" grpId="0" nodeType="afterEffect">
                                  <p:stCondLst>
                                    <p:cond delay="7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35800"/>
                            </p:stCondLst>
                            <p:childTnLst>
                              <p:par>
                                <p:cTn id="14" presetID="1" presetClass="entr" presetSubtype="0" fill="hold" grpId="0" nodeType="afterEffect">
                                  <p:stCondLst>
                                    <p:cond delay="71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42900"/>
                            </p:stCondLst>
                            <p:childTnLst>
                              <p:par>
                                <p:cTn id="17" presetID="1" presetClass="entr" presetSubtype="0" fill="hold" grpId="0" nodeType="afterEffect">
                                  <p:stCondLst>
                                    <p:cond delay="87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51600"/>
                            </p:stCondLst>
                            <p:childTnLst>
                              <p:par>
                                <p:cTn id="20" presetID="1" presetClass="entr" presetSubtype="0" fill="hold" nodeType="afterEffect">
                                  <p:stCondLst>
                                    <p:cond delay="1000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par>
                          <p:cTn id="22" fill="hold">
                            <p:stCondLst>
                              <p:cond delay="61600"/>
                            </p:stCondLst>
                            <p:childTnLst>
                              <p:par>
                                <p:cTn id="23" presetID="1" presetClass="entr" presetSubtype="0" fill="hold" grpId="0" nodeType="afterEffect">
                                  <p:stCondLst>
                                    <p:cond delay="2900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document&#10;&#10;Description automatically generated">
            <a:extLst>
              <a:ext uri="{FF2B5EF4-FFF2-40B4-BE49-F238E27FC236}">
                <a16:creationId xmlns:a16="http://schemas.microsoft.com/office/drawing/2014/main" id="{CAF314DA-A0E3-BC79-218C-4EB54DB0D234}"/>
              </a:ext>
            </a:extLst>
          </p:cNvPr>
          <p:cNvPicPr>
            <a:picLocks noChangeAspect="1"/>
          </p:cNvPicPr>
          <p:nvPr/>
        </p:nvPicPr>
        <p:blipFill>
          <a:blip r:embed="rId4"/>
          <a:stretch>
            <a:fillRect/>
          </a:stretch>
        </p:blipFill>
        <p:spPr>
          <a:xfrm>
            <a:off x="-2898110" y="407151"/>
            <a:ext cx="6748436" cy="6349722"/>
          </a:xfrm>
          <a:prstGeom prst="rect">
            <a:avLst/>
          </a:prstGeom>
        </p:spPr>
      </p:pic>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1" y="440827"/>
            <a:ext cx="4302369" cy="5287670"/>
          </a:xfrm>
        </p:spPr>
        <p:txBody>
          <a:bodyPr>
            <a:normAutofit/>
          </a:bodyPr>
          <a:lstStyle/>
          <a:p>
            <a:r>
              <a:rPr lang="es-ES" sz="4300" dirty="0"/>
              <a:t>Cuando hay un transcriptor externo</a:t>
            </a:r>
            <a:endParaRPr lang="en-US" sz="4300" dirty="0"/>
          </a:p>
        </p:txBody>
      </p:sp>
      <p:sp>
        <p:nvSpPr>
          <p:cNvPr id="4" name="Slide Number Placeholder 3">
            <a:extLst>
              <a:ext uri="{FF2B5EF4-FFF2-40B4-BE49-F238E27FC236}">
                <a16:creationId xmlns:a16="http://schemas.microsoft.com/office/drawing/2014/main" id="{5D58DCB0-54AC-5B7F-7D07-938E12BE522F}"/>
              </a:ext>
            </a:extLst>
          </p:cNvPr>
          <p:cNvSpPr>
            <a:spLocks noGrp="1"/>
          </p:cNvSpPr>
          <p:nvPr>
            <p:ph type="sldNum" sz="quarter" idx="12"/>
          </p:nvPr>
        </p:nvSpPr>
        <p:spPr/>
        <p:txBody>
          <a:bodyPr/>
          <a:lstStyle/>
          <a:p>
            <a:fld id="{D57F1E4F-1CFF-5643-939E-217C01CDF565}" type="slidenum">
              <a:rPr lang="en-US" smtClean="0"/>
              <a:pPr/>
              <a:t>13</a:t>
            </a:fld>
            <a:endParaRPr lang="en-US" dirty="0"/>
          </a:p>
        </p:txBody>
      </p:sp>
      <p:sp>
        <p:nvSpPr>
          <p:cNvPr id="7" name="Content Placeholder 1">
            <a:extLst>
              <a:ext uri="{FF2B5EF4-FFF2-40B4-BE49-F238E27FC236}">
                <a16:creationId xmlns:a16="http://schemas.microsoft.com/office/drawing/2014/main" id="{831BCA0B-F508-F230-B484-F7887803D87D}"/>
              </a:ext>
            </a:extLst>
          </p:cNvPr>
          <p:cNvSpPr>
            <a:spLocks noGrp="1"/>
          </p:cNvSpPr>
          <p:nvPr>
            <p:ph idx="1"/>
          </p:nvPr>
        </p:nvSpPr>
        <p:spPr>
          <a:xfrm>
            <a:off x="4394719" y="440827"/>
            <a:ext cx="7490540" cy="5654241"/>
          </a:xfrm>
        </p:spPr>
        <p:txBody>
          <a:bodyPr>
            <a:normAutofit lnSpcReduction="10000"/>
          </a:bodyPr>
          <a:lstStyle/>
          <a:p>
            <a:r>
              <a:rPr lang="es-ES" dirty="0"/>
              <a:t>Proporcione instrucciones a los transcriptores.</a:t>
            </a:r>
            <a:r>
              <a:rPr lang="en-US" sz="2000" dirty="0"/>
              <a:t>.</a:t>
            </a:r>
          </a:p>
          <a:p>
            <a:r>
              <a:rPr lang="es-ES" dirty="0"/>
              <a:t>La investigación tiene como objetivo determinar el nivel de detalle</a:t>
            </a:r>
            <a:r>
              <a:rPr lang="en-US" sz="2000" dirty="0"/>
              <a:t>. </a:t>
            </a:r>
          </a:p>
          <a:p>
            <a:r>
              <a:rPr lang="es-ES" dirty="0"/>
              <a:t>Símbolos de transcripción estandarizados. Por ejemplo, Jefferson (2004</a:t>
            </a:r>
            <a:r>
              <a:rPr lang="en-US" sz="2000" dirty="0"/>
              <a:t>).</a:t>
            </a:r>
            <a:endParaRPr lang="en-US" sz="2000" dirty="0">
              <a:highlight>
                <a:srgbClr val="FFFF00"/>
              </a:highlight>
            </a:endParaRPr>
          </a:p>
          <a:p>
            <a:r>
              <a:rPr lang="en-US" dirty="0"/>
              <a:t>Software de </a:t>
            </a:r>
            <a:r>
              <a:rPr lang="en-US" dirty="0" err="1"/>
              <a:t>análisis</a:t>
            </a:r>
            <a:r>
              <a:rPr lang="en-US" dirty="0"/>
              <a:t> y/o </a:t>
            </a:r>
            <a:r>
              <a:rPr lang="en-US" dirty="0" err="1"/>
              <a:t>necesidades</a:t>
            </a:r>
            <a:r>
              <a:rPr lang="en-US" dirty="0"/>
              <a:t> de </a:t>
            </a:r>
            <a:r>
              <a:rPr lang="en-US" dirty="0" err="1"/>
              <a:t>archivo</a:t>
            </a:r>
            <a:r>
              <a:rPr lang="en-US" dirty="0"/>
              <a:t> de </a:t>
            </a:r>
            <a:r>
              <a:rPr lang="en-US" dirty="0" err="1"/>
              <a:t>formatos</a:t>
            </a:r>
            <a:r>
              <a:rPr lang="en-US" dirty="0"/>
              <a:t> </a:t>
            </a:r>
            <a:r>
              <a:rPr lang="en-US" dirty="0" err="1"/>
              <a:t>específicos</a:t>
            </a:r>
            <a:r>
              <a:rPr lang="en-US" dirty="0"/>
              <a:t>.. </a:t>
            </a:r>
          </a:p>
          <a:p>
            <a:r>
              <a:rPr lang="es-ES" dirty="0"/>
              <a:t>Glosario de términos de uso frecuente que no son de uso común</a:t>
            </a:r>
            <a:r>
              <a:rPr lang="en-US" dirty="0"/>
              <a:t>. </a:t>
            </a:r>
          </a:p>
          <a:p>
            <a:r>
              <a:rPr lang="es-ES" dirty="0"/>
              <a:t>Comparta toda la información con el transcriptor.</a:t>
            </a:r>
            <a:r>
              <a:rPr lang="en-US" dirty="0"/>
              <a:t>.</a:t>
            </a:r>
          </a:p>
          <a:p>
            <a:r>
              <a:rPr lang="es-ES" dirty="0"/>
              <a:t>Verifique nuevamente la precisión y calidad de las transcripciones</a:t>
            </a:r>
            <a:r>
              <a:rPr lang="en-US" dirty="0"/>
              <a:t>.</a:t>
            </a:r>
            <a:endParaRPr lang="en-US" sz="2000" dirty="0"/>
          </a:p>
          <a:p>
            <a:pPr marL="0" indent="0" algn="r">
              <a:buNone/>
            </a:pPr>
            <a:endParaRPr lang="en-US" dirty="0"/>
          </a:p>
          <a:p>
            <a:pPr marL="0" indent="0" algn="r">
              <a:buNone/>
            </a:pPr>
            <a:r>
              <a:rPr lang="en-US" sz="1300" dirty="0"/>
              <a:t>(Burke, 2011; International Rescue Committee, 2017)</a:t>
            </a:r>
          </a:p>
        </p:txBody>
      </p:sp>
    </p:spTree>
    <p:custDataLst>
      <p:tags r:id="rId1"/>
    </p:custDataLst>
    <p:extLst>
      <p:ext uri="{BB962C8B-B14F-4D97-AF65-F5344CB8AC3E}">
        <p14:creationId xmlns:p14="http://schemas.microsoft.com/office/powerpoint/2010/main" val="1167122316"/>
      </p:ext>
    </p:extLst>
  </p:cSld>
  <p:clrMapOvr>
    <a:masterClrMapping/>
  </p:clrMapOvr>
  <mc:AlternateContent xmlns:mc="http://schemas.openxmlformats.org/markup-compatibility/2006" xmlns:p14="http://schemas.microsoft.com/office/powerpoint/2010/main">
    <mc:Choice Requires="p14">
      <p:transition spd="slow" p14:dur="2000" advClick="0" advTm="136900"/>
    </mc:Choice>
    <mc:Fallback xmlns="">
      <p:transition spd="slow" advClick="0" advTm="13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600"/>
                            </p:stCondLst>
                            <p:childTnLst>
                              <p:par>
                                <p:cTn id="5" presetID="1" presetClass="entr" presetSubtype="0" fill="hold" grpId="0" nodeType="afterEffect">
                                  <p:stCondLst>
                                    <p:cond delay="100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par>
                          <p:cTn id="7" fill="hold">
                            <p:stCondLst>
                              <p:cond delay="2600"/>
                            </p:stCondLst>
                            <p:childTnLst>
                              <p:par>
                                <p:cTn id="8" presetID="1" presetClass="entr" presetSubtype="0" fill="hold" grpId="0" nodeType="afterEffect">
                                  <p:stCondLst>
                                    <p:cond delay="11000"/>
                                  </p:stCondLst>
                                  <p:childTnLst>
                                    <p:set>
                                      <p:cBhvr>
                                        <p:cTn id="9" dur="1" fill="hold">
                                          <p:stCondLst>
                                            <p:cond delay="0"/>
                                          </p:stCondLst>
                                        </p:cTn>
                                        <p:tgtEl>
                                          <p:spTgt spid="7">
                                            <p:txEl>
                                              <p:pRg st="1" end="1"/>
                                            </p:txEl>
                                          </p:spTgt>
                                        </p:tgtEl>
                                        <p:attrNameLst>
                                          <p:attrName>style.visibility</p:attrName>
                                        </p:attrNameLst>
                                      </p:cBhvr>
                                      <p:to>
                                        <p:strVal val="visible"/>
                                      </p:to>
                                    </p:set>
                                  </p:childTnLst>
                                </p:cTn>
                              </p:par>
                            </p:childTnLst>
                          </p:cTn>
                        </p:par>
                        <p:par>
                          <p:cTn id="10" fill="hold">
                            <p:stCondLst>
                              <p:cond delay="13600"/>
                            </p:stCondLst>
                            <p:childTnLst>
                              <p:par>
                                <p:cTn id="11" presetID="1" presetClass="entr" presetSubtype="0" fill="hold" grpId="0" nodeType="afterEffect">
                                  <p:stCondLst>
                                    <p:cond delay="1410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par>
                          <p:cTn id="13" fill="hold">
                            <p:stCondLst>
                              <p:cond delay="27700"/>
                            </p:stCondLst>
                            <p:childTnLst>
                              <p:par>
                                <p:cTn id="14" presetID="1" presetClass="entr" presetSubtype="0" fill="hold" grpId="0" nodeType="afterEffect">
                                  <p:stCondLst>
                                    <p:cond delay="19800"/>
                                  </p:stCondLst>
                                  <p:childTnLst>
                                    <p:set>
                                      <p:cBhvr>
                                        <p:cTn id="15" dur="1" fill="hold">
                                          <p:stCondLst>
                                            <p:cond delay="0"/>
                                          </p:stCondLst>
                                        </p:cTn>
                                        <p:tgtEl>
                                          <p:spTgt spid="7">
                                            <p:txEl>
                                              <p:pRg st="3" end="3"/>
                                            </p:txEl>
                                          </p:spTgt>
                                        </p:tgtEl>
                                        <p:attrNameLst>
                                          <p:attrName>style.visibility</p:attrName>
                                        </p:attrNameLst>
                                      </p:cBhvr>
                                      <p:to>
                                        <p:strVal val="visible"/>
                                      </p:to>
                                    </p:set>
                                  </p:childTnLst>
                                </p:cTn>
                              </p:par>
                            </p:childTnLst>
                          </p:cTn>
                        </p:par>
                        <p:par>
                          <p:cTn id="16" fill="hold">
                            <p:stCondLst>
                              <p:cond delay="47500"/>
                            </p:stCondLst>
                            <p:childTnLst>
                              <p:par>
                                <p:cTn id="17" presetID="1" presetClass="entr" presetSubtype="0" fill="hold" grpId="0" nodeType="afterEffect">
                                  <p:stCondLst>
                                    <p:cond delay="1140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par>
                          <p:cTn id="19" fill="hold">
                            <p:stCondLst>
                              <p:cond delay="58900"/>
                            </p:stCondLst>
                            <p:childTnLst>
                              <p:par>
                                <p:cTn id="20" presetID="1" presetClass="entr" presetSubtype="0" fill="hold" grpId="0" nodeType="afterEffect">
                                  <p:stCondLst>
                                    <p:cond delay="14000"/>
                                  </p:stCondLst>
                                  <p:childTnLst>
                                    <p:set>
                                      <p:cBhvr>
                                        <p:cTn id="21" dur="1" fill="hold">
                                          <p:stCondLst>
                                            <p:cond delay="0"/>
                                          </p:stCondLst>
                                        </p:cTn>
                                        <p:tgtEl>
                                          <p:spTgt spid="7">
                                            <p:txEl>
                                              <p:pRg st="5" end="5"/>
                                            </p:txEl>
                                          </p:spTgt>
                                        </p:tgtEl>
                                        <p:attrNameLst>
                                          <p:attrName>style.visibility</p:attrName>
                                        </p:attrNameLst>
                                      </p:cBhvr>
                                      <p:to>
                                        <p:strVal val="visible"/>
                                      </p:to>
                                    </p:set>
                                  </p:childTnLst>
                                </p:cTn>
                              </p:par>
                            </p:childTnLst>
                          </p:cTn>
                        </p:par>
                        <p:par>
                          <p:cTn id="22" fill="hold">
                            <p:stCondLst>
                              <p:cond delay="72900"/>
                            </p:stCondLst>
                            <p:childTnLst>
                              <p:par>
                                <p:cTn id="23" presetID="1" presetClass="entr" presetSubtype="0" fill="hold" grpId="0" nodeType="afterEffect">
                                  <p:stCondLst>
                                    <p:cond delay="710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par>
                          <p:cTn id="25" fill="hold">
                            <p:stCondLst>
                              <p:cond delay="80000"/>
                            </p:stCondLst>
                            <p:childTnLst>
                              <p:par>
                                <p:cTn id="26" presetID="1" presetClass="entr" presetSubtype="0" fill="hold" grpId="0" nodeType="afterEffect">
                                  <p:stCondLst>
                                    <p:cond delay="12000"/>
                                  </p:stCondLst>
                                  <p:childTnLst>
                                    <p:set>
                                      <p:cBhvr>
                                        <p:cTn id="27" dur="1" fill="hold">
                                          <p:stCondLst>
                                            <p:cond delay="0"/>
                                          </p:stCondLst>
                                        </p:cTn>
                                        <p:tgtEl>
                                          <p:spTgt spid="7">
                                            <p:txEl>
                                              <p:pRg st="8" end="8"/>
                                            </p:txEl>
                                          </p:spTgt>
                                        </p:tgtEl>
                                        <p:attrNameLst>
                                          <p:attrName>style.visibility</p:attrName>
                                        </p:attrNameLst>
                                      </p:cBhvr>
                                      <p:to>
                                        <p:strVal val="visible"/>
                                      </p:to>
                                    </p:set>
                                  </p:childTnLst>
                                </p:cTn>
                              </p:par>
                            </p:childTnLst>
                          </p:cTn>
                        </p:par>
                        <p:par>
                          <p:cTn id="28" fill="hold">
                            <p:stCondLst>
                              <p:cond delay="92000"/>
                            </p:stCondLst>
                            <p:childTnLst>
                              <p:par>
                                <p:cTn id="29" presetID="14" presetClass="entr" presetSubtype="1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50702" y="440827"/>
            <a:ext cx="7623110" cy="5754700"/>
          </a:xfrm>
        </p:spPr>
        <p:txBody>
          <a:bodyPr>
            <a:normAutofit/>
          </a:bodyPr>
          <a:lstStyle/>
          <a:p>
            <a:r>
              <a:rPr lang="es-ES" dirty="0"/>
              <a:t>Primero transcriba archivos de audio en el idioma original y luego tradúzcalos al idioma de destino..</a:t>
            </a:r>
          </a:p>
          <a:p>
            <a:r>
              <a:rPr lang="es-ES" dirty="0"/>
              <a:t>Considere el riesgo de exponer las identidades de los participantes manteniendo expresiones vernáculas u otros identificadores..</a:t>
            </a:r>
          </a:p>
          <a:p>
            <a:r>
              <a:rPr lang="es-ES" dirty="0"/>
              <a:t>La velocidad, el tono, el énfasis, etc. pueden afectar la interpretación de los datos.</a:t>
            </a:r>
            <a:endParaRPr lang="en-US" sz="1000" dirty="0"/>
          </a:p>
          <a:p>
            <a:pPr marL="0" indent="0" algn="r">
              <a:buNone/>
            </a:pPr>
            <a:endParaRPr lang="en-US" sz="1000" dirty="0"/>
          </a:p>
          <a:p>
            <a:pPr marL="0" indent="0" algn="r">
              <a:buNone/>
            </a:pPr>
            <a:endParaRPr lang="en-US" sz="1000" dirty="0"/>
          </a:p>
          <a:p>
            <a:pPr marL="0" indent="0" algn="r">
              <a:buNone/>
            </a:pPr>
            <a:endParaRPr lang="en-US" sz="1000" dirty="0"/>
          </a:p>
          <a:p>
            <a:pPr marL="0" indent="0" algn="r">
              <a:buNone/>
            </a:pPr>
            <a:r>
              <a:rPr lang="en-US" sz="1800" dirty="0"/>
              <a:t>(Bailey, 2008; International Rescue Committee, 2017)</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1" y="440827"/>
            <a:ext cx="4254758" cy="5287670"/>
          </a:xfrm>
        </p:spPr>
        <p:txBody>
          <a:bodyPr>
            <a:normAutofit/>
          </a:bodyPr>
          <a:lstStyle/>
          <a:p>
            <a:r>
              <a:rPr lang="en-US" sz="4200" spc="-150" dirty="0"/>
              <a:t>Transcripciones: puntos </a:t>
            </a:r>
            <a:r>
              <a:rPr lang="en-US" sz="4200" spc="-150" dirty="0" err="1"/>
              <a:t>generales</a:t>
            </a:r>
            <a:endParaRPr lang="en-US" sz="4200" spc="-150" dirty="0"/>
          </a:p>
        </p:txBody>
      </p:sp>
      <p:sp>
        <p:nvSpPr>
          <p:cNvPr id="4" name="Slide Number Placeholder 3">
            <a:extLst>
              <a:ext uri="{FF2B5EF4-FFF2-40B4-BE49-F238E27FC236}">
                <a16:creationId xmlns:a16="http://schemas.microsoft.com/office/drawing/2014/main" id="{8F34479F-9CCB-9106-90E8-253EEFAC45F4}"/>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custDataLst>
      <p:tags r:id="rId1"/>
    </p:custDataLst>
    <p:extLst>
      <p:ext uri="{BB962C8B-B14F-4D97-AF65-F5344CB8AC3E}">
        <p14:creationId xmlns:p14="http://schemas.microsoft.com/office/powerpoint/2010/main" val="297277519"/>
      </p:ext>
    </p:extLst>
  </p:cSld>
  <p:clrMapOvr>
    <a:masterClrMapping/>
  </p:clrMapOvr>
  <mc:AlternateContent xmlns:mc="http://schemas.openxmlformats.org/markup-compatibility/2006" xmlns:p14="http://schemas.microsoft.com/office/powerpoint/2010/main">
    <mc:Choice Requires="p14">
      <p:transition spd="slow" p14:dur="2000" advClick="0" advTm="74090"/>
    </mc:Choice>
    <mc:Fallback xmlns="">
      <p:transition spd="slow" advClick="0" advTm="7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75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7500"/>
                            </p:stCondLst>
                            <p:childTnLst>
                              <p:par>
                                <p:cTn id="8" presetID="1" presetClass="entr" presetSubtype="0" fill="hold" grpId="0" nodeType="afterEffect">
                                  <p:stCondLst>
                                    <p:cond delay="4225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59750"/>
                            </p:stCondLst>
                            <p:childTnLst>
                              <p:par>
                                <p:cTn id="11" presetID="1" presetClass="entr" presetSubtype="0" fill="hold" nodeType="after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59750"/>
                            </p:stCondLst>
                            <p:childTnLst>
                              <p:par>
                                <p:cTn id="14" presetID="1" presetClass="entr" presetSubtype="0" fill="hold" grpId="0" nodeType="afterEffect">
                                  <p:stCondLst>
                                    <p:cond delay="12500"/>
                                  </p:stCondLst>
                                  <p:childTnLst>
                                    <p:set>
                                      <p:cBhvr>
                                        <p:cTn id="1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DEC7AE-079D-F0F7-4923-8E6E58F1516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
        <p:nvSpPr>
          <p:cNvPr id="5" name="Content Placeholder 4">
            <a:extLst>
              <a:ext uri="{FF2B5EF4-FFF2-40B4-BE49-F238E27FC236}">
                <a16:creationId xmlns:a16="http://schemas.microsoft.com/office/drawing/2014/main" id="{3481ED2B-B860-F4C0-0527-DC2145A69EF5}"/>
              </a:ext>
            </a:extLst>
          </p:cNvPr>
          <p:cNvSpPr txBox="1">
            <a:spLocks noGrp="1"/>
          </p:cNvSpPr>
          <p:nvPr>
            <p:ph idx="4294967295"/>
          </p:nvPr>
        </p:nvSpPr>
        <p:spPr>
          <a:xfrm>
            <a:off x="0" y="0"/>
            <a:ext cx="6096000" cy="6858000"/>
          </a:xfrm>
          <a:prstGeom prst="rect">
            <a:avLst/>
          </a:prstGeom>
          <a:solidFill>
            <a:schemeClr val="bg1"/>
          </a:solidFill>
        </p:spPr>
        <p:txBody>
          <a:bodyPr wrap="square" rtlCol="0">
            <a:noAutofit/>
          </a:bodyPr>
          <a:lstStyle/>
          <a:p>
            <a:pPr marL="0" indent="0">
              <a:lnSpc>
                <a:spcPct val="107000"/>
              </a:lnSpc>
              <a:spcAft>
                <a:spcPts val="800"/>
              </a:spcAft>
              <a:buNone/>
            </a:pPr>
            <a:r>
              <a:rPr lang="es-ES" sz="1100" kern="100" dirty="0">
                <a:latin typeface="Calibri" panose="020F0502020204030204" pitchFamily="34" charset="0"/>
                <a:ea typeface="Calibri" panose="020F0502020204030204" pitchFamily="34" charset="0"/>
                <a:cs typeface="Times New Roman" panose="02020603050405020304" pitchFamily="18" charset="0"/>
              </a:rPr>
              <a:t>Muchas gracias y debido a que mencionó las diferencias uhm sin pensarlo mucho qué cuáles son las diferencias mas importantes que vienen a la mente si piensa en las diferentes regiones </a:t>
            </a:r>
            <a:r>
              <a:rPr lang="es-ES" sz="1100" kern="100" dirty="0" err="1">
                <a:latin typeface="Calibri" panose="020F0502020204030204" pitchFamily="34" charset="0"/>
                <a:ea typeface="Calibri" panose="020F0502020204030204" pitchFamily="34" charset="0"/>
                <a:cs typeface="Times New Roman" panose="02020603050405020304" pitchFamily="18" charset="0"/>
              </a:rPr>
              <a:t>uuhhh</a:t>
            </a:r>
            <a:r>
              <a:rPr lang="es-ES" sz="1100" kern="100" dirty="0">
                <a:latin typeface="Calibri" panose="020F0502020204030204" pitchFamily="34" charset="0"/>
                <a:ea typeface="Calibri" panose="020F0502020204030204" pitchFamily="34" charset="0"/>
                <a:cs typeface="Times New Roman" panose="02020603050405020304" pitchFamily="18" charset="0"/>
              </a:rPr>
              <a:t> eso es ok entonces puedes elegir los aspectos en los que quieres enfocarte sí es uhm esto es solo desde mi perspectiva y es muy general pero diría que uhm una diferencia es que el papel de las diferentes organizaciones en las regiones es ligeramente diferente en África Occidental tienen muchas organizaciones de agricultores muy fuertes y las organizaciones de agricultores o federaciones de agricultores en algunos casos son bastante centrales para y se han vuelto cada vez más uhm. a las redes de investigación de agricultores y así pueden usar sus uhm quiero llamarlo tal vez capital social pero de todos modos usan sus conexiones con agricultores en muchas regiones diferentes y muchos agricultores diferentes uhm para </a:t>
            </a:r>
            <a:r>
              <a:rPr lang="es-ES" sz="1100" kern="100" dirty="0" err="1">
                <a:latin typeface="Calibri" panose="020F0502020204030204" pitchFamily="34" charset="0"/>
                <a:ea typeface="Calibri" panose="020F0502020204030204" pitchFamily="34" charset="0"/>
                <a:cs typeface="Times New Roman" panose="02020603050405020304" pitchFamily="18" charset="0"/>
              </a:rPr>
              <a:t>ahhh</a:t>
            </a:r>
            <a:r>
              <a:rPr lang="es-ES" sz="1100" kern="100" dirty="0">
                <a:latin typeface="Calibri" panose="020F0502020204030204" pitchFamily="34" charset="0"/>
                <a:ea typeface="Calibri" panose="020F0502020204030204" pitchFamily="34" charset="0"/>
                <a:cs typeface="Times New Roman" panose="02020603050405020304" pitchFamily="18" charset="0"/>
              </a:rPr>
              <a:t> crear una gran red de agricultores y ellos pueden estar haciendo uhm esto este trabajo que puede ser parte de un FRN por ejemplo y uhm obviamente hay diferencias en los cultivos en las técnicas agrícolas en el clima en ya sabes los suelos uhm ya sabes hay muchas otras diferencias uhm en África oriental y meridional las ONG son a menudo las organizaciones que son más centrales para uhm el desarrollo de una FRN uhm podría ser una ONG o una organización de la sociedad civil o una organización comunitaria </a:t>
            </a:r>
            <a:r>
              <a:rPr lang="es-ES" sz="1100" kern="100" dirty="0" err="1">
                <a:latin typeface="Calibri" panose="020F0502020204030204" pitchFamily="34" charset="0"/>
                <a:ea typeface="Calibri" panose="020F0502020204030204" pitchFamily="34" charset="0"/>
                <a:cs typeface="Times New Roman" panose="02020603050405020304" pitchFamily="18" charset="0"/>
              </a:rPr>
              <a:t>hmm</a:t>
            </a:r>
            <a:r>
              <a:rPr lang="es-ES" sz="1100" kern="100" dirty="0">
                <a:latin typeface="Calibri" panose="020F0502020204030204" pitchFamily="34" charset="0"/>
                <a:ea typeface="Calibri" panose="020F0502020204030204" pitchFamily="34" charset="0"/>
                <a:cs typeface="Times New Roman" panose="02020603050405020304" pitchFamily="18" charset="0"/>
              </a:rPr>
              <a:t> </a:t>
            </a:r>
            <a:r>
              <a:rPr lang="es-ES" sz="1100" kern="100" dirty="0" err="1">
                <a:latin typeface="Calibri" panose="020F0502020204030204" pitchFamily="34" charset="0"/>
                <a:ea typeface="Calibri" panose="020F0502020204030204" pitchFamily="34" charset="0"/>
                <a:cs typeface="Times New Roman" panose="02020603050405020304" pitchFamily="18" charset="0"/>
              </a:rPr>
              <a:t>hmm</a:t>
            </a:r>
            <a:r>
              <a:rPr lang="es-ES" sz="1100" kern="100" dirty="0">
                <a:latin typeface="Calibri" panose="020F0502020204030204" pitchFamily="34" charset="0"/>
                <a:ea typeface="Calibri" panose="020F0502020204030204" pitchFamily="34" charset="0"/>
                <a:cs typeface="Times New Roman" panose="02020603050405020304" pitchFamily="18" charset="0"/>
              </a:rPr>
              <a:t> y luego uhm en los Andes es una especie de mezcla yo y creo que ya sabes lo interesante es de los Andes eso la profundidad de </a:t>
            </a:r>
            <a:r>
              <a:rPr lang="es-ES" sz="1100" kern="100" dirty="0" err="1">
                <a:latin typeface="Calibri" panose="020F0502020204030204" pitchFamily="34" charset="0"/>
                <a:ea typeface="Calibri" panose="020F0502020204030204" pitchFamily="34" charset="0"/>
                <a:cs typeface="Times New Roman" panose="02020603050405020304" pitchFamily="18" charset="0"/>
              </a:rPr>
              <a:t>de</a:t>
            </a:r>
            <a:r>
              <a:rPr lang="es-ES" sz="1100" kern="100" dirty="0">
                <a:latin typeface="Calibri" panose="020F0502020204030204" pitchFamily="34" charset="0"/>
                <a:ea typeface="Calibri" panose="020F0502020204030204" pitchFamily="34" charset="0"/>
                <a:cs typeface="Times New Roman" panose="02020603050405020304" pitchFamily="18" charset="0"/>
              </a:rPr>
              <a:t> una experiencia y uhm su historia con métodos participativos entonces yo ya sabes hay </a:t>
            </a:r>
            <a:r>
              <a:rPr lang="es-ES" sz="1100" kern="100" dirty="0" err="1">
                <a:latin typeface="Calibri" panose="020F0502020204030204" pitchFamily="34" charset="0"/>
                <a:ea typeface="Calibri" panose="020F0502020204030204" pitchFamily="34" charset="0"/>
                <a:cs typeface="Times New Roman" panose="02020603050405020304" pitchFamily="18" charset="0"/>
              </a:rPr>
              <a:t>hay</a:t>
            </a:r>
            <a:r>
              <a:rPr lang="es-ES" sz="1100" kern="100" dirty="0">
                <a:latin typeface="Calibri" panose="020F0502020204030204" pitchFamily="34" charset="0"/>
                <a:ea typeface="Calibri" panose="020F0502020204030204" pitchFamily="34" charset="0"/>
                <a:cs typeface="Times New Roman" panose="02020603050405020304" pitchFamily="18" charset="0"/>
              </a:rPr>
              <a:t> una larga historia de movimientos emancipadores y uhm centrada en el agricultor uhm investigación y práctica etcétera </a:t>
            </a:r>
            <a:r>
              <a:rPr lang="es-ES" sz="1100" kern="100" dirty="0" err="1">
                <a:latin typeface="Calibri" panose="020F0502020204030204" pitchFamily="34" charset="0"/>
                <a:ea typeface="Calibri" panose="020F0502020204030204" pitchFamily="34" charset="0"/>
                <a:cs typeface="Times New Roman" panose="02020603050405020304" pitchFamily="18" charset="0"/>
              </a:rPr>
              <a:t>etcétera</a:t>
            </a:r>
            <a:r>
              <a:rPr lang="es-ES" sz="1100" kern="100" dirty="0">
                <a:latin typeface="Calibri" panose="020F0502020204030204" pitchFamily="34" charset="0"/>
                <a:ea typeface="Calibri" panose="020F0502020204030204" pitchFamily="34" charset="0"/>
                <a:cs typeface="Times New Roman" panose="02020603050405020304" pitchFamily="18" charset="0"/>
              </a:rPr>
              <a:t> así que hay son simplemente cada región tiene sus propias especificidades y sus propias fortalezas realmente</a:t>
            </a:r>
          </a:p>
          <a:p>
            <a:pPr marL="0" indent="0">
              <a:lnSpc>
                <a:spcPct val="107000"/>
              </a:lnSpc>
              <a:spcAft>
                <a:spcPts val="800"/>
              </a:spcAft>
              <a:buNone/>
            </a:pPr>
            <a:r>
              <a:rPr lang="es-ES" sz="1100" kern="100" dirty="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es-ES" sz="1100" kern="100" dirty="0">
                <a:latin typeface="Calibri" panose="020F0502020204030204" pitchFamily="34" charset="0"/>
                <a:ea typeface="Calibri" panose="020F0502020204030204" pitchFamily="34" charset="0"/>
                <a:cs typeface="Times New Roman" panose="02020603050405020304" pitchFamily="18" charset="0"/>
              </a:rPr>
              <a:t>Esa es una pregunta realmente difícil uhm bueno creo que en África Occidental esto una fortaleza es justamente el número de agricultores a los que pueden llegar bastante uhm con los tipos de infraestructuras y organizaciones que tienen uhm puede llegar a muchos agricultores uh con bastante eficacia uhm entonces eso ciertamente es uno uhm yo </a:t>
            </a:r>
            <a:r>
              <a:rPr lang="es-ES" sz="1100" kern="100" dirty="0" err="1">
                <a:latin typeface="Calibri" panose="020F0502020204030204" pitchFamily="34" charset="0"/>
                <a:ea typeface="Calibri" panose="020F0502020204030204" pitchFamily="34" charset="0"/>
                <a:cs typeface="Times New Roman" panose="02020603050405020304" pitchFamily="18" charset="0"/>
              </a:rPr>
              <a:t>yo</a:t>
            </a:r>
            <a:r>
              <a:rPr lang="es-ES" sz="1100" kern="100" dirty="0">
                <a:latin typeface="Calibri" panose="020F0502020204030204" pitchFamily="34" charset="0"/>
                <a:ea typeface="Calibri" panose="020F0502020204030204" pitchFamily="34" charset="0"/>
                <a:cs typeface="Times New Roman" panose="02020603050405020304" pitchFamily="18" charset="0"/>
              </a:rPr>
              <a:t> y </a:t>
            </a:r>
            <a:r>
              <a:rPr lang="es-ES" sz="1100" kern="100" dirty="0" err="1">
                <a:latin typeface="Calibri" panose="020F0502020204030204" pitchFamily="34" charset="0"/>
                <a:ea typeface="Calibri" panose="020F0502020204030204" pitchFamily="34" charset="0"/>
                <a:cs typeface="Times New Roman" panose="02020603050405020304" pitchFamily="18" charset="0"/>
              </a:rPr>
              <a:t>y</a:t>
            </a:r>
            <a:r>
              <a:rPr lang="es-ES" sz="1100" kern="100" dirty="0">
                <a:latin typeface="Calibri" panose="020F0502020204030204" pitchFamily="34" charset="0"/>
                <a:ea typeface="Calibri" panose="020F0502020204030204" pitchFamily="34" charset="0"/>
                <a:cs typeface="Times New Roman" panose="02020603050405020304" pitchFamily="18" charset="0"/>
              </a:rPr>
              <a:t> es ya sabes la cosa es que varía mucho según el proyecto eso es esa es la otra cosa </a:t>
            </a:r>
            <a:r>
              <a:rPr lang="es-ES" sz="1100" kern="100" dirty="0" err="1">
                <a:latin typeface="Calibri" panose="020F0502020204030204" pitchFamily="34" charset="0"/>
                <a:ea typeface="Calibri" panose="020F0502020204030204" pitchFamily="34" charset="0"/>
                <a:cs typeface="Times New Roman" panose="02020603050405020304" pitchFamily="18" charset="0"/>
              </a:rPr>
              <a:t>hmm</a:t>
            </a:r>
            <a:r>
              <a:rPr lang="es-ES" sz="1100" kern="100" dirty="0">
                <a:latin typeface="Calibri" panose="020F0502020204030204" pitchFamily="34" charset="0"/>
                <a:ea typeface="Calibri" panose="020F0502020204030204" pitchFamily="34" charset="0"/>
                <a:cs typeface="Times New Roman" panose="02020603050405020304" pitchFamily="18" charset="0"/>
              </a:rPr>
              <a:t> </a:t>
            </a:r>
            <a:r>
              <a:rPr lang="es-ES" sz="1100" kern="100" dirty="0" err="1">
                <a:latin typeface="Calibri" panose="020F0502020204030204" pitchFamily="34" charset="0"/>
                <a:ea typeface="Calibri" panose="020F0502020204030204" pitchFamily="34" charset="0"/>
                <a:cs typeface="Times New Roman" panose="02020603050405020304" pitchFamily="18" charset="0"/>
              </a:rPr>
              <a:t>hmm</a:t>
            </a:r>
            <a:endParaRPr lang="es-ES" sz="11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ES" sz="1100" kern="100" dirty="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Aft>
                <a:spcPts val="800"/>
              </a:spcAft>
              <a:buNone/>
            </a:pPr>
            <a:r>
              <a:rPr lang="es-ES" sz="1100" kern="100" dirty="0">
                <a:latin typeface="Calibri" panose="020F0502020204030204" pitchFamily="34" charset="0"/>
                <a:ea typeface="Calibri" panose="020F0502020204030204" pitchFamily="34" charset="0"/>
                <a:cs typeface="Times New Roman" panose="02020603050405020304" pitchFamily="18" charset="0"/>
              </a:rPr>
              <a:t>Querer traer también el conocimiento de los agricultores eso es lo importante creo es que tú uh </a:t>
            </a:r>
            <a:r>
              <a:rPr lang="es-ES" sz="1100" kern="100" dirty="0" err="1">
                <a:latin typeface="Calibri" panose="020F0502020204030204" pitchFamily="34" charset="0"/>
                <a:ea typeface="Calibri" panose="020F0502020204030204" pitchFamily="34" charset="0"/>
                <a:cs typeface="Times New Roman" panose="02020603050405020304" pitchFamily="18" charset="0"/>
              </a:rPr>
              <a:t>uh</a:t>
            </a:r>
            <a:r>
              <a:rPr lang="es-ES" sz="1100" kern="100" dirty="0">
                <a:latin typeface="Calibri" panose="020F0502020204030204" pitchFamily="34" charset="0"/>
                <a:ea typeface="Calibri" panose="020F0502020204030204" pitchFamily="34" charset="0"/>
                <a:cs typeface="Times New Roman" panose="02020603050405020304" pitchFamily="18" charset="0"/>
              </a:rPr>
              <a:t> es que tú también espero que creo que la mayoría de los FRN realmente están uhm prestando atención a los conocimientos de los agricultores y a los conocimientos locales y a las diferentes formas de los mismos a veces también los conocimientos tradicionales e indígenas</a:t>
            </a:r>
          </a:p>
        </p:txBody>
      </p:sp>
      <p:sp>
        <p:nvSpPr>
          <p:cNvPr id="6" name="TextBox 5">
            <a:extLst>
              <a:ext uri="{FF2B5EF4-FFF2-40B4-BE49-F238E27FC236}">
                <a16:creationId xmlns:a16="http://schemas.microsoft.com/office/drawing/2014/main" id="{6D5BD3DD-6007-7423-37F7-A13869E4E145}"/>
              </a:ext>
            </a:extLst>
          </p:cNvPr>
          <p:cNvSpPr txBox="1"/>
          <p:nvPr/>
        </p:nvSpPr>
        <p:spPr>
          <a:xfrm>
            <a:off x="6096000" y="0"/>
            <a:ext cx="6096000" cy="6858000"/>
          </a:xfrm>
          <a:prstGeom prst="rect">
            <a:avLst/>
          </a:prstGeom>
          <a:solidFill>
            <a:schemeClr val="accent2">
              <a:lumMod val="20000"/>
              <a:lumOff val="80000"/>
            </a:schemeClr>
          </a:solidFill>
        </p:spPr>
        <p:txBody>
          <a:bodyPr wrap="square" lIns="91440" tIns="45720" rIns="91440" bIns="45720" rtlCol="0" anchor="t">
            <a:noAutofit/>
          </a:bodyPr>
          <a:lstStyle/>
          <a:p>
            <a:pPr>
              <a:spcAft>
                <a:spcPts val="800"/>
              </a:spcAft>
            </a:pPr>
            <a:r>
              <a:rPr lang="es-ES" sz="105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E: </a:t>
            </a:r>
            <a:r>
              <a:rPr lang="es-ES" sz="1050" kern="100" dirty="0">
                <a:latin typeface="Calibri" panose="020F0502020204030204" pitchFamily="34" charset="0"/>
                <a:ea typeface="Calibri" panose="020F0502020204030204" pitchFamily="34" charset="0"/>
                <a:cs typeface="Times New Roman" panose="02020603050405020304" pitchFamily="18" charset="0"/>
              </a:rPr>
              <a:t>Muchas gracias. Y, debido a que mencionó las diferencias, uhm, sin pensarlo mucho, ¿qué, cuáles son las diferencias mas importantes que vienen a la mente si piensa en las diferentes regiones?</a:t>
            </a:r>
          </a:p>
          <a:p>
            <a:pPr>
              <a:spcAft>
                <a:spcPts val="800"/>
              </a:spcAft>
            </a:pPr>
            <a:r>
              <a:rPr lang="es-ES" sz="105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ME01: </a:t>
            </a:r>
            <a:r>
              <a:rPr lang="es-ES" sz="1050" kern="100" dirty="0">
                <a:latin typeface="Calibri" panose="020F0502020204030204" pitchFamily="34" charset="0"/>
                <a:ea typeface="Calibri" panose="020F0502020204030204" pitchFamily="34" charset="0"/>
                <a:cs typeface="Times New Roman" panose="02020603050405020304" pitchFamily="18" charset="0"/>
              </a:rPr>
              <a:t>[</a:t>
            </a:r>
            <a:r>
              <a:rPr lang="es-ES" sz="1050" kern="100" dirty="0" err="1">
                <a:latin typeface="Calibri" panose="020F0502020204030204" pitchFamily="34" charset="0"/>
                <a:ea typeface="Calibri" panose="020F0502020204030204" pitchFamily="34" charset="0"/>
                <a:cs typeface="Times New Roman" panose="02020603050405020304" pitchFamily="18" charset="0"/>
              </a:rPr>
              <a:t>uuhhh</a:t>
            </a:r>
            <a:r>
              <a:rPr lang="es-ES" sz="1050" kern="100" dirty="0">
                <a:latin typeface="Calibri" panose="020F0502020204030204" pitchFamily="34" charset="0"/>
                <a:ea typeface="Calibri" panose="020F0502020204030204" pitchFamily="34" charset="0"/>
                <a:cs typeface="Times New Roman" panose="02020603050405020304" pitchFamily="18" charset="0"/>
              </a:rPr>
              <a:t>, eso es ... ok, entonces]...</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E: [puedes elegir los aspectos en los que quieres enfocarte]...</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ME01: Sí... Es uhm.. esto es solo desde mi perspectiva y es muy general, pero diría que uhm ... Una diferencia es que el papel de las diferentes organizaciones en las regiones es ligeramente diferente. En África Occidental tienen muchas organizaciones de agricultores muy fuertes y las organizaciones de agricultores, o federaciones de agricultores en algunos casos, son bastante centrales para ... y se han vuelto cada vez más uhm ... a las redes de investigación de agricultores y así pueden usar sus uhm ... Quiero llamarlo tal vez capital social, pero de todos modos usan sus conexiones con agricultores en muchas regiones diferentes y muchos agricultores diferentes uhm para ... </a:t>
            </a:r>
            <a:r>
              <a:rPr lang="es-ES" sz="1050" kern="100" dirty="0" err="1">
                <a:latin typeface="Calibri" panose="020F0502020204030204" pitchFamily="34" charset="0"/>
                <a:ea typeface="Calibri" panose="020F0502020204030204" pitchFamily="34" charset="0"/>
                <a:cs typeface="Times New Roman" panose="02020603050405020304" pitchFamily="18" charset="0"/>
              </a:rPr>
              <a:t>ahhh</a:t>
            </a:r>
            <a:r>
              <a:rPr lang="es-ES" sz="1050" kern="100" dirty="0">
                <a:latin typeface="Calibri" panose="020F0502020204030204" pitchFamily="34" charset="0"/>
                <a:ea typeface="Calibri" panose="020F0502020204030204" pitchFamily="34" charset="0"/>
                <a:cs typeface="Times New Roman" panose="02020603050405020304" pitchFamily="18" charset="0"/>
              </a:rPr>
              <a:t>... crear una gran red de agricultores y ellos pueden estar haciendo uhm, esto, este trabajo que puede ser parte de un FRN por ejemplo. Y uhm... Obviamente, hay diferencias en los cultivos, en las técnicas agrícolas, en el clima, en ... Ya sabes, los suelos uhm, ya sabes, hay muchas otras diferencias. Uhm, en África oriental y meridional las ONG son a menudo las organizaciones que son más centrales para uhm el desarrollo de una FRN. Uhm ... podría ser una ONG o una organización de la sociedad civil, o una [organización comunitaria]...</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E: [</a:t>
            </a:r>
            <a:r>
              <a:rPr lang="es-ES" sz="1050" kern="100" dirty="0" err="1">
                <a:latin typeface="Calibri" panose="020F0502020204030204" pitchFamily="34" charset="0"/>
                <a:ea typeface="Calibri" panose="020F0502020204030204" pitchFamily="34" charset="0"/>
                <a:cs typeface="Times New Roman" panose="02020603050405020304" pitchFamily="18" charset="0"/>
              </a:rPr>
              <a:t>hmm</a:t>
            </a:r>
            <a:r>
              <a:rPr lang="es-ES" sz="1050" kern="100" dirty="0">
                <a:latin typeface="Calibri" panose="020F0502020204030204" pitchFamily="34" charset="0"/>
                <a:ea typeface="Calibri" panose="020F0502020204030204" pitchFamily="34" charset="0"/>
                <a:cs typeface="Times New Roman" panose="02020603050405020304" pitchFamily="18" charset="0"/>
              </a:rPr>
              <a:t> </a:t>
            </a:r>
            <a:r>
              <a:rPr lang="es-ES" sz="1050" kern="100" dirty="0" err="1">
                <a:latin typeface="Calibri" panose="020F0502020204030204" pitchFamily="34" charset="0"/>
                <a:ea typeface="Calibri" panose="020F0502020204030204" pitchFamily="34" charset="0"/>
                <a:cs typeface="Times New Roman" panose="02020603050405020304" pitchFamily="18" charset="0"/>
              </a:rPr>
              <a:t>hmm</a:t>
            </a:r>
            <a:r>
              <a:rPr lang="es-ES" sz="1050" kern="100"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ME01: Y luego... uhm... en los Andes es una especie de mezcla, yo ... y creo que, ya sabes, lo interesante es de los Andes eso la profundidad de, de una experiencia y uhm ... Su historia con métodos participativos. Entonces, yo, ya sabes, hay, hay una </a:t>
            </a:r>
            <a:r>
              <a:rPr lang="es-ES" sz="1050" kern="100" dirty="0" err="1">
                <a:latin typeface="Calibri" panose="020F0502020204030204" pitchFamily="34" charset="0"/>
                <a:ea typeface="Calibri" panose="020F0502020204030204" pitchFamily="34" charset="0"/>
                <a:cs typeface="Times New Roman" panose="02020603050405020304" pitchFamily="18" charset="0"/>
              </a:rPr>
              <a:t>la:rga</a:t>
            </a:r>
            <a:r>
              <a:rPr lang="es-ES" sz="1050" kern="100" dirty="0">
                <a:latin typeface="Calibri" panose="020F0502020204030204" pitchFamily="34" charset="0"/>
                <a:ea typeface="Calibri" panose="020F0502020204030204" pitchFamily="34" charset="0"/>
                <a:cs typeface="Times New Roman" panose="02020603050405020304" pitchFamily="18" charset="0"/>
              </a:rPr>
              <a:t> historia de movimientos emancipadores y uhm, centrada en el agricultor uhm ... investigación y práctica, etcétera, etcétera, así que hay ... Son simplemente, cada región tiene sus propias especificidades y sus propias fortalezas realmente.</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ME01: ((risas))... ¡Esa es una pregunta realmente difícil! Uhm ... bueno, creo que en África Occidental esto, una fortaleza es justamente el número de agricultores a los que pueden llegar bastante uhm, con los tipos de infraestructuras y organizaciones que tienen uhm ... puede llegar a muchos agricultores uh.. con bastante eficacia. Uhm ... Entonces, eso ciertamente es uno ... Uhm, yo ... Yo, y, y, es, ya sabes, la cosa es que varía mucho según el proyecto. Eso es, [esa es la otra cosa]... </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E: [</a:t>
            </a:r>
            <a:r>
              <a:rPr lang="es-ES" sz="1050" kern="100" dirty="0" err="1">
                <a:latin typeface="Calibri" panose="020F0502020204030204" pitchFamily="34" charset="0"/>
                <a:ea typeface="Calibri" panose="020F0502020204030204" pitchFamily="34" charset="0"/>
                <a:cs typeface="Times New Roman" panose="02020603050405020304" pitchFamily="18" charset="0"/>
              </a:rPr>
              <a:t>hmm</a:t>
            </a:r>
            <a:r>
              <a:rPr lang="es-ES" sz="1050" kern="100" dirty="0">
                <a:latin typeface="Calibri" panose="020F0502020204030204" pitchFamily="34" charset="0"/>
                <a:ea typeface="Calibri" panose="020F0502020204030204" pitchFamily="34" charset="0"/>
                <a:cs typeface="Times New Roman" panose="02020603050405020304" pitchFamily="18" charset="0"/>
              </a:rPr>
              <a:t> </a:t>
            </a:r>
            <a:r>
              <a:rPr lang="es-ES" sz="1050" kern="100" dirty="0" err="1">
                <a:latin typeface="Calibri" panose="020F0502020204030204" pitchFamily="34" charset="0"/>
                <a:ea typeface="Calibri" panose="020F0502020204030204" pitchFamily="34" charset="0"/>
                <a:cs typeface="Times New Roman" panose="02020603050405020304" pitchFamily="18" charset="0"/>
              </a:rPr>
              <a:t>hmm</a:t>
            </a:r>
            <a:r>
              <a:rPr lang="es-ES" sz="1050" kern="100"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ME01: Querer traer también el conocimiento de los agricultores, eso es lo importante , creo. Es que tú...</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E: [uh, uh]</a:t>
            </a:r>
          </a:p>
          <a:p>
            <a:pPr>
              <a:spcAft>
                <a:spcPts val="800"/>
              </a:spcAft>
            </a:pPr>
            <a:r>
              <a:rPr lang="es-ES" sz="1050" kern="100" dirty="0">
                <a:latin typeface="Calibri" panose="020F0502020204030204" pitchFamily="34" charset="0"/>
                <a:ea typeface="Calibri" panose="020F0502020204030204" pitchFamily="34" charset="0"/>
                <a:cs typeface="Times New Roman" panose="02020603050405020304" pitchFamily="18" charset="0"/>
              </a:rPr>
              <a:t>ME01: [es que tú] también, espero que, creo que la mayoría de los FRN realmente están uhm ... prestando atención a los conocimientos de los agricultores y a los conocimientos locales y a las diferentes formas de los mismos, a veces también los conocimientos tradicionales e indígenas.</a:t>
            </a:r>
          </a:p>
        </p:txBody>
      </p:sp>
    </p:spTree>
    <p:custDataLst>
      <p:tags r:id="rId1"/>
    </p:custDataLst>
    <p:extLst>
      <p:ext uri="{BB962C8B-B14F-4D97-AF65-F5344CB8AC3E}">
        <p14:creationId xmlns:p14="http://schemas.microsoft.com/office/powerpoint/2010/main" val="1205953906"/>
      </p:ext>
    </p:extLst>
  </p:cSld>
  <p:clrMapOvr>
    <a:masterClrMapping/>
  </p:clrMapOvr>
  <mc:AlternateContent xmlns:mc="http://schemas.openxmlformats.org/markup-compatibility/2006" xmlns:p14="http://schemas.microsoft.com/office/powerpoint/2010/main">
    <mc:Choice Requires="p14">
      <p:transition spd="slow" p14:dur="2000" advClick="0" advTm="123980"/>
    </mc:Choice>
    <mc:Fallback xmlns="">
      <p:transition spd="slow" advClick="0" advTm="123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073835-B8BB-9DF9-EBF7-4E48136FA3C9}"/>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
        <p:nvSpPr>
          <p:cNvPr id="6" name="TextBox 5">
            <a:extLst>
              <a:ext uri="{FF2B5EF4-FFF2-40B4-BE49-F238E27FC236}">
                <a16:creationId xmlns:a16="http://schemas.microsoft.com/office/drawing/2014/main" id="{F422F3D0-A0AB-2F76-6844-187133940D42}"/>
              </a:ext>
            </a:extLst>
          </p:cNvPr>
          <p:cNvSpPr txBox="1"/>
          <p:nvPr/>
        </p:nvSpPr>
        <p:spPr>
          <a:xfrm>
            <a:off x="3048000" y="0"/>
            <a:ext cx="6096000" cy="6858000"/>
          </a:xfrm>
          <a:prstGeom prst="rect">
            <a:avLst/>
          </a:prstGeom>
          <a:solidFill>
            <a:schemeClr val="accent2">
              <a:lumMod val="20000"/>
              <a:lumOff val="80000"/>
            </a:schemeClr>
          </a:solidFill>
        </p:spPr>
        <p:txBody>
          <a:bodyPr wrap="square" lIns="91440" tIns="45720" rIns="91440" bIns="45720" rtlCol="0" anchor="t">
            <a:noAutofit/>
          </a:bodyPr>
          <a:lstStyle/>
          <a:p>
            <a:pPr>
              <a:spcAft>
                <a:spcPts val="800"/>
              </a:spcAft>
            </a:pP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E: Muchas gracias. Y, debido a que mencionó las diferencias, uhm, sin pensarlo mucho, ¿qué, cuáles son las diferencias mas importantes que vienen a la mente si piensa en las diferentes regiones?</a:t>
            </a:r>
          </a:p>
          <a:p>
            <a:pPr>
              <a:spcAft>
                <a:spcPts val="800"/>
              </a:spcAft>
            </a:pP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ME01: [</a:t>
            </a:r>
            <a:r>
              <a:rPr lang="es-ES" sz="1400" kern="100" dirty="0" err="1">
                <a:effectLst/>
                <a:latin typeface="Calibri" panose="020F0502020204030204" pitchFamily="34" charset="0"/>
                <a:ea typeface="Calibri" panose="020F0502020204030204" pitchFamily="34" charset="0"/>
                <a:cs typeface="Times New Roman" panose="02020603050405020304" pitchFamily="18" charset="0"/>
              </a:rPr>
              <a:t>uuhhh</a:t>
            </a: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 eso es ... ok, entonces]...</a:t>
            </a:r>
          </a:p>
          <a:p>
            <a:pPr>
              <a:spcAft>
                <a:spcPts val="800"/>
              </a:spcAft>
            </a:pP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E: [puedes elegir los aspectos en los que quieres enfocarte]...</a:t>
            </a:r>
          </a:p>
          <a:p>
            <a:pPr>
              <a:spcAft>
                <a:spcPts val="800"/>
              </a:spcAft>
            </a:pP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ME01: Sí... Es uhm.. esto es solo desde mi perspectiva y es muy general, pero diría que uhm ... Una diferencia es que el papel de las diferentes organizaciones en las regiones es ligeramente diferente. En África Occidental tienen muchas organizaciones de agricultores muy fuertes y las organizaciones de agricultores, o federaciones de agricultores en algunos casos, son bastante centrales para ... y se han vuelto cada vez más uhm ... a las redes de investigación de agricultores y así pueden usar sus uhm ... Quiero llamarlo tal vez capital social, pero de todos modos usan sus conexiones con agricultores en muchas regiones diferentes y muchos agricultores diferentes uhm para ... </a:t>
            </a:r>
            <a:r>
              <a:rPr lang="es-ES" sz="1400" kern="100" dirty="0" err="1">
                <a:effectLst/>
                <a:latin typeface="Calibri" panose="020F0502020204030204" pitchFamily="34" charset="0"/>
                <a:ea typeface="Calibri" panose="020F0502020204030204" pitchFamily="34" charset="0"/>
                <a:cs typeface="Times New Roman" panose="02020603050405020304" pitchFamily="18" charset="0"/>
              </a:rPr>
              <a:t>ahhh</a:t>
            </a: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 crear una gran red de agricultores y ellos pueden estar haciendo uhm, esto, este trabajo que puede ser parte de un FRN por ejemplo. Y uhm... Obviamente, hay diferencias en los cultivos, en las técnicas agrícolas, en el clima, en ... Ya sabes, los suelos uhm, ya sabes, hay muchas otras diferencias. Uhm, en África oriental y meridional las ONG son a menudo las organizaciones que son más centrales para uhm el desarrollo de una FRN. Uhm ... podría ser una ONG o una organización de la sociedad civil, o una [organización comunitaria]...</a:t>
            </a:r>
          </a:p>
          <a:p>
            <a:pPr>
              <a:spcAft>
                <a:spcPts val="800"/>
              </a:spcAft>
            </a:pP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E: [</a:t>
            </a:r>
            <a:r>
              <a:rPr lang="es-ES" sz="1400" kern="100" dirty="0" err="1">
                <a:effectLst/>
                <a:latin typeface="Calibri" panose="020F0502020204030204" pitchFamily="34" charset="0"/>
                <a:ea typeface="Calibri" panose="020F0502020204030204" pitchFamily="34" charset="0"/>
                <a:cs typeface="Times New Roman" panose="02020603050405020304" pitchFamily="18" charset="0"/>
              </a:rPr>
              <a:t>hmm</a:t>
            </a: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 </a:t>
            </a:r>
            <a:r>
              <a:rPr lang="es-ES" sz="1400" kern="100" dirty="0" err="1">
                <a:effectLst/>
                <a:latin typeface="Calibri" panose="020F0502020204030204" pitchFamily="34" charset="0"/>
                <a:ea typeface="Calibri" panose="020F0502020204030204" pitchFamily="34" charset="0"/>
                <a:cs typeface="Times New Roman" panose="02020603050405020304" pitchFamily="18" charset="0"/>
              </a:rPr>
              <a:t>hmm</a:t>
            </a: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ME01: Y luego... uhm... en los Andes es una especie de mezcla, yo ... y creo que, ya sabes, lo interesante es de los Andes eso la profundidad de, de una experiencia y uhm ... Su historia con métodos participativos. Entonces, yo, ya sabes, hay, hay una </a:t>
            </a:r>
            <a:r>
              <a:rPr lang="es-ES" sz="1400" kern="100" dirty="0" err="1">
                <a:effectLst/>
                <a:latin typeface="Calibri" panose="020F0502020204030204" pitchFamily="34" charset="0"/>
                <a:ea typeface="Calibri" panose="020F0502020204030204" pitchFamily="34" charset="0"/>
                <a:cs typeface="Times New Roman" panose="02020603050405020304" pitchFamily="18" charset="0"/>
              </a:rPr>
              <a:t>la:rga</a:t>
            </a:r>
            <a:r>
              <a:rPr lang="es-ES" sz="1400" kern="100" dirty="0">
                <a:effectLst/>
                <a:latin typeface="Calibri" panose="020F0502020204030204" pitchFamily="34" charset="0"/>
                <a:ea typeface="Calibri" panose="020F0502020204030204" pitchFamily="34" charset="0"/>
                <a:cs typeface="Times New Roman" panose="02020603050405020304" pitchFamily="18" charset="0"/>
              </a:rPr>
              <a:t> historia de movimientos emancipadores y uhm, centrada en el agricultor uhm ... investigación y práctica, etcétera, etcétera, así que hay ... Son simplemente, cada región tiene sus propias especificidades y sus propias fortalezas realmente.</a:t>
            </a:r>
          </a:p>
        </p:txBody>
      </p:sp>
      <p:pic>
        <p:nvPicPr>
          <p:cNvPr id="4" name="GMT20230719-143833_Recording">
            <a:hlinkClick r:id="" action="ppaction://media"/>
            <a:extLst>
              <a:ext uri="{FF2B5EF4-FFF2-40B4-BE49-F238E27FC236}">
                <a16:creationId xmlns:a16="http://schemas.microsoft.com/office/drawing/2014/main" id="{6C790F66-FB7C-C1EC-817E-2127E7D047D4}"/>
              </a:ext>
            </a:extLst>
          </p:cNvPr>
          <p:cNvPicPr>
            <a:picLocks noChangeAspect="1"/>
          </p:cNvPicPr>
          <p:nvPr>
            <a:audioFile r:link="rId2"/>
            <p:extLst>
              <p:ext uri="{DAA4B4D4-6D71-4841-9C94-3DE7FCFB9230}">
                <p14:media xmlns:p14="http://schemas.microsoft.com/office/powerpoint/2010/main" r:embed="rId3">
                  <p14:trim st="389000" end="563240"/>
                </p14:media>
              </p:ext>
            </p:extLst>
          </p:nvPr>
        </p:nvPicPr>
        <p:blipFill>
          <a:blip r:embed="rId6"/>
          <a:stretch>
            <a:fillRect/>
          </a:stretch>
        </p:blipFill>
        <p:spPr>
          <a:xfrm>
            <a:off x="4847218" y="1896787"/>
            <a:ext cx="1841817" cy="1841817"/>
          </a:xfrm>
          <a:prstGeom prst="rect">
            <a:avLst/>
          </a:prstGeom>
        </p:spPr>
      </p:pic>
    </p:spTree>
    <p:custDataLst>
      <p:tags r:id="rId1"/>
    </p:custDataLst>
    <p:extLst>
      <p:ext uri="{BB962C8B-B14F-4D97-AF65-F5344CB8AC3E}">
        <p14:creationId xmlns:p14="http://schemas.microsoft.com/office/powerpoint/2010/main" val="2534028405"/>
      </p:ext>
    </p:extLst>
  </p:cSld>
  <p:clrMapOvr>
    <a:masterClrMapping/>
  </p:clrMapOvr>
  <mc:AlternateContent xmlns:mc="http://schemas.openxmlformats.org/markup-compatibility/2006" xmlns:p14="http://schemas.microsoft.com/office/powerpoint/2010/main">
    <mc:Choice Requires="p14">
      <p:transition spd="slow" p14:dur="2000" advClick="0" advTm="162000"/>
    </mc:Choice>
    <mc:Fallback xmlns="">
      <p:transition spd="slow" advClick="0" advTm="16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0"/>
                                  </p:stCondLst>
                                  <p:childTnLst>
                                    <p:cmd type="call" cmd="playFrom(0.0)">
                                      <p:cBhvr>
                                        <p:cTn id="6" dur="15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DEC7AE-079D-F0F7-4923-8E6E58F15162}"/>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
        <p:nvSpPr>
          <p:cNvPr id="5" name="Content Placeholder 4">
            <a:extLst>
              <a:ext uri="{FF2B5EF4-FFF2-40B4-BE49-F238E27FC236}">
                <a16:creationId xmlns:a16="http://schemas.microsoft.com/office/drawing/2014/main" id="{3481ED2B-B860-F4C0-0527-DC2145A69EF5}"/>
              </a:ext>
            </a:extLst>
          </p:cNvPr>
          <p:cNvSpPr txBox="1">
            <a:spLocks noGrp="1"/>
          </p:cNvSpPr>
          <p:nvPr>
            <p:ph idx="4294967295"/>
          </p:nvPr>
        </p:nvSpPr>
        <p:spPr>
          <a:xfrm>
            <a:off x="0" y="0"/>
            <a:ext cx="6096000" cy="6858000"/>
          </a:xfrm>
          <a:prstGeom prst="rect">
            <a:avLst/>
          </a:prstGeom>
          <a:solidFill>
            <a:schemeClr val="bg1"/>
          </a:solidFill>
        </p:spPr>
        <p:txBody>
          <a:bodyPr wrap="square" rtlCol="0">
            <a:noAutofit/>
          </a:bodyPr>
          <a:lstStyle/>
          <a:p>
            <a:pPr marL="0" indent="0">
              <a:lnSpc>
                <a:spcPct val="107000"/>
              </a:lnSpc>
              <a:spcAft>
                <a:spcPts val="800"/>
              </a:spcAft>
              <a:buNone/>
            </a:pPr>
            <a:r>
              <a:rPr lang="es-ES" sz="1400" kern="100" dirty="0">
                <a:latin typeface="Calibri" panose="020F0502020204030204" pitchFamily="34" charset="0"/>
                <a:ea typeface="Calibri" panose="020F0502020204030204" pitchFamily="34" charset="0"/>
                <a:cs typeface="Times New Roman" panose="02020603050405020304" pitchFamily="18" charset="0"/>
              </a:rPr>
              <a:t>Muchas gracias y debido a que mencionó las diferencias uhm sin pensarlo mucho qué cuáles son las diferencias mas importantes que vienen a la mente si piensa en las diferentes regiones </a:t>
            </a:r>
            <a:r>
              <a:rPr lang="es-ES" sz="1400" kern="100" dirty="0" err="1">
                <a:latin typeface="Calibri" panose="020F0502020204030204" pitchFamily="34" charset="0"/>
                <a:ea typeface="Calibri" panose="020F0502020204030204" pitchFamily="34" charset="0"/>
                <a:cs typeface="Times New Roman" panose="02020603050405020304" pitchFamily="18" charset="0"/>
              </a:rPr>
              <a:t>uuhhh</a:t>
            </a:r>
            <a:r>
              <a:rPr lang="es-ES" sz="1400" kern="100" dirty="0">
                <a:latin typeface="Calibri" panose="020F0502020204030204" pitchFamily="34" charset="0"/>
                <a:ea typeface="Calibri" panose="020F0502020204030204" pitchFamily="34" charset="0"/>
                <a:cs typeface="Times New Roman" panose="02020603050405020304" pitchFamily="18" charset="0"/>
              </a:rPr>
              <a:t> eso es ok entonces puedes elegir los aspectos en los que quieres enfocarte sí es uhm esto es solo desde mi perspectiva y es muy general pero diría que uhm una diferencia es que el papel de las diferentes organizaciones en las regiones es ligeramente diferente en África Occidental tienen muchas organizaciones de agricultores muy fuertes y las organizaciones de agricultores o federaciones de agricultores en algunos casos son bastante centrales para y se han vuelto cada vez más uhm. a las redes de investigación de agricultores y así pueden usar sus uhm quiero llamarlo tal vez capital social pero de todos modos usan sus conexiones con agricultores en muchas regiones diferentes y muchos agricultores diferentes uhm para </a:t>
            </a:r>
            <a:r>
              <a:rPr lang="es-ES" sz="1400" kern="100" dirty="0" err="1">
                <a:latin typeface="Calibri" panose="020F0502020204030204" pitchFamily="34" charset="0"/>
                <a:ea typeface="Calibri" panose="020F0502020204030204" pitchFamily="34" charset="0"/>
                <a:cs typeface="Times New Roman" panose="02020603050405020304" pitchFamily="18" charset="0"/>
              </a:rPr>
              <a:t>ahhh</a:t>
            </a:r>
            <a:r>
              <a:rPr lang="es-ES" sz="1400" kern="100" dirty="0">
                <a:latin typeface="Calibri" panose="020F0502020204030204" pitchFamily="34" charset="0"/>
                <a:ea typeface="Calibri" panose="020F0502020204030204" pitchFamily="34" charset="0"/>
                <a:cs typeface="Times New Roman" panose="02020603050405020304" pitchFamily="18" charset="0"/>
              </a:rPr>
              <a:t> crear una gran red de agricultores y ellos pueden estar haciendo uhm esto este trabajo que puede ser parte de un FRN por ejemplo y uhm obviamente hay diferencias en los cultivos en las técnicas agrícolas en el clima en ya sabes los suelos uhm ya sabes hay muchas otras diferencias uhm en África oriental y meridional las ONG son a menudo las organizaciones que son más centrales para uhm el desarrollo de una FRN uhm podría ser una ONG o una organización de la sociedad civil o una organización comunitaria </a:t>
            </a:r>
            <a:r>
              <a:rPr lang="es-ES" sz="1400" kern="100" dirty="0" err="1">
                <a:latin typeface="Calibri" panose="020F0502020204030204" pitchFamily="34" charset="0"/>
                <a:ea typeface="Calibri" panose="020F0502020204030204" pitchFamily="34" charset="0"/>
                <a:cs typeface="Times New Roman" panose="02020603050405020304" pitchFamily="18" charset="0"/>
              </a:rPr>
              <a:t>hmm</a:t>
            </a:r>
            <a:r>
              <a:rPr lang="es-ES" sz="1400" kern="100" dirty="0">
                <a:latin typeface="Calibri" panose="020F0502020204030204" pitchFamily="34" charset="0"/>
                <a:ea typeface="Calibri" panose="020F0502020204030204" pitchFamily="34" charset="0"/>
                <a:cs typeface="Times New Roman" panose="02020603050405020304" pitchFamily="18" charset="0"/>
              </a:rPr>
              <a:t> </a:t>
            </a:r>
            <a:r>
              <a:rPr lang="es-ES" sz="1400" kern="100" dirty="0" err="1">
                <a:latin typeface="Calibri" panose="020F0502020204030204" pitchFamily="34" charset="0"/>
                <a:ea typeface="Calibri" panose="020F0502020204030204" pitchFamily="34" charset="0"/>
                <a:cs typeface="Times New Roman" panose="02020603050405020304" pitchFamily="18" charset="0"/>
              </a:rPr>
              <a:t>hmm</a:t>
            </a:r>
            <a:r>
              <a:rPr lang="es-ES" sz="1400" kern="100" dirty="0">
                <a:latin typeface="Calibri" panose="020F0502020204030204" pitchFamily="34" charset="0"/>
                <a:ea typeface="Calibri" panose="020F0502020204030204" pitchFamily="34" charset="0"/>
                <a:cs typeface="Times New Roman" panose="02020603050405020304" pitchFamily="18" charset="0"/>
              </a:rPr>
              <a:t> y luego uhm en los Andes es una especie de mezcla yo y creo que ya sabes lo interesante es de los Andes eso la profundidad de </a:t>
            </a:r>
            <a:r>
              <a:rPr lang="es-ES" sz="1400" kern="100" dirty="0" err="1">
                <a:latin typeface="Calibri" panose="020F0502020204030204" pitchFamily="34" charset="0"/>
                <a:ea typeface="Calibri" panose="020F0502020204030204" pitchFamily="34" charset="0"/>
                <a:cs typeface="Times New Roman" panose="02020603050405020304" pitchFamily="18" charset="0"/>
              </a:rPr>
              <a:t>de</a:t>
            </a:r>
            <a:r>
              <a:rPr lang="es-ES" sz="1400" kern="100" dirty="0">
                <a:latin typeface="Calibri" panose="020F0502020204030204" pitchFamily="34" charset="0"/>
                <a:ea typeface="Calibri" panose="020F0502020204030204" pitchFamily="34" charset="0"/>
                <a:cs typeface="Times New Roman" panose="02020603050405020304" pitchFamily="18" charset="0"/>
              </a:rPr>
              <a:t> una experiencia y uhm su historia con métodos participativos entonces yo ya sabes hay </a:t>
            </a:r>
            <a:r>
              <a:rPr lang="es-ES" sz="1400" kern="100" dirty="0" err="1">
                <a:latin typeface="Calibri" panose="020F0502020204030204" pitchFamily="34" charset="0"/>
                <a:ea typeface="Calibri" panose="020F0502020204030204" pitchFamily="34" charset="0"/>
                <a:cs typeface="Times New Roman" panose="02020603050405020304" pitchFamily="18" charset="0"/>
              </a:rPr>
              <a:t>hay</a:t>
            </a:r>
            <a:r>
              <a:rPr lang="es-ES" sz="1400" kern="100" dirty="0">
                <a:latin typeface="Calibri" panose="020F0502020204030204" pitchFamily="34" charset="0"/>
                <a:ea typeface="Calibri" panose="020F0502020204030204" pitchFamily="34" charset="0"/>
                <a:cs typeface="Times New Roman" panose="02020603050405020304" pitchFamily="18" charset="0"/>
              </a:rPr>
              <a:t> una larga historia de movimientos emancipadores y uhm centrada en el agricultor uhm investigación y práctica etcétera </a:t>
            </a:r>
            <a:r>
              <a:rPr lang="es-ES" sz="1400" kern="100" dirty="0" err="1">
                <a:latin typeface="Calibri" panose="020F0502020204030204" pitchFamily="34" charset="0"/>
                <a:ea typeface="Calibri" panose="020F0502020204030204" pitchFamily="34" charset="0"/>
                <a:cs typeface="Times New Roman" panose="02020603050405020304" pitchFamily="18" charset="0"/>
              </a:rPr>
              <a:t>etcétera</a:t>
            </a:r>
            <a:r>
              <a:rPr lang="es-ES" sz="1400" kern="100" dirty="0">
                <a:latin typeface="Calibri" panose="020F0502020204030204" pitchFamily="34" charset="0"/>
                <a:ea typeface="Calibri" panose="020F0502020204030204" pitchFamily="34" charset="0"/>
                <a:cs typeface="Times New Roman" panose="02020603050405020304" pitchFamily="18" charset="0"/>
              </a:rPr>
              <a:t> así que hay son simplemente cada región tiene sus propias especificidades y sus propias fortalezas realmente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6D5BD3DD-6007-7423-37F7-A13869E4E145}"/>
              </a:ext>
            </a:extLst>
          </p:cNvPr>
          <p:cNvSpPr txBox="1"/>
          <p:nvPr/>
        </p:nvSpPr>
        <p:spPr>
          <a:xfrm>
            <a:off x="6096000" y="0"/>
            <a:ext cx="6096000" cy="6858000"/>
          </a:xfrm>
          <a:prstGeom prst="rect">
            <a:avLst/>
          </a:prstGeom>
          <a:solidFill>
            <a:schemeClr val="accent2">
              <a:lumMod val="20000"/>
              <a:lumOff val="80000"/>
            </a:schemeClr>
          </a:solidFill>
        </p:spPr>
        <p:txBody>
          <a:bodyPr wrap="square" lIns="91440" tIns="45720" rIns="91440" bIns="45720" rtlCol="0" anchor="t">
            <a:noAutofit/>
          </a:bodyPr>
          <a:lstStyle/>
          <a:p>
            <a:pPr>
              <a:spcAft>
                <a:spcPts val="800"/>
              </a:spcAft>
            </a:pPr>
            <a:r>
              <a:rPr lang="es-ES" sz="1400" kern="100" dirty="0">
                <a:latin typeface="Calibri" panose="020F0502020204030204" pitchFamily="34" charset="0"/>
                <a:ea typeface="Calibri" panose="020F0502020204030204" pitchFamily="34" charset="0"/>
                <a:cs typeface="Times New Roman" panose="02020603050405020304" pitchFamily="18" charset="0"/>
              </a:rPr>
              <a:t>I: Muchas gracias. Y, debido a que mencionó las diferencias, uhm, sin pensarlo mucho, ¿qué, cuáles son las diferencias mas importantes que vienen a la mente si piensa en las diferentes regiones?</a:t>
            </a:r>
          </a:p>
          <a:p>
            <a:pPr>
              <a:spcAft>
                <a:spcPts val="800"/>
              </a:spcAft>
            </a:pPr>
            <a:r>
              <a:rPr lang="es-ES" sz="1400" kern="100" dirty="0">
                <a:latin typeface="Calibri" panose="020F0502020204030204" pitchFamily="34" charset="0"/>
                <a:ea typeface="Calibri" panose="020F0502020204030204" pitchFamily="34" charset="0"/>
                <a:cs typeface="Times New Roman" panose="02020603050405020304" pitchFamily="18" charset="0"/>
              </a:rPr>
              <a:t>ME01: </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a:t>
            </a:r>
            <a:r>
              <a:rPr lang="es-ES" sz="1400" kern="100" dirty="0" err="1">
                <a:highlight>
                  <a:srgbClr val="00FFFF"/>
                </a:highlight>
                <a:latin typeface="Calibri" panose="020F0502020204030204" pitchFamily="34" charset="0"/>
                <a:ea typeface="Calibri" panose="020F0502020204030204" pitchFamily="34" charset="0"/>
                <a:cs typeface="Times New Roman" panose="02020603050405020304" pitchFamily="18" charset="0"/>
              </a:rPr>
              <a:t>uuhhh</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eso es ... ok, entonces]...</a:t>
            </a:r>
          </a:p>
          <a:p>
            <a:pPr>
              <a:spcAft>
                <a:spcPts val="800"/>
              </a:spcAft>
            </a:pPr>
            <a:r>
              <a:rPr lang="es-ES" sz="1400" kern="100" dirty="0">
                <a:latin typeface="Calibri" panose="020F0502020204030204" pitchFamily="34" charset="0"/>
                <a:ea typeface="Calibri" panose="020F0502020204030204" pitchFamily="34" charset="0"/>
                <a:cs typeface="Times New Roman" panose="02020603050405020304" pitchFamily="18" charset="0"/>
              </a:rPr>
              <a:t>E: </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[puedes elegir los aspectos en los que quieres enfocarte]...</a:t>
            </a:r>
          </a:p>
          <a:p>
            <a:pPr>
              <a:spcAft>
                <a:spcPts val="800"/>
              </a:spcAft>
            </a:pPr>
            <a:r>
              <a:rPr lang="es-ES" sz="1400" kern="100" dirty="0">
                <a:latin typeface="Calibri" panose="020F0502020204030204" pitchFamily="34" charset="0"/>
                <a:ea typeface="Calibri" panose="020F0502020204030204" pitchFamily="34" charset="0"/>
                <a:cs typeface="Times New Roman" panose="02020603050405020304" pitchFamily="18" charset="0"/>
              </a:rPr>
              <a:t>ME01: Sí... Es uhm.. esto es solo desde mi perspectiva y es muy general, pero diría que uhm ... Una diferencia es que el papel de las diferentes organizaciones en las regiones es ligeramente diferente. En África Occidental tienen muchas organizaciones de agricultores muy fuertes y las organizaciones de agricultores, o federaciones de agricultores en algunos casos, son bastante centrales para ... y se han vuelto cada vez más uhm ... a las redes de investigación de agricultores y así pueden usar sus uhm ... Quiero llamarlo tal vez capital social, pero de todos modos usan sus conexiones con agricultores en muchas regiones diferentes y muchos agricultores diferentes uhm para ... </a:t>
            </a:r>
            <a:r>
              <a:rPr lang="es-ES" sz="1400" kern="100" dirty="0" err="1">
                <a:latin typeface="Calibri" panose="020F0502020204030204" pitchFamily="34" charset="0"/>
                <a:ea typeface="Calibri" panose="020F0502020204030204" pitchFamily="34" charset="0"/>
                <a:cs typeface="Times New Roman" panose="02020603050405020304" pitchFamily="18" charset="0"/>
              </a:rPr>
              <a:t>ahhh</a:t>
            </a:r>
            <a:r>
              <a:rPr lang="es-ES" sz="1400" kern="100" dirty="0">
                <a:latin typeface="Calibri" panose="020F0502020204030204" pitchFamily="34" charset="0"/>
                <a:ea typeface="Calibri" panose="020F0502020204030204" pitchFamily="34" charset="0"/>
                <a:cs typeface="Times New Roman" panose="02020603050405020304" pitchFamily="18" charset="0"/>
              </a:rPr>
              <a:t>... crear una gran red de agricultores y ellos pueden estar haciendo uhm, esto, este trabajo que puede ser parte de un FRN por ejemplo. Y uhm... Obviamente, hay diferencias en los cultivos, en las técnicas agrícolas, en el clima, en ... Ya sabes, los suelos uhm, ya sabes, hay muchas otras diferencias. Uhm, en África oriental y meridional las ONG son a menudo las organizaciones que son más centrales para uhm el desarrollo de una FRN. Uhm ... podría ser una ONG o una organización de la sociedad civil, o una </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[organización comunitaria]...</a:t>
            </a:r>
          </a:p>
          <a:p>
            <a:pPr>
              <a:spcAft>
                <a:spcPts val="800"/>
              </a:spcAft>
            </a:pPr>
            <a:r>
              <a:rPr lang="es-ES" sz="1400" kern="100" dirty="0">
                <a:latin typeface="Calibri" panose="020F0502020204030204" pitchFamily="34" charset="0"/>
                <a:ea typeface="Calibri" panose="020F0502020204030204" pitchFamily="34" charset="0"/>
                <a:cs typeface="Times New Roman" panose="02020603050405020304" pitchFamily="18" charset="0"/>
              </a:rPr>
              <a:t>E: </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a:t>
            </a:r>
            <a:r>
              <a:rPr lang="es-ES" sz="1400" kern="100" dirty="0" err="1">
                <a:highlight>
                  <a:srgbClr val="00FFFF"/>
                </a:highlight>
                <a:latin typeface="Calibri" panose="020F0502020204030204" pitchFamily="34" charset="0"/>
                <a:ea typeface="Calibri" panose="020F0502020204030204" pitchFamily="34" charset="0"/>
                <a:cs typeface="Times New Roman" panose="02020603050405020304" pitchFamily="18" charset="0"/>
              </a:rPr>
              <a:t>hmm</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a:t>
            </a:r>
            <a:r>
              <a:rPr lang="es-ES" sz="1400" kern="100" dirty="0" err="1">
                <a:highlight>
                  <a:srgbClr val="00FFFF"/>
                </a:highlight>
                <a:latin typeface="Calibri" panose="020F0502020204030204" pitchFamily="34" charset="0"/>
                <a:ea typeface="Calibri" panose="020F0502020204030204" pitchFamily="34" charset="0"/>
                <a:cs typeface="Times New Roman" panose="02020603050405020304" pitchFamily="18" charset="0"/>
              </a:rPr>
              <a:t>hmm</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a:t>
            </a:r>
          </a:p>
          <a:p>
            <a:pPr>
              <a:spcAft>
                <a:spcPts val="800"/>
              </a:spcAft>
            </a:pPr>
            <a:r>
              <a:rPr lang="es-ES" sz="1400" kern="100" dirty="0">
                <a:latin typeface="Calibri" panose="020F0502020204030204" pitchFamily="34" charset="0"/>
                <a:ea typeface="Calibri" panose="020F0502020204030204" pitchFamily="34" charset="0"/>
                <a:cs typeface="Times New Roman" panose="02020603050405020304" pitchFamily="18" charset="0"/>
              </a:rPr>
              <a:t>ME01: Y luego... uhm... en los Andes es una especie de mezcla, yo ... y creo que, ya sabes, lo interesante es de los Andes eso la profundidad de, de una experiencia y uhm ... Su historia con métodos participativos. Entonces, yo, ya sabes, hay, hay una </a:t>
            </a:r>
            <a:r>
              <a:rPr lang="es-ES" sz="1400" kern="100" dirty="0" err="1">
                <a:highlight>
                  <a:srgbClr val="00FFFF"/>
                </a:highlight>
                <a:latin typeface="Calibri" panose="020F0502020204030204" pitchFamily="34" charset="0"/>
                <a:ea typeface="Calibri" panose="020F0502020204030204" pitchFamily="34" charset="0"/>
                <a:cs typeface="Times New Roman" panose="02020603050405020304" pitchFamily="18" charset="0"/>
              </a:rPr>
              <a:t>la:rga</a:t>
            </a:r>
            <a:r>
              <a:rPr lang="es-ES" sz="14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a:t>
            </a:r>
            <a:r>
              <a:rPr lang="es-ES" sz="1400" kern="100" dirty="0">
                <a:latin typeface="Calibri" panose="020F0502020204030204" pitchFamily="34" charset="0"/>
                <a:ea typeface="Calibri" panose="020F0502020204030204" pitchFamily="34" charset="0"/>
                <a:cs typeface="Times New Roman" panose="02020603050405020304" pitchFamily="18" charset="0"/>
              </a:rPr>
              <a:t>historia de movimientos emancipadores y uhm, centrada en el agricultor uhm ... investigación y práctica, etcétera, etcétera, así que hay ... Son simplemente, cada región tiene sus propias especificidades y sus propias fortalezas realmente.</a:t>
            </a:r>
          </a:p>
        </p:txBody>
      </p:sp>
    </p:spTree>
    <p:custDataLst>
      <p:tags r:id="rId1"/>
    </p:custDataLst>
    <p:extLst>
      <p:ext uri="{BB962C8B-B14F-4D97-AF65-F5344CB8AC3E}">
        <p14:creationId xmlns:p14="http://schemas.microsoft.com/office/powerpoint/2010/main" val="3737725085"/>
      </p:ext>
    </p:extLst>
  </p:cSld>
  <p:clrMapOvr>
    <a:masterClrMapping/>
  </p:clrMapOvr>
  <mc:AlternateContent xmlns:mc="http://schemas.openxmlformats.org/markup-compatibility/2006" xmlns:p14="http://schemas.microsoft.com/office/powerpoint/2010/main">
    <mc:Choice Requires="p14">
      <p:transition spd="slow" p14:dur="2000" advClick="0" advTm="96090"/>
    </mc:Choice>
    <mc:Fallback xmlns="">
      <p:transition spd="slow" advClick="0" advTm="96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B269FA-C059-DD44-A96F-E8A1DA4FB062}"/>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
        <p:nvSpPr>
          <p:cNvPr id="3" name="TextBox 2">
            <a:extLst>
              <a:ext uri="{FF2B5EF4-FFF2-40B4-BE49-F238E27FC236}">
                <a16:creationId xmlns:a16="http://schemas.microsoft.com/office/drawing/2014/main" id="{700416A7-BED1-85CC-E333-BF999229AD80}"/>
              </a:ext>
            </a:extLst>
          </p:cNvPr>
          <p:cNvSpPr txBox="1"/>
          <p:nvPr/>
        </p:nvSpPr>
        <p:spPr>
          <a:xfrm>
            <a:off x="2966483" y="0"/>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ME01: ((risas))... ¡Esa es una pregunta realmente difícil! Uhm ... bueno, creo que en África Occidental esto, una fortaleza es justamente el número de agricultores a los que pueden llegar bastante uhm, con los tipos de infraestructuras y organizaciones que tienen uhm ... puede llegar a muchos agricultores uh.. con bastante eficacia. Uhm ... Entonces, eso ciertamente es uno ... Uhm, yo ... Yo, y, y, es, ya sabes, la cosa es que varía mucho según el proyecto. Eso es, [esa es la otra cosa]... </a:t>
            </a:r>
          </a:p>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E: [</a:t>
            </a:r>
            <a:r>
              <a:rPr lang="es-ES" sz="2800" kern="100" dirty="0" err="1">
                <a:latin typeface="Calibri" panose="020F0502020204030204" pitchFamily="34" charset="0"/>
                <a:ea typeface="Calibri" panose="020F0502020204030204" pitchFamily="34" charset="0"/>
                <a:cs typeface="Times New Roman" panose="02020603050405020304" pitchFamily="18" charset="0"/>
              </a:rPr>
              <a:t>hmm</a:t>
            </a:r>
            <a:r>
              <a:rPr lang="es-ES" sz="2800" kern="100" dirty="0">
                <a:latin typeface="Calibri" panose="020F0502020204030204" pitchFamily="34" charset="0"/>
                <a:ea typeface="Calibri" panose="020F0502020204030204" pitchFamily="34" charset="0"/>
                <a:cs typeface="Times New Roman" panose="02020603050405020304" pitchFamily="18" charset="0"/>
              </a:rPr>
              <a:t> </a:t>
            </a:r>
            <a:r>
              <a:rPr lang="es-ES" sz="2800" kern="100" dirty="0" err="1">
                <a:latin typeface="Calibri" panose="020F0502020204030204" pitchFamily="34" charset="0"/>
                <a:ea typeface="Calibri" panose="020F0502020204030204" pitchFamily="34" charset="0"/>
                <a:cs typeface="Times New Roman" panose="02020603050405020304" pitchFamily="18" charset="0"/>
              </a:rPr>
              <a:t>hmm</a:t>
            </a:r>
            <a:r>
              <a:rPr lang="es-ES" sz="2800" kern="100" dirty="0">
                <a:latin typeface="Calibri" panose="020F0502020204030204" pitchFamily="34" charset="0"/>
                <a:ea typeface="Calibri" panose="020F0502020204030204" pitchFamily="34" charset="0"/>
                <a:cs typeface="Times New Roman" panose="02020603050405020304" pitchFamily="18" charset="0"/>
              </a:rPr>
              <a:t>]</a:t>
            </a:r>
          </a:p>
        </p:txBody>
      </p:sp>
      <p:pic>
        <p:nvPicPr>
          <p:cNvPr id="4" name="GMT20230719-143833_Recording">
            <a:hlinkClick r:id="" action="ppaction://media"/>
            <a:extLst>
              <a:ext uri="{FF2B5EF4-FFF2-40B4-BE49-F238E27FC236}">
                <a16:creationId xmlns:a16="http://schemas.microsoft.com/office/drawing/2014/main" id="{3892C8BC-2703-AFAD-D53C-6A6795529C49}"/>
              </a:ext>
            </a:extLst>
          </p:cNvPr>
          <p:cNvPicPr>
            <a:picLocks noChangeAspect="1"/>
          </p:cNvPicPr>
          <p:nvPr>
            <a:audioFile r:link="rId1"/>
            <p:extLst>
              <p:ext uri="{DAA4B4D4-6D71-4841-9C94-3DE7FCFB9230}">
                <p14:media xmlns:p14="http://schemas.microsoft.com/office/powerpoint/2010/main" r:embed="rId2">
                  <p14:trim st="562500" end="507240"/>
                </p14:media>
              </p:ext>
            </p:extLst>
          </p:nvPr>
        </p:nvPicPr>
        <p:blipFill>
          <a:blip r:embed="rId5"/>
          <a:stretch>
            <a:fillRect/>
          </a:stretch>
        </p:blipFill>
        <p:spPr>
          <a:xfrm>
            <a:off x="5091035" y="2241395"/>
            <a:ext cx="1187605" cy="1187605"/>
          </a:xfrm>
          <a:prstGeom prst="rect">
            <a:avLst/>
          </a:prstGeom>
        </p:spPr>
      </p:pic>
    </p:spTree>
    <p:extLst>
      <p:ext uri="{BB962C8B-B14F-4D97-AF65-F5344CB8AC3E}">
        <p14:creationId xmlns:p14="http://schemas.microsoft.com/office/powerpoint/2010/main" val="2112893829"/>
      </p:ext>
    </p:extLst>
  </p:cSld>
  <p:clrMapOvr>
    <a:masterClrMapping/>
  </p:clrMapOvr>
  <mc:AlternateContent xmlns:mc="http://schemas.openxmlformats.org/markup-compatibility/2006" xmlns:p14="http://schemas.microsoft.com/office/powerpoint/2010/main">
    <mc:Choice Requires="p14">
      <p:transition spd="slow" p14:dur="2000" advClick="0" advTm="40120"/>
    </mc:Choice>
    <mc:Fallback xmlns="">
      <p:transition spd="slow" advClick="0" advTm="40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8000"/>
                                  </p:stCondLst>
                                  <p:childTnLst>
                                    <p:cmd type="call" cmd="playFrom(0.0)">
                                      <p:cBhvr>
                                        <p:cTn id="6" dur="3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DACC71-0C15-7D3D-6C96-44610ED44C79}"/>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
        <p:nvSpPr>
          <p:cNvPr id="5" name="Content Placeholder 4">
            <a:extLst>
              <a:ext uri="{FF2B5EF4-FFF2-40B4-BE49-F238E27FC236}">
                <a16:creationId xmlns:a16="http://schemas.microsoft.com/office/drawing/2014/main" id="{8B5DBF3A-5D0A-B819-BBA3-17F0FA787CFF}"/>
              </a:ext>
            </a:extLst>
          </p:cNvPr>
          <p:cNvSpPr txBox="1">
            <a:spLocks/>
          </p:cNvSpPr>
          <p:nvPr/>
        </p:nvSpPr>
        <p:spPr>
          <a:xfrm>
            <a:off x="0" y="0"/>
            <a:ext cx="5932967" cy="6858000"/>
          </a:xfrm>
          <a:prstGeom prst="rect">
            <a:avLst/>
          </a:prstGeom>
          <a:solidFill>
            <a:schemeClr val="bg1"/>
          </a:solidFill>
        </p:spPr>
        <p:txBody>
          <a:bodyPr vert="horz" wrap="square" lIns="91440" tIns="45720" rIns="91440" bIns="45720" rtlCol="0">
            <a:no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s-ES" sz="2800" kern="100" dirty="0">
                <a:latin typeface="Calibri" panose="020F0502020204030204" pitchFamily="34" charset="0"/>
                <a:ea typeface="Calibri" panose="020F0502020204030204" pitchFamily="34" charset="0"/>
                <a:cs typeface="Times New Roman" panose="02020603050405020304" pitchFamily="18" charset="0"/>
              </a:rPr>
              <a:t>Esa es una pregunta realmente difícil uhm bueno creo que en África Occidental esto una fortaleza es justamente el número de agricultores a los que pueden llegar bastante uhm con los tipos de infraestructuras y organizaciones que tienen uhm puede llegar a muchos agricultores uh con bastante eficacia uhm entonces eso ciertamente es uno uhm yo </a:t>
            </a:r>
            <a:r>
              <a:rPr lang="es-ES" sz="2800" kern="100" dirty="0" err="1">
                <a:latin typeface="Calibri" panose="020F0502020204030204" pitchFamily="34" charset="0"/>
                <a:ea typeface="Calibri" panose="020F0502020204030204" pitchFamily="34" charset="0"/>
                <a:cs typeface="Times New Roman" panose="02020603050405020304" pitchFamily="18" charset="0"/>
              </a:rPr>
              <a:t>yo</a:t>
            </a:r>
            <a:r>
              <a:rPr lang="es-ES" sz="2800" kern="100" dirty="0">
                <a:latin typeface="Calibri" panose="020F0502020204030204" pitchFamily="34" charset="0"/>
                <a:ea typeface="Calibri" panose="020F0502020204030204" pitchFamily="34" charset="0"/>
                <a:cs typeface="Times New Roman" panose="02020603050405020304" pitchFamily="18" charset="0"/>
              </a:rPr>
              <a:t> y </a:t>
            </a:r>
            <a:r>
              <a:rPr lang="es-ES" sz="2800" kern="100" dirty="0" err="1">
                <a:latin typeface="Calibri" panose="020F0502020204030204" pitchFamily="34" charset="0"/>
                <a:ea typeface="Calibri" panose="020F0502020204030204" pitchFamily="34" charset="0"/>
                <a:cs typeface="Times New Roman" panose="02020603050405020304" pitchFamily="18" charset="0"/>
              </a:rPr>
              <a:t>y</a:t>
            </a:r>
            <a:r>
              <a:rPr lang="es-ES" sz="2800" kern="100" dirty="0">
                <a:latin typeface="Calibri" panose="020F0502020204030204" pitchFamily="34" charset="0"/>
                <a:ea typeface="Calibri" panose="020F0502020204030204" pitchFamily="34" charset="0"/>
                <a:cs typeface="Times New Roman" panose="02020603050405020304" pitchFamily="18" charset="0"/>
              </a:rPr>
              <a:t> es ya sabes la cosa es que varía mucho según el proyecto eso es esa es la otra cosa </a:t>
            </a:r>
            <a:r>
              <a:rPr lang="es-ES" sz="2800" kern="100" dirty="0" err="1">
                <a:latin typeface="Calibri" panose="020F0502020204030204" pitchFamily="34" charset="0"/>
                <a:ea typeface="Calibri" panose="020F0502020204030204" pitchFamily="34" charset="0"/>
                <a:cs typeface="Times New Roman" panose="02020603050405020304" pitchFamily="18" charset="0"/>
              </a:rPr>
              <a:t>hmm</a:t>
            </a:r>
            <a:r>
              <a:rPr lang="es-ES" sz="2800" kern="100" dirty="0">
                <a:latin typeface="Calibri" panose="020F0502020204030204" pitchFamily="34" charset="0"/>
                <a:ea typeface="Calibri" panose="020F0502020204030204" pitchFamily="34" charset="0"/>
                <a:cs typeface="Times New Roman" panose="02020603050405020304" pitchFamily="18" charset="0"/>
              </a:rPr>
              <a:t> </a:t>
            </a:r>
            <a:r>
              <a:rPr lang="es-ES" sz="2800" kern="100" dirty="0" err="1">
                <a:latin typeface="Calibri" panose="020F0502020204030204" pitchFamily="34" charset="0"/>
                <a:ea typeface="Calibri" panose="020F0502020204030204" pitchFamily="34" charset="0"/>
                <a:cs typeface="Times New Roman" panose="02020603050405020304" pitchFamily="18" charset="0"/>
              </a:rPr>
              <a:t>hmm</a:t>
            </a:r>
            <a:endParaRPr lang="en-US" sz="2800" kern="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3BD070D-DDDF-2C1E-EF91-42A7619E295C}"/>
              </a:ext>
            </a:extLst>
          </p:cNvPr>
          <p:cNvSpPr txBox="1"/>
          <p:nvPr/>
        </p:nvSpPr>
        <p:spPr>
          <a:xfrm>
            <a:off x="5932967" y="0"/>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ME01: </a:t>
            </a:r>
            <a:r>
              <a:rPr lang="es-ES" sz="28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((risas))</a:t>
            </a:r>
            <a:r>
              <a:rPr lang="es-ES" sz="2800" kern="100" dirty="0">
                <a:latin typeface="Calibri" panose="020F0502020204030204" pitchFamily="34" charset="0"/>
                <a:ea typeface="Calibri" panose="020F0502020204030204" pitchFamily="34" charset="0"/>
                <a:cs typeface="Times New Roman" panose="02020603050405020304" pitchFamily="18" charset="0"/>
              </a:rPr>
              <a:t>... ¡Esa es una pregunta realmente difícil! Uhm ... bueno, creo que en África Occidental esto, una fortaleza es justamente el número de agricultores a los que pueden llegar bastante uhm, con los tipos de infraestructuras y organizaciones que tienen uhm ... puede llegar a muchos agricultores uh.. con bastante eficacia. Uhm ... Entonces, eso ciertamente es uno ... Uhm, yo ... Yo, y, y, es, ya sabes, la cosa es que varía mucho según el proyecto. Eso es, [esa es la otra cosa]... </a:t>
            </a:r>
          </a:p>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E: [</a:t>
            </a:r>
            <a:r>
              <a:rPr lang="es-ES" sz="2800" kern="100" dirty="0" err="1">
                <a:latin typeface="Calibri" panose="020F0502020204030204" pitchFamily="34" charset="0"/>
                <a:ea typeface="Calibri" panose="020F0502020204030204" pitchFamily="34" charset="0"/>
                <a:cs typeface="Times New Roman" panose="02020603050405020304" pitchFamily="18" charset="0"/>
              </a:rPr>
              <a:t>hmm</a:t>
            </a:r>
            <a:r>
              <a:rPr lang="es-ES" sz="2800" kern="100" dirty="0">
                <a:latin typeface="Calibri" panose="020F0502020204030204" pitchFamily="34" charset="0"/>
                <a:ea typeface="Calibri" panose="020F0502020204030204" pitchFamily="34" charset="0"/>
                <a:cs typeface="Times New Roman" panose="02020603050405020304" pitchFamily="18" charset="0"/>
              </a:rPr>
              <a:t> </a:t>
            </a:r>
            <a:r>
              <a:rPr lang="es-ES" sz="2800" kern="100" dirty="0" err="1">
                <a:latin typeface="Calibri" panose="020F0502020204030204" pitchFamily="34" charset="0"/>
                <a:ea typeface="Calibri" panose="020F0502020204030204" pitchFamily="34" charset="0"/>
                <a:cs typeface="Times New Roman" panose="02020603050405020304" pitchFamily="18" charset="0"/>
              </a:rPr>
              <a:t>hmm</a:t>
            </a:r>
            <a:r>
              <a:rPr lang="es-ES" sz="2800" kern="100" dirty="0">
                <a:latin typeface="Calibri" panose="020F0502020204030204" pitchFamily="34" charset="0"/>
                <a:ea typeface="Calibri" panose="020F0502020204030204" pitchFamily="34"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2335287087"/>
      </p:ext>
    </p:extLst>
  </p:cSld>
  <p:clrMapOvr>
    <a:masterClrMapping/>
  </p:clrMapOvr>
  <mc:AlternateContent xmlns:mc="http://schemas.openxmlformats.org/markup-compatibility/2006" xmlns:p14="http://schemas.microsoft.com/office/powerpoint/2010/main">
    <mc:Choice Requires="p14">
      <p:transition spd="slow" p14:dur="2000" advClick="0" advTm="34030"/>
    </mc:Choice>
    <mc:Fallback xmlns="">
      <p:transition spd="slow" advClick="0" advTm="34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9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29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020E-31B3-2F4A-A144-D6AED0783AA0}"/>
              </a:ext>
            </a:extLst>
          </p:cNvPr>
          <p:cNvSpPr>
            <a:spLocks noGrp="1"/>
          </p:cNvSpPr>
          <p:nvPr>
            <p:ph type="title"/>
          </p:nvPr>
        </p:nvSpPr>
        <p:spPr/>
        <p:txBody>
          <a:bodyPr>
            <a:normAutofit/>
          </a:bodyPr>
          <a:lstStyle/>
          <a:p>
            <a:r>
              <a:rPr lang="en-US" dirty="0" err="1"/>
              <a:t>Procedimientos</a:t>
            </a:r>
            <a:r>
              <a:rPr lang="en-US" dirty="0"/>
              <a:t> de </a:t>
            </a:r>
            <a:r>
              <a:rPr lang="en-US" dirty="0" err="1"/>
              <a:t>transcripción</a:t>
            </a:r>
            <a:endParaRPr lang="en-US" dirty="0"/>
          </a:p>
        </p:txBody>
      </p:sp>
      <p:sp>
        <p:nvSpPr>
          <p:cNvPr id="3" name="Subtitle 2">
            <a:extLst>
              <a:ext uri="{FF2B5EF4-FFF2-40B4-BE49-F238E27FC236}">
                <a16:creationId xmlns:a16="http://schemas.microsoft.com/office/drawing/2014/main" id="{B85C8D04-D240-6D4B-ACEC-09A59370111B}"/>
              </a:ext>
            </a:extLst>
          </p:cNvPr>
          <p:cNvSpPr>
            <a:spLocks noGrp="1"/>
          </p:cNvSpPr>
          <p:nvPr>
            <p:ph type="subTitle" idx="1"/>
          </p:nvPr>
        </p:nvSpPr>
        <p:spPr/>
        <p:txBody>
          <a:bodyPr/>
          <a:lstStyle/>
          <a:p>
            <a:r>
              <a:rPr lang="en-US" b="1" dirty="0">
                <a:latin typeface="Open Sans SemiBold" panose="020B0606030504020204" pitchFamily="34" charset="0"/>
                <a:ea typeface="Open Sans SemiBold" panose="020B0606030504020204" pitchFamily="34" charset="0"/>
                <a:cs typeface="Open Sans SemiBold" panose="020B0606030504020204" pitchFamily="34" charset="0"/>
              </a:rPr>
              <a:t>Transcripciones</a:t>
            </a:r>
            <a:endParaRPr lang="en-US" dirty="0"/>
          </a:p>
        </p:txBody>
      </p:sp>
    </p:spTree>
    <p:extLst>
      <p:ext uri="{BB962C8B-B14F-4D97-AF65-F5344CB8AC3E}">
        <p14:creationId xmlns:p14="http://schemas.microsoft.com/office/powerpoint/2010/main" val="1407877366"/>
      </p:ext>
    </p:extLst>
  </p:cSld>
  <p:clrMapOvr>
    <a:masterClrMapping/>
  </p:clrMapOvr>
  <mc:AlternateContent xmlns:mc="http://schemas.openxmlformats.org/markup-compatibility/2006" xmlns:p14="http://schemas.microsoft.com/office/powerpoint/2010/main">
    <mc:Choice Requires="p14">
      <p:transition spd="slow" p14:dur="2000" advClick="0" advTm="6782"/>
    </mc:Choice>
    <mc:Fallback xmlns="">
      <p:transition spd="slow" advClick="0" advTm="678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565489-88AA-F10B-F3F9-130AA6680376}"/>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
        <p:nvSpPr>
          <p:cNvPr id="3" name="TextBox 2">
            <a:extLst>
              <a:ext uri="{FF2B5EF4-FFF2-40B4-BE49-F238E27FC236}">
                <a16:creationId xmlns:a16="http://schemas.microsoft.com/office/drawing/2014/main" id="{760C9101-B383-6526-06FD-2A6CDE8FAF90}"/>
              </a:ext>
            </a:extLst>
          </p:cNvPr>
          <p:cNvSpPr txBox="1"/>
          <p:nvPr/>
        </p:nvSpPr>
        <p:spPr>
          <a:xfrm>
            <a:off x="3089148" y="0"/>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ME01: Querer traer también el conocimiento de los agricultores, eso es lo importante , creo. ¿Es que tú...</a:t>
            </a:r>
          </a:p>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E: [uh, uh]</a:t>
            </a:r>
          </a:p>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ME01: [es que tú] también, espero que, creo que la mayoría de los FRN realmente están uhm ... prestando atención a los conocimientos de los agricultores y a los conocimientos locales y a las diferentes formas de los mismos, a veces también los conocimientos tradicionales e indígenas.</a:t>
            </a:r>
          </a:p>
        </p:txBody>
      </p:sp>
      <p:pic>
        <p:nvPicPr>
          <p:cNvPr id="4" name="GMT20230719-143833_Recording">
            <a:hlinkClick r:id="" action="ppaction://media"/>
            <a:extLst>
              <a:ext uri="{FF2B5EF4-FFF2-40B4-BE49-F238E27FC236}">
                <a16:creationId xmlns:a16="http://schemas.microsoft.com/office/drawing/2014/main" id="{B2DF916A-F495-F8B9-33B6-61D4D80991DB}"/>
              </a:ext>
            </a:extLst>
          </p:cNvPr>
          <p:cNvPicPr>
            <a:picLocks noChangeAspect="1"/>
          </p:cNvPicPr>
          <p:nvPr>
            <a:audioFile r:link="rId1"/>
            <p:extLst>
              <p:ext uri="{DAA4B4D4-6D71-4841-9C94-3DE7FCFB9230}">
                <p14:media xmlns:p14="http://schemas.microsoft.com/office/powerpoint/2010/main" r:embed="rId2">
                  <p14:trim st="760000" end="321240"/>
                </p14:media>
              </p:ext>
            </p:extLst>
          </p:nvPr>
        </p:nvPicPr>
        <p:blipFill>
          <a:blip r:embed="rId5"/>
          <a:stretch>
            <a:fillRect/>
          </a:stretch>
        </p:blipFill>
        <p:spPr>
          <a:xfrm>
            <a:off x="4960242" y="1440493"/>
            <a:ext cx="1701104" cy="1701104"/>
          </a:xfrm>
          <a:prstGeom prst="rect">
            <a:avLst/>
          </a:prstGeom>
        </p:spPr>
      </p:pic>
    </p:spTree>
    <p:extLst>
      <p:ext uri="{BB962C8B-B14F-4D97-AF65-F5344CB8AC3E}">
        <p14:creationId xmlns:p14="http://schemas.microsoft.com/office/powerpoint/2010/main" val="3850723471"/>
      </p:ext>
    </p:extLst>
  </p:cSld>
  <p:clrMapOvr>
    <a:masterClrMapping/>
  </p:clrMapOvr>
  <mc:AlternateContent xmlns:mc="http://schemas.openxmlformats.org/markup-compatibility/2006" xmlns:p14="http://schemas.microsoft.com/office/powerpoint/2010/main">
    <mc:Choice Requires="p14">
      <p:transition spd="slow" p14:dur="2000" advClick="0" advTm="29050"/>
    </mc:Choice>
    <mc:Fallback xmlns="">
      <p:transition spd="slow" advClick="0" advTm="29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8000"/>
                                  </p:stCondLst>
                                  <p:childTnLst>
                                    <p:cmd type="call" cmd="playFrom(0.0)">
                                      <p:cBhvr>
                                        <p:cTn id="6" dur="21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DACC71-0C15-7D3D-6C96-44610ED44C79}"/>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
        <p:nvSpPr>
          <p:cNvPr id="5" name="Content Placeholder 4">
            <a:extLst>
              <a:ext uri="{FF2B5EF4-FFF2-40B4-BE49-F238E27FC236}">
                <a16:creationId xmlns:a16="http://schemas.microsoft.com/office/drawing/2014/main" id="{8B5DBF3A-5D0A-B819-BBA3-17F0FA787CFF}"/>
              </a:ext>
            </a:extLst>
          </p:cNvPr>
          <p:cNvSpPr txBox="1">
            <a:spLocks/>
          </p:cNvSpPr>
          <p:nvPr/>
        </p:nvSpPr>
        <p:spPr>
          <a:xfrm>
            <a:off x="0" y="0"/>
            <a:ext cx="5932967" cy="6858000"/>
          </a:xfrm>
          <a:prstGeom prst="rect">
            <a:avLst/>
          </a:prstGeom>
          <a:solidFill>
            <a:schemeClr val="bg1"/>
          </a:solidFill>
        </p:spPr>
        <p:txBody>
          <a:bodyPr vert="horz" wrap="square" lIns="91440" tIns="45720" rIns="91440" bIns="45720" rtlCol="0">
            <a:noAutofit/>
          </a:bodyPr>
          <a:lstStyle>
            <a:lvl1pPr marL="228600" indent="-228600" algn="l" defTabSz="914400" rtl="0" eaLnBrk="1" latinLnBrk="0" hangingPunct="1">
              <a:lnSpc>
                <a:spcPct val="110000"/>
              </a:lnSpc>
              <a:spcBef>
                <a:spcPts val="0"/>
              </a:spcBef>
              <a:spcAft>
                <a:spcPts val="1200"/>
              </a:spcAft>
              <a:buFont typeface="Arial" panose="020B0604020202020204" pitchFamily="34" charset="0"/>
              <a:buChar char="•"/>
              <a:defRPr lang="en-US" sz="20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s-ES" sz="2800" kern="100" dirty="0">
                <a:latin typeface="Calibri" panose="020F0502020204030204" pitchFamily="34" charset="0"/>
                <a:ea typeface="Calibri" panose="020F0502020204030204" pitchFamily="34" charset="0"/>
                <a:cs typeface="Times New Roman" panose="02020603050405020304" pitchFamily="18" charset="0"/>
              </a:rPr>
              <a:t>Querer traer también el conocimiento de los agricultores eso es lo importante creo es que tú uh </a:t>
            </a:r>
            <a:r>
              <a:rPr lang="es-ES" sz="2800" kern="100" dirty="0" err="1">
                <a:latin typeface="Calibri" panose="020F0502020204030204" pitchFamily="34" charset="0"/>
                <a:ea typeface="Calibri" panose="020F0502020204030204" pitchFamily="34" charset="0"/>
                <a:cs typeface="Times New Roman" panose="02020603050405020304" pitchFamily="18" charset="0"/>
              </a:rPr>
              <a:t>uh</a:t>
            </a:r>
            <a:r>
              <a:rPr lang="es-ES" sz="2800" kern="100" dirty="0">
                <a:latin typeface="Calibri" panose="020F0502020204030204" pitchFamily="34" charset="0"/>
                <a:ea typeface="Calibri" panose="020F0502020204030204" pitchFamily="34" charset="0"/>
                <a:cs typeface="Times New Roman" panose="02020603050405020304" pitchFamily="18" charset="0"/>
              </a:rPr>
              <a:t> es que tú también espero que creo que la mayoría de los FRN realmente están uhm prestando atención a los conocimientos de los agricultores y a los conocimientos locales y a las diferentes formas de los mismos a veces también los conocimientos tradicionales e indígenas</a:t>
            </a:r>
            <a:endParaRPr lang="en-US" sz="2800" dirty="0"/>
          </a:p>
        </p:txBody>
      </p:sp>
      <p:sp>
        <p:nvSpPr>
          <p:cNvPr id="6" name="TextBox 5">
            <a:extLst>
              <a:ext uri="{FF2B5EF4-FFF2-40B4-BE49-F238E27FC236}">
                <a16:creationId xmlns:a16="http://schemas.microsoft.com/office/drawing/2014/main" id="{B3BD070D-DDDF-2C1E-EF91-42A7619E295C}"/>
              </a:ext>
            </a:extLst>
          </p:cNvPr>
          <p:cNvSpPr txBox="1"/>
          <p:nvPr/>
        </p:nvSpPr>
        <p:spPr>
          <a:xfrm>
            <a:off x="5932967" y="-44605"/>
            <a:ext cx="6259033" cy="6858000"/>
          </a:xfrm>
          <a:prstGeom prst="rect">
            <a:avLst/>
          </a:prstGeom>
          <a:solidFill>
            <a:schemeClr val="accent2">
              <a:lumMod val="20000"/>
              <a:lumOff val="80000"/>
            </a:schemeClr>
          </a:solidFill>
        </p:spPr>
        <p:txBody>
          <a:bodyPr wrap="square" lIns="91440" tIns="45720" rIns="91440" bIns="45720" rtlCol="0" anchor="t">
            <a:noAutofit/>
          </a:bodyPr>
          <a:lstStyle/>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ME01: Querer traer también el conocimiento de los agricultores, </a:t>
            </a:r>
            <a:r>
              <a:rPr lang="es-ES" sz="2800" kern="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eso es lo importante</a:t>
            </a:r>
            <a:r>
              <a:rPr lang="es-ES" sz="2800" kern="100" dirty="0">
                <a:latin typeface="Calibri" panose="020F0502020204030204" pitchFamily="34" charset="0"/>
                <a:ea typeface="Calibri" panose="020F0502020204030204" pitchFamily="34" charset="0"/>
                <a:cs typeface="Times New Roman" panose="02020603050405020304" pitchFamily="18" charset="0"/>
              </a:rPr>
              <a:t> , creo. Es que tú...</a:t>
            </a:r>
          </a:p>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E: [uh, uh]</a:t>
            </a:r>
          </a:p>
          <a:p>
            <a:pPr>
              <a:lnSpc>
                <a:spcPct val="107000"/>
              </a:lnSpc>
              <a:spcAft>
                <a:spcPts val="800"/>
              </a:spcAft>
            </a:pPr>
            <a:r>
              <a:rPr lang="es-ES" sz="2800" kern="100" dirty="0">
                <a:latin typeface="Calibri" panose="020F0502020204030204" pitchFamily="34" charset="0"/>
                <a:ea typeface="Calibri" panose="020F0502020204030204" pitchFamily="34" charset="0"/>
                <a:cs typeface="Times New Roman" panose="02020603050405020304" pitchFamily="18" charset="0"/>
              </a:rPr>
              <a:t>ME01: [es que tú] también, espero que, creo que la mayoría de los FRN realmente están uhm ... prestando atención a los conocimientos de los agricultores y a los conocimientos locales y a las diferentes formas de los mismos, a veces también los conocimientos tradicionales e indígenas.</a:t>
            </a:r>
          </a:p>
        </p:txBody>
      </p:sp>
    </p:spTree>
    <p:custDataLst>
      <p:tags r:id="rId1"/>
    </p:custDataLst>
    <p:extLst>
      <p:ext uri="{BB962C8B-B14F-4D97-AF65-F5344CB8AC3E}">
        <p14:creationId xmlns:p14="http://schemas.microsoft.com/office/powerpoint/2010/main" val="1968215202"/>
      </p:ext>
    </p:extLst>
  </p:cSld>
  <p:clrMapOvr>
    <a:masterClrMapping/>
  </p:clrMapOvr>
  <mc:AlternateContent xmlns:mc="http://schemas.openxmlformats.org/markup-compatibility/2006" xmlns:p14="http://schemas.microsoft.com/office/powerpoint/2010/main">
    <mc:Choice Requires="p14">
      <p:transition spd="slow" p14:dur="2000" advClick="0" advTm="33958"/>
    </mc:Choice>
    <mc:Fallback xmlns="">
      <p:transition spd="slow" advClick="0" advTm="33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50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85388" y="440827"/>
            <a:ext cx="7558134" cy="5741860"/>
          </a:xfrm>
        </p:spPr>
        <p:txBody>
          <a:bodyPr>
            <a:normAutofit/>
          </a:bodyPr>
          <a:lstStyle/>
          <a:p>
            <a:r>
              <a:rPr lang="es-ES" dirty="0"/>
              <a:t>Cuando el idioma de destino es diferente al idioma de los participantes.</a:t>
            </a:r>
          </a:p>
          <a:p>
            <a:r>
              <a:rPr lang="es-ES" dirty="0"/>
              <a:t>Presupuestar tiempo extra para la traducción (por ejemplo, un promedio de 10 páginas traducidas por día).</a:t>
            </a:r>
          </a:p>
          <a:p>
            <a:r>
              <a:rPr lang="es-ES" dirty="0">
                <a:sym typeface="Wingdings" panose="05000000000000000000" pitchFamily="2" charset="2"/>
              </a:rPr>
              <a:t>Traductores experimentados . Pueden ayudar a incluir significados culturales.</a:t>
            </a:r>
            <a:r>
              <a:rPr lang="en-US" sz="2000" dirty="0">
                <a:sym typeface="Wingdings" panose="05000000000000000000" pitchFamily="2" charset="2"/>
              </a:rPr>
              <a:t> </a:t>
            </a:r>
            <a:endParaRPr lang="en-US" dirty="0"/>
          </a:p>
          <a:p>
            <a:r>
              <a:rPr lang="es-ES" dirty="0"/>
              <a:t>El conocimiento del contexto lingüístico y social ayuda a lograr traducciones contextualmente precisas.</a:t>
            </a:r>
          </a:p>
          <a:p>
            <a:r>
              <a:rPr lang="es-ES" dirty="0"/>
              <a:t>La traducción también es interpretación. </a:t>
            </a:r>
            <a:r>
              <a:rPr lang="es-ES"/>
              <a:t>Al traducir interpretamos datos y tomamos decisiones analíticas..</a:t>
            </a:r>
            <a:endParaRPr lang="es-ES" dirty="0"/>
          </a:p>
          <a:p>
            <a:r>
              <a:rPr lang="es-ES" dirty="0"/>
              <a:t>Modelo de traducción de </a:t>
            </a:r>
            <a:r>
              <a:rPr lang="es-ES" dirty="0" err="1"/>
              <a:t>Brislin</a:t>
            </a:r>
            <a:r>
              <a:rPr lang="es-ES" dirty="0"/>
              <a:t>: emplear 2 traductores bilingües puede ayudar a la precisión.</a:t>
            </a:r>
            <a:endParaRPr lang="en-US" dirty="0"/>
          </a:p>
          <a:p>
            <a:pPr marL="0" indent="0" algn="r">
              <a:buNone/>
            </a:pPr>
            <a:r>
              <a:rPr lang="en-US" sz="1000" dirty="0"/>
              <a:t>(Bailey, 2008; International Rescue Committee, 2017; </a:t>
            </a:r>
            <a:r>
              <a:rPr lang="en-US" sz="1000" dirty="0" err="1"/>
              <a:t>Lapadat</a:t>
            </a:r>
            <a:r>
              <a:rPr lang="en-US" sz="1000" dirty="0"/>
              <a:t> &amp; Lindsay, 1999; </a:t>
            </a:r>
            <a:r>
              <a:rPr lang="en-US" sz="1000" dirty="0" err="1"/>
              <a:t>Regmi</a:t>
            </a:r>
            <a:r>
              <a:rPr lang="en-US" sz="1000" dirty="0"/>
              <a:t> et al., 2010)</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7" y="440826"/>
            <a:ext cx="3884983" cy="5353483"/>
          </a:xfrm>
        </p:spPr>
        <p:txBody>
          <a:bodyPr>
            <a:normAutofit/>
          </a:bodyPr>
          <a:lstStyle/>
          <a:p>
            <a:r>
              <a:rPr lang="en-US" sz="4400" dirty="0" err="1"/>
              <a:t>Traducción</a:t>
            </a:r>
            <a:endParaRPr lang="en-US" sz="4400" dirty="0"/>
          </a:p>
        </p:txBody>
      </p:sp>
      <p:sp>
        <p:nvSpPr>
          <p:cNvPr id="4" name="Slide Number Placeholder 3">
            <a:extLst>
              <a:ext uri="{FF2B5EF4-FFF2-40B4-BE49-F238E27FC236}">
                <a16:creationId xmlns:a16="http://schemas.microsoft.com/office/drawing/2014/main" id="{BC96F9A3-6B1F-2048-3A04-7BAEB369F109}"/>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custDataLst>
      <p:tags r:id="rId1"/>
    </p:custDataLst>
    <p:extLst>
      <p:ext uri="{BB962C8B-B14F-4D97-AF65-F5344CB8AC3E}">
        <p14:creationId xmlns:p14="http://schemas.microsoft.com/office/powerpoint/2010/main" val="2168423536"/>
      </p:ext>
    </p:extLst>
  </p:cSld>
  <p:clrMapOvr>
    <a:masterClrMapping/>
  </p:clrMapOvr>
  <mc:AlternateContent xmlns:mc="http://schemas.openxmlformats.org/markup-compatibility/2006" xmlns:p14="http://schemas.microsoft.com/office/powerpoint/2010/main">
    <mc:Choice Requires="p14">
      <p:transition spd="slow" p14:dur="2000" advClick="0" advTm="99950"/>
    </mc:Choice>
    <mc:Fallback xmlns="">
      <p:transition spd="slow" advClick="0" advTm="99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1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10100"/>
                            </p:stCondLst>
                            <p:childTnLst>
                              <p:par>
                                <p:cTn id="8" presetID="1" presetClass="entr" presetSubtype="0" fill="hold" grpId="0" nodeType="afterEffect">
                                  <p:stCondLst>
                                    <p:cond delay="95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9600"/>
                            </p:stCondLst>
                            <p:childTnLst>
                              <p:par>
                                <p:cTn id="11" presetID="1" presetClass="entr" presetSubtype="0" fill="hold" grpId="0" nodeType="afterEffect">
                                  <p:stCondLst>
                                    <p:cond delay="95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29100"/>
                            </p:stCondLst>
                            <p:childTnLst>
                              <p:par>
                                <p:cTn id="14" presetID="1" presetClass="entr" presetSubtype="0" fill="hold" grpId="0" nodeType="afterEffect">
                                  <p:stCondLst>
                                    <p:cond delay="185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47600"/>
                            </p:stCondLst>
                            <p:childTnLst>
                              <p:par>
                                <p:cTn id="17" presetID="1" presetClass="entr" presetSubtype="0" fill="hold" grpId="0" nodeType="afterEffect">
                                  <p:stCondLst>
                                    <p:cond delay="180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par>
                          <p:cTn id="19" fill="hold">
                            <p:stCondLst>
                              <p:cond delay="65600"/>
                            </p:stCondLst>
                            <p:childTnLst>
                              <p:par>
                                <p:cTn id="20" presetID="1" presetClass="entr" presetSubtype="0" fill="hold" nodeType="afterEffect">
                                  <p:stCondLst>
                                    <p:cond delay="10000"/>
                                  </p:stCondLst>
                                  <p:childTnLst>
                                    <p:set>
                                      <p:cBhvr>
                                        <p:cTn id="21" dur="1" fill="hold">
                                          <p:stCondLst>
                                            <p:cond delay="0"/>
                                          </p:stCondLst>
                                        </p:cTn>
                                        <p:tgtEl>
                                          <p:spTgt spid="2">
                                            <p:txEl>
                                              <p:pRg st="5" end="5"/>
                                            </p:txEl>
                                          </p:spTgt>
                                        </p:tgtEl>
                                        <p:attrNameLst>
                                          <p:attrName>style.visibility</p:attrName>
                                        </p:attrNameLst>
                                      </p:cBhvr>
                                      <p:to>
                                        <p:strVal val="visible"/>
                                      </p:to>
                                    </p:set>
                                  </p:childTnLst>
                                </p:cTn>
                              </p:par>
                            </p:childTnLst>
                          </p:cTn>
                        </p:par>
                        <p:par>
                          <p:cTn id="22" fill="hold">
                            <p:stCondLst>
                              <p:cond delay="75600"/>
                            </p:stCondLst>
                            <p:childTnLst>
                              <p:par>
                                <p:cTn id="23" presetID="1" presetClass="entr" presetSubtype="0" fill="hold" grpId="0" nodeType="afterEffect">
                                  <p:stCondLst>
                                    <p:cond delay="3000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394717" y="57364"/>
            <a:ext cx="7697755" cy="6230678"/>
          </a:xfrm>
        </p:spPr>
        <p:txBody>
          <a:bodyPr>
            <a:normAutofit fontScale="55000" lnSpcReduction="20000"/>
          </a:bodyPr>
          <a:lstStyle/>
          <a:p>
            <a:r>
              <a:rPr lang="es-ES" dirty="0"/>
              <a:t>Bailey J. (2008). Primeros pasos en el análisis de datos cualitativos: transcribir. Medicina familiar, 25, 127-131,</a:t>
            </a:r>
          </a:p>
          <a:p>
            <a:r>
              <a:rPr lang="es-ES" sz="2000" dirty="0" err="1"/>
              <a:t>Burke</a:t>
            </a:r>
            <a:r>
              <a:rPr lang="es-ES" sz="2000" dirty="0"/>
              <a:t>, M. (2011). Usar una agencia externa o un individuo para transcribir sus datos cualitativos, </a:t>
            </a:r>
            <a:r>
              <a:rPr lang="es-ES" sz="2000" dirty="0" err="1"/>
              <a:t>Realities</a:t>
            </a:r>
            <a:r>
              <a:rPr lang="es-ES" sz="2000" dirty="0"/>
              <a:t> </a:t>
            </a:r>
            <a:r>
              <a:rPr lang="es-ES" sz="2000" dirty="0" err="1"/>
              <a:t>Toolkit</a:t>
            </a:r>
            <a:r>
              <a:rPr lang="es-ES" sz="2000" dirty="0"/>
              <a:t> #15, parte del Centro Nacional de Métodos de Investigación ESRC, Centro Morgan para el Estudio de las Relaciones y la Vida Personal, Universidad de Manchester, </a:t>
            </a:r>
            <a:r>
              <a:rPr lang="en-US" sz="2000" dirty="0">
                <a:hlinkClick r:id="rId3"/>
              </a:rPr>
              <a:t>https://eprints.ncrm.ac.uk/id/eprint/1863/1/15-toolkit-transcribing-data-with-external-agency.pdf</a:t>
            </a:r>
            <a:r>
              <a:rPr lang="en-US" sz="2000" dirty="0"/>
              <a:t>. </a:t>
            </a:r>
          </a:p>
          <a:p>
            <a:r>
              <a:rPr lang="es-ES" dirty="0" err="1"/>
              <a:t>Burke</a:t>
            </a:r>
            <a:r>
              <a:rPr lang="es-ES" dirty="0"/>
              <a:t> et al. (2010). Transcribiendo sus propios datos cualitativos, </a:t>
            </a:r>
            <a:r>
              <a:rPr lang="es-ES" dirty="0" err="1"/>
              <a:t>Realities</a:t>
            </a:r>
            <a:r>
              <a:rPr lang="es-ES" dirty="0"/>
              <a:t> </a:t>
            </a:r>
            <a:r>
              <a:rPr lang="es-ES" dirty="0" err="1"/>
              <a:t>Toolkit</a:t>
            </a:r>
            <a:r>
              <a:rPr lang="es-ES" dirty="0"/>
              <a:t> #08, Parte del Centro Nacional ESRC para Métodos de Investigación, Centro Morgan para el Estudio de las Relaciones y la Vida Personal, Universidad de Manchester, </a:t>
            </a:r>
            <a:r>
              <a:rPr lang="en-US" dirty="0">
                <a:hlinkClick r:id="rId4"/>
              </a:rPr>
              <a:t>https://eprints.ncrm.ac.uk/id/eprint/973/2/08-toolkit-transcribing-your-qual-data.pdf</a:t>
            </a:r>
            <a:r>
              <a:rPr lang="en-US" dirty="0"/>
              <a:t>. </a:t>
            </a:r>
          </a:p>
          <a:p>
            <a:r>
              <a:rPr lang="es-ES" sz="2000" dirty="0"/>
              <a:t>Davidson, C. (2009). Transcripción: imperativos para la investigación cualitativa. Revista internacional de métodos cualitativos, 8(2), 35–52. </a:t>
            </a:r>
            <a:r>
              <a:rPr lang="en-US" sz="2000" dirty="0">
                <a:hlinkClick r:id="rId5"/>
              </a:rPr>
              <a:t>https://doi.org/10.1177/160940690900800206</a:t>
            </a:r>
            <a:r>
              <a:rPr lang="en-US" sz="2000" dirty="0"/>
              <a:t>.</a:t>
            </a:r>
          </a:p>
          <a:p>
            <a:r>
              <a:rPr lang="es-ES" sz="2000" dirty="0" err="1"/>
              <a:t>Hafferty</a:t>
            </a:r>
            <a:r>
              <a:rPr lang="es-ES" sz="2000" dirty="0"/>
              <a:t>, C. (2021). Las cuestiones prácticas y éticas de la transcripción automatizada: cinco mensajes para llevar a casa, publicación de blog, </a:t>
            </a:r>
            <a:r>
              <a:rPr lang="en-US" sz="2000" dirty="0">
                <a:hlinkClick r:id="rId6"/>
              </a:rPr>
              <a:t>https://caitlinhafferty.blogspot.com/2021/07/practical-and-ethical-considerations-for-automated-transcription.html</a:t>
            </a:r>
            <a:r>
              <a:rPr lang="en-US" sz="2000" dirty="0"/>
              <a:t>, </a:t>
            </a:r>
            <a:r>
              <a:rPr lang="en-US" sz="2000" dirty="0" err="1"/>
              <a:t>consultado</a:t>
            </a:r>
            <a:r>
              <a:rPr lang="en-US" sz="2000" dirty="0"/>
              <a:t> </a:t>
            </a:r>
            <a:r>
              <a:rPr lang="en-US" sz="2000" dirty="0" err="1"/>
              <a:t>el</a:t>
            </a:r>
            <a:r>
              <a:rPr lang="en-US" sz="2000" dirty="0"/>
              <a:t> 08.04.2023.</a:t>
            </a:r>
          </a:p>
          <a:p>
            <a:r>
              <a:rPr lang="es-ES" sz="2000" dirty="0"/>
              <a:t>Comité Internacional de Rescate. (2017). Transcripción y traducción de datos cualitativos, kit de herramientas de investigación del IRC, </a:t>
            </a:r>
            <a:r>
              <a:rPr lang="en-US" sz="2000" dirty="0">
                <a:hlinkClick r:id="rId7"/>
              </a:rPr>
              <a:t>https://www.alnap.org/system/files/content/resource/files/main/ircqualitativetranscriptionandtranslationguidelines-ext.pdf</a:t>
            </a:r>
            <a:r>
              <a:rPr lang="en-US" sz="2000" dirty="0"/>
              <a:t>. </a:t>
            </a:r>
          </a:p>
          <a:p>
            <a:r>
              <a:rPr lang="es-ES" dirty="0"/>
              <a:t>Jefferson, G. (2004). Glosario de símbolos de transcripción con una introducción. En G. H. Lerner (Ed.), Análisis de conversaciones: estudios de la primera generación (págs. 13-31). Filadelfia: John </a:t>
            </a:r>
            <a:r>
              <a:rPr lang="es-ES" dirty="0" err="1"/>
              <a:t>Benjamims</a:t>
            </a:r>
            <a:r>
              <a:rPr lang="es-ES" dirty="0"/>
              <a:t>.</a:t>
            </a:r>
          </a:p>
          <a:p>
            <a:r>
              <a:rPr lang="es-ES" dirty="0" err="1"/>
              <a:t>Lapadat</a:t>
            </a:r>
            <a:r>
              <a:rPr lang="es-ES" dirty="0"/>
              <a:t>, JC y Lindsay, AC (1999). Transcripción en la investigación y la práctica: de la estandarización de la técnica al posicionamiento interpretativo. Investigación cualitativa, 5, 64–73.</a:t>
            </a:r>
          </a:p>
          <a:p>
            <a:r>
              <a:rPr lang="es-ES" dirty="0" err="1"/>
              <a:t>McLellan</a:t>
            </a:r>
            <a:r>
              <a:rPr lang="es-ES" dirty="0"/>
              <a:t>, E., </a:t>
            </a:r>
            <a:r>
              <a:rPr lang="es-ES" dirty="0" err="1"/>
              <a:t>MaCqueen</a:t>
            </a:r>
            <a:r>
              <a:rPr lang="es-ES" dirty="0"/>
              <a:t>, KM y </a:t>
            </a:r>
            <a:r>
              <a:rPr lang="es-ES" dirty="0" err="1"/>
              <a:t>Neidig</a:t>
            </a:r>
            <a:r>
              <a:rPr lang="es-ES" dirty="0"/>
              <a:t>, JL (2003). Más allá de la entrevista cualitativa: preparación y transcripción de datos. Métodos de campo, 15 (1), 63–84. </a:t>
            </a:r>
            <a:r>
              <a:rPr lang="en-US" dirty="0">
                <a:hlinkClick r:id="rId8"/>
              </a:rPr>
              <a:t>https://doi.org/10.1177/1525822X02239573</a:t>
            </a:r>
            <a:r>
              <a:rPr lang="en-US" dirty="0"/>
              <a:t>. </a:t>
            </a:r>
          </a:p>
          <a:p>
            <a:pPr algn="l"/>
            <a:r>
              <a:rPr lang="es-ES" dirty="0"/>
              <a:t>Oliver, DG, </a:t>
            </a:r>
            <a:r>
              <a:rPr lang="es-ES" dirty="0" err="1"/>
              <a:t>Serovich</a:t>
            </a:r>
            <a:r>
              <a:rPr lang="es-ES" dirty="0"/>
              <a:t>, JM y Mason, TL (2005). Limitaciones y oportunidades con la transcripción de entrevistas: hacia la reflexión en la investigación cualitativa. Fuerzas sociales; un medio científico de estudio e interpretación social, 84(2), 1273</a:t>
            </a:r>
            <a:r>
              <a:rPr lang="en-US" dirty="0"/>
              <a:t>. </a:t>
            </a:r>
            <a:r>
              <a:rPr lang="en-US" dirty="0">
                <a:hlinkClick r:id="rId9"/>
              </a:rPr>
              <a:t>https://doi.org/10.1353/sof.2006.0023</a:t>
            </a:r>
            <a:r>
              <a:rPr lang="en-US" dirty="0"/>
              <a:t>. </a:t>
            </a:r>
          </a:p>
          <a:p>
            <a:r>
              <a:rPr lang="es-ES" sz="2000" dirty="0" err="1"/>
              <a:t>Regmi</a:t>
            </a:r>
            <a:r>
              <a:rPr lang="es-ES" sz="2000" dirty="0"/>
              <a:t>, K., </a:t>
            </a:r>
            <a:r>
              <a:rPr lang="es-ES" sz="2000" dirty="0" err="1"/>
              <a:t>Naidoo</a:t>
            </a:r>
            <a:r>
              <a:rPr lang="es-ES" sz="2000" dirty="0"/>
              <a:t>, J. y </a:t>
            </a:r>
            <a:r>
              <a:rPr lang="es-ES" sz="2000" dirty="0" err="1"/>
              <a:t>Pilkington</a:t>
            </a:r>
            <a:r>
              <a:rPr lang="es-ES" sz="2000" dirty="0"/>
              <a:t>, P. (2010). Comprensión de los procesos de traducción y transliteración en la investigación cualitativa. Revista internacional de métodos cualitativos, 9(1), 16–26. </a:t>
            </a:r>
            <a:r>
              <a:rPr lang="en-US" sz="2000" dirty="0">
                <a:hlinkClick r:id="rId10"/>
              </a:rPr>
              <a:t>https://doi.org/10.1177/160940691000900103</a:t>
            </a:r>
            <a:r>
              <a:rPr lang="en-US" sz="2000" dirty="0"/>
              <a:t>. </a:t>
            </a:r>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p:txBody>
          <a:bodyPr>
            <a:normAutofit/>
          </a:bodyPr>
          <a:lstStyle/>
          <a:p>
            <a:r>
              <a:rPr lang="en-US" sz="4400" dirty="0" err="1"/>
              <a:t>Recursos</a:t>
            </a:r>
            <a:r>
              <a:rPr lang="en-US" sz="4400" dirty="0"/>
              <a:t> </a:t>
            </a:r>
            <a:r>
              <a:rPr lang="en-US" sz="4400" dirty="0" err="1"/>
              <a:t>útiles</a:t>
            </a:r>
            <a:endParaRPr lang="en-US" sz="4400" dirty="0"/>
          </a:p>
        </p:txBody>
      </p:sp>
      <p:sp>
        <p:nvSpPr>
          <p:cNvPr id="4" name="Slide Number Placeholder 3">
            <a:extLst>
              <a:ext uri="{FF2B5EF4-FFF2-40B4-BE49-F238E27FC236}">
                <a16:creationId xmlns:a16="http://schemas.microsoft.com/office/drawing/2014/main" id="{DF1D5F9C-3EB3-637B-B484-B6C932B69911}"/>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2470626734"/>
      </p:ext>
    </p:extLst>
  </p:cSld>
  <p:clrMapOvr>
    <a:masterClrMapping/>
  </p:clrMapOvr>
  <mc:AlternateContent xmlns:mc="http://schemas.openxmlformats.org/markup-compatibility/2006" xmlns:p14="http://schemas.microsoft.com/office/powerpoint/2010/main">
    <mc:Choice Requires="p14">
      <p:transition spd="slow" p14:dur="2000" advClick="0" advTm="11807"/>
    </mc:Choice>
    <mc:Fallback xmlns="">
      <p:transition spd="slow" advClick="0" advTm="1180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normAutofit fontScale="85000" lnSpcReduction="10000"/>
          </a:bodyPr>
          <a:lstStyle/>
          <a:p>
            <a:r>
              <a:rPr lang="es-ES" dirty="0"/>
              <a:t>De la serie de seminarios web: Gestión de datos cualitativos</a:t>
            </a:r>
            <a:endParaRPr lang="en-GB" dirty="0"/>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normAutofit fontScale="85000" lnSpcReduction="20000"/>
          </a:bodyPr>
          <a:lstStyle/>
          <a:p>
            <a:r>
              <a:rPr lang="es-ES" dirty="0"/>
              <a:t>Creado y presentado por </a:t>
            </a:r>
            <a:r>
              <a:rPr lang="es-ES" dirty="0">
                <a:latin typeface="Open Sans SemiBold" panose="020B0706030804020204" pitchFamily="34" charset="0"/>
                <a:ea typeface="Open Sans SemiBold" panose="020B0706030804020204" pitchFamily="34" charset="0"/>
                <a:cs typeface="Open Sans SemiBold" panose="020B0706030804020204" pitchFamily="34" charset="0"/>
              </a:rPr>
              <a:t>Romina De </a:t>
            </a:r>
            <a:r>
              <a:rPr lang="es-ES" dirty="0" err="1">
                <a:latin typeface="Open Sans SemiBold" panose="020B0706030804020204" pitchFamily="34" charset="0"/>
                <a:ea typeface="Open Sans SemiBold" panose="020B0706030804020204" pitchFamily="34" charset="0"/>
                <a:cs typeface="Open Sans SemiBold" panose="020B0706030804020204" pitchFamily="34" charset="0"/>
              </a:rPr>
              <a:t>Angelis</a:t>
            </a:r>
            <a:r>
              <a:rPr lang="es-ES"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s-ES" dirty="0"/>
              <a:t>CRFS – Proyecto de apoyo a métodos de investigación</a:t>
            </a:r>
          </a:p>
          <a:p>
            <a:r>
              <a:rPr lang="es-ES" dirty="0"/>
              <a:t>Editado y producido por </a:t>
            </a:r>
            <a:r>
              <a:rPr lang="es-ES" dirty="0">
                <a:latin typeface="Open Sans SemiBold" panose="020B0706030804020204" pitchFamily="34" charset="0"/>
                <a:ea typeface="Open Sans SemiBold" panose="020B0706030804020204" pitchFamily="34" charset="0"/>
                <a:cs typeface="Open Sans SemiBold" panose="020B0706030804020204" pitchFamily="34" charset="0"/>
              </a:rPr>
              <a:t>Emily </a:t>
            </a:r>
            <a:r>
              <a:rPr lang="es-ES" dirty="0" err="1">
                <a:latin typeface="Open Sans SemiBold" panose="020B0706030804020204" pitchFamily="34" charset="0"/>
                <a:ea typeface="Open Sans SemiBold" panose="020B0706030804020204" pitchFamily="34" charset="0"/>
                <a:cs typeface="Open Sans SemiBold" panose="020B0706030804020204" pitchFamily="34" charset="0"/>
              </a:rPr>
              <a:t>Nevitt</a:t>
            </a:r>
            <a:r>
              <a:rPr lang="es-ES" dirty="0">
                <a:latin typeface="Open Sans SemiBold" panose="020B0706030804020204" pitchFamily="34" charset="0"/>
                <a:ea typeface="Open Sans SemiBold" panose="020B0706030804020204" pitchFamily="34" charset="0"/>
                <a:cs typeface="Open Sans SemiBold" panose="020B0706030804020204" pitchFamily="34" charset="0"/>
              </a:rPr>
              <a:t> </a:t>
            </a:r>
            <a:r>
              <a:rPr lang="es-ES" dirty="0"/>
              <a:t>y </a:t>
            </a:r>
            <a:r>
              <a:rPr lang="es-ES" dirty="0">
                <a:latin typeface="Open Sans SemiBold" panose="020B0706030804020204" pitchFamily="34" charset="0"/>
                <a:ea typeface="Open Sans SemiBold" panose="020B0706030804020204" pitchFamily="34" charset="0"/>
                <a:cs typeface="Open Sans SemiBold" panose="020B0706030804020204" pitchFamily="34" charset="0"/>
              </a:rPr>
              <a:t>Grace Gilbert</a:t>
            </a:r>
            <a:r>
              <a:rPr lang="es-ES" dirty="0"/>
              <a:t>.</a:t>
            </a:r>
          </a:p>
          <a:p>
            <a:r>
              <a:rPr lang="es-ES" dirty="0"/>
              <a:t>octubre 2023</a:t>
            </a:r>
            <a:endParaRPr lang="en-GB" dirty="0"/>
          </a:p>
        </p:txBody>
      </p:sp>
      <p:pic>
        <p:nvPicPr>
          <p:cNvPr id="2" name="Picture 1" descr="A black background with white text&#10;&#10;Description automatically generated">
            <a:extLst>
              <a:ext uri="{FF2B5EF4-FFF2-40B4-BE49-F238E27FC236}">
                <a16:creationId xmlns:a16="http://schemas.microsoft.com/office/drawing/2014/main" id="{FFA72546-F251-1617-FC99-3E341F1AE6FC}"/>
              </a:ext>
            </a:extLst>
          </p:cNvPr>
          <p:cNvPicPr>
            <a:picLocks noChangeAspect="1"/>
          </p:cNvPicPr>
          <p:nvPr/>
        </p:nvPicPr>
        <p:blipFill>
          <a:blip r:embed="rId3"/>
          <a:stretch>
            <a:fillRect/>
          </a:stretch>
        </p:blipFill>
        <p:spPr>
          <a:xfrm>
            <a:off x="8503975" y="244300"/>
            <a:ext cx="1355642" cy="615671"/>
          </a:xfrm>
          <a:prstGeom prst="rect">
            <a:avLst/>
          </a:prstGeom>
        </p:spPr>
      </p:pic>
    </p:spTree>
    <p:extLst>
      <p:ext uri="{BB962C8B-B14F-4D97-AF65-F5344CB8AC3E}">
        <p14:creationId xmlns:p14="http://schemas.microsoft.com/office/powerpoint/2010/main" val="3959477788"/>
      </p:ext>
    </p:extLst>
  </p:cSld>
  <p:clrMapOvr>
    <a:masterClrMapping/>
  </p:clrMapOvr>
  <mc:AlternateContent xmlns:mc="http://schemas.openxmlformats.org/markup-compatibility/2006" xmlns:p14="http://schemas.microsoft.com/office/powerpoint/2010/main">
    <mc:Choice Requires="p14">
      <p:transition spd="slow" p14:dur="2000" advClick="0" advTm="16733"/>
    </mc:Choice>
    <mc:Fallback xmlns="">
      <p:transition spd="slow" advClick="0" advTm="1673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32041" y="440827"/>
            <a:ext cx="7614647" cy="5664653"/>
          </a:xfrm>
        </p:spPr>
        <p:txBody>
          <a:bodyPr>
            <a:normAutofit/>
          </a:bodyPr>
          <a:lstStyle/>
          <a:p>
            <a:r>
              <a:rPr lang="es-ES" dirty="0"/>
              <a:t>Definir que son las transcripciones y cómo realizarlas.</a:t>
            </a:r>
          </a:p>
          <a:p>
            <a:r>
              <a:rPr lang="es-ES" dirty="0"/>
              <a:t>Dar ejemplos de buenas y malas transcripciones.</a:t>
            </a:r>
          </a:p>
          <a:p>
            <a:r>
              <a:rPr lang="es-ES" dirty="0"/>
              <a:t>Ofrecer una guía sobre traducciones de transcripciones.</a:t>
            </a:r>
            <a:endParaRPr lang="en-US" dirty="0"/>
          </a:p>
          <a:p>
            <a:endParaRPr lang="en-US"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248478" y="440827"/>
            <a:ext cx="3717466" cy="5287670"/>
          </a:xfrm>
        </p:spPr>
        <p:txBody>
          <a:bodyPr>
            <a:normAutofit/>
          </a:bodyPr>
          <a:lstStyle/>
          <a:p>
            <a:r>
              <a:rPr lang="en-US" dirty="0" err="1">
                <a:latin typeface="Open Sans"/>
                <a:ea typeface="Open Sans"/>
                <a:cs typeface="Open Sans"/>
              </a:rPr>
              <a:t>Objetivos</a:t>
            </a:r>
            <a:endParaRPr lang="en-US" sz="4400" dirty="0"/>
          </a:p>
        </p:txBody>
      </p:sp>
      <p:sp>
        <p:nvSpPr>
          <p:cNvPr id="4" name="Slide Number Placeholder 3">
            <a:extLst>
              <a:ext uri="{FF2B5EF4-FFF2-40B4-BE49-F238E27FC236}">
                <a16:creationId xmlns:a16="http://schemas.microsoft.com/office/drawing/2014/main" id="{31A8B718-AD51-4DE8-4F70-3E3FF111DC8D}"/>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custDataLst>
      <p:tags r:id="rId1"/>
    </p:custDataLst>
    <p:extLst>
      <p:ext uri="{BB962C8B-B14F-4D97-AF65-F5344CB8AC3E}">
        <p14:creationId xmlns:p14="http://schemas.microsoft.com/office/powerpoint/2010/main" val="3046286083"/>
      </p:ext>
    </p:extLst>
  </p:cSld>
  <p:clrMapOvr>
    <a:masterClrMapping/>
  </p:clrMapOvr>
  <mc:AlternateContent xmlns:mc="http://schemas.openxmlformats.org/markup-compatibility/2006" xmlns:p14="http://schemas.microsoft.com/office/powerpoint/2010/main">
    <mc:Choice Requires="p14">
      <p:transition spd="slow" p14:dur="2000" advClick="0" advTm="24950"/>
    </mc:Choice>
    <mc:Fallback xmlns="">
      <p:transition spd="slow" advClick="0" advTm="24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90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5900"/>
                            </p:stCondLst>
                            <p:childTnLst>
                              <p:par>
                                <p:cTn id="8" presetID="1" presetClass="entr" presetSubtype="0" fill="hold" grpId="0" nodeType="afterEffect">
                                  <p:stCondLst>
                                    <p:cond delay="615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12050"/>
                            </p:stCondLst>
                            <p:childTnLst>
                              <p:par>
                                <p:cTn id="11" presetID="1" presetClass="entr" presetSubtype="0" fill="hold" nodeType="afterEffect">
                                  <p:stCondLst>
                                    <p:cond delay="15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4A63E1-E8DC-B975-CDE4-6516675EB01D}"/>
              </a:ext>
            </a:extLst>
          </p:cNvPr>
          <p:cNvSpPr>
            <a:spLocks noGrp="1"/>
          </p:cNvSpPr>
          <p:nvPr>
            <p:ph idx="1"/>
          </p:nvPr>
        </p:nvSpPr>
        <p:spPr/>
        <p:txBody>
          <a:bodyPr/>
          <a:lstStyle/>
          <a:p>
            <a:r>
              <a:rPr lang="es-ES" dirty="0"/>
              <a:t>"La transcripción implica una traducción o transformación de sonido/imagen de grabaciones a texto".</a:t>
            </a:r>
            <a:endParaRPr lang="en-US" dirty="0"/>
          </a:p>
          <a:p>
            <a:pPr marL="0" indent="0" algn="r">
              <a:buNone/>
            </a:pPr>
            <a:r>
              <a:rPr lang="en-US" dirty="0"/>
              <a:t>(Davidson, 2009, p. 38)  </a:t>
            </a:r>
            <a:endParaRPr lang="en-GB" dirty="0"/>
          </a:p>
        </p:txBody>
      </p:sp>
      <p:sp>
        <p:nvSpPr>
          <p:cNvPr id="3" name="Slide Number Placeholder 2">
            <a:extLst>
              <a:ext uri="{FF2B5EF4-FFF2-40B4-BE49-F238E27FC236}">
                <a16:creationId xmlns:a16="http://schemas.microsoft.com/office/drawing/2014/main" id="{4A040271-246F-8BFD-11A5-40C0A5F1B2A9}"/>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4" name="Title 3">
            <a:extLst>
              <a:ext uri="{FF2B5EF4-FFF2-40B4-BE49-F238E27FC236}">
                <a16:creationId xmlns:a16="http://schemas.microsoft.com/office/drawing/2014/main" id="{CE091555-5A04-72C3-0DC4-5E172164B3DC}"/>
              </a:ext>
            </a:extLst>
          </p:cNvPr>
          <p:cNvSpPr>
            <a:spLocks noGrp="1"/>
          </p:cNvSpPr>
          <p:nvPr>
            <p:ph type="title"/>
          </p:nvPr>
        </p:nvSpPr>
        <p:spPr>
          <a:xfrm>
            <a:off x="1" y="440827"/>
            <a:ext cx="4237702" cy="5287670"/>
          </a:xfrm>
        </p:spPr>
        <p:txBody>
          <a:bodyPr>
            <a:normAutofit/>
          </a:bodyPr>
          <a:lstStyle/>
          <a:p>
            <a:r>
              <a:rPr lang="en-US" sz="3800" dirty="0"/>
              <a:t>¿</a:t>
            </a:r>
            <a:r>
              <a:rPr lang="en-US" sz="3800" dirty="0" err="1"/>
              <a:t>Qué</a:t>
            </a:r>
            <a:r>
              <a:rPr lang="en-US" sz="3800" dirty="0"/>
              <a:t> son las </a:t>
            </a:r>
            <a:r>
              <a:rPr lang="en-US" sz="3800" dirty="0" err="1"/>
              <a:t>transcripciones</a:t>
            </a:r>
            <a:r>
              <a:rPr lang="en-US" sz="4200" dirty="0"/>
              <a:t>?</a:t>
            </a:r>
            <a:endParaRPr lang="en-GB" sz="4200" dirty="0"/>
          </a:p>
        </p:txBody>
      </p:sp>
    </p:spTree>
    <p:extLst>
      <p:ext uri="{BB962C8B-B14F-4D97-AF65-F5344CB8AC3E}">
        <p14:creationId xmlns:p14="http://schemas.microsoft.com/office/powerpoint/2010/main" val="1625993720"/>
      </p:ext>
    </p:extLst>
  </p:cSld>
  <p:clrMapOvr>
    <a:masterClrMapping/>
  </p:clrMapOvr>
  <mc:AlternateContent xmlns:mc="http://schemas.openxmlformats.org/markup-compatibility/2006" xmlns:p14="http://schemas.microsoft.com/office/powerpoint/2010/main">
    <mc:Choice Requires="p14">
      <p:transition spd="slow" p14:dur="2000" advClick="0" advTm="13100"/>
    </mc:Choice>
    <mc:Fallback xmlns="">
      <p:transition spd="slow" advClick="0" advTm="131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E0F9E9-E397-37A3-1CB1-6A1D41AAD941}"/>
              </a:ext>
            </a:extLst>
          </p:cNvPr>
          <p:cNvSpPr>
            <a:spLocks noGrp="1"/>
          </p:cNvSpPr>
          <p:nvPr>
            <p:ph idx="1"/>
          </p:nvPr>
        </p:nvSpPr>
        <p:spPr>
          <a:xfrm>
            <a:off x="4713402" y="440827"/>
            <a:ext cx="7171856" cy="5762010"/>
          </a:xfrm>
        </p:spPr>
        <p:txBody>
          <a:bodyPr>
            <a:normAutofit lnSpcReduction="10000"/>
          </a:bodyPr>
          <a:lstStyle/>
          <a:p>
            <a:endParaRPr lang="es-ES" dirty="0"/>
          </a:p>
          <a:p>
            <a:r>
              <a:rPr lang="es-ES" dirty="0"/>
              <a:t>NO son relatos “objetivos” de datos grabados.</a:t>
            </a:r>
          </a:p>
          <a:p>
            <a:r>
              <a:rPr lang="es-ES" dirty="0"/>
              <a:t>¡Ya son interpretación! *¡Con software también!</a:t>
            </a:r>
          </a:p>
          <a:p>
            <a:r>
              <a:rPr lang="es-ES" dirty="0"/>
              <a:t>Implican tomar decisiones selectivas sobre qué incluir en el texto escrito a partir de grabaciones de audio. Esas elecciones están guiadas por el propósito de la investigación.</a:t>
            </a:r>
          </a:p>
          <a:p>
            <a:r>
              <a:rPr lang="es-ES" dirty="0"/>
              <a:t>La gestión y el análisis de datos se superponen en los enfoques cualitativos, mientras que son dos procesos separados en la investigación cuantitativa.</a:t>
            </a:r>
          </a:p>
          <a:p>
            <a:pPr marL="0" indent="0">
              <a:buNone/>
            </a:pPr>
            <a:r>
              <a:rPr lang="es-ES" dirty="0"/>
              <a:t>*Cuando se utiliza un software de transcripción, el proceso incluye interpretación porque los algoritmos en los que se basan están diseñados por humanos. Después de convertir audio en texto, se necesita la intervención humana para una mayor precisión.</a:t>
            </a:r>
            <a:endParaRPr lang="en-GB" dirty="0"/>
          </a:p>
          <a:p>
            <a:pPr marL="0" indent="0" algn="r">
              <a:buNone/>
            </a:pPr>
            <a:r>
              <a:rPr lang="en-GB" sz="1200" dirty="0"/>
              <a:t>(Davidson, 2009; </a:t>
            </a:r>
            <a:r>
              <a:rPr lang="en-GB" sz="1200" dirty="0" err="1"/>
              <a:t>Hafferty</a:t>
            </a:r>
            <a:r>
              <a:rPr lang="en-GB" sz="1200" dirty="0"/>
              <a:t>, 2021; </a:t>
            </a:r>
            <a:r>
              <a:rPr lang="en-GB" sz="1200" dirty="0" err="1"/>
              <a:t>Lapadat</a:t>
            </a:r>
            <a:r>
              <a:rPr lang="en-GB" sz="1200" dirty="0"/>
              <a:t> and Lindsay, 1999; McLellan et al., 2003; Oliver et al., 2005)</a:t>
            </a:r>
          </a:p>
        </p:txBody>
      </p:sp>
      <p:sp>
        <p:nvSpPr>
          <p:cNvPr id="6" name="TextBox 5">
            <a:extLst>
              <a:ext uri="{FF2B5EF4-FFF2-40B4-BE49-F238E27FC236}">
                <a16:creationId xmlns:a16="http://schemas.microsoft.com/office/drawing/2014/main" id="{7A9BF097-9D2A-303C-EB07-172CA9E4C8CE}"/>
              </a:ext>
            </a:extLst>
          </p:cNvPr>
          <p:cNvSpPr txBox="1"/>
          <p:nvPr/>
        </p:nvSpPr>
        <p:spPr>
          <a:xfrm>
            <a:off x="-1542606" y="4525113"/>
            <a:ext cx="7002362" cy="2239103"/>
          </a:xfrm>
          <a:prstGeom prst="rect">
            <a:avLst/>
          </a:prstGeom>
        </p:spPr>
        <p:style>
          <a:lnRef idx="3">
            <a:schemeClr val="lt1"/>
          </a:lnRef>
          <a:fillRef idx="1">
            <a:schemeClr val="accent1"/>
          </a:fillRef>
          <a:effectRef idx="1">
            <a:schemeClr val="accent1"/>
          </a:effectRef>
          <a:fontRef idx="minor">
            <a:schemeClr val="lt1"/>
          </a:fontRef>
        </p:style>
        <p:txBody>
          <a:bodyPr wrap="square" rtlCol="0" anchor="ctr" anchorCtr="1">
            <a:noAutofit/>
          </a:bodyPr>
          <a:lstStyle/>
          <a:p>
            <a:endParaRPr lang="en-US" dirty="0"/>
          </a:p>
          <a:p>
            <a:endParaRPr lang="en-US" dirty="0"/>
          </a:p>
          <a:p>
            <a:endParaRPr lang="en-US" dirty="0"/>
          </a:p>
          <a:p>
            <a:endParaRPr lang="en-US" dirty="0"/>
          </a:p>
          <a:p>
            <a:r>
              <a:rPr lang="en-US" sz="2000" dirty="0" err="1"/>
              <a:t>Interpretar</a:t>
            </a:r>
            <a:r>
              <a:rPr lang="en-US" sz="2000" dirty="0"/>
              <a:t> </a:t>
            </a:r>
            <a:r>
              <a:rPr lang="en-US" sz="2000" dirty="0" err="1"/>
              <a:t>significa</a:t>
            </a:r>
            <a:r>
              <a:rPr lang="en-US" sz="2000" dirty="0"/>
              <a:t> </a:t>
            </a:r>
            <a:r>
              <a:rPr lang="en-US" sz="2000" dirty="0" err="1"/>
              <a:t>atribuir</a:t>
            </a:r>
            <a:r>
              <a:rPr lang="en-US" sz="2000" dirty="0"/>
              <a:t> </a:t>
            </a:r>
            <a:r>
              <a:rPr lang="en-US" sz="2000" dirty="0" err="1"/>
              <a:t>significado</a:t>
            </a:r>
            <a:r>
              <a:rPr lang="en-US" sz="2000" dirty="0"/>
              <a:t> a </a:t>
            </a:r>
            <a:r>
              <a:rPr lang="en-US" sz="2000" dirty="0" err="1"/>
              <a:t>los</a:t>
            </a:r>
            <a:r>
              <a:rPr lang="en-US" sz="2000" dirty="0"/>
              <a:t> </a:t>
            </a:r>
            <a:r>
              <a:rPr lang="en-US" sz="2000" dirty="0" err="1"/>
              <a:t>datos</a:t>
            </a:r>
            <a:r>
              <a:rPr lang="en-US" sz="2000" dirty="0"/>
              <a:t>.</a:t>
            </a:r>
            <a:endParaRPr lang="en-US" dirty="0"/>
          </a:p>
          <a:p>
            <a:endParaRPr lang="en-US" dirty="0"/>
          </a:p>
          <a:p>
            <a:endParaRPr lang="en-US" dirty="0"/>
          </a:p>
          <a:p>
            <a:endParaRPr lang="en-US" dirty="0"/>
          </a:p>
          <a:p>
            <a:r>
              <a:rPr lang="en-US" dirty="0"/>
              <a:t> </a:t>
            </a:r>
            <a:endParaRPr lang="en-GB" dirty="0"/>
          </a:p>
        </p:txBody>
      </p:sp>
      <p:sp>
        <p:nvSpPr>
          <p:cNvPr id="3" name="Slide Number Placeholder 2">
            <a:extLst>
              <a:ext uri="{FF2B5EF4-FFF2-40B4-BE49-F238E27FC236}">
                <a16:creationId xmlns:a16="http://schemas.microsoft.com/office/drawing/2014/main" id="{2EB6C2E1-55E6-BEEF-5B65-C36B7A904803}"/>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4" name="Title 3">
            <a:extLst>
              <a:ext uri="{FF2B5EF4-FFF2-40B4-BE49-F238E27FC236}">
                <a16:creationId xmlns:a16="http://schemas.microsoft.com/office/drawing/2014/main" id="{DA6D3690-4AA4-C45E-B8E8-BF8E95107E08}"/>
              </a:ext>
            </a:extLst>
          </p:cNvPr>
          <p:cNvSpPr>
            <a:spLocks noGrp="1"/>
          </p:cNvSpPr>
          <p:nvPr>
            <p:ph type="title"/>
          </p:nvPr>
        </p:nvSpPr>
        <p:spPr>
          <a:xfrm>
            <a:off x="-1" y="440826"/>
            <a:ext cx="4329149" cy="5654241"/>
          </a:xfrm>
        </p:spPr>
        <p:txBody>
          <a:bodyPr>
            <a:normAutofit/>
          </a:bodyPr>
          <a:lstStyle/>
          <a:p>
            <a:r>
              <a:rPr lang="en-US" sz="3900" dirty="0"/>
              <a:t>¿</a:t>
            </a:r>
            <a:r>
              <a:rPr lang="en-US" sz="3900" dirty="0" err="1"/>
              <a:t>Qué</a:t>
            </a:r>
            <a:r>
              <a:rPr lang="en-US" sz="3900" dirty="0"/>
              <a:t> son las </a:t>
            </a:r>
            <a:r>
              <a:rPr lang="en-US" sz="3900" dirty="0" err="1"/>
              <a:t>transcripciones</a:t>
            </a:r>
            <a:r>
              <a:rPr lang="en-US" sz="3900" dirty="0"/>
              <a:t>?</a:t>
            </a:r>
            <a:endParaRPr lang="en-GB" sz="3900" dirty="0"/>
          </a:p>
        </p:txBody>
      </p:sp>
    </p:spTree>
    <p:custDataLst>
      <p:tags r:id="rId1"/>
    </p:custDataLst>
    <p:extLst>
      <p:ext uri="{BB962C8B-B14F-4D97-AF65-F5344CB8AC3E}">
        <p14:creationId xmlns:p14="http://schemas.microsoft.com/office/powerpoint/2010/main" val="374413530"/>
      </p:ext>
    </p:extLst>
  </p:cSld>
  <p:clrMapOvr>
    <a:masterClrMapping/>
  </p:clrMapOvr>
  <mc:AlternateContent xmlns:mc="http://schemas.openxmlformats.org/markup-compatibility/2006" xmlns:p14="http://schemas.microsoft.com/office/powerpoint/2010/main">
    <mc:Choice Requires="p14">
      <p:transition spd="slow" p14:dur="2000" advClick="0" advTm="113100"/>
    </mc:Choice>
    <mc:Fallback xmlns="">
      <p:transition spd="slow" advClick="0" advTm="113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grpId="0" nodeType="afterEffect">
                                  <p:stCondLst>
                                    <p:cond delay="10000"/>
                                  </p:stCondLst>
                                  <p:childTnLst>
                                    <p:set>
                                      <p:cBhvr>
                                        <p:cTn id="9" dur="1" fill="hold">
                                          <p:stCondLst>
                                            <p:cond delay="0"/>
                                          </p:stCondLst>
                                        </p:cTn>
                                        <p:tgtEl>
                                          <p:spTgt spid="2">
                                            <p:txEl>
                                              <p:pRg st="2" end="2"/>
                                            </p:txEl>
                                          </p:spTgt>
                                        </p:tgtEl>
                                        <p:attrNameLst>
                                          <p:attrName>style.visibility</p:attrName>
                                        </p:attrNameLst>
                                      </p:cBhvr>
                                      <p:to>
                                        <p:strVal val="visible"/>
                                      </p:to>
                                    </p:set>
                                  </p:childTnLst>
                                </p:cTn>
                              </p:par>
                            </p:childTnLst>
                          </p:cTn>
                        </p:par>
                        <p:par>
                          <p:cTn id="10" fill="hold">
                            <p:stCondLst>
                              <p:cond delay="12000"/>
                            </p:stCondLst>
                            <p:childTnLst>
                              <p:par>
                                <p:cTn id="11" presetID="16" presetClass="entr" presetSubtype="21" fill="hold" grpId="0" nodeType="afterEffect">
                                  <p:stCondLst>
                                    <p:cond delay="600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par>
                          <p:cTn id="14" fill="hold">
                            <p:stCondLst>
                              <p:cond delay="18500"/>
                            </p:stCondLst>
                            <p:childTnLst>
                              <p:par>
                                <p:cTn id="15" presetID="1" presetClass="entr" presetSubtype="0" fill="hold" nodeType="afterEffect">
                                  <p:stCondLst>
                                    <p:cond delay="200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par>
                          <p:cTn id="17" fill="hold">
                            <p:stCondLst>
                              <p:cond delay="20500"/>
                            </p:stCondLst>
                            <p:childTnLst>
                              <p:par>
                                <p:cTn id="18" presetID="1" presetClass="entr" presetSubtype="0" fill="hold" nodeType="afterEffect">
                                  <p:stCondLst>
                                    <p:cond delay="600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par>
                          <p:cTn id="20" fill="hold">
                            <p:stCondLst>
                              <p:cond delay="26500"/>
                            </p:stCondLst>
                            <p:childTnLst>
                              <p:par>
                                <p:cTn id="21" presetID="1" presetClass="exit" presetSubtype="0" fill="hold" grpId="1" nodeType="afterEffect">
                                  <p:stCondLst>
                                    <p:cond delay="3000"/>
                                  </p:stCondLst>
                                  <p:childTnLst>
                                    <p:set>
                                      <p:cBhvr>
                                        <p:cTn id="22" dur="1" fill="hold">
                                          <p:stCondLst>
                                            <p:cond delay="0"/>
                                          </p:stCondLst>
                                        </p:cTn>
                                        <p:tgtEl>
                                          <p:spTgt spid="6"/>
                                        </p:tgtEl>
                                        <p:attrNameLst>
                                          <p:attrName>style.visibility</p:attrName>
                                        </p:attrNameLst>
                                      </p:cBhvr>
                                      <p:to>
                                        <p:strVal val="hidden"/>
                                      </p:to>
                                    </p:set>
                                  </p:childTnLst>
                                </p:cTn>
                              </p:par>
                            </p:childTnLst>
                          </p:cTn>
                        </p:par>
                        <p:par>
                          <p:cTn id="23" fill="hold">
                            <p:stCondLst>
                              <p:cond delay="29500"/>
                            </p:stCondLst>
                            <p:childTnLst>
                              <p:par>
                                <p:cTn id="24" presetID="1" presetClass="entr" presetSubtype="0" fill="hold" nodeType="afterEffect">
                                  <p:stCondLst>
                                    <p:cond delay="6000"/>
                                  </p:stCondLst>
                                  <p:childTnLst>
                                    <p:set>
                                      <p:cBhvr>
                                        <p:cTn id="25" dur="1" fill="hold">
                                          <p:stCondLst>
                                            <p:cond delay="0"/>
                                          </p:stCondLst>
                                        </p:cTn>
                                        <p:tgtEl>
                                          <p:spTgt spid="2">
                                            <p:txEl>
                                              <p:pRg st="5" end="5"/>
                                            </p:txEl>
                                          </p:spTgt>
                                        </p:tgtEl>
                                        <p:attrNameLst>
                                          <p:attrName>style.visibility</p:attrName>
                                        </p:attrNameLst>
                                      </p:cBhvr>
                                      <p:to>
                                        <p:strVal val="visible"/>
                                      </p:to>
                                    </p:set>
                                  </p:childTnLst>
                                </p:cTn>
                              </p:par>
                            </p:childTnLst>
                          </p:cTn>
                        </p:par>
                        <p:par>
                          <p:cTn id="26" fill="hold">
                            <p:stCondLst>
                              <p:cond delay="35500"/>
                            </p:stCondLst>
                            <p:childTnLst>
                              <p:par>
                                <p:cTn id="27" presetID="1" presetClass="entr" presetSubtype="0" fill="hold" grpId="0" nodeType="afterEffect">
                                  <p:stCondLst>
                                    <p:cond delay="200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uiExpand="1"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ACF1BF-87DA-9E37-7BD6-A727E306B7B7}"/>
              </a:ext>
            </a:extLst>
          </p:cNvPr>
          <p:cNvSpPr>
            <a:spLocks noGrp="1"/>
          </p:cNvSpPr>
          <p:nvPr>
            <p:ph idx="1"/>
          </p:nvPr>
        </p:nvSpPr>
        <p:spPr>
          <a:xfrm>
            <a:off x="4396635" y="237995"/>
            <a:ext cx="7707681" cy="5989810"/>
          </a:xfrm>
        </p:spPr>
        <p:txBody>
          <a:bodyPr/>
          <a:lstStyle/>
          <a:p>
            <a:r>
              <a:rPr lang="es-ES" dirty="0"/>
              <a:t>Las transcripciones son construcciones basadas en perspectivas teóricas.</a:t>
            </a:r>
          </a:p>
          <a:p>
            <a:r>
              <a:rPr lang="es-ES" dirty="0"/>
              <a:t>Los enfoques de las transcripciones pueden naturalizarse o desnaturalizarse.</a:t>
            </a:r>
          </a:p>
          <a:p>
            <a:r>
              <a:rPr lang="es-ES" dirty="0"/>
              <a:t>Son actos de representación.</a:t>
            </a:r>
            <a:endParaRPr lang="en-GB" sz="1100" dirty="0"/>
          </a:p>
          <a:p>
            <a:pPr marL="0" indent="0" algn="r">
              <a:buNone/>
            </a:pPr>
            <a:r>
              <a:rPr lang="en-GB" sz="1200" dirty="0"/>
              <a:t>(Davidson, 2009; </a:t>
            </a:r>
            <a:r>
              <a:rPr lang="en-GB" sz="1200" dirty="0" err="1"/>
              <a:t>Hafferty</a:t>
            </a:r>
            <a:r>
              <a:rPr lang="en-GB" sz="1200" dirty="0"/>
              <a:t>, 2021; </a:t>
            </a:r>
            <a:r>
              <a:rPr lang="en-GB" sz="1200" dirty="0" err="1"/>
              <a:t>Lapadat</a:t>
            </a:r>
            <a:r>
              <a:rPr lang="en-GB" sz="1200" dirty="0"/>
              <a:t> and Lindsay, 1999; McLellan et al., 2003; Oliver et al., 2005)</a:t>
            </a:r>
          </a:p>
        </p:txBody>
      </p:sp>
      <p:sp>
        <p:nvSpPr>
          <p:cNvPr id="3" name="Slide Number Placeholder 2">
            <a:extLst>
              <a:ext uri="{FF2B5EF4-FFF2-40B4-BE49-F238E27FC236}">
                <a16:creationId xmlns:a16="http://schemas.microsoft.com/office/drawing/2014/main" id="{2A629ED8-0E25-BC75-6D80-61253289AF94}"/>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4" name="Title 3">
            <a:extLst>
              <a:ext uri="{FF2B5EF4-FFF2-40B4-BE49-F238E27FC236}">
                <a16:creationId xmlns:a16="http://schemas.microsoft.com/office/drawing/2014/main" id="{902D4474-347A-270A-586C-D64B8B404572}"/>
              </a:ext>
            </a:extLst>
          </p:cNvPr>
          <p:cNvSpPr>
            <a:spLocks noGrp="1"/>
          </p:cNvSpPr>
          <p:nvPr>
            <p:ph type="title"/>
          </p:nvPr>
        </p:nvSpPr>
        <p:spPr>
          <a:xfrm>
            <a:off x="0" y="440827"/>
            <a:ext cx="4171167" cy="5287670"/>
          </a:xfrm>
        </p:spPr>
        <p:txBody>
          <a:bodyPr>
            <a:normAutofit/>
          </a:bodyPr>
          <a:lstStyle/>
          <a:p>
            <a:r>
              <a:rPr lang="en-US" sz="3800" dirty="0"/>
              <a:t>¿</a:t>
            </a:r>
            <a:r>
              <a:rPr lang="en-US" sz="3800" dirty="0" err="1"/>
              <a:t>Qué</a:t>
            </a:r>
            <a:r>
              <a:rPr lang="en-US" sz="3800" dirty="0"/>
              <a:t> son las </a:t>
            </a:r>
            <a:r>
              <a:rPr lang="en-US" sz="3800" dirty="0" err="1"/>
              <a:t>transcripciones</a:t>
            </a:r>
            <a:r>
              <a:rPr lang="en-US" sz="3800" dirty="0"/>
              <a:t>?</a:t>
            </a:r>
            <a:endParaRPr lang="en-GB" sz="3800" dirty="0"/>
          </a:p>
        </p:txBody>
      </p:sp>
    </p:spTree>
    <p:custDataLst>
      <p:tags r:id="rId1"/>
    </p:custDataLst>
    <p:extLst>
      <p:ext uri="{BB962C8B-B14F-4D97-AF65-F5344CB8AC3E}">
        <p14:creationId xmlns:p14="http://schemas.microsoft.com/office/powerpoint/2010/main" val="939680605"/>
      </p:ext>
    </p:extLst>
  </p:cSld>
  <p:clrMapOvr>
    <a:masterClrMapping/>
  </p:clrMapOvr>
  <mc:AlternateContent xmlns:mc="http://schemas.openxmlformats.org/markup-compatibility/2006" xmlns:p14="http://schemas.microsoft.com/office/powerpoint/2010/main">
    <mc:Choice Requires="p14">
      <p:transition spd="slow" p14:dur="2000" advClick="0" advTm="256900"/>
    </mc:Choice>
    <mc:Fallback xmlns="">
      <p:transition spd="slow" advClick="0" advTm="256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5000"/>
                            </p:stCondLst>
                            <p:childTnLst>
                              <p:par>
                                <p:cTn id="11" presetID="1" presetClass="entr" presetSubtype="0" fill="hold" nodeType="afterEffect">
                                  <p:stCondLst>
                                    <p:cond delay="2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200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BECB77-DCC1-97C3-2F15-82EDD569B638}"/>
              </a:ext>
            </a:extLst>
          </p:cNvPr>
          <p:cNvSpPr>
            <a:spLocks noGrp="1"/>
          </p:cNvSpPr>
          <p:nvPr>
            <p:ph type="sldNum" sz="quarter" idx="12"/>
          </p:nvPr>
        </p:nvSpPr>
        <p:spPr/>
        <p:txBody>
          <a:bodyPr/>
          <a:lstStyle/>
          <a:p>
            <a:fld id="{D57F1E4F-1CFF-5643-939E-217C01CDF565}" type="slidenum">
              <a:rPr lang="en-US" smtClean="0"/>
              <a:pPr/>
              <a:t>7</a:t>
            </a:fld>
            <a:endParaRPr lang="en-US" dirty="0"/>
          </a:p>
        </p:txBody>
      </p:sp>
      <p:sp>
        <p:nvSpPr>
          <p:cNvPr id="4" name="Title 3">
            <a:extLst>
              <a:ext uri="{FF2B5EF4-FFF2-40B4-BE49-F238E27FC236}">
                <a16:creationId xmlns:a16="http://schemas.microsoft.com/office/drawing/2014/main" id="{17C82E01-46D3-58E8-71B7-6A9CCE9AE2C0}"/>
              </a:ext>
            </a:extLst>
          </p:cNvPr>
          <p:cNvSpPr>
            <a:spLocks noGrp="1"/>
          </p:cNvSpPr>
          <p:nvPr>
            <p:ph type="title"/>
          </p:nvPr>
        </p:nvSpPr>
        <p:spPr/>
        <p:txBody>
          <a:bodyPr/>
          <a:lstStyle/>
          <a:p>
            <a:endParaRPr lang="en-GB"/>
          </a:p>
        </p:txBody>
      </p:sp>
      <p:sp>
        <p:nvSpPr>
          <p:cNvPr id="5" name="Rectangle 4">
            <a:extLst>
              <a:ext uri="{FF2B5EF4-FFF2-40B4-BE49-F238E27FC236}">
                <a16:creationId xmlns:a16="http://schemas.microsoft.com/office/drawing/2014/main" id="{0D4D43C5-C584-4699-672A-A62CCF851D9E}"/>
              </a:ext>
            </a:extLst>
          </p:cNvPr>
          <p:cNvSpPr/>
          <p:nvPr/>
        </p:nvSpPr>
        <p:spPr>
          <a:xfrm>
            <a:off x="4177577" y="787400"/>
            <a:ext cx="7707681"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Un enfoque naturalizado emplea transcripciones palabra por palabra, con símbolos para capturar tantos detalles como sea posible para representar fielmente el habla.</a:t>
            </a:r>
          </a:p>
          <a:p>
            <a:pPr algn="ctr"/>
            <a:r>
              <a:rPr lang="es-ES" dirty="0"/>
              <a:t>Ventajas: útil para capturar matices de las interacciones de los participantes.</a:t>
            </a:r>
          </a:p>
          <a:p>
            <a:pPr algn="ctr"/>
            <a:r>
              <a:rPr lang="es-ES" dirty="0"/>
              <a:t>Desventajas: transcribir señales no verbales puede confundir el significado de las declaraciones de los participantes.</a:t>
            </a:r>
            <a:endParaRPr lang="en-GB" dirty="0"/>
          </a:p>
        </p:txBody>
      </p:sp>
      <p:sp>
        <p:nvSpPr>
          <p:cNvPr id="6" name="Rectangle 5">
            <a:extLst>
              <a:ext uri="{FF2B5EF4-FFF2-40B4-BE49-F238E27FC236}">
                <a16:creationId xmlns:a16="http://schemas.microsoft.com/office/drawing/2014/main" id="{9704540B-C3BE-36B1-7E60-64632DD297BA}"/>
              </a:ext>
            </a:extLst>
          </p:cNvPr>
          <p:cNvSpPr/>
          <p:nvPr/>
        </p:nvSpPr>
        <p:spPr>
          <a:xfrm>
            <a:off x="4072070" y="3559907"/>
            <a:ext cx="7707681"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Un enfoque desnaturalizado se centra más en los significados dentro de las interacciones y menos en cómo se expresan las ideas y qué transmiten esos significados sobre las vidas de los participantes.</a:t>
            </a:r>
          </a:p>
          <a:p>
            <a:pPr algn="ctr"/>
            <a:r>
              <a:rPr lang="es-ES" dirty="0"/>
              <a:t>Ningún enfoque es mejor o peor. Depende de la(s) pregunta(s) de investigación.</a:t>
            </a:r>
            <a:endParaRPr lang="en-GB" dirty="0"/>
          </a:p>
        </p:txBody>
      </p:sp>
    </p:spTree>
    <p:extLst>
      <p:ext uri="{BB962C8B-B14F-4D97-AF65-F5344CB8AC3E}">
        <p14:creationId xmlns:p14="http://schemas.microsoft.com/office/powerpoint/2010/main" val="29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077B99-2C66-A8C9-CF92-FABAB29F0C3E}"/>
              </a:ext>
            </a:extLst>
          </p:cNvPr>
          <p:cNvSpPr>
            <a:spLocks noGrp="1"/>
          </p:cNvSpPr>
          <p:nvPr>
            <p:ph type="sldNum" sz="quarter" idx="12"/>
          </p:nvPr>
        </p:nvSpPr>
        <p:spPr/>
        <p:txBody>
          <a:bodyPr/>
          <a:lstStyle/>
          <a:p>
            <a:fld id="{D57F1E4F-1CFF-5643-939E-217C01CDF565}" type="slidenum">
              <a:rPr lang="en-US" smtClean="0"/>
              <a:pPr/>
              <a:t>8</a:t>
            </a:fld>
            <a:endParaRPr lang="en-US" dirty="0"/>
          </a:p>
        </p:txBody>
      </p:sp>
      <p:sp>
        <p:nvSpPr>
          <p:cNvPr id="4" name="Title 3">
            <a:extLst>
              <a:ext uri="{FF2B5EF4-FFF2-40B4-BE49-F238E27FC236}">
                <a16:creationId xmlns:a16="http://schemas.microsoft.com/office/drawing/2014/main" id="{EDC9F165-6A92-56DC-01CF-28FEB8860C9F}"/>
              </a:ext>
            </a:extLst>
          </p:cNvPr>
          <p:cNvSpPr>
            <a:spLocks noGrp="1"/>
          </p:cNvSpPr>
          <p:nvPr>
            <p:ph type="title"/>
          </p:nvPr>
        </p:nvSpPr>
        <p:spPr/>
        <p:txBody>
          <a:bodyPr/>
          <a:lstStyle/>
          <a:p>
            <a:endParaRPr lang="en-GB" dirty="0"/>
          </a:p>
        </p:txBody>
      </p:sp>
      <p:sp>
        <p:nvSpPr>
          <p:cNvPr id="5" name="Rectangle 4">
            <a:extLst>
              <a:ext uri="{FF2B5EF4-FFF2-40B4-BE49-F238E27FC236}">
                <a16:creationId xmlns:a16="http://schemas.microsoft.com/office/drawing/2014/main" id="{1692C04E-4AF2-1D93-F963-9C7666BB3B49}"/>
              </a:ext>
            </a:extLst>
          </p:cNvPr>
          <p:cNvSpPr/>
          <p:nvPr/>
        </p:nvSpPr>
        <p:spPr>
          <a:xfrm>
            <a:off x="4474698" y="-151333"/>
            <a:ext cx="7707681"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Por ejemplo, cuando se analiza cómo se utiliza el discurso para negociar la adopción de prácticas de EA, sería mejor un enfoque naturalizado.</a:t>
            </a:r>
          </a:p>
          <a:p>
            <a:pPr algn="ctr"/>
            <a:r>
              <a:rPr lang="es-ES" dirty="0"/>
              <a:t>Al observar los significados y percepciones relacionados con la adopción de prácticas de EA, sería mejor un enfoque desnaturalizado.</a:t>
            </a:r>
            <a:endParaRPr lang="en-GB" dirty="0"/>
          </a:p>
        </p:txBody>
      </p:sp>
      <p:sp>
        <p:nvSpPr>
          <p:cNvPr id="6" name="Rectangle 5">
            <a:extLst>
              <a:ext uri="{FF2B5EF4-FFF2-40B4-BE49-F238E27FC236}">
                <a16:creationId xmlns:a16="http://schemas.microsoft.com/office/drawing/2014/main" id="{8BE414F7-8D65-17B2-E9A4-3EFF4FA81139}"/>
              </a:ext>
            </a:extLst>
          </p:cNvPr>
          <p:cNvSpPr/>
          <p:nvPr/>
        </p:nvSpPr>
        <p:spPr>
          <a:xfrm>
            <a:off x="4402023" y="2143080"/>
            <a:ext cx="7713069" cy="264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Las opciones de transcripción pueden influir en cómo se percibe a los participantes de la investigación. Dentro de un enfoque naturalizado, mantener expresiones en inglés no estándar puede revelar los identificadores personales de los participantes y afectar el análisis de datos (por ejemplo, suposiciones sobre la pereza de los participantes asociada con sus antecedentes).</a:t>
            </a:r>
          </a:p>
          <a:p>
            <a:pPr algn="ctr"/>
            <a:r>
              <a:rPr lang="es-ES" dirty="0"/>
              <a:t>Los mismos matices del habla pueden ayudar a tener datos socioculturalmente ricos que produzcan resultados para mejorar los programas de intervención social.</a:t>
            </a:r>
            <a:endParaRPr lang="en-GB" dirty="0"/>
          </a:p>
        </p:txBody>
      </p:sp>
      <p:sp>
        <p:nvSpPr>
          <p:cNvPr id="7" name="Rectangle: Rounded Corners 6">
            <a:extLst>
              <a:ext uri="{FF2B5EF4-FFF2-40B4-BE49-F238E27FC236}">
                <a16:creationId xmlns:a16="http://schemas.microsoft.com/office/drawing/2014/main" id="{B7613DD8-14F9-BED2-5CA0-59BC70887D4C}"/>
              </a:ext>
            </a:extLst>
          </p:cNvPr>
          <p:cNvSpPr/>
          <p:nvPr/>
        </p:nvSpPr>
        <p:spPr>
          <a:xfrm>
            <a:off x="4402023" y="4784680"/>
            <a:ext cx="7707681" cy="26416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¡Reflexione sobre sus opciones de transcripción!</a:t>
            </a:r>
          </a:p>
          <a:p>
            <a:pPr algn="ctr"/>
            <a:r>
              <a:rPr lang="es-ES" dirty="0"/>
              <a:t>Pregúntese cómo transcribirían los participantes su propio discurso.</a:t>
            </a:r>
          </a:p>
          <a:p>
            <a:pPr algn="ctr"/>
            <a:r>
              <a:rPr lang="es-ES" dirty="0"/>
              <a:t>Por ejemplo, en una investigación doctoral en Jamaica y uso de palabras criollas jamaicanas.</a:t>
            </a:r>
          </a:p>
          <a:p>
            <a:pPr algn="ctr"/>
            <a:r>
              <a:rPr lang="es-ES" dirty="0"/>
              <a:t>El entrevistador puede aclarar las señales no verbales para el transcriptor (por ejemplo, sonidos de olfateo o risa).</a:t>
            </a:r>
            <a:endParaRPr lang="en-GB" dirty="0"/>
          </a:p>
        </p:txBody>
      </p:sp>
    </p:spTree>
    <p:extLst>
      <p:ext uri="{BB962C8B-B14F-4D97-AF65-F5344CB8AC3E}">
        <p14:creationId xmlns:p14="http://schemas.microsoft.com/office/powerpoint/2010/main" val="378076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AC37F5-E8EA-9544-8807-DEF2B8617558}"/>
              </a:ext>
            </a:extLst>
          </p:cNvPr>
          <p:cNvSpPr>
            <a:spLocks noGrp="1"/>
          </p:cNvSpPr>
          <p:nvPr>
            <p:ph idx="1"/>
          </p:nvPr>
        </p:nvSpPr>
        <p:spPr>
          <a:xfrm>
            <a:off x="4438835" y="440828"/>
            <a:ext cx="7616316" cy="5664652"/>
          </a:xfrm>
        </p:spPr>
        <p:txBody>
          <a:bodyPr>
            <a:normAutofit/>
          </a:bodyPr>
          <a:lstStyle/>
          <a:p>
            <a:r>
              <a:rPr lang="es-ES" dirty="0"/>
              <a:t>¿Es usted el transcriptor o utiliza uno externo?</a:t>
            </a:r>
          </a:p>
          <a:p>
            <a:r>
              <a:rPr lang="es-ES" dirty="0"/>
              <a:t>El método de análisis determina el tipo de transcripción.</a:t>
            </a:r>
          </a:p>
          <a:p>
            <a:pPr marL="0" indent="0">
              <a:buNone/>
            </a:pPr>
            <a:r>
              <a:rPr lang="es-ES" dirty="0"/>
              <a:t>Por ejemplo, el análisis de la conversación necesita más elementos de conversación mientras el análisis de contenido no.</a:t>
            </a:r>
          </a:p>
          <a:p>
            <a:r>
              <a:rPr lang="es-ES" dirty="0"/>
              <a:t>Es necesario que los transcriptores pautas éticas y de protección de datos.</a:t>
            </a:r>
          </a:p>
          <a:p>
            <a:r>
              <a:rPr lang="es-ES" dirty="0"/>
              <a:t>Se necesita espacio para almacenar los archivos de audio/vídeo y hay que acordar un método seguro para compartir con los transcriptores.</a:t>
            </a:r>
            <a:endParaRPr lang="en-US" sz="2000" dirty="0"/>
          </a:p>
        </p:txBody>
      </p:sp>
      <p:sp>
        <p:nvSpPr>
          <p:cNvPr id="3" name="Title 2">
            <a:extLst>
              <a:ext uri="{FF2B5EF4-FFF2-40B4-BE49-F238E27FC236}">
                <a16:creationId xmlns:a16="http://schemas.microsoft.com/office/drawing/2014/main" id="{C6C2B99D-8853-1141-BC4D-D8DA7C7672BD}"/>
              </a:ext>
            </a:extLst>
          </p:cNvPr>
          <p:cNvSpPr>
            <a:spLocks noGrp="1"/>
          </p:cNvSpPr>
          <p:nvPr>
            <p:ph type="title"/>
          </p:nvPr>
        </p:nvSpPr>
        <p:spPr>
          <a:xfrm>
            <a:off x="1" y="440827"/>
            <a:ext cx="4296792" cy="5516090"/>
          </a:xfrm>
        </p:spPr>
        <p:txBody>
          <a:bodyPr>
            <a:normAutofit/>
          </a:bodyPr>
          <a:lstStyle/>
          <a:p>
            <a:r>
              <a:rPr lang="en-US" sz="4000" dirty="0"/>
              <a:t>Transcripciones: </a:t>
            </a:r>
            <a:r>
              <a:rPr lang="en-US" sz="4000" dirty="0" err="1"/>
              <a:t>descripción</a:t>
            </a:r>
            <a:r>
              <a:rPr lang="en-US" sz="4000" dirty="0"/>
              <a:t> general</a:t>
            </a:r>
          </a:p>
        </p:txBody>
      </p:sp>
      <p:sp>
        <p:nvSpPr>
          <p:cNvPr id="4" name="Slide Number Placeholder 3">
            <a:extLst>
              <a:ext uri="{FF2B5EF4-FFF2-40B4-BE49-F238E27FC236}">
                <a16:creationId xmlns:a16="http://schemas.microsoft.com/office/drawing/2014/main" id="{EB5CDF0E-001B-699A-928D-0B809AADF9CE}"/>
              </a:ext>
            </a:extLst>
          </p:cNvPr>
          <p:cNvSpPr>
            <a:spLocks noGrp="1"/>
          </p:cNvSpPr>
          <p:nvPr>
            <p:ph type="sldNum" sz="quarter" idx="12"/>
          </p:nvPr>
        </p:nvSpPr>
        <p:spPr/>
        <p:txBody>
          <a:bodyPr/>
          <a:lstStyle/>
          <a:p>
            <a:fld id="{D57F1E4F-1CFF-5643-939E-217C01CDF565}" type="slidenum">
              <a:rPr lang="en-US" smtClean="0"/>
              <a:pPr/>
              <a:t>9</a:t>
            </a:fld>
            <a:endParaRPr lang="en-US" dirty="0"/>
          </a:p>
        </p:txBody>
      </p:sp>
    </p:spTree>
    <p:custDataLst>
      <p:tags r:id="rId1"/>
    </p:custDataLst>
    <p:extLst>
      <p:ext uri="{BB962C8B-B14F-4D97-AF65-F5344CB8AC3E}">
        <p14:creationId xmlns:p14="http://schemas.microsoft.com/office/powerpoint/2010/main" val="2543463606"/>
      </p:ext>
    </p:extLst>
  </p:cSld>
  <p:clrMapOvr>
    <a:masterClrMapping/>
  </p:clrMapOvr>
  <mc:AlternateContent xmlns:mc="http://schemas.openxmlformats.org/markup-compatibility/2006" xmlns:p14="http://schemas.microsoft.com/office/powerpoint/2010/main">
    <mc:Choice Requires="p14">
      <p:transition spd="slow" p14:dur="2000" advClick="0" advTm="77900"/>
    </mc:Choice>
    <mc:Fallback xmlns="">
      <p:transition spd="slow" advClick="0" advTm="77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915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par>
                          <p:cTn id="7" fill="hold">
                            <p:stCondLst>
                              <p:cond delay="9150"/>
                            </p:stCondLst>
                            <p:childTnLst>
                              <p:par>
                                <p:cTn id="8" presetID="1" presetClass="entr" presetSubtype="0" fill="hold" grpId="0" nodeType="afterEffect">
                                  <p:stCondLst>
                                    <p:cond delay="27750"/>
                                  </p:stCondLst>
                                  <p:childTnLst>
                                    <p:set>
                                      <p:cBhvr>
                                        <p:cTn id="9" dur="1" fill="hold">
                                          <p:stCondLst>
                                            <p:cond delay="0"/>
                                          </p:stCondLst>
                                        </p:cTn>
                                        <p:tgtEl>
                                          <p:spTgt spid="2">
                                            <p:txEl>
                                              <p:pRg st="1" end="1"/>
                                            </p:txEl>
                                          </p:spTgt>
                                        </p:tgtEl>
                                        <p:attrNameLst>
                                          <p:attrName>style.visibility</p:attrName>
                                        </p:attrNameLst>
                                      </p:cBhvr>
                                      <p:to>
                                        <p:strVal val="visible"/>
                                      </p:to>
                                    </p:set>
                                  </p:childTnLst>
                                </p:cTn>
                              </p:par>
                            </p:childTnLst>
                          </p:cTn>
                        </p:par>
                        <p:par>
                          <p:cTn id="10" fill="hold">
                            <p:stCondLst>
                              <p:cond delay="36900"/>
                            </p:stCondLst>
                            <p:childTnLst>
                              <p:par>
                                <p:cTn id="11" presetID="1" presetClass="entr" presetSubtype="0" fill="hold" grpId="0" nodeType="afterEffect">
                                  <p:stCondLst>
                                    <p:cond delay="500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par>
                          <p:cTn id="13" fill="hold">
                            <p:stCondLst>
                              <p:cond delay="41900"/>
                            </p:stCondLst>
                            <p:childTnLst>
                              <p:par>
                                <p:cTn id="14" presetID="1" presetClass="entr" presetSubtype="0" fill="hold" grpId="0" nodeType="afterEffect">
                                  <p:stCondLst>
                                    <p:cond delay="21000"/>
                                  </p:stCondLst>
                                  <p:childTnLst>
                                    <p:set>
                                      <p:cBhvr>
                                        <p:cTn id="15" dur="1" fill="hold">
                                          <p:stCondLst>
                                            <p:cond delay="0"/>
                                          </p:stCondLst>
                                        </p:cTn>
                                        <p:tgtEl>
                                          <p:spTgt spid="2">
                                            <p:txEl>
                                              <p:pRg st="3" end="3"/>
                                            </p:txEl>
                                          </p:spTgt>
                                        </p:tgtEl>
                                        <p:attrNameLst>
                                          <p:attrName>style.visibility</p:attrName>
                                        </p:attrNameLst>
                                      </p:cBhvr>
                                      <p:to>
                                        <p:strVal val="visible"/>
                                      </p:to>
                                    </p:set>
                                  </p:childTnLst>
                                </p:cTn>
                              </p:par>
                            </p:childTnLst>
                          </p:cTn>
                        </p:par>
                        <p:par>
                          <p:cTn id="16" fill="hold">
                            <p:stCondLst>
                              <p:cond delay="62900"/>
                            </p:stCondLst>
                            <p:childTnLst>
                              <p:par>
                                <p:cTn id="17" presetID="1" presetClass="entr" presetSubtype="0" fill="hold" nodeType="afterEffect">
                                  <p:stCondLst>
                                    <p:cond delay="1000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2|5.6|6.1"/>
</p:tagLst>
</file>

<file path=ppt/tags/tag10.xml><?xml version="1.0" encoding="utf-8"?>
<p:tagLst xmlns:a="http://schemas.openxmlformats.org/drawingml/2006/main" xmlns:r="http://schemas.openxmlformats.org/officeDocument/2006/relationships" xmlns:p="http://schemas.openxmlformats.org/presentationml/2006/main">
  <p:tag name="TIMING" val="|2.7|0.8"/>
</p:tagLst>
</file>

<file path=ppt/tags/tag11.xml><?xml version="1.0" encoding="utf-8"?>
<p:tagLst xmlns:a="http://schemas.openxmlformats.org/drawingml/2006/main" xmlns:r="http://schemas.openxmlformats.org/officeDocument/2006/relationships" xmlns:p="http://schemas.openxmlformats.org/presentationml/2006/main">
  <p:tag name="TIMING" val="|11.6|1.4"/>
</p:tagLst>
</file>

<file path=ppt/tags/tag12.xml><?xml version="1.0" encoding="utf-8"?>
<p:tagLst xmlns:a="http://schemas.openxmlformats.org/drawingml/2006/main" xmlns:r="http://schemas.openxmlformats.org/officeDocument/2006/relationships" xmlns:p="http://schemas.openxmlformats.org/presentationml/2006/main">
  <p:tag name="TIMING" val="|1.1|1.2"/>
</p:tagLst>
</file>

<file path=ppt/tags/tag13.xml><?xml version="1.0" encoding="utf-8"?>
<p:tagLst xmlns:a="http://schemas.openxmlformats.org/drawingml/2006/main" xmlns:r="http://schemas.openxmlformats.org/officeDocument/2006/relationships" xmlns:p="http://schemas.openxmlformats.org/presentationml/2006/main">
  <p:tag name="TIMING" val="|2.7|0.6"/>
</p:tagLst>
</file>

<file path=ppt/tags/tag14.xml><?xml version="1.0" encoding="utf-8"?>
<p:tagLst xmlns:a="http://schemas.openxmlformats.org/drawingml/2006/main" xmlns:r="http://schemas.openxmlformats.org/officeDocument/2006/relationships" xmlns:p="http://schemas.openxmlformats.org/presentationml/2006/main">
  <p:tag name="TIMING" val="|1.4|0.8"/>
</p:tagLst>
</file>

<file path=ppt/tags/tag15.xml><?xml version="1.0" encoding="utf-8"?>
<p:tagLst xmlns:a="http://schemas.openxmlformats.org/drawingml/2006/main" xmlns:r="http://schemas.openxmlformats.org/officeDocument/2006/relationships" xmlns:p="http://schemas.openxmlformats.org/presentationml/2006/main">
  <p:tag name="TIMING" val="|1.8|10.3|9.4|9.7|18.4|17.8|31.1"/>
</p:tagLst>
</file>

<file path=ppt/tags/tag2.xml><?xml version="1.0" encoding="utf-8"?>
<p:tagLst xmlns:a="http://schemas.openxmlformats.org/drawingml/2006/main" xmlns:r="http://schemas.openxmlformats.org/officeDocument/2006/relationships" xmlns:p="http://schemas.openxmlformats.org/presentationml/2006/main">
  <p:tag name="TIMING" val="|6.2|13|21|14.1"/>
</p:tagLst>
</file>

<file path=ppt/tags/tag3.xml><?xml version="1.0" encoding="utf-8"?>
<p:tagLst xmlns:a="http://schemas.openxmlformats.org/drawingml/2006/main" xmlns:r="http://schemas.openxmlformats.org/officeDocument/2006/relationships" xmlns:p="http://schemas.openxmlformats.org/presentationml/2006/main">
  <p:tag name="TIMING" val="|0.7|109.9"/>
</p:tagLst>
</file>

<file path=ppt/tags/tag4.xml><?xml version="1.0" encoding="utf-8"?>
<p:tagLst xmlns:a="http://schemas.openxmlformats.org/drawingml/2006/main" xmlns:r="http://schemas.openxmlformats.org/officeDocument/2006/relationships" xmlns:p="http://schemas.openxmlformats.org/presentationml/2006/main">
  <p:tag name="TIMING" val="|1.7|8.8|27.5|21.1"/>
</p:tagLst>
</file>

<file path=ppt/tags/tag5.xml><?xml version="1.0" encoding="utf-8"?>
<p:tagLst xmlns:a="http://schemas.openxmlformats.org/drawingml/2006/main" xmlns:r="http://schemas.openxmlformats.org/officeDocument/2006/relationships" xmlns:p="http://schemas.openxmlformats.org/presentationml/2006/main">
  <p:tag name="TIMING" val="|1.4|14.6|19.3|16.6|18.8"/>
</p:tagLst>
</file>

<file path=ppt/tags/tag6.xml><?xml version="1.0" encoding="utf-8"?>
<p:tagLst xmlns:a="http://schemas.openxmlformats.org/drawingml/2006/main" xmlns:r="http://schemas.openxmlformats.org/officeDocument/2006/relationships" xmlns:p="http://schemas.openxmlformats.org/presentationml/2006/main">
  <p:tag name="TIMING" val="|0.5|20.4|13.3|7.4|7.5"/>
</p:tagLst>
</file>

<file path=ppt/tags/tag7.xml><?xml version="1.0" encoding="utf-8"?>
<p:tagLst xmlns:a="http://schemas.openxmlformats.org/drawingml/2006/main" xmlns:r="http://schemas.openxmlformats.org/officeDocument/2006/relationships" xmlns:p="http://schemas.openxmlformats.org/presentationml/2006/main">
  <p:tag name="TIMING" val="|1.6|16.9|11.6|7.2|7.4|8.6|28.7"/>
</p:tagLst>
</file>

<file path=ppt/tags/tag8.xml><?xml version="1.0" encoding="utf-8"?>
<p:tagLst xmlns:a="http://schemas.openxmlformats.org/drawingml/2006/main" xmlns:r="http://schemas.openxmlformats.org/officeDocument/2006/relationships" xmlns:p="http://schemas.openxmlformats.org/presentationml/2006/main">
  <p:tag name="TIMING" val="|1.5|11.1|14.3|19.4|12|14.9|7.5|6.4|1"/>
</p:tagLst>
</file>

<file path=ppt/tags/tag9.xml><?xml version="1.0" encoding="utf-8"?>
<p:tagLst xmlns:a="http://schemas.openxmlformats.org/drawingml/2006/main" xmlns:r="http://schemas.openxmlformats.org/officeDocument/2006/relationships" xmlns:p="http://schemas.openxmlformats.org/presentationml/2006/main">
  <p:tag name="TIMING" val="|1.3|17.3|42.9|12.4"/>
</p:tagLst>
</file>

<file path=ppt/theme/theme1.xml><?xml version="1.0" encoding="utf-8"?>
<a:theme xmlns:a="http://schemas.openxmlformats.org/drawingml/2006/main" name="ssdwebinar">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D32228"/>
      </a:hlink>
      <a:folHlink>
        <a:srgbClr val="D32228"/>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Resource Presentation Webinar CCRP Template" id="{5BA198B2-58FA-DB4A-87A5-005A1622EEC8}" vid="{4EF926C4-8EF1-5043-8491-4C76BE0C54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Session 3</Template>
  <TotalTime>4</TotalTime>
  <Words>7355</Words>
  <Application>Microsoft Macintosh PowerPoint</Application>
  <PresentationFormat>Widescreen</PresentationFormat>
  <Paragraphs>279</Paragraphs>
  <Slides>24</Slides>
  <Notes>22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Calibri</vt:lpstr>
      <vt:lpstr>Open Sans</vt:lpstr>
      <vt:lpstr>Segoe UI</vt:lpstr>
      <vt:lpstr>Wingdings</vt:lpstr>
      <vt:lpstr>Open Sans Light</vt:lpstr>
      <vt:lpstr>Arial</vt:lpstr>
      <vt:lpstr>Open Sans SemiBold</vt:lpstr>
      <vt:lpstr>ssdwebinar</vt:lpstr>
      <vt:lpstr>Gestión de datos cualitativos</vt:lpstr>
      <vt:lpstr>Procedimientos de transcripción</vt:lpstr>
      <vt:lpstr>Objetivos</vt:lpstr>
      <vt:lpstr>¿Qué son las transcripciones?</vt:lpstr>
      <vt:lpstr>¿Qué son las transcripciones?</vt:lpstr>
      <vt:lpstr>¿Qué son las transcripciones?</vt:lpstr>
      <vt:lpstr>PowerPoint Presentation</vt:lpstr>
      <vt:lpstr>PowerPoint Presentation</vt:lpstr>
      <vt:lpstr>Transcripciones: descripción general</vt:lpstr>
      <vt:lpstr>Cuando transcribes tus datos (pt.1)</vt:lpstr>
      <vt:lpstr>Cuando transcribes tus datos (pt.2)</vt:lpstr>
      <vt:lpstr>Cuando hay un transcriptor externo</vt:lpstr>
      <vt:lpstr>Cuando hay un transcriptor externo</vt:lpstr>
      <vt:lpstr>Transcripciones: puntos generales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Traducción</vt:lpstr>
      <vt:lpstr>Recursos útiles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Series Title</dc:title>
  <dc:creator>Romina De Angelis</dc:creator>
  <cp:lastModifiedBy>Emily Nevitt</cp:lastModifiedBy>
  <cp:revision>378</cp:revision>
  <dcterms:created xsi:type="dcterms:W3CDTF">2023-05-15T09:05:02Z</dcterms:created>
  <dcterms:modified xsi:type="dcterms:W3CDTF">2024-02-05T17:36:59Z</dcterms:modified>
</cp:coreProperties>
</file>