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0"/>
  </p:notesMasterIdLst>
  <p:sldIdLst>
    <p:sldId id="266" r:id="rId2"/>
    <p:sldId id="256" r:id="rId3"/>
    <p:sldId id="270" r:id="rId4"/>
    <p:sldId id="260" r:id="rId5"/>
    <p:sldId id="265" r:id="rId6"/>
    <p:sldId id="257" r:id="rId7"/>
    <p:sldId id="262" r:id="rId8"/>
    <p:sldId id="275" r:id="rId9"/>
    <p:sldId id="263" r:id="rId10"/>
    <p:sldId id="264" r:id="rId11"/>
    <p:sldId id="268" r:id="rId12"/>
    <p:sldId id="269" r:id="rId13"/>
    <p:sldId id="271" r:id="rId14"/>
    <p:sldId id="274" r:id="rId15"/>
    <p:sldId id="272" r:id="rId16"/>
    <p:sldId id="273" r:id="rId17"/>
    <p:sldId id="261" r:id="rId18"/>
    <p:sldId id="267" r:id="rId19"/>
  </p:sldIdLst>
  <p:sldSz cx="12192000" cy="6858000"/>
  <p:notesSz cx="6858000" cy="9144000"/>
  <p:embeddedFontLst>
    <p:embeddedFont>
      <p:font typeface="Open Sans" pitchFamily="2" charset="0"/>
      <p:regular r:id="rId21"/>
      <p:bold r:id="rId22"/>
      <p:italic r:id="rId23"/>
      <p:boldItalic r:id="rId24"/>
    </p:embeddedFont>
    <p:embeddedFont>
      <p:font typeface="Open Sans Light" pitchFamily="2" charset="0"/>
      <p:regular r:id="rId25"/>
      <p:italic r:id="rId26"/>
    </p:embeddedFont>
    <p:embeddedFont>
      <p:font typeface="Open Sans SemiBold" pitchFamily="2" charset="0"/>
      <p:regular r:id="rId27"/>
      <p:bold r:id="rId28"/>
      <p:italic r:id="rId29"/>
      <p:boldItalic r:id="rId30"/>
    </p:embeddedFont>
  </p:embeddedFontLst>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9B0B1E-48BF-06E1-FC53-2F455910A312}" name="Alex Riba" initials="AR" userId="S::alexriba@stats4sd.org::0588b336-2ca8-43d1-bdf8-8cf8e34c69ad" providerId="AD"/>
  <p188:author id="{7A0D8F4A-60AB-12BB-32D9-81BEAE4457AC}" name="Romina De Angelis" initials="RA" userId="gk3Ihde9uRQ/lJ8aRZCpozCmE8yrA9sjwADf0r/14V4=" providerId="None"/>
  <p188:author id="{EA97507D-682E-43C8-CA31-50B2BC4C3648}" name="Romina De Angelis" initials="RDA" userId="S::romina@stats4sd.org::c23edf8c-dfbe-41c1-bdf9-3501a1ae3b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6054" autoAdjust="0"/>
  </p:normalViewPr>
  <p:slideViewPr>
    <p:cSldViewPr snapToGrid="0" snapToObjects="1">
      <p:cViewPr varScale="1">
        <p:scale>
          <a:sx n="91" d="100"/>
          <a:sy n="91" d="100"/>
        </p:scale>
        <p:origin x="1848" y="192"/>
      </p:cViewPr>
      <p:guideLst/>
    </p:cSldViewPr>
  </p:slideViewPr>
  <p:notesTextViewPr>
    <p:cViewPr>
      <p:scale>
        <a:sx n="200" d="100"/>
        <a:sy n="200" d="100"/>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C91F1-4270-4758-AC65-C9403862AA29}"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7FC5-86A3-4869-9E0E-6D34CFC36CBA}" type="slidenum">
              <a:rPr lang="en-GB" smtClean="0"/>
              <a:t>‹#›</a:t>
            </a:fld>
            <a:endParaRPr lang="en-GB"/>
          </a:p>
        </p:txBody>
      </p:sp>
    </p:spTree>
    <p:extLst>
      <p:ext uri="{BB962C8B-B14F-4D97-AF65-F5344CB8AC3E}">
        <p14:creationId xmlns:p14="http://schemas.microsoft.com/office/powerpoint/2010/main" val="349683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Este es el primero de 4 videos sobre gestión de datos cualitativos.</a:t>
            </a:r>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1</a:t>
            </a:fld>
            <a:endParaRPr lang="en-GB"/>
          </a:p>
        </p:txBody>
      </p:sp>
    </p:spTree>
    <p:extLst>
      <p:ext uri="{BB962C8B-B14F-4D97-AF65-F5344CB8AC3E}">
        <p14:creationId xmlns:p14="http://schemas.microsoft.com/office/powerpoint/2010/main" val="241735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Los datos cualitativos generalmente, pero no solo, se recopilan mediante entrevistas en profundidad, preguntas abiertas en cuestionarios y discusiones de grupos focales (donde las personas discuten un tema o responden preguntas en un grupo).</a:t>
            </a:r>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11</a:t>
            </a:fld>
            <a:endParaRPr lang="en-GB"/>
          </a:p>
        </p:txBody>
      </p:sp>
    </p:spTree>
    <p:extLst>
      <p:ext uri="{BB962C8B-B14F-4D97-AF65-F5344CB8AC3E}">
        <p14:creationId xmlns:p14="http://schemas.microsoft.com/office/powerpoint/2010/main" val="271325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¿Cuáles son las características de los datos de calidad? Los datos cualitativos vienen en forma de grabaciones de audio de entrevistas, textos escritos de transcripciones o notas de campo de observación.</a:t>
            </a:r>
          </a:p>
          <a:p>
            <a:pPr marL="171450" indent="-171450">
              <a:buFont typeface="Arial" panose="020B0604020202020204" pitchFamily="34" charset="0"/>
              <a:buChar char="•"/>
            </a:pPr>
            <a:r>
              <a:rPr lang="es" dirty="0"/>
              <a:t>Cuando los participantes responden preguntas abiertas, a menudo brindan una narrativa dentro de la cual es necesario buscar información útil que ayude a responder sus preguntas de investigación. Es por eso que necesita </a:t>
            </a:r>
            <a:r>
              <a:rPr lang="es" dirty="0" err="1"/>
              <a:t>organizar </a:t>
            </a:r>
            <a:r>
              <a:rPr lang="es" dirty="0"/>
              <a:t>y gestionar datos cualitativos de manera precisa para ayudarlo en el proceso de encontrar significado a la riqueza y el desorden de los datos recopilados.</a:t>
            </a:r>
          </a:p>
          <a:p>
            <a:pPr marL="171450" indent="-171450">
              <a:buFont typeface="Arial" panose="020B0604020202020204" pitchFamily="34" charset="0"/>
              <a:buChar char="•"/>
            </a:pPr>
            <a:r>
              <a:rPr lang="es" dirty="0"/>
              <a:t>Una cuestión que se aborda en otra sesión de vídeo es cómo </a:t>
            </a:r>
            <a:r>
              <a:rPr lang="es" dirty="0" err="1"/>
              <a:t>organizar </a:t>
            </a:r>
            <a:r>
              <a:rPr lang="es" dirty="0"/>
              <a:t>y gestionar eficazmente datos cualitativos...</a:t>
            </a:r>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12</a:t>
            </a:fld>
            <a:endParaRPr lang="en-GB"/>
          </a:p>
        </p:txBody>
      </p:sp>
    </p:spTree>
    <p:extLst>
      <p:ext uri="{BB962C8B-B14F-4D97-AF65-F5344CB8AC3E}">
        <p14:creationId xmlns:p14="http://schemas.microsoft.com/office/powerpoint/2010/main" val="304933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cs typeface="Calibri"/>
              </a:rPr>
              <a:t>Este ejemplo muestra un extracto de una entrevista en formato de texto, una vez transcrita la grabación de audio. Estos suelen ser los datos sin procesar con los que trabajamos cuando realizamos análisis de datos cualitativos. Es importante señalar aquí que los datos brutos reales serían la grabación de audio de una entrevista, ya que cuando transcribimos del audio al texto ya existe cierto nivel de procesamiento de datos que se deriva de nuestro posicionamiento conceptual dentro de la investigación. Sin embargo, las entrevistas transcritas aún no han pasado por todo el proceso de análisis de datos. Además, los datos cualitativos también pueden presentarse en forma de imágenes o vídeos y texto de notas de campo que primero se escriben a mano y luego se mecanografían en una computadora portátil...</a:t>
            </a:r>
          </a:p>
        </p:txBody>
      </p:sp>
      <p:sp>
        <p:nvSpPr>
          <p:cNvPr id="4" name="Slide Number Placeholder 3"/>
          <p:cNvSpPr>
            <a:spLocks noGrp="1"/>
          </p:cNvSpPr>
          <p:nvPr>
            <p:ph type="sldNum" sz="quarter" idx="5"/>
          </p:nvPr>
        </p:nvSpPr>
        <p:spPr/>
        <p:txBody>
          <a:bodyPr/>
          <a:lstStyle/>
          <a:p>
            <a:fld id="{50A87FC5-86A3-4869-9E0E-6D34CFC36CBA}" type="slidenum">
              <a:rPr lang="en-GB" smtClean="0"/>
              <a:t>13</a:t>
            </a:fld>
            <a:endParaRPr lang="en-GB"/>
          </a:p>
        </p:txBody>
      </p:sp>
    </p:spTree>
    <p:extLst>
      <p:ext uri="{BB962C8B-B14F-4D97-AF65-F5344CB8AC3E}">
        <p14:creationId xmlns:p14="http://schemas.microsoft.com/office/powerpoint/2010/main" val="302782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cs typeface="Calibri"/>
              </a:rPr>
              <a:t>Este ejemplo muestra un extracto de una entrevista en formato de texto, una vez transcrita la grabación de audio. Estos suelen ser los datos sin procesar con los que trabajamos cuando realizamos análisis de datos cualitativos. Es importante señalar aquí que los datos brutos reales serían la grabación de audio de una entrevista, ya que cuando transcribimos del audio al texto ya existe cierto nivel de procesamiento de datos que se deriva de nuestro posicionamiento conceptual dentro de la investigación. Sin embargo, las entrevistas transcritas aún no han pasado por todo el proceso de análisis de datos. Además, los datos cualitativos también pueden presentarse en forma de imágenes o vídeos y texto de notas de campo que primero se escriben a mano y luego se mecanografían en una computadora portátil...</a:t>
            </a:r>
          </a:p>
        </p:txBody>
      </p:sp>
      <p:sp>
        <p:nvSpPr>
          <p:cNvPr id="4" name="Slide Number Placeholder 3"/>
          <p:cNvSpPr>
            <a:spLocks noGrp="1"/>
          </p:cNvSpPr>
          <p:nvPr>
            <p:ph type="sldNum" sz="quarter" idx="5"/>
          </p:nvPr>
        </p:nvSpPr>
        <p:spPr/>
        <p:txBody>
          <a:bodyPr/>
          <a:lstStyle/>
          <a:p>
            <a:fld id="{50A87FC5-86A3-4869-9E0E-6D34CFC36CBA}" type="slidenum">
              <a:rPr lang="en-GB" smtClean="0"/>
              <a:t>14</a:t>
            </a:fld>
            <a:endParaRPr lang="en-GB"/>
          </a:p>
        </p:txBody>
      </p:sp>
    </p:spTree>
    <p:extLst>
      <p:ext uri="{BB962C8B-B14F-4D97-AF65-F5344CB8AC3E}">
        <p14:creationId xmlns:p14="http://schemas.microsoft.com/office/powerpoint/2010/main" val="316397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cs typeface="Calibri"/>
              </a:rPr>
              <a:t>En la investigación cualitativa, el flujo de datos no es lineal, sino a menudo iterativo porque los aspectos de la gestión de datos incluyen aspectos de análisis de datos, que en ocasiones pueden influir en las etapas de recopilación de datos que siguen a los pasos iniciales de gestión de datos. Por ejemplo, al transcribir una entrevista, es posible que observe que es necesario mejorar la redacción de las preguntas de la entrevista para permitir que los participantes expresen mejor sus puntos de vista. En este caso, se pueden realizar dichas mejoras para mejorar la redacción de las preguntas de las entrevistas siguientes. O, sin embargo, la información compartida por los participantes en una entrevista puede resaltar aspectos relevantes de la exploración que no se habían considerado antes, lo que también puede cambiar la dirección de la investigación. A menudo es necesario realizar estos cambios para garantizar la calidad de la investigación y los datos cualitativos. Este flujo de datos difiere del de datos cuantitativos, donde las etapas de recopilación y análisis (y gestión) de datos están separadas y ocurren de forma lineal y fija. De hecho, cambiar el protocolo en este caso puede perjudicar la calidad de los datos recopilados.</a:t>
            </a:r>
          </a:p>
        </p:txBody>
      </p:sp>
      <p:sp>
        <p:nvSpPr>
          <p:cNvPr id="4" name="Slide Number Placeholder 3"/>
          <p:cNvSpPr>
            <a:spLocks noGrp="1"/>
          </p:cNvSpPr>
          <p:nvPr>
            <p:ph type="sldNum" sz="quarter" idx="5"/>
          </p:nvPr>
        </p:nvSpPr>
        <p:spPr/>
        <p:txBody>
          <a:bodyPr/>
          <a:lstStyle/>
          <a:p>
            <a:fld id="{50A87FC5-86A3-4869-9E0E-6D34CFC36CBA}" type="slidenum">
              <a:rPr lang="en-GB" smtClean="0"/>
              <a:t>15</a:t>
            </a:fld>
            <a:endParaRPr lang="en-GB"/>
          </a:p>
        </p:txBody>
      </p:sp>
    </p:spTree>
    <p:extLst>
      <p:ext uri="{BB962C8B-B14F-4D97-AF65-F5344CB8AC3E}">
        <p14:creationId xmlns:p14="http://schemas.microsoft.com/office/powerpoint/2010/main" val="308482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cs typeface="Calibri"/>
              </a:rPr>
              <a:t>La gestión de datos cualitativos puede presentar algunos desafíos debido a los múltiples tipos de datos que se pueden recopilar, que incluyen grabaciones de audio, notas de campo escritas a mano, imágenes, videos y texto mecanografiado. Los desafíos que enfrenta la gestión de datos cualitativos difieren de los de los datos cuantitativos. De hecho, esto último se refiere a reducir los errores relacionados con la exactitud de los datos. Los tipos de errores que pueden ocurrir con los datos cuantitativos pueden estar relacionados con mediciones o errores humanos, y la gestión de datos minimiza la oportunidad de que eso suceda. El proceso de gestión de datos cuantitativos se </a:t>
            </a:r>
            <a:r>
              <a:rPr lang="es" dirty="0" err="1">
                <a:cs typeface="Calibri"/>
              </a:rPr>
              <a:t>organiza </a:t>
            </a:r>
            <a:r>
              <a:rPr lang="es" dirty="0">
                <a:cs typeface="Calibri"/>
              </a:rPr>
              <a:t>con antelación y se basa en protocolos que ayudan a ser sistemático, consistente y preciso.</a:t>
            </a:r>
            <a:br>
              <a:rPr lang="en-US" dirty="0">
                <a:cs typeface="+mn-lt"/>
              </a:rPr>
            </a:br>
            <a:endParaRPr lang="en-US" dirty="0">
              <a:cs typeface="+mn-lt"/>
            </a:endParaRPr>
          </a:p>
          <a:p>
            <a:r>
              <a:rPr lang="es" dirty="0">
                <a:cs typeface="+mn-lt"/>
              </a:rPr>
              <a:t>Por otro lado, los desafíos que enfrenta la gestión de datos cualitativos son diferentes debido a la naturaleza diversa de las fuentes de información (que incluyen entrevistas, observaciones, pueden ser escritas o en forma mediática). Puede resultar muy laborioso obtener datos de buena calidad y esto ya puede suponer un desafío. Luego, está la capacidad del investigador de interactuar con los datos de una manera que los acepte o se separe de ellos dependiendo de su escuela de pensamiento y siendo coherente con ellos. Su enfoque filosófico afecta su enfoque de gestión de datos y ese puede ser otro desafío.</a:t>
            </a:r>
            <a:endParaRPr lang="en-US" dirty="0">
              <a:cs typeface="Calibri"/>
            </a:endParaRPr>
          </a:p>
        </p:txBody>
      </p:sp>
      <p:sp>
        <p:nvSpPr>
          <p:cNvPr id="4" name="Slide Number Placeholder 3"/>
          <p:cNvSpPr>
            <a:spLocks noGrp="1"/>
          </p:cNvSpPr>
          <p:nvPr>
            <p:ph type="sldNum" sz="quarter" idx="5"/>
          </p:nvPr>
        </p:nvSpPr>
        <p:spPr/>
        <p:txBody>
          <a:bodyPr/>
          <a:lstStyle/>
          <a:p>
            <a:fld id="{50A87FC5-86A3-4869-9E0E-6D34CFC36CBA}" type="slidenum">
              <a:rPr lang="en-GB" smtClean="0"/>
              <a:t>16</a:t>
            </a:fld>
            <a:endParaRPr lang="en-GB"/>
          </a:p>
        </p:txBody>
      </p:sp>
    </p:spTree>
    <p:extLst>
      <p:ext uri="{BB962C8B-B14F-4D97-AF65-F5344CB8AC3E}">
        <p14:creationId xmlns:p14="http://schemas.microsoft.com/office/powerpoint/2010/main" val="407277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Este podcast es parte de una serie sobre Métodos del Centro Nacional de Métodos de Investigación, donde JD </a:t>
            </a:r>
            <a:r>
              <a:rPr lang="es" dirty="0" err="1"/>
              <a:t>Carpentieri </a:t>
            </a:r>
            <a:r>
              <a:rPr lang="es" dirty="0"/>
              <a:t>, profesor asociado de ciencias y políticas sociales en el Departamento de Educación, Práctica y Sociedad de la University College London, e investigador asociado honorario en el Centro de Estudios Longitudinales, explica el papel de la investigación cualitativa para enriquecer la teoría y ayudar a comprender las complejidades de cómo se desarrollan las teorías en la vida real, así como cómo los datos cualitativos pueden agregar información sobre los hallazgos de la investigación cuantitativa cuando se trata de "problemas perversos". ' (es decir, problemas que tienen muchos factores interrelacionados, a veces contradictorios y a menudo cambiantes y que pueden hacer que el problema parezca irresoluble, como los problemas que la agroecología pretende abordar). También considera cuestiones relacionadas con preocupaciones éticas que varían según las diferentes interpretaciones de la protección de datos para diferentes paradigmas de metodología de investigación...</a:t>
            </a:r>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17</a:t>
            </a:fld>
            <a:endParaRPr lang="en-GB"/>
          </a:p>
        </p:txBody>
      </p:sp>
    </p:spTree>
    <p:extLst>
      <p:ext uri="{BB962C8B-B14F-4D97-AF65-F5344CB8AC3E}">
        <p14:creationId xmlns:p14="http://schemas.microsoft.com/office/powerpoint/2010/main" val="3051148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En caso de que esté interesado, las diapositivas de esta presentación, así como muchos más recursos, se pueden descargar de nuestro sitio web en stats4sd.org/resources. ¡Muchas gracias!</a:t>
            </a:r>
            <a:endParaRPr lang="en-GB" dirty="0"/>
          </a:p>
          <a:p>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18</a:t>
            </a:fld>
            <a:endParaRPr lang="en-GB"/>
          </a:p>
        </p:txBody>
      </p:sp>
    </p:spTree>
    <p:extLst>
      <p:ext uri="{BB962C8B-B14F-4D97-AF65-F5344CB8AC3E}">
        <p14:creationId xmlns:p14="http://schemas.microsoft.com/office/powerpoint/2010/main" val="51721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Este primer vídeo trata sobre el papel de los datos cualitativos.</a:t>
            </a:r>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2</a:t>
            </a:fld>
            <a:endParaRPr lang="en-GB"/>
          </a:p>
        </p:txBody>
      </p:sp>
    </p:spTree>
    <p:extLst>
      <p:ext uri="{BB962C8B-B14F-4D97-AF65-F5344CB8AC3E}">
        <p14:creationId xmlns:p14="http://schemas.microsoft.com/office/powerpoint/2010/main" val="70877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cs typeface="Calibri"/>
              </a:rPr>
              <a:t>En esta sesión, intentaremos cubrir 3 objetivos principales:</a:t>
            </a:r>
          </a:p>
          <a:p>
            <a:pPr marL="171450" indent="-171450">
              <a:buFont typeface="Calibri"/>
              <a:buChar char="-"/>
            </a:pPr>
            <a:r>
              <a:rPr lang="es" dirty="0">
                <a:cs typeface="Calibri"/>
              </a:rPr>
              <a:t>Comprender el papel de los datos cualitativos y la investigación cualitativa, también en comparación con la investigación y los datos cuantitativos.</a:t>
            </a:r>
          </a:p>
          <a:p>
            <a:pPr marL="171450" indent="-171450">
              <a:buFont typeface="Calibri"/>
              <a:buChar char="-"/>
            </a:pPr>
            <a:r>
              <a:rPr lang="es" dirty="0">
                <a:cs typeface="Calibri"/>
              </a:rPr>
              <a:t>Aprender cuáles son las características de los datos cualitativos y compararlas con las de los datos cuantitativos.</a:t>
            </a:r>
          </a:p>
          <a:p>
            <a:pPr marL="171450" indent="-171450">
              <a:buFont typeface="Calibri"/>
              <a:buChar char="-"/>
            </a:pPr>
            <a:r>
              <a:rPr lang="es" dirty="0">
                <a:cs typeface="Calibri"/>
              </a:rPr>
              <a:t>Comprender la naturaleza del flujo de datos en la investigación cualitativa y en qué se diferencia de la investigación cuantitativa.</a:t>
            </a:r>
          </a:p>
          <a:p>
            <a:pPr marL="171450" indent="-171450">
              <a:buFont typeface="Calibri"/>
              <a:buChar char="-"/>
            </a:pPr>
            <a:endParaRPr lang="en-US" dirty="0">
              <a:cs typeface="Calibri"/>
            </a:endParaRPr>
          </a:p>
        </p:txBody>
      </p:sp>
      <p:sp>
        <p:nvSpPr>
          <p:cNvPr id="4" name="Slide Number Placeholder 3"/>
          <p:cNvSpPr>
            <a:spLocks noGrp="1"/>
          </p:cNvSpPr>
          <p:nvPr>
            <p:ph type="sldNum" sz="quarter" idx="5"/>
          </p:nvPr>
        </p:nvSpPr>
        <p:spPr/>
        <p:txBody>
          <a:bodyPr/>
          <a:lstStyle/>
          <a:p>
            <a:fld id="{50A87FC5-86A3-4869-9E0E-6D34CFC36CBA}" type="slidenum">
              <a:rPr lang="en-GB" smtClean="0"/>
              <a:t>3</a:t>
            </a:fld>
            <a:endParaRPr lang="en-GB"/>
          </a:p>
        </p:txBody>
      </p:sp>
    </p:spTree>
    <p:extLst>
      <p:ext uri="{BB962C8B-B14F-4D97-AF65-F5344CB8AC3E}">
        <p14:creationId xmlns:p14="http://schemas.microsoft.com/office/powerpoint/2010/main" val="152191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 dirty="0"/>
              <a:t>Los objetivos de la investigación cualitativa incluyen comprender e interpretar la naturaleza de los fenómenos e interacciones sociales a través de los puntos de vista de los participantes y del investigador. Para lograr estos objetivos, la investigación cualitativa utiliza herramientas que permiten explorar las percepciones y experiencias de los participantes, generalmente en un contexto específico.</a:t>
            </a:r>
          </a:p>
          <a:p>
            <a:pPr marL="171450" indent="-171450">
              <a:buFont typeface="Arial" panose="020B0604020202020204" pitchFamily="34" charset="0"/>
              <a:buChar char="•"/>
            </a:pPr>
            <a:r>
              <a:rPr lang="es" dirty="0"/>
              <a:t>De manera diferente, la investigación cuantitativa tiene como objetivo describir una población, probar hipótesis, utilizar experimentos para determinar causa y efecto y hacer predicciones que puedan generalizarse </a:t>
            </a:r>
            <a:r>
              <a:rPr lang="es" dirty="0" err="1"/>
              <a:t>a </a:t>
            </a:r>
            <a:r>
              <a:rPr lang="es" dirty="0"/>
              <a:t>una población más grande.</a:t>
            </a:r>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4</a:t>
            </a:fld>
            <a:endParaRPr lang="en-GB"/>
          </a:p>
        </p:txBody>
      </p:sp>
    </p:spTree>
    <p:extLst>
      <p:ext uri="{BB962C8B-B14F-4D97-AF65-F5344CB8AC3E}">
        <p14:creationId xmlns:p14="http://schemas.microsoft.com/office/powerpoint/2010/main" val="231398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s" dirty="0"/>
              <a:t>La investigación cualitativa puede emplearse para describir lo que está ocurriendo en una situación particular, por lo que puede ser descriptiva;</a:t>
            </a:r>
          </a:p>
          <a:p>
            <a:pPr marL="228600" indent="-228600">
              <a:buFont typeface="+mj-lt"/>
              <a:buAutoNum type="arabicPeriod"/>
            </a:pPr>
            <a:r>
              <a:rPr lang="es" dirty="0"/>
              <a:t>Puede usarse para descubrir las razones por las que algo está sucediendo (por lo tanto, explicativo);</a:t>
            </a:r>
          </a:p>
          <a:p>
            <a:pPr marL="228600" indent="-228600">
              <a:buFont typeface="+mj-lt"/>
              <a:buAutoNum type="arabicPeriod"/>
            </a:pPr>
            <a:r>
              <a:rPr lang="es" dirty="0"/>
              <a:t>Puede ayudar a explorar las opiniones y sentimientos de los participantes de la investigación sobre un evento en particular (por lo tanto, exploratorio).</a:t>
            </a:r>
          </a:p>
          <a:p>
            <a:pPr marL="228600" indent="-228600">
              <a:buFont typeface="+mj-lt"/>
              <a:buAutoNum type="arabicPeriod"/>
            </a:pPr>
            <a:endParaRPr lang="en-US" dirty="0"/>
          </a:p>
          <a:p>
            <a:pPr marL="0" indent="0">
              <a:buFont typeface="+mj-lt"/>
              <a:buNone/>
            </a:pPr>
            <a:r>
              <a:rPr lang="es" dirty="0"/>
              <a:t>Es importante señalar que las preguntas relacionadas con los puntos 1 y 2 "¿Qué está pasando?" y '¿Por qué está pasando esto?' También se puede responder a través de enfoques de investigación cuantitativa.</a:t>
            </a:r>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5</a:t>
            </a:fld>
            <a:endParaRPr lang="en-GB"/>
          </a:p>
        </p:txBody>
      </p:sp>
    </p:spTree>
    <p:extLst>
      <p:ext uri="{BB962C8B-B14F-4D97-AF65-F5344CB8AC3E}">
        <p14:creationId xmlns:p14="http://schemas.microsoft.com/office/powerpoint/2010/main" val="213952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Los datos recopilados en estudios cualitativos son útiles para comprender mejor los procesos mediante los cuales tienen lugar determinados acontecimientos de la vida real. Por ejemplo, los agricultores pueden compartir una narrativa de las formas en que aprendieron sobre las prácticas agroecológicas y cómo y por qué decidieron implementarlas en sus parcelas. Esta narrativa también puede sacar a la luz factores que facilitaron o dificultaron la adopción de dichas prácticas.</a:t>
            </a:r>
          </a:p>
          <a:p>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6</a:t>
            </a:fld>
            <a:endParaRPr lang="en-GB"/>
          </a:p>
        </p:txBody>
      </p:sp>
    </p:spTree>
    <p:extLst>
      <p:ext uri="{BB962C8B-B14F-4D97-AF65-F5344CB8AC3E}">
        <p14:creationId xmlns:p14="http://schemas.microsoft.com/office/powerpoint/2010/main" val="132167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 dirty="0"/>
              <a:t>En relación con el último punto mencionado en la diapositiva anterior, los datos cualitativos pueden sacar a la luz la influencia de factores particulares que moldean las opiniones y creencias de las personas sobre un tema o práctica.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 dirty="0"/>
              <a:t>A diferencia de un enfoque cuantitativo en el que los modelos para producir estimaciones sobre </a:t>
            </a:r>
            <a:r>
              <a:rPr lang="es" dirty="0" err="1"/>
              <a:t>comportamientos </a:t>
            </a:r>
            <a:r>
              <a:rPr lang="es" dirty="0"/>
              <a:t>se construyen sobre una lista de categorías cuantificables y sus relaciones, un enfoque cualitativo investiga las creencias, normas, tradiciones y valores culturales de las personas en un contexto específico y construye un modelo basado en aquellos…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s" dirty="0"/>
              <a:t>Por ejemplo: la exploración de las perspectivas de los agricultores sobre las prácticas agroambientales puede explicar por qué están o no a </a:t>
            </a:r>
            <a:r>
              <a:rPr lang="es" dirty="0" err="1"/>
              <a:t>favor </a:t>
            </a:r>
            <a:r>
              <a:rPr lang="es" dirty="0"/>
              <a:t>de ellas y qué factores apoyan o dificultan su adopción, como en el caso de las creencias culturales vinculadas a cultivos particulares, como el tabú que se En el pasado, se adjuntó al maní Bambara en Malawi, donde la gente creía que sólo las mujeres que ya habían perdido a un hijo podían plantarlo, de lo contrario existía el riesgo de atraer la muerte al hogar. De manera similar, había otros simbolismos de vida/muerte y prácticas de brujería asociadas a la nuez. Estas creencias tuvieron una serie de implicaciones para el desarrollo de la cadena de valor del cultivo que se pueden explorar en detalle en el artículo de investigación publicado a partir de esta investigación y se incluye en la lista de recursos útiles al final de esta presentación... https://doi .org/10.1080/15528014.2015.1043112</a:t>
            </a:r>
          </a:p>
        </p:txBody>
      </p:sp>
      <p:sp>
        <p:nvSpPr>
          <p:cNvPr id="4" name="Slide Number Placeholder 3"/>
          <p:cNvSpPr>
            <a:spLocks noGrp="1"/>
          </p:cNvSpPr>
          <p:nvPr>
            <p:ph type="sldNum" sz="quarter" idx="5"/>
          </p:nvPr>
        </p:nvSpPr>
        <p:spPr/>
        <p:txBody>
          <a:bodyPr/>
          <a:lstStyle/>
          <a:p>
            <a:fld id="{50A87FC5-86A3-4869-9E0E-6D34CFC36CBA}" type="slidenum">
              <a:rPr lang="en-GB" smtClean="0"/>
              <a:t>7</a:t>
            </a:fld>
            <a:endParaRPr lang="en-GB"/>
          </a:p>
        </p:txBody>
      </p:sp>
    </p:spTree>
    <p:extLst>
      <p:ext uri="{BB962C8B-B14F-4D97-AF65-F5344CB8AC3E}">
        <p14:creationId xmlns:p14="http://schemas.microsoft.com/office/powerpoint/2010/main" val="234295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Los datos cualitativos pueden revelar 'significados situados' de los miembros de una comunidad o grupo en un contexto específico, que están arraigados en sus sistemas de conocimientos y valores –a diferencia de un enfoque cuantitativo donde los significados se atribuyen a través de un proceso de categorización y codificación de variables y factores….</a:t>
            </a:r>
          </a:p>
          <a:p>
            <a:r>
              <a:rPr lang="es" dirty="0"/>
              <a:t>Por ejemplo: explorar las experiencias de las mujeres y el significado atribuido a esas experiencias dentro de una comunidad (p. ej., aldea) o grupo (p. ej., redes de investigación de agricultores, grupos religiosos, redes profesionales, etc.) puede revelar lecciones que pueden ser relevantes para mejorar la equidad de género. .</a:t>
            </a:r>
          </a:p>
          <a:p>
            <a:r>
              <a:rPr lang="es" dirty="0"/>
              <a:t>O también el ejemplo de la diapositiva anterior sobre el cultivo del Cacahuete Bambara. Un enfoque cuantitativo habría identificado, por ejemplo, que había un bajo nivel de adopción del cultivo o una baja demanda del mercado, sin explorar los conocimientos sobre el sistema de creencias que influye en esos factores...</a:t>
            </a:r>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9</a:t>
            </a:fld>
            <a:endParaRPr lang="en-GB"/>
          </a:p>
        </p:txBody>
      </p:sp>
    </p:spTree>
    <p:extLst>
      <p:ext uri="{BB962C8B-B14F-4D97-AF65-F5344CB8AC3E}">
        <p14:creationId xmlns:p14="http://schemas.microsoft.com/office/powerpoint/2010/main" val="239050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Los datos cualitativos pueden producir lecciones que pueden informar de manera constructiva la formulación de políticas o el diseño e implementación de proyectos. Si es relevante, también puede (aunque no es necesario) combinarse con datos cuantitativos.</a:t>
            </a:r>
          </a:p>
          <a:p>
            <a:r>
              <a:rPr lang="es" dirty="0"/>
              <a:t>Un ejemplo del papel desempeñado por los datos cualitativos se puede encontrar en las lecciones aprendidas de los conocimientos compartidos por varias partes interesadas (por ejemplo, agricultores y ONG locales) en un contexto que puede revelar la necesidad de un mejor acceso al agua para mejorar el rendimiento de los cultivos.</a:t>
            </a:r>
            <a:endParaRPr lang="en-GB" dirty="0"/>
          </a:p>
        </p:txBody>
      </p:sp>
      <p:sp>
        <p:nvSpPr>
          <p:cNvPr id="4" name="Slide Number Placeholder 3"/>
          <p:cNvSpPr>
            <a:spLocks noGrp="1"/>
          </p:cNvSpPr>
          <p:nvPr>
            <p:ph type="sldNum" sz="quarter" idx="5"/>
          </p:nvPr>
        </p:nvSpPr>
        <p:spPr/>
        <p:txBody>
          <a:bodyPr/>
          <a:lstStyle/>
          <a:p>
            <a:fld id="{50A87FC5-86A3-4869-9E0E-6D34CFC36CBA}" type="slidenum">
              <a:rPr lang="en-GB" smtClean="0"/>
              <a:t>10</a:t>
            </a:fld>
            <a:endParaRPr lang="en-GB"/>
          </a:p>
        </p:txBody>
      </p:sp>
    </p:spTree>
    <p:extLst>
      <p:ext uri="{BB962C8B-B14F-4D97-AF65-F5344CB8AC3E}">
        <p14:creationId xmlns:p14="http://schemas.microsoft.com/office/powerpoint/2010/main" val="8412710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sa/4.0/legalcode"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sa/4.0/legalcode"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stats4sd.org/resources" TargetMode="External"/><Relationship Id="rId4" Type="http://schemas.openxmlformats.org/officeDocument/2006/relationships/hyperlink" Target="https://creativecommons.org/licenses/by-sa/4.0/legalcod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B4A98632-6E9B-724A-BE33-B8B085B90770}"/>
              </a:ext>
            </a:extLst>
          </p:cNvPr>
          <p:cNvSpPr/>
          <p:nvPr/>
        </p:nvSpPr>
        <p:spPr>
          <a:xfrm>
            <a:off x="3525332" y="-1"/>
            <a:ext cx="8666668"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D66924-7718-5543-9397-788B32D30278}"/>
              </a:ext>
            </a:extLst>
          </p:cNvPr>
          <p:cNvPicPr>
            <a:picLocks noChangeAspect="1"/>
          </p:cNvPicPr>
          <p:nvPr/>
        </p:nvPicPr>
        <p:blipFill>
          <a:blip r:embed="rId4"/>
          <a:stretch>
            <a:fillRect/>
          </a:stretch>
        </p:blipFill>
        <p:spPr>
          <a:xfrm>
            <a:off x="9028869" y="6064725"/>
            <a:ext cx="2711969" cy="475899"/>
          </a:xfrm>
          <a:prstGeom prst="rect">
            <a:avLst/>
          </a:prstGeom>
        </p:spPr>
      </p:pic>
      <p:sp>
        <p:nvSpPr>
          <p:cNvPr id="19" name="TextBox 18">
            <a:extLst>
              <a:ext uri="{FF2B5EF4-FFF2-40B4-BE49-F238E27FC236}">
                <a16:creationId xmlns:a16="http://schemas.microsoft.com/office/drawing/2014/main" id="{E1807B2B-D8AF-CC43-9621-80DA46E64D20}"/>
              </a:ext>
            </a:extLst>
          </p:cNvPr>
          <p:cNvSpPr txBox="1"/>
          <p:nvPr/>
        </p:nvSpPr>
        <p:spPr>
          <a:xfrm>
            <a:off x="3919528" y="6340134"/>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Straight Connector 21">
            <a:extLst>
              <a:ext uri="{FF2B5EF4-FFF2-40B4-BE49-F238E27FC236}">
                <a16:creationId xmlns:a16="http://schemas.microsoft.com/office/drawing/2014/main" id="{EA7BF755-AB1A-BE42-8293-A5716BD29FE5}"/>
              </a:ext>
            </a:extLst>
          </p:cNvPr>
          <p:cNvCxnSpPr>
            <a:cxnSpLocks/>
          </p:cNvCxnSpPr>
          <p:nvPr/>
        </p:nvCxnSpPr>
        <p:spPr>
          <a:xfrm flipH="1">
            <a:off x="4176661" y="3988353"/>
            <a:ext cx="1456696"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F53AA0CA-4493-4A05-A872-374FC717845A}" type="datetime1">
              <a:rPr lang="en-US" smtClean="0"/>
              <a:t>2/5/24</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4077855" y="1668339"/>
            <a:ext cx="7662983" cy="2141463"/>
          </a:xfrm>
          <a:ln>
            <a:noFill/>
          </a:ln>
        </p:spPr>
        <p:txBody>
          <a:bodyPr anchor="b" anchorCtr="0">
            <a:normAutofit/>
          </a:bodyPr>
          <a:lstStyle>
            <a:lvl1pPr>
              <a:defRPr lang="en-US" sz="6600" dirty="0">
                <a:solidFill>
                  <a:schemeClr val="tx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4062357" y="4504573"/>
            <a:ext cx="7662983" cy="1242769"/>
          </a:xfrm>
        </p:spPr>
        <p:txBody>
          <a:bodyPr>
            <a:noAutofit/>
          </a:bodyPr>
          <a:lstStyle>
            <a:lvl1pPr marL="0" indent="0" algn="l">
              <a:buNone/>
              <a:defRPr sz="3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681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2500"/>
                            </p:stCondLst>
                            <p:childTnLst>
                              <p:par>
                                <p:cTn id="13" presetID="10" presetClass="entr" presetSubtype="0" fill="hold" grpId="0" nodeType="afterEffect">
                                  <p:stCondLst>
                                    <p:cond delay="10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after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Lst>
  </p:timing>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DE9A2-F659-734E-80DD-3E9217476162}"/>
              </a:ext>
            </a:extLst>
          </p:cNvPr>
          <p:cNvSpPr/>
          <p:nvPr/>
        </p:nvSpPr>
        <p:spPr>
          <a:xfrm>
            <a:off x="4284570" y="0"/>
            <a:ext cx="790742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7B1DC-6323-2C4F-9C96-B852C977B893}"/>
              </a:ext>
            </a:extLst>
          </p:cNvPr>
          <p:cNvSpPr>
            <a:spLocks noGrp="1"/>
          </p:cNvSpPr>
          <p:nvPr>
            <p:ph idx="1"/>
          </p:nvPr>
        </p:nvSpPr>
        <p:spPr>
          <a:xfrm>
            <a:off x="4882896" y="440827"/>
            <a:ext cx="6528816" cy="5654241"/>
          </a:xfrm>
        </p:spPr>
        <p:txBody>
          <a:bodyPr lIns="90000" anchor="ctr"/>
          <a:lstStyle>
            <a:lvl1pPr marL="342900" indent="-342900">
              <a:lnSpc>
                <a:spcPct val="110000"/>
              </a:lnSpc>
              <a:spcBef>
                <a:spcPts val="0"/>
              </a:spcBef>
              <a:buSzPct val="100000"/>
              <a:buFont typeface="Arial" panose="020B0604020202020204" pitchFamily="34" charset="0"/>
              <a:buChar char="•"/>
              <a:defRPr sz="2200" b="0" i="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10000"/>
              </a:lnSpc>
              <a:spcBef>
                <a:spcPts val="0"/>
              </a:spcBef>
              <a:defRPr sz="2000"/>
            </a:lvl2pPr>
            <a:lvl3pPr>
              <a:lnSpc>
                <a:spcPct val="110000"/>
              </a:lnSpc>
              <a:spcBef>
                <a:spcPts val="0"/>
              </a:spcBef>
              <a:defRPr sz="2000"/>
            </a:lvl3pPr>
            <a:lvl4pPr>
              <a:lnSpc>
                <a:spcPct val="110000"/>
              </a:lnSpc>
              <a:spcBef>
                <a:spcPts val="0"/>
              </a:spcBef>
              <a:defRPr sz="2000"/>
            </a:lvl4pPr>
            <a:lvl5pPr>
              <a:lnSpc>
                <a:spcPct val="1100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860B29-20B8-5F40-90F6-9F7CD8ADB1E4}"/>
              </a:ext>
            </a:extLst>
          </p:cNvPr>
          <p:cNvSpPr>
            <a:spLocks noGrp="1"/>
          </p:cNvSpPr>
          <p:nvPr>
            <p:ph type="dt" sz="half" idx="10"/>
          </p:nvPr>
        </p:nvSpPr>
        <p:spPr>
          <a:xfrm>
            <a:off x="4882896" y="6105480"/>
            <a:ext cx="2061601" cy="375537"/>
          </a:xfrm>
        </p:spPr>
        <p:txBody>
          <a:bodyPr/>
          <a:lstStyle/>
          <a:p>
            <a:fld id="{492016A7-6F0F-4D1A-8414-DCE916189F77}" type="datetime1">
              <a:rPr lang="en-US" smtClean="0"/>
              <a:t>2/5/24</a:t>
            </a:fld>
            <a:endParaRPr lang="en-US" dirty="0"/>
          </a:p>
        </p:txBody>
      </p:sp>
      <p:sp>
        <p:nvSpPr>
          <p:cNvPr id="5" name="Footer Placeholder 4">
            <a:extLst>
              <a:ext uri="{FF2B5EF4-FFF2-40B4-BE49-F238E27FC236}">
                <a16:creationId xmlns:a16="http://schemas.microsoft.com/office/drawing/2014/main" id="{29E98B9E-187C-0641-86A2-374CB6246200}"/>
              </a:ext>
            </a:extLst>
          </p:cNvPr>
          <p:cNvSpPr>
            <a:spLocks noGrp="1"/>
          </p:cNvSpPr>
          <p:nvPr>
            <p:ph type="ftr" sz="quarter" idx="11"/>
          </p:nvPr>
        </p:nvSpPr>
        <p:spPr>
          <a:xfrm>
            <a:off x="6944497" y="6105480"/>
            <a:ext cx="3993668" cy="365125"/>
          </a:xfrm>
        </p:spPr>
        <p:txBody>
          <a:bodyPr/>
          <a:lstStyle/>
          <a:p>
            <a:endParaRPr lang="en-US" dirty="0"/>
          </a:p>
        </p:txBody>
      </p:sp>
      <p:sp>
        <p:nvSpPr>
          <p:cNvPr id="6" name="Slide Number Placeholder 5">
            <a:extLst>
              <a:ext uri="{FF2B5EF4-FFF2-40B4-BE49-F238E27FC236}">
                <a16:creationId xmlns:a16="http://schemas.microsoft.com/office/drawing/2014/main" id="{05FEDD09-6B66-974C-8395-7A9D9B58C4FB}"/>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C0F6A9EA-C2A7-7643-BEFA-B69BDBBB7604}"/>
              </a:ext>
            </a:extLst>
          </p:cNvPr>
          <p:cNvSpPr/>
          <p:nvPr/>
        </p:nvSpPr>
        <p:spPr>
          <a:xfrm>
            <a:off x="-8461" y="0"/>
            <a:ext cx="4293031" cy="6858000"/>
          </a:xfrm>
          <a:prstGeom prst="rect">
            <a:avLst/>
          </a:prstGeom>
          <a:solidFill>
            <a:schemeClr val="bg1"/>
          </a:solidFill>
          <a:ln>
            <a:noFill/>
          </a:ln>
          <a:effectLst>
            <a:outerShdw blurRad="203200" dist="38100" dir="270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 name="Title 1">
            <a:extLst>
              <a:ext uri="{FF2B5EF4-FFF2-40B4-BE49-F238E27FC236}">
                <a16:creationId xmlns:a16="http://schemas.microsoft.com/office/drawing/2014/main" id="{AD4A3F56-6D27-1E48-8A26-B8A29496C759}"/>
              </a:ext>
            </a:extLst>
          </p:cNvPr>
          <p:cNvSpPr>
            <a:spLocks noGrp="1"/>
          </p:cNvSpPr>
          <p:nvPr>
            <p:ph type="title"/>
          </p:nvPr>
        </p:nvSpPr>
        <p:spPr>
          <a:xfrm>
            <a:off x="248478" y="440827"/>
            <a:ext cx="3576792" cy="5287670"/>
          </a:xfrm>
        </p:spPr>
        <p:txBody>
          <a:bodyPr lIns="90000" tIns="46800" anchor="ctr" anchorCtr="0">
            <a:normAutofit/>
          </a:bodyPr>
          <a:lstStyle>
            <a:lvl1pPr algn="r">
              <a:defRPr sz="4800">
                <a:solidFill>
                  <a:schemeClr val="tx1"/>
                </a:solidFill>
              </a:defRPr>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7D733997-B744-5741-AA48-A516D079F165}"/>
              </a:ext>
            </a:extLst>
          </p:cNvPr>
          <p:cNvPicPr>
            <a:picLocks noChangeAspect="1"/>
          </p:cNvPicPr>
          <p:nvPr/>
        </p:nvPicPr>
        <p:blipFill>
          <a:blip r:embed="rId2"/>
          <a:stretch>
            <a:fillRect/>
          </a:stretch>
        </p:blipFill>
        <p:spPr>
          <a:xfrm>
            <a:off x="1915071" y="6116578"/>
            <a:ext cx="1712976" cy="300595"/>
          </a:xfrm>
          <a:prstGeom prst="rect">
            <a:avLst/>
          </a:prstGeom>
        </p:spPr>
      </p:pic>
    </p:spTree>
    <p:extLst>
      <p:ext uri="{BB962C8B-B14F-4D97-AF65-F5344CB8AC3E}">
        <p14:creationId xmlns:p14="http://schemas.microsoft.com/office/powerpoint/2010/main" val="4040434784"/>
      </p:ext>
    </p:extLst>
  </p:cSld>
  <p:clrMapOvr>
    <a:masterClrMapping/>
  </p:clrMapOvr>
  <p:extLst>
    <p:ext uri="{DCECCB84-F9BA-43D5-87BE-67443E8EF086}">
      <p15:sldGuideLst xmlns:p15="http://schemas.microsoft.com/office/powerpoint/2012/main">
        <p15:guide id="1" orient="horz" pos="2160">
          <p15:clr>
            <a:srgbClr val="FBAE40"/>
          </p15:clr>
        </p15:guide>
        <p15:guide id="2" pos="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Pictur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p:nvPicPr>
        <p:blipFill>
          <a:blip r:embed="rId2"/>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1" y="1582034"/>
            <a:ext cx="11355064"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D5A58F4E-5899-4BF4-99EF-26786290567D}" type="datetime1">
              <a:rPr lang="en-US" smtClean="0"/>
              <a:t>2/5/24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994563886"/>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p:nvPicPr>
        <p:blipFill>
          <a:blip r:embed="rId2"/>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4747533E-1313-4F05-95B3-F4A7A581C58F}" type="datetime1">
              <a:rPr lang="en-US" smtClean="0"/>
              <a:t>2/5/24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03193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D7538-5F79-6244-8BAE-06CD970E45AE}"/>
              </a:ext>
            </a:extLst>
          </p:cNvPr>
          <p:cNvSpPr>
            <a:spLocks noGrp="1"/>
          </p:cNvSpPr>
          <p:nvPr>
            <p:ph type="dt" sz="half" idx="10"/>
          </p:nvPr>
        </p:nvSpPr>
        <p:spPr/>
        <p:txBody>
          <a:bodyPr/>
          <a:lstStyle/>
          <a:p>
            <a:fld id="{1C75D2AB-E86E-4E86-BACD-D117C65B7C9C}" type="datetime1">
              <a:rPr lang="en-US" smtClean="0"/>
              <a:t>2/5/24</a:t>
            </a:fld>
            <a:endParaRPr lang="en-US" dirty="0"/>
          </a:p>
        </p:txBody>
      </p:sp>
      <p:sp>
        <p:nvSpPr>
          <p:cNvPr id="3" name="Footer Placeholder 2">
            <a:extLst>
              <a:ext uri="{FF2B5EF4-FFF2-40B4-BE49-F238E27FC236}">
                <a16:creationId xmlns:a16="http://schemas.microsoft.com/office/drawing/2014/main" id="{3CEB099F-84DD-7741-A646-247138C6ED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34FB99-1B8A-2B4E-A2D8-95910992C2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07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88E417D-2A1A-9A4A-A871-99CF87E6A73D}"/>
              </a:ext>
            </a:extLst>
          </p:cNvPr>
          <p:cNvPicPr>
            <a:picLocks noChangeAspect="1"/>
          </p:cNvPicPr>
          <p:nvPr/>
        </p:nvPicPr>
        <p:blipFill>
          <a:blip r:embed="rId4"/>
          <a:stretch>
            <a:fillRect/>
          </a:stretch>
        </p:blipFill>
        <p:spPr>
          <a:xfrm>
            <a:off x="1423438" y="6175704"/>
            <a:ext cx="2156670" cy="378455"/>
          </a:xfrm>
          <a:prstGeom prst="rect">
            <a:avLst/>
          </a:prstGeom>
        </p:spPr>
      </p:pic>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563370"/>
            <a:ext cx="0" cy="25271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55F1148F-F06A-4418-BEA2-6E1737C7F1B3}" type="datetime1">
              <a:rPr lang="en-US" smtClean="0"/>
              <a:t>2/5/24</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231184"/>
            <a:ext cx="7334800" cy="2141463"/>
          </a:xfrm>
          <a:ln>
            <a:noFill/>
          </a:ln>
        </p:spPr>
        <p:txBody>
          <a:bodyPr anchor="b" anchorCtr="0">
            <a:normAutofit/>
          </a:bodyPr>
          <a:lstStyle>
            <a:lvl1pPr>
              <a:defRPr lang="en-US" sz="6600" dirty="0">
                <a:solidFill>
                  <a:schemeClr val="bg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589573"/>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344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2500"/>
                            </p:stCondLst>
                            <p:childTnLst>
                              <p:par>
                                <p:cTn id="13" presetID="10" presetClass="entr" presetSubtype="0" fill="hold" grpId="0" nodeType="afterEffect">
                                  <p:stCondLst>
                                    <p:cond delay="10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bldLst>
  </p:timing>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Webinar info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415086"/>
            <a:ext cx="0" cy="32568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B61BEF0D-F0BB-DE4B-95CE-6DB70DBA9567}" type="datetimeFigureOut">
              <a:rPr lang="en-US" smtClean="0"/>
              <a:pPr/>
              <a:t>2/5/24</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082900"/>
            <a:ext cx="7334800" cy="2141463"/>
          </a:xfrm>
          <a:ln>
            <a:noFill/>
          </a:ln>
        </p:spPr>
        <p:txBody>
          <a:bodyPr anchor="b" anchorCtr="0">
            <a:normAutofit/>
          </a:bodyPr>
          <a:lstStyle>
            <a:lvl1pPr>
              <a:defRPr lang="en-US" sz="6600" dirty="0">
                <a:solidFill>
                  <a:schemeClr val="bg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441289"/>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7FD64E2-89D0-4642-B183-0B59063B4DED}"/>
              </a:ext>
            </a:extLst>
          </p:cNvPr>
          <p:cNvSpPr>
            <a:spLocks noGrp="1"/>
          </p:cNvSpPr>
          <p:nvPr>
            <p:ph type="body" sz="quarter" idx="11"/>
          </p:nvPr>
        </p:nvSpPr>
        <p:spPr>
          <a:xfrm>
            <a:off x="1966913" y="4192487"/>
            <a:ext cx="7334250" cy="569912"/>
          </a:xfrm>
        </p:spPr>
        <p:txBody>
          <a:bodyPr vert="horz" lIns="91440" tIns="45720" rIns="91440" bIns="45720" rtlCol="0">
            <a:noAutofit/>
          </a:bodyPr>
          <a:lstStyle>
            <a:lvl1pPr marL="0" indent="0">
              <a:buNone/>
              <a:defRPr lang="en-GB" sz="3200" dirty="0">
                <a:solidFill>
                  <a:schemeClr val="bg1"/>
                </a:solidFill>
              </a:defRPr>
            </a:lvl1pPr>
          </a:lstStyle>
          <a:p>
            <a:pPr marL="228600" lvl="0" indent="-228600"/>
            <a:r>
              <a:rPr lang="en-US"/>
              <a:t>Click to edit Master text styles</a:t>
            </a:r>
          </a:p>
        </p:txBody>
      </p:sp>
      <p:sp>
        <p:nvSpPr>
          <p:cNvPr id="11" name="TextBox 10">
            <a:extLst>
              <a:ext uri="{FF2B5EF4-FFF2-40B4-BE49-F238E27FC236}">
                <a16:creationId xmlns:a16="http://schemas.microsoft.com/office/drawing/2014/main" id="{73AE5F96-E694-C044-90F3-FB3FEC110F9D}"/>
              </a:ext>
            </a:extLst>
          </p:cNvPr>
          <p:cNvSpPr txBox="1"/>
          <p:nvPr userDrawn="1"/>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26388490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569B09-30A1-BF42-9AC9-A41617EC0C41}"/>
              </a:ext>
            </a:extLst>
          </p:cNvPr>
          <p:cNvPicPr>
            <a:picLocks noChangeAspect="1"/>
          </p:cNvPicPr>
          <p:nvPr userDrawn="1"/>
        </p:nvPicPr>
        <p:blipFill rotWithShape="1">
          <a:blip r:embed="rId2">
            <a:alphaModFix amt="97000"/>
            <a:extLst>
              <a:ext uri="{BEBA8EAE-BF5A-486C-A8C5-ECC9F3942E4B}">
                <a14:imgProps xmlns:a14="http://schemas.microsoft.com/office/drawing/2010/main">
                  <a14:imgLayer r:embed="rId3">
                    <a14:imgEffect>
                      <a14:sharpenSoften amount="-55000"/>
                    </a14:imgEffect>
                    <a14:imgEffect>
                      <a14:brightnessContrast bright="-12000"/>
                    </a14:imgEffect>
                  </a14:imgLayer>
                </a14:imgProps>
              </a:ext>
            </a:extLst>
          </a:blip>
          <a:srcRect b="24970"/>
          <a:stretch/>
        </p:blipFill>
        <p:spPr>
          <a:xfrm>
            <a:off x="1" y="0"/>
            <a:ext cx="12192000" cy="6858000"/>
          </a:xfrm>
          <a:prstGeom prst="rect">
            <a:avLst/>
          </a:prstGeom>
        </p:spPr>
      </p:pic>
      <p:sp>
        <p:nvSpPr>
          <p:cNvPr id="7" name="Rectangle 6">
            <a:extLst>
              <a:ext uri="{FF2B5EF4-FFF2-40B4-BE49-F238E27FC236}">
                <a16:creationId xmlns:a16="http://schemas.microsoft.com/office/drawing/2014/main" id="{F2AE17C0-B662-534D-9D8E-374BDD40D1EC}"/>
              </a:ext>
            </a:extLst>
          </p:cNvPr>
          <p:cNvSpPr/>
          <p:nvPr userDrawn="1"/>
        </p:nvSpPr>
        <p:spPr>
          <a:xfrm>
            <a:off x="2783632" y="0"/>
            <a:ext cx="9408367"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974A12-DDA2-FB49-95AB-04F917955AC5}"/>
              </a:ext>
            </a:extLst>
          </p:cNvPr>
          <p:cNvSpPr txBox="1"/>
          <p:nvPr userDrawn="1"/>
        </p:nvSpPr>
        <p:spPr>
          <a:xfrm>
            <a:off x="3363266" y="6309320"/>
            <a:ext cx="8071187" cy="276999"/>
          </a:xfrm>
          <a:prstGeom prst="rect">
            <a:avLst/>
          </a:prstGeom>
          <a:noFill/>
        </p:spPr>
        <p:txBody>
          <a:bodyPr wrap="square" rtlCol="0">
            <a:spAutoFit/>
          </a:bodyPr>
          <a:lstStyle/>
          <a:p>
            <a:pPr>
              <a:spcBef>
                <a:spcPts val="0"/>
              </a:spcBef>
              <a:spcAft>
                <a:spcPts val="400"/>
              </a:spcAft>
            </a:pPr>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EE89269B-7EA9-BA4D-9995-048642ABEEF8}" type="datetimeyyyy">
              <a:rPr lang="en-GB" sz="12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2024</a:t>
            </a:fld>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AE884C96-75E8-0548-97E2-2B256A366938}"/>
              </a:ext>
            </a:extLst>
          </p:cNvPr>
          <p:cNvSpPr txBox="1"/>
          <p:nvPr userDrawn="1"/>
        </p:nvSpPr>
        <p:spPr>
          <a:xfrm>
            <a:off x="4598964" y="4689803"/>
            <a:ext cx="6835490" cy="948593"/>
          </a:xfrm>
          <a:prstGeom prst="rect">
            <a:avLst/>
          </a:prstGeom>
          <a:noFill/>
        </p:spPr>
        <p:txBody>
          <a:bodyPr wrap="square" rtlCol="0">
            <a:spAutoFit/>
          </a:bodyPr>
          <a:lstStyle/>
          <a:p>
            <a:pPr>
              <a:lnSpc>
                <a:spcPct val="110000"/>
              </a:lnSpc>
              <a:spcAft>
                <a:spcPts val="2700"/>
              </a:spcAft>
            </a:pPr>
            <a:r>
              <a:rPr lang="en-GB" sz="26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5">
                  <a:extLst>
                    <a:ext uri="{A12FA001-AC4F-418D-AE19-62706E023703}">
                      <ahyp:hlinkClr xmlns:ahyp="http://schemas.microsoft.com/office/drawing/2018/hyperlinkcolor" val="tx"/>
                    </a:ext>
                  </a:extLst>
                </a:hlinkClick>
              </a:rPr>
              <a:t>stats4sd.org/resources</a:t>
            </a:r>
            <a:endPar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2" name="Picture 11" descr="A picture containing black, night&#10;&#10;Description automatically generated">
            <a:extLst>
              <a:ext uri="{FF2B5EF4-FFF2-40B4-BE49-F238E27FC236}">
                <a16:creationId xmlns:a16="http://schemas.microsoft.com/office/drawing/2014/main" id="{0EEC8CFF-BCA2-8A47-AA27-84C4B0528C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63266" y="4720792"/>
            <a:ext cx="952467" cy="952467"/>
          </a:xfrm>
          <a:prstGeom prst="rect">
            <a:avLst/>
          </a:prstGeom>
        </p:spPr>
      </p:pic>
      <p:sp>
        <p:nvSpPr>
          <p:cNvPr id="19" name="Text Placeholder 18">
            <a:extLst>
              <a:ext uri="{FF2B5EF4-FFF2-40B4-BE49-F238E27FC236}">
                <a16:creationId xmlns:a16="http://schemas.microsoft.com/office/drawing/2014/main" id="{3CC3B39E-BD63-504B-BD1C-16C881EACE9A}"/>
              </a:ext>
            </a:extLst>
          </p:cNvPr>
          <p:cNvSpPr>
            <a:spLocks noGrp="1"/>
          </p:cNvSpPr>
          <p:nvPr>
            <p:ph type="body" sz="quarter" idx="10"/>
          </p:nvPr>
        </p:nvSpPr>
        <p:spPr>
          <a:xfrm>
            <a:off x="3452219" y="1100558"/>
            <a:ext cx="7866062" cy="1444738"/>
          </a:xfrm>
        </p:spPr>
        <p:txBody>
          <a:bodyPr/>
          <a:lstStyle>
            <a:lvl1pPr marL="0" indent="0">
              <a:lnSpc>
                <a:spcPct val="100000"/>
              </a:lnSpc>
              <a:buNone/>
              <a:defRPr lang="en-GB" sz="4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lvl="0"/>
            <a:r>
              <a:rPr lang="en-US"/>
              <a:t>Click to edit Master text styles</a:t>
            </a:r>
          </a:p>
        </p:txBody>
      </p:sp>
      <p:sp>
        <p:nvSpPr>
          <p:cNvPr id="20" name="Text Placeholder 18">
            <a:extLst>
              <a:ext uri="{FF2B5EF4-FFF2-40B4-BE49-F238E27FC236}">
                <a16:creationId xmlns:a16="http://schemas.microsoft.com/office/drawing/2014/main" id="{48BC4465-C68A-844B-ABA9-61E2C12A3C72}"/>
              </a:ext>
            </a:extLst>
          </p:cNvPr>
          <p:cNvSpPr>
            <a:spLocks noGrp="1"/>
          </p:cNvSpPr>
          <p:nvPr>
            <p:ph type="body" sz="quarter" idx="11"/>
          </p:nvPr>
        </p:nvSpPr>
        <p:spPr>
          <a:xfrm>
            <a:off x="3452219" y="2688186"/>
            <a:ext cx="7866062" cy="1512456"/>
          </a:xfrm>
        </p:spPr>
        <p:txBody>
          <a:bodyPr>
            <a:noAutofit/>
          </a:bodyPr>
          <a:lstStyle>
            <a:lvl1pPr marL="0" indent="0">
              <a:spcAft>
                <a:spcPts val="800"/>
              </a:spcAft>
              <a:buNone/>
              <a:defRPr lang="en-GB" sz="26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marL="0" lvl="0" indent="0" algn="l" defTabSz="914400" rtl="0" eaLnBrk="1" latinLnBrk="0" hangingPunct="1">
              <a:lnSpc>
                <a:spcPct val="110000"/>
              </a:lnSpc>
              <a:spcBef>
                <a:spcPts val="0"/>
              </a:spcBef>
              <a:spcAft>
                <a:spcPts val="1200"/>
              </a:spcAft>
              <a:buFont typeface="Arial" panose="020B0604020202020204" pitchFamily="34" charset="0"/>
              <a:buNone/>
            </a:pPr>
            <a:r>
              <a:rPr lang="en-US"/>
              <a:t>Click to edit Master text styles</a:t>
            </a:r>
          </a:p>
        </p:txBody>
      </p:sp>
      <p:sp>
        <p:nvSpPr>
          <p:cNvPr id="11" name="TextBox 10">
            <a:extLst>
              <a:ext uri="{FF2B5EF4-FFF2-40B4-BE49-F238E27FC236}">
                <a16:creationId xmlns:a16="http://schemas.microsoft.com/office/drawing/2014/main" id="{6E1D88D5-7EC6-F042-A3D0-5392D5EDFCC8}"/>
              </a:ext>
            </a:extLst>
          </p:cNvPr>
          <p:cNvSpPr txBox="1"/>
          <p:nvPr userDrawn="1"/>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45975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09B01-23F5-F346-B24D-7AA19B8B5E0D}"/>
              </a:ext>
            </a:extLst>
          </p:cNvPr>
          <p:cNvSpPr>
            <a:spLocks noGrp="1"/>
          </p:cNvSpPr>
          <p:nvPr>
            <p:ph type="title"/>
          </p:nvPr>
        </p:nvSpPr>
        <p:spPr>
          <a:xfrm>
            <a:off x="838198" y="540912"/>
            <a:ext cx="10916907" cy="11053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EEE05F-F78F-0D48-8887-C53654C39AFB}"/>
              </a:ext>
            </a:extLst>
          </p:cNvPr>
          <p:cNvSpPr>
            <a:spLocks noGrp="1"/>
          </p:cNvSpPr>
          <p:nvPr>
            <p:ph type="body" idx="1"/>
          </p:nvPr>
        </p:nvSpPr>
        <p:spPr>
          <a:xfrm>
            <a:off x="838200" y="1825625"/>
            <a:ext cx="10916906" cy="3981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73C7B4-2B6E-B649-A283-23AE6B7A4258}"/>
              </a:ext>
            </a:extLst>
          </p:cNvPr>
          <p:cNvSpPr>
            <a:spLocks noGrp="1"/>
          </p:cNvSpPr>
          <p:nvPr>
            <p:ph type="dt" sz="half" idx="2"/>
          </p:nvPr>
        </p:nvSpPr>
        <p:spPr>
          <a:xfrm>
            <a:off x="436894" y="6077516"/>
            <a:ext cx="23193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E3774-D384-4F28-9A47-9DBC5CCEC8F5}" type="datetime1">
              <a:rPr lang="en-US" smtClean="0"/>
              <a:t>2/5/24</a:t>
            </a:fld>
            <a:endParaRPr lang="en-US" dirty="0"/>
          </a:p>
        </p:txBody>
      </p:sp>
      <p:sp>
        <p:nvSpPr>
          <p:cNvPr id="5" name="Footer Placeholder 4">
            <a:extLst>
              <a:ext uri="{FF2B5EF4-FFF2-40B4-BE49-F238E27FC236}">
                <a16:creationId xmlns:a16="http://schemas.microsoft.com/office/drawing/2014/main" id="{0D972EB5-F374-6B40-BF2A-1423618BFB9A}"/>
              </a:ext>
            </a:extLst>
          </p:cNvPr>
          <p:cNvSpPr>
            <a:spLocks noGrp="1"/>
          </p:cNvSpPr>
          <p:nvPr>
            <p:ph type="ftr" sz="quarter" idx="3"/>
          </p:nvPr>
        </p:nvSpPr>
        <p:spPr>
          <a:xfrm>
            <a:off x="2819834" y="6077516"/>
            <a:ext cx="34790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A54B805-EFE3-3E45-9C7F-69BAA91A2695}"/>
              </a:ext>
            </a:extLst>
          </p:cNvPr>
          <p:cNvSpPr>
            <a:spLocks noGrp="1"/>
          </p:cNvSpPr>
          <p:nvPr>
            <p:ph type="sldNum" sz="quarter" idx="4"/>
          </p:nvPr>
        </p:nvSpPr>
        <p:spPr>
          <a:xfrm>
            <a:off x="6342137" y="6077516"/>
            <a:ext cx="23193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7446550"/>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63" r:id="rId3"/>
    <p:sldLayoutId id="2147483669" r:id="rId4"/>
    <p:sldLayoutId id="2147483665" r:id="rId5"/>
    <p:sldLayoutId id="2147483661" r:id="rId6"/>
    <p:sldLayoutId id="2147483670" r:id="rId7"/>
    <p:sldLayoutId id="2147483671" r:id="rId8"/>
  </p:sldLayoutIdLst>
  <p:hf hdr="0" ftr="0" dt="0"/>
  <p:txStyles>
    <p:titleStyle>
      <a:lvl1pPr algn="l" defTabSz="914400" rtl="0" eaLnBrk="1" latinLnBrk="0" hangingPunct="1">
        <a:lnSpc>
          <a:spcPct val="90000"/>
        </a:lnSpc>
        <a:spcBef>
          <a:spcPct val="0"/>
        </a:spcBef>
        <a:buNone/>
        <a:defRPr sz="6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rm.ac.uk/resources/podcasts/?id=jd-carpentier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oi.org/10.1080/15528014.2015.104311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B939-3F9B-AE44-87B0-FDA2F323F7FC}"/>
              </a:ext>
            </a:extLst>
          </p:cNvPr>
          <p:cNvSpPr>
            <a:spLocks noGrp="1"/>
          </p:cNvSpPr>
          <p:nvPr>
            <p:ph type="title"/>
          </p:nvPr>
        </p:nvSpPr>
        <p:spPr/>
        <p:txBody>
          <a:bodyPr/>
          <a:lstStyle/>
          <a:p>
            <a:r>
              <a:rPr lang="es" dirty="0"/>
              <a:t>Gestión de datos cualitativos</a:t>
            </a:r>
          </a:p>
        </p:txBody>
      </p:sp>
      <p:sp>
        <p:nvSpPr>
          <p:cNvPr id="3" name="Subtitle 2">
            <a:extLst>
              <a:ext uri="{FF2B5EF4-FFF2-40B4-BE49-F238E27FC236}">
                <a16:creationId xmlns:a16="http://schemas.microsoft.com/office/drawing/2014/main" id="{320FF102-B0BE-BD4E-A451-FAC5AE89EA80}"/>
              </a:ext>
            </a:extLst>
          </p:cNvPr>
          <p:cNvSpPr>
            <a:spLocks noGrp="1"/>
          </p:cNvSpPr>
          <p:nvPr>
            <p:ph type="subTitle" idx="1"/>
          </p:nvPr>
        </p:nvSpPr>
        <p:spPr/>
        <p:txBody>
          <a:bodyPr vert="horz" lIns="91440" tIns="45720" rIns="91440" bIns="45720" rtlCol="0" anchor="t">
            <a:noAutofit/>
          </a:bodyPr>
          <a:lstStyle/>
          <a:p>
            <a:r>
              <a:rPr lang="es" b="1" dirty="0">
                <a:latin typeface="Open Sans SemiBold"/>
                <a:ea typeface="Open Sans SemiBold"/>
                <a:cs typeface="Open Sans SemiBold"/>
              </a:rPr>
              <a:t>Romina De Angelis </a:t>
            </a:r>
            <a:r>
              <a:rPr lang="es" dirty="0">
                <a:latin typeface="Open Sans Light"/>
                <a:ea typeface="Open Sans Light"/>
                <a:cs typeface="Open Sans Light"/>
              </a:rPr>
              <a:t>– Octubre 2023</a:t>
            </a:r>
          </a:p>
        </p:txBody>
      </p:sp>
      <p:sp>
        <p:nvSpPr>
          <p:cNvPr id="12" name="Text Placeholder 11">
            <a:extLst>
              <a:ext uri="{FF2B5EF4-FFF2-40B4-BE49-F238E27FC236}">
                <a16:creationId xmlns:a16="http://schemas.microsoft.com/office/drawing/2014/main" id="{F2261578-BB27-9D4D-B0C4-54B327738E74}"/>
              </a:ext>
            </a:extLst>
          </p:cNvPr>
          <p:cNvSpPr>
            <a:spLocks noGrp="1"/>
          </p:cNvSpPr>
          <p:nvPr>
            <p:ph type="body" sz="quarter" idx="11"/>
          </p:nvPr>
        </p:nvSpPr>
        <p:spPr>
          <a:xfrm>
            <a:off x="1966913" y="4192487"/>
            <a:ext cx="8894676" cy="569912"/>
          </a:xfrm>
        </p:spPr>
        <p:txBody>
          <a:bodyPr/>
          <a:lstStyle/>
          <a:p>
            <a:r>
              <a:rPr lang="es" sz="2800" dirty="0"/>
              <a:t>CRFS – Proyecto de apoyo a métodos de investigación</a:t>
            </a:r>
          </a:p>
        </p:txBody>
      </p:sp>
    </p:spTree>
    <p:extLst>
      <p:ext uri="{BB962C8B-B14F-4D97-AF65-F5344CB8AC3E}">
        <p14:creationId xmlns:p14="http://schemas.microsoft.com/office/powerpoint/2010/main" val="365484960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400551" y="440827"/>
            <a:ext cx="7703820" cy="5664653"/>
          </a:xfrm>
        </p:spPr>
        <p:txBody>
          <a:bodyPr/>
          <a:lstStyle/>
          <a:p>
            <a:pPr lvl="0"/>
            <a:r>
              <a:rPr lang="es" dirty="0"/>
              <a:t>Pueden (pero no es necesario) </a:t>
            </a:r>
            <a:r>
              <a:rPr lang="es" b="1" dirty="0"/>
              <a:t>combinarse con datos cuantitativos</a:t>
            </a:r>
            <a:r>
              <a:rPr lang="es" dirty="0"/>
              <a:t> para generar resultados que puedan retroalimentar políticas y proyectos.</a:t>
            </a:r>
          </a:p>
          <a:p>
            <a:pPr lvl="1"/>
            <a:r>
              <a:rPr lang="es" dirty="0"/>
              <a:t>Por ejemplo, las opiniones de las partes interesadas pueden revelar la necesidad de un mejor acceso al agua para mejorar el rendimiento de los cultivos.</a:t>
            </a:r>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677570" cy="5287670"/>
          </a:xfrm>
        </p:spPr>
        <p:txBody>
          <a:bodyPr>
            <a:normAutofit/>
          </a:bodyPr>
          <a:lstStyle/>
          <a:p>
            <a:r>
              <a:rPr lang="es" sz="4400" dirty="0"/>
              <a:t>Papel de los datos cualitativos</a:t>
            </a:r>
          </a:p>
        </p:txBody>
      </p:sp>
      <p:sp>
        <p:nvSpPr>
          <p:cNvPr id="4" name="Slide Number Placeholder 3">
            <a:extLst>
              <a:ext uri="{FF2B5EF4-FFF2-40B4-BE49-F238E27FC236}">
                <a16:creationId xmlns:a16="http://schemas.microsoft.com/office/drawing/2014/main" id="{A8BCE47A-A726-5BF2-050A-BA10DB6B3946}"/>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custDataLst>
      <p:tags r:id="rId1"/>
    </p:custDataLst>
    <p:extLst>
      <p:ext uri="{BB962C8B-B14F-4D97-AF65-F5344CB8AC3E}">
        <p14:creationId xmlns:p14="http://schemas.microsoft.com/office/powerpoint/2010/main" val="438634056"/>
      </p:ext>
    </p:extLst>
  </p:cSld>
  <p:clrMapOvr>
    <a:masterClrMapping/>
  </p:clrMapOvr>
  <mc:AlternateContent xmlns:mc="http://schemas.openxmlformats.org/markup-compatibility/2006" xmlns:p14="http://schemas.microsoft.com/office/powerpoint/2010/main">
    <mc:Choice Requires="p14">
      <p:transition spd="slow" p14:dur="2000" advClick="0" advTm="42000"/>
    </mc:Choice>
    <mc:Fallback xmlns="">
      <p:transition spd="slow" advClick="0" advTm="4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9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AB6EC4-E489-F959-4062-40FFFC0FC969}"/>
              </a:ext>
            </a:extLst>
          </p:cNvPr>
          <p:cNvSpPr>
            <a:spLocks noGrp="1"/>
          </p:cNvSpPr>
          <p:nvPr>
            <p:ph idx="1"/>
          </p:nvPr>
        </p:nvSpPr>
        <p:spPr>
          <a:xfrm>
            <a:off x="4882896" y="440827"/>
            <a:ext cx="6528816" cy="5654241"/>
          </a:xfrm>
        </p:spPr>
        <p:txBody>
          <a:bodyPr/>
          <a:lstStyle/>
          <a:p>
            <a:r>
              <a:rPr lang="es" dirty="0"/>
              <a:t>Entrevistas en profundidad</a:t>
            </a:r>
          </a:p>
          <a:p>
            <a:r>
              <a:rPr lang="es" dirty="0"/>
              <a:t>Preguntas abiertas</a:t>
            </a:r>
          </a:p>
          <a:p>
            <a:r>
              <a:rPr lang="en-GB" dirty="0" err="1"/>
              <a:t>Discusiones</a:t>
            </a:r>
            <a:r>
              <a:rPr lang="en-GB" dirty="0"/>
              <a:t> de </a:t>
            </a:r>
            <a:r>
              <a:rPr lang="en-GB" dirty="0" err="1"/>
              <a:t>grupos</a:t>
            </a:r>
            <a:r>
              <a:rPr lang="en-GB" dirty="0"/>
              <a:t> </a:t>
            </a:r>
            <a:r>
              <a:rPr lang="en-GB" dirty="0" err="1"/>
              <a:t>focales</a:t>
            </a:r>
            <a:r>
              <a:rPr lang="en-GB" dirty="0"/>
              <a:t> (</a:t>
            </a:r>
            <a:r>
              <a:rPr lang="es" dirty="0"/>
              <a:t>DGF)</a:t>
            </a:r>
            <a:endParaRPr lang="en-GB" dirty="0"/>
          </a:p>
        </p:txBody>
      </p:sp>
      <p:sp>
        <p:nvSpPr>
          <p:cNvPr id="3" name="Slide Number Placeholder 2">
            <a:extLst>
              <a:ext uri="{FF2B5EF4-FFF2-40B4-BE49-F238E27FC236}">
                <a16:creationId xmlns:a16="http://schemas.microsoft.com/office/drawing/2014/main" id="{E7B4A145-8BD4-579F-508E-F36F51947E82}"/>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11</a:t>
            </a:fld>
            <a:endParaRPr lang="en-US" dirty="0"/>
          </a:p>
        </p:txBody>
      </p:sp>
      <p:sp>
        <p:nvSpPr>
          <p:cNvPr id="4" name="Title 3">
            <a:extLst>
              <a:ext uri="{FF2B5EF4-FFF2-40B4-BE49-F238E27FC236}">
                <a16:creationId xmlns:a16="http://schemas.microsoft.com/office/drawing/2014/main" id="{F4EE9809-62A2-9C13-4B6F-3E260C6F60B4}"/>
              </a:ext>
            </a:extLst>
          </p:cNvPr>
          <p:cNvSpPr>
            <a:spLocks noGrp="1"/>
          </p:cNvSpPr>
          <p:nvPr>
            <p:ph type="title"/>
          </p:nvPr>
        </p:nvSpPr>
        <p:spPr>
          <a:xfrm>
            <a:off x="248478" y="440827"/>
            <a:ext cx="3576792" cy="5287670"/>
          </a:xfrm>
        </p:spPr>
        <p:txBody>
          <a:bodyPr>
            <a:normAutofit/>
          </a:bodyPr>
          <a:lstStyle/>
          <a:p>
            <a:r>
              <a:rPr lang="es" sz="3200" dirty="0"/>
              <a:t>Herramientas de recopilación </a:t>
            </a:r>
            <a:endParaRPr lang="en-GB" sz="3200" dirty="0"/>
          </a:p>
        </p:txBody>
      </p:sp>
    </p:spTree>
    <p:custDataLst>
      <p:tags r:id="rId1"/>
    </p:custDataLst>
    <p:extLst>
      <p:ext uri="{BB962C8B-B14F-4D97-AF65-F5344CB8AC3E}">
        <p14:creationId xmlns:p14="http://schemas.microsoft.com/office/powerpoint/2010/main" val="3233290670"/>
      </p:ext>
    </p:extLst>
  </p:cSld>
  <p:clrMapOvr>
    <a:masterClrMapping/>
  </p:clrMapOvr>
  <mc:AlternateContent xmlns:mc="http://schemas.openxmlformats.org/markup-compatibility/2006" xmlns:p14="http://schemas.microsoft.com/office/powerpoint/2010/main">
    <mc:Choice Requires="p14">
      <p:transition spd="slow" p14:dur="2000" advClick="0" advTm="23000"/>
    </mc:Choice>
    <mc:Fallback xmlns="">
      <p:transition spd="slow" advClick="0"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grpId="0" nodeType="afterEffect">
                                  <p:stCondLst>
                                    <p:cond delay="5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9000"/>
                            </p:stCondLst>
                            <p:childTnLst>
                              <p:par>
                                <p:cTn id="11" presetID="1" presetClass="entr" presetSubtype="0" fill="hold" grpId="0" nodeType="afterEffect">
                                  <p:stCondLst>
                                    <p:cond delay="4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6C0AC3-1747-32E1-2898-9875735C644D}"/>
              </a:ext>
            </a:extLst>
          </p:cNvPr>
          <p:cNvSpPr>
            <a:spLocks noGrp="1"/>
          </p:cNvSpPr>
          <p:nvPr>
            <p:ph idx="1"/>
          </p:nvPr>
        </p:nvSpPr>
        <p:spPr/>
        <p:txBody>
          <a:bodyPr/>
          <a:lstStyle/>
          <a:p>
            <a:r>
              <a:rPr lang="es-ES" dirty="0"/>
              <a:t>Datos de entrevistas grabadas en audio/video, preguntas abiertas, DGF y texto escrito a partir de transcripciones y notas de campo de observación.</a:t>
            </a:r>
          </a:p>
          <a:p>
            <a:r>
              <a:rPr lang="es-ES" dirty="0"/>
              <a:t>Narrativa más amplia que contiene información útil para responder preguntas de investigación.</a:t>
            </a:r>
          </a:p>
          <a:p>
            <a:r>
              <a:rPr lang="es-ES" dirty="0"/>
              <a:t>¡Rico y desordenado!</a:t>
            </a:r>
          </a:p>
          <a:p>
            <a:r>
              <a:rPr lang="es-ES" dirty="0"/>
              <a:t>¿Cómo organizar y gestionar datos cualitativos? (¡otro vídeo!)</a:t>
            </a:r>
            <a:endParaRPr lang="es" dirty="0"/>
          </a:p>
        </p:txBody>
      </p:sp>
      <p:sp>
        <p:nvSpPr>
          <p:cNvPr id="3" name="Slide Number Placeholder 2">
            <a:extLst>
              <a:ext uri="{FF2B5EF4-FFF2-40B4-BE49-F238E27FC236}">
                <a16:creationId xmlns:a16="http://schemas.microsoft.com/office/drawing/2014/main" id="{FCFBA820-63FC-2DF6-C593-26AAFC08AFBD}"/>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4" name="Title 3">
            <a:extLst>
              <a:ext uri="{FF2B5EF4-FFF2-40B4-BE49-F238E27FC236}">
                <a16:creationId xmlns:a16="http://schemas.microsoft.com/office/drawing/2014/main" id="{BC18EAA6-311F-DAFB-37B9-09EF13B54257}"/>
              </a:ext>
            </a:extLst>
          </p:cNvPr>
          <p:cNvSpPr>
            <a:spLocks noGrp="1"/>
          </p:cNvSpPr>
          <p:nvPr>
            <p:ph type="title"/>
          </p:nvPr>
        </p:nvSpPr>
        <p:spPr>
          <a:xfrm>
            <a:off x="248478" y="440827"/>
            <a:ext cx="3819430" cy="5287670"/>
          </a:xfrm>
        </p:spPr>
        <p:txBody>
          <a:bodyPr>
            <a:normAutofit/>
          </a:bodyPr>
          <a:lstStyle/>
          <a:p>
            <a:r>
              <a:rPr lang="es" sz="3600" dirty="0">
                <a:latin typeface="Open Sans"/>
                <a:ea typeface="Open Sans"/>
                <a:cs typeface="Open Sans"/>
              </a:rPr>
              <a:t>Características de los datos cualitativos</a:t>
            </a:r>
            <a:endParaRPr lang="en-GB" sz="3600" dirty="0"/>
          </a:p>
        </p:txBody>
      </p:sp>
    </p:spTree>
    <p:custDataLst>
      <p:tags r:id="rId1"/>
    </p:custDataLst>
    <p:extLst>
      <p:ext uri="{BB962C8B-B14F-4D97-AF65-F5344CB8AC3E}">
        <p14:creationId xmlns:p14="http://schemas.microsoft.com/office/powerpoint/2010/main" val="2745030128"/>
      </p:ext>
    </p:extLst>
  </p:cSld>
  <p:clrMapOvr>
    <a:masterClrMapping/>
  </p:clrMapOvr>
  <mc:AlternateContent xmlns:mc="http://schemas.openxmlformats.org/markup-compatibility/2006" xmlns:p14="http://schemas.microsoft.com/office/powerpoint/2010/main">
    <mc:Choice Requires="p14">
      <p:transition spd="slow" p14:dur="2000" advClick="0" advTm="53000"/>
    </mc:Choice>
    <mc:Fallback xmlns="">
      <p:transition spd="slow" advClick="0" advTm="5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grpId="0" nodeType="afterEffect">
                                  <p:stCondLst>
                                    <p:cond delay="5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0000"/>
                            </p:stCondLst>
                            <p:childTnLst>
                              <p:par>
                                <p:cTn id="11" presetID="1" presetClass="entr" presetSubtype="0" fill="hold" grpId="0" nodeType="afterEffect">
                                  <p:stCondLst>
                                    <p:cond delay="5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15000"/>
                            </p:stCondLst>
                            <p:childTnLst>
                              <p:par>
                                <p:cTn id="14" presetID="1" presetClass="entr" presetSubtype="0" fill="hold" grpId="0" nodeType="afterEffect">
                                  <p:stCondLst>
                                    <p:cond delay="5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03584B-107B-0242-3C91-5DC8DBDCE43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4" name="Title 3">
            <a:extLst>
              <a:ext uri="{FF2B5EF4-FFF2-40B4-BE49-F238E27FC236}">
                <a16:creationId xmlns:a16="http://schemas.microsoft.com/office/drawing/2014/main" id="{74BEDBC0-C1DD-D204-B95F-48B85CFF7D9B}"/>
              </a:ext>
            </a:extLst>
          </p:cNvPr>
          <p:cNvSpPr>
            <a:spLocks noGrp="1"/>
          </p:cNvSpPr>
          <p:nvPr>
            <p:ph type="title"/>
          </p:nvPr>
        </p:nvSpPr>
        <p:spPr>
          <a:xfrm>
            <a:off x="248478" y="450119"/>
            <a:ext cx="3771938" cy="5278378"/>
          </a:xfrm>
        </p:spPr>
        <p:txBody>
          <a:bodyPr/>
          <a:lstStyle/>
          <a:p>
            <a:r>
              <a:rPr lang="es" dirty="0">
                <a:latin typeface="Open Sans"/>
                <a:ea typeface="Open Sans"/>
                <a:cs typeface="Open Sans"/>
              </a:rPr>
              <a:t>Ejemplo de datos cualitativos</a:t>
            </a:r>
            <a:endParaRPr lang="en-GB" dirty="0"/>
          </a:p>
        </p:txBody>
      </p:sp>
      <p:sp>
        <p:nvSpPr>
          <p:cNvPr id="6" name="Content Placeholder 5">
            <a:extLst>
              <a:ext uri="{FF2B5EF4-FFF2-40B4-BE49-F238E27FC236}">
                <a16:creationId xmlns:a16="http://schemas.microsoft.com/office/drawing/2014/main" id="{311D2961-1DAE-862E-49CB-FD04700C00AD}"/>
              </a:ext>
            </a:extLst>
          </p:cNvPr>
          <p:cNvSpPr>
            <a:spLocks noGrp="1"/>
          </p:cNvSpPr>
          <p:nvPr>
            <p:ph idx="1"/>
          </p:nvPr>
        </p:nvSpPr>
        <p:spPr>
          <a:xfrm>
            <a:off x="4667794" y="1122422"/>
            <a:ext cx="7217463" cy="4606075"/>
          </a:xfrm>
        </p:spPr>
        <p:txBody>
          <a:bodyPr>
            <a:normAutofit fontScale="25000" lnSpcReduction="20000"/>
          </a:bodyPr>
          <a:lstStyle/>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E: Muchas gracias. Y, debido a que mencionó las diferencias, uhm, sin pensarlo mucho, ¿qué, cuáles son las diferencias mas importantes que vienen a la mente si piensa en las diferentes regiones?</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ME01: [</a:t>
            </a:r>
            <a:r>
              <a:rPr lang="es-419" sz="4400" dirty="0" err="1">
                <a:effectLst/>
                <a:latin typeface="Calibri" panose="020F0502020204030204" pitchFamily="34" charset="0"/>
                <a:ea typeface="Times New Roman" panose="02020603050405020304" pitchFamily="18" charset="0"/>
              </a:rPr>
              <a:t>uuhhh</a:t>
            </a:r>
            <a:r>
              <a:rPr lang="es-419" sz="4400" dirty="0">
                <a:effectLst/>
                <a:latin typeface="Calibri" panose="020F0502020204030204" pitchFamily="34" charset="0"/>
                <a:ea typeface="Times New Roman" panose="02020603050405020304" pitchFamily="18" charset="0"/>
              </a:rPr>
              <a:t>, eso es ... ok, entonces]...</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E: [puedes elegir los aspectos en los que quieres enfocarte]...</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ME01: Sí... Es uhm.. esto es solo desde mi perspectiva y es muy general, pero diría que uhm ... Una diferencia es que el papel de las diferentes organizaciones en las regiones es ligeramente diferente. En África Occidental tienen muchas organizaciones de agricultores muy fuertes y las organizaciones de agricultores, o federaciones de agricultores en algunos casos, son bastante centrales para ... y se han vuelto cada vez más uhm ... a las redes de investigación de agricultores y así pueden usar sus uhm ... Quiero llamarlo tal vez capital social, pero de todos modos usan sus conexiones con agricultores en muchas regiones diferentes y muchos agricultores diferentes uhm para ... </a:t>
            </a:r>
            <a:r>
              <a:rPr lang="es-419" sz="4400" dirty="0" err="1">
                <a:effectLst/>
                <a:latin typeface="Calibri" panose="020F0502020204030204" pitchFamily="34" charset="0"/>
                <a:ea typeface="Times New Roman" panose="02020603050405020304" pitchFamily="18" charset="0"/>
              </a:rPr>
              <a:t>ahhh</a:t>
            </a:r>
            <a:r>
              <a:rPr lang="es-419" sz="4400" dirty="0">
                <a:effectLst/>
                <a:latin typeface="Calibri" panose="020F0502020204030204" pitchFamily="34" charset="0"/>
                <a:ea typeface="Times New Roman" panose="02020603050405020304" pitchFamily="18" charset="0"/>
              </a:rPr>
              <a:t>... crear una gran red de agricultores y ellos pueden estar haciendo uhm, esto, este trabajo que puede ser parte de un FRN por ejemplo. Y uhm... Obviamente, hay diferencias en los cultivos, en las técnicas agrícolas, en el clima, en ... Ya sabes, los suelos uhm, ya sabes, hay muchas otras diferencias. Uhm, en África oriental y meridional las ONG son a menudo las organizaciones que son más centrales para uhm el desarrollo de una FRN. Uhm ... podría ser una ONG o una organización de la sociedad civil, o una [organización comunitaria]...</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E: [</a:t>
            </a:r>
            <a:r>
              <a:rPr lang="es-419" sz="4400" dirty="0" err="1">
                <a:effectLst/>
                <a:latin typeface="Calibri" panose="020F0502020204030204" pitchFamily="34" charset="0"/>
                <a:ea typeface="Times New Roman" panose="02020603050405020304" pitchFamily="18" charset="0"/>
              </a:rPr>
              <a:t>hmm</a:t>
            </a:r>
            <a:r>
              <a:rPr lang="es-419" sz="4400" dirty="0">
                <a:effectLst/>
                <a:latin typeface="Calibri" panose="020F0502020204030204" pitchFamily="34" charset="0"/>
                <a:ea typeface="Times New Roman" panose="02020603050405020304" pitchFamily="18" charset="0"/>
              </a:rPr>
              <a:t> </a:t>
            </a:r>
            <a:r>
              <a:rPr lang="es-419" sz="4400" dirty="0" err="1">
                <a:effectLst/>
                <a:latin typeface="Calibri" panose="020F0502020204030204" pitchFamily="34" charset="0"/>
                <a:ea typeface="Times New Roman" panose="02020603050405020304" pitchFamily="18" charset="0"/>
              </a:rPr>
              <a:t>hmm</a:t>
            </a:r>
            <a:r>
              <a:rPr lang="es-419" sz="4400" dirty="0">
                <a:effectLst/>
                <a:latin typeface="Calibri" panose="020F0502020204030204" pitchFamily="34" charset="0"/>
                <a:ea typeface="Times New Roman" panose="02020603050405020304" pitchFamily="18" charset="0"/>
              </a:rPr>
              <a:t>]</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ME01: Y luego... uhm... en los Andes es una especie de mezcla, yo ... y creo que, ya sabes, lo interesante es de los Andes eso la profundidad de, de una experiencia y uhm ... Su historia con métodos participativos. Entonces, yo, ya sabes, hay, hay una larga historia de movimientos emancipadores y uhm, centrada en el agricultor uhm ... investigación y práctica, etcétera, etcétera, así que hay ... Son simplemente, cada región tiene sus propias especificidades y sus propias fortalezas realmente.</a:t>
            </a:r>
            <a:endParaRPr lang="en-GB" sz="4400" dirty="0">
              <a:effectLst/>
              <a:latin typeface="Times New Roman" panose="02020603050405020304" pitchFamily="18" charset="0"/>
              <a:ea typeface="Times New Roman" panose="02020603050405020304" pitchFamily="18" charset="0"/>
            </a:endParaRPr>
          </a:p>
          <a:p>
            <a:pPr marL="0" indent="0" algn="ctr">
              <a:lnSpc>
                <a:spcPct val="120000"/>
              </a:lnSpc>
              <a:spcAft>
                <a:spcPts val="500"/>
              </a:spcAft>
              <a:buNone/>
            </a:pPr>
            <a:r>
              <a:rPr lang="es-419" sz="4400" dirty="0">
                <a:effectLst/>
                <a:latin typeface="Calibri" panose="020F0502020204030204" pitchFamily="34" charset="0"/>
                <a:ea typeface="Times New Roman" panose="02020603050405020304" pitchFamily="18" charset="0"/>
              </a:rPr>
              <a:t>...</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ME01: ((</a:t>
            </a:r>
            <a:r>
              <a:rPr lang="es-419" sz="4400" i="1" dirty="0">
                <a:effectLst/>
                <a:latin typeface="Calibri" panose="020F0502020204030204" pitchFamily="34" charset="0"/>
                <a:ea typeface="Times New Roman" panose="02020603050405020304" pitchFamily="18" charset="0"/>
              </a:rPr>
              <a:t>risas</a:t>
            </a:r>
            <a:r>
              <a:rPr lang="es-419" sz="4400" dirty="0">
                <a:effectLst/>
                <a:latin typeface="Calibri" panose="020F0502020204030204" pitchFamily="34" charset="0"/>
                <a:ea typeface="Times New Roman" panose="02020603050405020304" pitchFamily="18" charset="0"/>
              </a:rPr>
              <a:t>))... ¡Esa es una pregunta realmente difícil! Uhm ... bueno, creo que en África Occidental esto, una fortaleza es justamente el número de agricultores a los que pueden llegar bastante uhm, con los tipos de infraestructuras y organizaciones que tienen uhm ... puede llegar a muchos agricultores uh.. con bastante eficacia. Uhm ... Entonces, eso ciertamente es uno ... Uhm, yo ... Yo, y, y, es, ya sabes, la cosa es que varía mucho según el proyecto. Eso es, [esa es la otra cosa]... </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E: [</a:t>
            </a:r>
            <a:r>
              <a:rPr lang="es-419" sz="4400" dirty="0" err="1">
                <a:effectLst/>
                <a:latin typeface="Calibri" panose="020F0502020204030204" pitchFamily="34" charset="0"/>
                <a:ea typeface="Times New Roman" panose="02020603050405020304" pitchFamily="18" charset="0"/>
              </a:rPr>
              <a:t>hmm</a:t>
            </a:r>
            <a:r>
              <a:rPr lang="es-419" sz="4400" dirty="0">
                <a:effectLst/>
                <a:latin typeface="Calibri" panose="020F0502020204030204" pitchFamily="34" charset="0"/>
                <a:ea typeface="Times New Roman" panose="02020603050405020304" pitchFamily="18" charset="0"/>
              </a:rPr>
              <a:t> </a:t>
            </a:r>
            <a:r>
              <a:rPr lang="es-419" sz="4400" dirty="0" err="1">
                <a:effectLst/>
                <a:latin typeface="Calibri" panose="020F0502020204030204" pitchFamily="34" charset="0"/>
                <a:ea typeface="Times New Roman" panose="02020603050405020304" pitchFamily="18" charset="0"/>
              </a:rPr>
              <a:t>hmm</a:t>
            </a:r>
            <a:r>
              <a:rPr lang="es-419" sz="4400" dirty="0">
                <a:effectLst/>
                <a:latin typeface="Calibri" panose="020F0502020204030204" pitchFamily="34" charset="0"/>
                <a:ea typeface="Times New Roman" panose="02020603050405020304" pitchFamily="18" charset="0"/>
              </a:rPr>
              <a:t>]</a:t>
            </a:r>
            <a:endParaRPr lang="en-GB" sz="4400" dirty="0">
              <a:effectLst/>
              <a:latin typeface="Times New Roman" panose="02020603050405020304" pitchFamily="18" charset="0"/>
              <a:ea typeface="Times New Roman" panose="02020603050405020304" pitchFamily="18" charset="0"/>
            </a:endParaRPr>
          </a:p>
          <a:p>
            <a:pPr marL="0" indent="0" algn="ctr">
              <a:lnSpc>
                <a:spcPct val="120000"/>
              </a:lnSpc>
              <a:spcAft>
                <a:spcPts val="500"/>
              </a:spcAft>
              <a:buNone/>
            </a:pPr>
            <a:r>
              <a:rPr lang="es-419" sz="4400" dirty="0">
                <a:effectLst/>
                <a:latin typeface="Calibri" panose="020F0502020204030204" pitchFamily="34" charset="0"/>
                <a:ea typeface="Times New Roman" panose="02020603050405020304" pitchFamily="18" charset="0"/>
              </a:rPr>
              <a:t>...</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ME01: Querer traer también el conocimiento de los agricultores, </a:t>
            </a:r>
            <a:r>
              <a:rPr lang="es-419" sz="4400" u="sng" dirty="0">
                <a:effectLst/>
                <a:latin typeface="Calibri" panose="020F0502020204030204" pitchFamily="34" charset="0"/>
                <a:ea typeface="Times New Roman" panose="02020603050405020304" pitchFamily="18" charset="0"/>
              </a:rPr>
              <a:t>eso es lo importante</a:t>
            </a:r>
            <a:r>
              <a:rPr lang="es-419" sz="4400" dirty="0">
                <a:effectLst/>
                <a:latin typeface="Calibri" panose="020F0502020204030204" pitchFamily="34" charset="0"/>
                <a:ea typeface="Times New Roman" panose="02020603050405020304" pitchFamily="18" charset="0"/>
              </a:rPr>
              <a:t> , creo. Es que tú...</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E: [uh, uh]</a:t>
            </a:r>
            <a:endParaRPr lang="en-GB" sz="4400" dirty="0">
              <a:effectLst/>
              <a:latin typeface="Times New Roman" panose="02020603050405020304" pitchFamily="18" charset="0"/>
              <a:ea typeface="Times New Roman" panose="02020603050405020304" pitchFamily="18" charset="0"/>
            </a:endParaRPr>
          </a:p>
          <a:p>
            <a:pPr marL="0" indent="0">
              <a:lnSpc>
                <a:spcPct val="120000"/>
              </a:lnSpc>
              <a:spcAft>
                <a:spcPts val="500"/>
              </a:spcAft>
              <a:buNone/>
            </a:pPr>
            <a:r>
              <a:rPr lang="es-419" sz="4400" dirty="0">
                <a:effectLst/>
                <a:latin typeface="Calibri" panose="020F0502020204030204" pitchFamily="34" charset="0"/>
                <a:ea typeface="Times New Roman" panose="02020603050405020304" pitchFamily="18" charset="0"/>
              </a:rPr>
              <a:t>ME01: [es que tú] también, espero que, creo que la mayoría de los FRN realmente están uhm ... prestando atención a los conocimientos de los agricultores y a los conocimientos locales y a las diferentes formas de los mismos, a veces también los conocimientos tradicionales e indígenas.</a:t>
            </a:r>
            <a:endParaRPr lang="en-GB" sz="4400" dirty="0">
              <a:effectLst/>
              <a:latin typeface="Times New Roman" panose="02020603050405020304" pitchFamily="18" charset="0"/>
              <a:ea typeface="Times New Roman" panose="02020603050405020304" pitchFamily="18" charset="0"/>
            </a:endParaRPr>
          </a:p>
          <a:p>
            <a:pPr marL="0" indent="0">
              <a:buNone/>
            </a:pPr>
            <a:endParaRPr lang="en-GB" dirty="0"/>
          </a:p>
        </p:txBody>
      </p:sp>
    </p:spTree>
    <p:custDataLst>
      <p:tags r:id="rId1"/>
    </p:custDataLst>
    <p:extLst>
      <p:ext uri="{BB962C8B-B14F-4D97-AF65-F5344CB8AC3E}">
        <p14:creationId xmlns:p14="http://schemas.microsoft.com/office/powerpoint/2010/main" val="1500020303"/>
      </p:ext>
    </p:extLst>
  </p:cSld>
  <p:clrMapOvr>
    <a:masterClrMapping/>
  </p:clrMapOvr>
  <mc:AlternateContent xmlns:mc="http://schemas.openxmlformats.org/markup-compatibility/2006" xmlns:p14="http://schemas.microsoft.com/office/powerpoint/2010/main">
    <mc:Choice Requires="p14">
      <p:transition spd="slow" p14:dur="2000" advClick="0" advTm="56000"/>
    </mc:Choice>
    <mc:Fallback xmlns="">
      <p:transition spd="slow" advClick="0" advTm="56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03584B-107B-0242-3C91-5DC8DBDCE43A}"/>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4" name="Title 3">
            <a:extLst>
              <a:ext uri="{FF2B5EF4-FFF2-40B4-BE49-F238E27FC236}">
                <a16:creationId xmlns:a16="http://schemas.microsoft.com/office/drawing/2014/main" id="{74BEDBC0-C1DD-D204-B95F-48B85CFF7D9B}"/>
              </a:ext>
            </a:extLst>
          </p:cNvPr>
          <p:cNvSpPr>
            <a:spLocks noGrp="1"/>
          </p:cNvSpPr>
          <p:nvPr>
            <p:ph type="title"/>
          </p:nvPr>
        </p:nvSpPr>
        <p:spPr>
          <a:xfrm>
            <a:off x="248478" y="450119"/>
            <a:ext cx="3771938" cy="5278378"/>
          </a:xfrm>
        </p:spPr>
        <p:txBody>
          <a:bodyPr/>
          <a:lstStyle/>
          <a:p>
            <a:r>
              <a:rPr lang="es" dirty="0">
                <a:latin typeface="Open Sans"/>
                <a:ea typeface="Open Sans"/>
                <a:cs typeface="Open Sans"/>
              </a:rPr>
              <a:t>Ejemplo de datos cualitativos</a:t>
            </a:r>
            <a:endParaRPr lang="en-GB" dirty="0"/>
          </a:p>
        </p:txBody>
      </p:sp>
      <p:pic>
        <p:nvPicPr>
          <p:cNvPr id="6" name="Picture 5" descr="A notebook with writing and pens&#10;&#10;Description automatically generated">
            <a:extLst>
              <a:ext uri="{FF2B5EF4-FFF2-40B4-BE49-F238E27FC236}">
                <a16:creationId xmlns:a16="http://schemas.microsoft.com/office/drawing/2014/main" id="{E3AFD76C-E3FB-1AEA-8B9A-0F3A27CA0D08}"/>
              </a:ext>
            </a:extLst>
          </p:cNvPr>
          <p:cNvPicPr>
            <a:picLocks noChangeAspect="1"/>
          </p:cNvPicPr>
          <p:nvPr/>
        </p:nvPicPr>
        <p:blipFill>
          <a:blip r:embed="rId4"/>
          <a:stretch>
            <a:fillRect/>
          </a:stretch>
        </p:blipFill>
        <p:spPr>
          <a:xfrm>
            <a:off x="5174217" y="817598"/>
            <a:ext cx="6092618" cy="4566569"/>
          </a:xfrm>
          <a:prstGeom prst="rect">
            <a:avLst/>
          </a:prstGeom>
        </p:spPr>
      </p:pic>
      <p:sp>
        <p:nvSpPr>
          <p:cNvPr id="7" name="Content Placeholder 6">
            <a:extLst>
              <a:ext uri="{FF2B5EF4-FFF2-40B4-BE49-F238E27FC236}">
                <a16:creationId xmlns:a16="http://schemas.microsoft.com/office/drawing/2014/main" id="{E06322B1-B841-161E-3E99-17BD1F898DF1}"/>
              </a:ext>
            </a:extLst>
          </p:cNvPr>
          <p:cNvSpPr>
            <a:spLocks noGrp="1"/>
          </p:cNvSpPr>
          <p:nvPr>
            <p:ph idx="1"/>
          </p:nvPr>
        </p:nvSpPr>
        <p:spPr/>
        <p:txBody>
          <a:bodyPr/>
          <a:lstStyle/>
          <a:p>
            <a:endParaRPr lang="en-GB"/>
          </a:p>
        </p:txBody>
      </p:sp>
    </p:spTree>
    <p:custDataLst>
      <p:tags r:id="rId1"/>
    </p:custDataLst>
    <p:extLst>
      <p:ext uri="{BB962C8B-B14F-4D97-AF65-F5344CB8AC3E}">
        <p14:creationId xmlns:p14="http://schemas.microsoft.com/office/powerpoint/2010/main" val="1900048260"/>
      </p:ext>
    </p:extLst>
  </p:cSld>
  <p:clrMapOvr>
    <a:masterClrMapping/>
  </p:clrMapOvr>
  <mc:AlternateContent xmlns:mc="http://schemas.openxmlformats.org/markup-compatibility/2006" xmlns:p14="http://schemas.microsoft.com/office/powerpoint/2010/main">
    <mc:Choice Requires="p14">
      <p:transition spd="slow" p14:dur="2000" advClick="0" advTm="56000"/>
    </mc:Choice>
    <mc:Fallback xmlns="">
      <p:transition spd="slow" advClick="0" advTm="56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D45FD-12CB-EBFE-F9F6-0ACCDE719671}"/>
              </a:ext>
            </a:extLst>
          </p:cNvPr>
          <p:cNvSpPr>
            <a:spLocks noGrp="1"/>
          </p:cNvSpPr>
          <p:nvPr>
            <p:ph idx="1"/>
          </p:nvPr>
        </p:nvSpPr>
        <p:spPr/>
        <p:txBody>
          <a:bodyPr/>
          <a:lstStyle/>
          <a:p>
            <a:pPr marL="0" indent="0">
              <a:buNone/>
            </a:pPr>
            <a:endParaRPr lang="en-GB" dirty="0"/>
          </a:p>
        </p:txBody>
      </p:sp>
      <p:sp>
        <p:nvSpPr>
          <p:cNvPr id="3" name="Slide Number Placeholder 2">
            <a:extLst>
              <a:ext uri="{FF2B5EF4-FFF2-40B4-BE49-F238E27FC236}">
                <a16:creationId xmlns:a16="http://schemas.microsoft.com/office/drawing/2014/main" id="{A5EB7F86-81EE-2816-BE7F-0759A2EFC391}"/>
              </a:ext>
            </a:extLst>
          </p:cNvPr>
          <p:cNvSpPr>
            <a:spLocks noGrp="1"/>
          </p:cNvSpPr>
          <p:nvPr>
            <p:ph type="sldNum" sz="quarter" idx="12"/>
          </p:nvPr>
        </p:nvSpPr>
        <p:spPr>
          <a:xfrm>
            <a:off x="10816245" y="5912440"/>
            <a:ext cx="947093" cy="365125"/>
          </a:xfrm>
        </p:spPr>
        <p:txBody>
          <a:bodyPr/>
          <a:lstStyle/>
          <a:p>
            <a:fld id="{D57F1E4F-1CFF-5643-939E-217C01CDF565}" type="slidenum">
              <a:rPr lang="en-US" smtClean="0"/>
              <a:pPr/>
              <a:t>15</a:t>
            </a:fld>
            <a:endParaRPr lang="en-US" dirty="0"/>
          </a:p>
        </p:txBody>
      </p:sp>
      <p:sp>
        <p:nvSpPr>
          <p:cNvPr id="4" name="Title 3">
            <a:extLst>
              <a:ext uri="{FF2B5EF4-FFF2-40B4-BE49-F238E27FC236}">
                <a16:creationId xmlns:a16="http://schemas.microsoft.com/office/drawing/2014/main" id="{6C031C21-DFAD-FB28-5012-3513B47CD913}"/>
              </a:ext>
            </a:extLst>
          </p:cNvPr>
          <p:cNvSpPr>
            <a:spLocks noGrp="1"/>
          </p:cNvSpPr>
          <p:nvPr>
            <p:ph type="title"/>
          </p:nvPr>
        </p:nvSpPr>
        <p:spPr>
          <a:xfrm>
            <a:off x="248478" y="440827"/>
            <a:ext cx="3818401" cy="5287670"/>
          </a:xfrm>
        </p:spPr>
        <p:txBody>
          <a:bodyPr/>
          <a:lstStyle/>
          <a:p>
            <a:r>
              <a:rPr lang="es" dirty="0">
                <a:latin typeface="Open Sans"/>
                <a:ea typeface="Open Sans"/>
                <a:cs typeface="Open Sans"/>
              </a:rPr>
              <a:t>Flujo de datos cualitativos</a:t>
            </a:r>
            <a:endParaRPr lang="en-GB" dirty="0"/>
          </a:p>
        </p:txBody>
      </p:sp>
      <p:sp>
        <p:nvSpPr>
          <p:cNvPr id="5" name="TextBox 4">
            <a:extLst>
              <a:ext uri="{FF2B5EF4-FFF2-40B4-BE49-F238E27FC236}">
                <a16:creationId xmlns:a16="http://schemas.microsoft.com/office/drawing/2014/main" id="{08F155F7-9F95-4AA0-B921-73142AB4EEE5}"/>
              </a:ext>
            </a:extLst>
          </p:cNvPr>
          <p:cNvSpPr txBox="1"/>
          <p:nvPr/>
        </p:nvSpPr>
        <p:spPr>
          <a:xfrm>
            <a:off x="4958080" y="1239519"/>
            <a:ext cx="2763520" cy="2012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Aft>
                <a:spcPts val="1200"/>
              </a:spcAft>
            </a:pPr>
            <a:r>
              <a:rPr lang="es" sz="2200" dirty="0">
                <a:solidFill>
                  <a:srgbClr val="2B2B2B"/>
                </a:solidFill>
                <a:latin typeface="Arial"/>
                <a:cs typeface="Arial"/>
              </a:rPr>
              <a:t>Recopilación de datos (p. ej., entrevistas, observaciones, fotografías, vídeos)</a:t>
            </a:r>
            <a:endParaRPr lang="en-US" dirty="0"/>
          </a:p>
          <a:p>
            <a:pPr algn="l"/>
            <a:endParaRPr lang="en-GB" dirty="0">
              <a:ea typeface="Open Sans"/>
              <a:cs typeface="Open Sans"/>
            </a:endParaRPr>
          </a:p>
        </p:txBody>
      </p:sp>
      <p:sp>
        <p:nvSpPr>
          <p:cNvPr id="6" name="TextBox 5">
            <a:extLst>
              <a:ext uri="{FF2B5EF4-FFF2-40B4-BE49-F238E27FC236}">
                <a16:creationId xmlns:a16="http://schemas.microsoft.com/office/drawing/2014/main" id="{318F8DE3-944B-3CB2-ADEC-37C9656DD4F6}"/>
              </a:ext>
            </a:extLst>
          </p:cNvPr>
          <p:cNvSpPr txBox="1"/>
          <p:nvPr/>
        </p:nvSpPr>
        <p:spPr>
          <a:xfrm>
            <a:off x="8148320" y="2875280"/>
            <a:ext cx="3200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2200" dirty="0">
                <a:ea typeface="Open Sans"/>
                <a:cs typeface="Open Sans"/>
              </a:rPr>
              <a:t>Gestión de </a:t>
            </a:r>
            <a:r>
              <a:rPr lang="es" sz="2200">
                <a:ea typeface="Open Sans"/>
                <a:cs typeface="Open Sans"/>
              </a:rPr>
              <a:t>datos (dar nombre, </a:t>
            </a:r>
            <a:r>
              <a:rPr lang="es" sz="2200" dirty="0">
                <a:ea typeface="Open Sans"/>
                <a:cs typeface="Open Sans"/>
              </a:rPr>
              <a:t>almacenar, transcribir, traducir, analizar)</a:t>
            </a:r>
          </a:p>
        </p:txBody>
      </p:sp>
      <p:sp>
        <p:nvSpPr>
          <p:cNvPr id="7" name="Arrow: Curved Down 6">
            <a:extLst>
              <a:ext uri="{FF2B5EF4-FFF2-40B4-BE49-F238E27FC236}">
                <a16:creationId xmlns:a16="http://schemas.microsoft.com/office/drawing/2014/main" id="{97D32AA2-1CF2-084B-FDC3-84A608850DFA}"/>
              </a:ext>
            </a:extLst>
          </p:cNvPr>
          <p:cNvSpPr/>
          <p:nvPr/>
        </p:nvSpPr>
        <p:spPr>
          <a:xfrm rot="1740000">
            <a:off x="7280279" y="1272260"/>
            <a:ext cx="2699512" cy="101600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urved Left 7">
            <a:extLst>
              <a:ext uri="{FF2B5EF4-FFF2-40B4-BE49-F238E27FC236}">
                <a16:creationId xmlns:a16="http://schemas.microsoft.com/office/drawing/2014/main" id="{4D21FA77-B157-6D3F-B2C4-47AD086DC2B1}"/>
              </a:ext>
            </a:extLst>
          </p:cNvPr>
          <p:cNvSpPr/>
          <p:nvPr/>
        </p:nvSpPr>
        <p:spPr>
          <a:xfrm rot="7320000">
            <a:off x="6369863" y="2980789"/>
            <a:ext cx="918617" cy="2891786"/>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87503342"/>
      </p:ext>
    </p:extLst>
  </p:cSld>
  <p:clrMapOvr>
    <a:masterClrMapping/>
  </p:clrMapOvr>
  <mc:AlternateContent xmlns:mc="http://schemas.openxmlformats.org/markup-compatibility/2006" xmlns:p14="http://schemas.microsoft.com/office/powerpoint/2010/main">
    <mc:Choice Requires="p14">
      <p:transition spd="slow" p14:dur="2000" advClick="0" advTm="86000"/>
    </mc:Choice>
    <mc:Fallback xmlns="">
      <p:transition spd="slow" advClick="0" advTm="86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1731F1-799E-9911-8AFE-B003AC0452F7}"/>
              </a:ext>
            </a:extLst>
          </p:cNvPr>
          <p:cNvSpPr>
            <a:spLocks noGrp="1"/>
          </p:cNvSpPr>
          <p:nvPr>
            <p:ph idx="1"/>
          </p:nvPr>
        </p:nvSpPr>
        <p:spPr/>
        <p:txBody>
          <a:bodyPr>
            <a:normAutofit/>
          </a:bodyPr>
          <a:lstStyle/>
          <a:p>
            <a:endParaRPr lang="es" dirty="0">
              <a:latin typeface="Open Sans Light"/>
              <a:ea typeface="Open Sans Light"/>
              <a:cs typeface="Open Sans Light"/>
            </a:endParaRPr>
          </a:p>
          <a:p>
            <a:r>
              <a:rPr lang="es-ES" dirty="0">
                <a:latin typeface="Open Sans Light"/>
                <a:ea typeface="Open Sans Light"/>
                <a:cs typeface="Open Sans Light"/>
              </a:rPr>
              <a:t>CUAL: Desafíos relacionados con la naturaleza diversa de las fuentes de información, incluidas grabaciones de audio, notas de campo escritas a mano, imágenes, videos y texto mecanografiado.</a:t>
            </a:r>
          </a:p>
          <a:p>
            <a:r>
              <a:rPr lang="es-ES" dirty="0">
                <a:latin typeface="Open Sans Light"/>
                <a:ea typeface="Open Sans Light"/>
                <a:cs typeface="Open Sans Light"/>
              </a:rPr>
              <a:t>CUANT: Reducir los errores relacionados con la precisión mediante un proceso de gestión previamente concertado.</a:t>
            </a:r>
            <a:endParaRPr lang="es" dirty="0">
              <a:latin typeface="Open Sans Light"/>
              <a:ea typeface="Open Sans Light"/>
              <a:cs typeface="Open Sans Light"/>
            </a:endParaRPr>
          </a:p>
        </p:txBody>
      </p:sp>
      <p:sp>
        <p:nvSpPr>
          <p:cNvPr id="3" name="Slide Number Placeholder 2">
            <a:extLst>
              <a:ext uri="{FF2B5EF4-FFF2-40B4-BE49-F238E27FC236}">
                <a16:creationId xmlns:a16="http://schemas.microsoft.com/office/drawing/2014/main" id="{C1B7423D-CA25-E490-7B78-B74FD0A9EF0F}"/>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4" name="Title 3">
            <a:extLst>
              <a:ext uri="{FF2B5EF4-FFF2-40B4-BE49-F238E27FC236}">
                <a16:creationId xmlns:a16="http://schemas.microsoft.com/office/drawing/2014/main" id="{F6D40BE1-003C-E2D2-CDDD-F960E6F06D1E}"/>
              </a:ext>
            </a:extLst>
          </p:cNvPr>
          <p:cNvSpPr>
            <a:spLocks noGrp="1"/>
          </p:cNvSpPr>
          <p:nvPr>
            <p:ph type="title"/>
          </p:nvPr>
        </p:nvSpPr>
        <p:spPr/>
        <p:txBody>
          <a:bodyPr>
            <a:noAutofit/>
          </a:bodyPr>
          <a:lstStyle/>
          <a:p>
            <a:r>
              <a:rPr lang="es" sz="2400" dirty="0">
                <a:latin typeface="Open Sans"/>
                <a:ea typeface="Open Sans"/>
                <a:cs typeface="Open Sans"/>
              </a:rPr>
              <a:t>Desafíos de la gestión de datos cualitativos frente a la gestión de datos cuantitativos</a:t>
            </a:r>
            <a:endParaRPr lang="en-GB" sz="2400" dirty="0"/>
          </a:p>
        </p:txBody>
      </p:sp>
    </p:spTree>
    <p:extLst>
      <p:ext uri="{BB962C8B-B14F-4D97-AF65-F5344CB8AC3E}">
        <p14:creationId xmlns:p14="http://schemas.microsoft.com/office/powerpoint/2010/main" val="4141130739"/>
      </p:ext>
    </p:extLst>
  </p:cSld>
  <p:clrMapOvr>
    <a:masterClrMapping/>
  </p:clrMapOvr>
  <mc:AlternateContent xmlns:mc="http://schemas.openxmlformats.org/markup-compatibility/2006" xmlns:p14="http://schemas.microsoft.com/office/powerpoint/2010/main">
    <mc:Choice Requires="p14">
      <p:transition spd="slow" p14:dur="2000" advClick="0" advTm="104000"/>
    </mc:Choice>
    <mc:Fallback xmlns="">
      <p:transition spd="slow" advClick="0" advTm="10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pPr lvl="0">
              <a:spcAft>
                <a:spcPts val="1800"/>
              </a:spcAft>
            </a:pPr>
            <a:r>
              <a:rPr lang="es" sz="2000" dirty="0"/>
              <a:t>JD Carpentieri sobre investigación y teoría cualitativa: </a:t>
            </a:r>
            <a:r>
              <a:rPr lang="es" sz="2000" dirty="0">
                <a:solidFill>
                  <a:schemeClr val="tx2"/>
                </a:solidFill>
                <a:latin typeface="Open Sans Light" pitchFamily="2" charset="0"/>
                <a:ea typeface="Open Sans Light" pitchFamily="2" charset="0"/>
                <a:cs typeface="Open Sans Light" pitchFamily="2" charset="0"/>
                <a:hlinkClick r:id="rId3">
                  <a:extLst>
                    <a:ext uri="{A12FA001-AC4F-418D-AE19-62706E023703}">
                      <ahyp:hlinkClr xmlns:ahyp="http://schemas.microsoft.com/office/drawing/2018/hyperlinkcolor" val="tx"/>
                    </a:ext>
                  </a:extLst>
                </a:hlinkClick>
              </a:rPr>
              <a:t>https://www.ncrm.ac.uk/resources/podcasts/?id=jd-carpentieri</a:t>
            </a:r>
            <a:endParaRPr lang="es" sz="2000" dirty="0">
              <a:solidFill>
                <a:schemeClr val="tx2"/>
              </a:solidFill>
              <a:latin typeface="Open Sans Light" pitchFamily="2" charset="0"/>
              <a:ea typeface="Open Sans Light" pitchFamily="2" charset="0"/>
              <a:cs typeface="Open Sans Light" pitchFamily="2" charset="0"/>
            </a:endParaRPr>
          </a:p>
          <a:p>
            <a:pPr>
              <a:spcAft>
                <a:spcPts val="1800"/>
              </a:spcAft>
            </a:pPr>
            <a:r>
              <a:rPr lang="es" sz="2000" dirty="0"/>
              <a:t>Lora Forsythe, Mala Nyamanda , Agnes Mbachi Mwangwela y Ben Bennett (2015) Creencias, tabúes y cadenas de valor de cultivos menores, </a:t>
            </a:r>
            <a:r>
              <a:rPr lang="es" sz="2000" i="1" dirty="0"/>
              <a:t>alimentación, cultura y sociedad</a:t>
            </a:r>
            <a:r>
              <a:rPr lang="es" sz="2000" dirty="0"/>
              <a:t>, 18:3, 501-517, DOI: </a:t>
            </a:r>
            <a:r>
              <a:rPr lang="es" sz="2000" dirty="0">
                <a:solidFill>
                  <a:schemeClr val="tx2"/>
                </a:solidFill>
                <a:latin typeface="Open Sans Light" pitchFamily="2" charset="0"/>
                <a:ea typeface="Open Sans Light" pitchFamily="2" charset="0"/>
                <a:cs typeface="Open Sans Light" pitchFamily="2" charset="0"/>
                <a:hlinkClick r:id="rId4">
                  <a:extLst>
                    <a:ext uri="{A12FA001-AC4F-418D-AE19-62706E023703}">
                      <ahyp:hlinkClr xmlns:ahyp="http://schemas.microsoft.com/office/drawing/2018/hyperlinkcolor" val="tx"/>
                    </a:ext>
                  </a:extLst>
                </a:hlinkClick>
              </a:rPr>
              <a:t>10.1080/15528014.2015.1043112</a:t>
            </a:r>
            <a:endParaRPr lang="en-US" sz="2000" dirty="0">
              <a:solidFill>
                <a:schemeClr val="tx2"/>
              </a:solidFill>
              <a:latin typeface="Open Sans Light" pitchFamily="2" charset="0"/>
              <a:ea typeface="Open Sans Light" pitchFamily="2" charset="0"/>
              <a:cs typeface="Open Sans Light" pitchFamily="2" charset="0"/>
            </a:endParaRPr>
          </a:p>
          <a:p>
            <a:pPr lvl="0">
              <a:spcAft>
                <a:spcPts val="1800"/>
              </a:spcAft>
            </a:pPr>
            <a:r>
              <a:rPr lang="es" sz="2000" dirty="0"/>
              <a:t>Ritchie J., Lewis J., Ormston R., McNaughton Nicholls C. (2013). </a:t>
            </a:r>
            <a:r>
              <a:rPr lang="es" sz="2000" i="1" dirty="0"/>
              <a:t>Práctica de investigación cualitativa: una guía para estudiantes e investigadores de ciencias sociales.</a:t>
            </a:r>
            <a:r>
              <a:rPr lang="es" sz="2000" dirty="0"/>
              <a:t> Reino Unido: Publicaciones SAGE.</a:t>
            </a:r>
          </a:p>
        </p:txBody>
      </p:sp>
      <p:sp>
        <p:nvSpPr>
          <p:cNvPr id="4" name="Slide Number Placeholder 3">
            <a:extLst>
              <a:ext uri="{FF2B5EF4-FFF2-40B4-BE49-F238E27FC236}">
                <a16:creationId xmlns:a16="http://schemas.microsoft.com/office/drawing/2014/main" id="{CDD35EBF-9FBA-2DD4-2060-476BCA58D70C}"/>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17</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576792" cy="5287670"/>
          </a:xfrm>
        </p:spPr>
        <p:txBody>
          <a:bodyPr/>
          <a:lstStyle/>
          <a:p>
            <a:r>
              <a:rPr lang="es" dirty="0"/>
              <a:t>Recursos útiles</a:t>
            </a:r>
          </a:p>
        </p:txBody>
      </p:sp>
    </p:spTree>
    <p:extLst>
      <p:ext uri="{BB962C8B-B14F-4D97-AF65-F5344CB8AC3E}">
        <p14:creationId xmlns:p14="http://schemas.microsoft.com/office/powerpoint/2010/main" val="348272308"/>
      </p:ext>
    </p:extLst>
  </p:cSld>
  <p:clrMapOvr>
    <a:masterClrMapping/>
  </p:clrMapOvr>
  <mc:AlternateContent xmlns:mc="http://schemas.openxmlformats.org/markup-compatibility/2006" xmlns:p14="http://schemas.microsoft.com/office/powerpoint/2010/main">
    <mc:Choice Requires="p14">
      <p:transition spd="slow" p14:dur="2000" advClick="0" advTm="95000"/>
    </mc:Choice>
    <mc:Fallback xmlns="">
      <p:transition spd="slow" advClick="0" advTm="95000"/>
    </mc:Fallback>
  </mc:AlternateContent>
  <p:extLst>
    <p:ext uri="{3A86A75C-4F4B-4683-9AE1-C65F6400EC91}">
      <p14:laserTraceLst xmlns:p14="http://schemas.microsoft.com/office/powerpoint/2010/main">
        <p14:tracePtLst>
          <p14:tracePt t="12989" x="4241800" y="6203950"/>
          <p14:tracePt t="13479" x="1787525" y="6092825"/>
          <p14:tracePt t="13485" x="1838325" y="5888038"/>
          <p14:tracePt t="13499" x="1941513" y="5649913"/>
          <p14:tracePt t="13516" x="1992313" y="5530850"/>
          <p14:tracePt t="13533" x="2009775" y="5480050"/>
          <p14:tracePt t="13550" x="2025650" y="5462588"/>
          <p14:tracePt t="13566" x="2111375" y="5326063"/>
          <p14:tracePt t="13583" x="2197100" y="5189538"/>
          <p14:tracePt t="13588" x="2265363" y="5122863"/>
          <p14:tracePt t="13600" x="2316163" y="4968875"/>
          <p14:tracePt t="13619" x="2452688" y="4679950"/>
          <p14:tracePt t="13633" x="2486025" y="4578350"/>
          <p14:tracePt t="13651" x="2554288" y="4391025"/>
          <p14:tracePt t="13667" x="2571750" y="4271963"/>
          <p14:tracePt t="13685" x="2673350" y="4016375"/>
          <p14:tracePt t="13702" x="2759075" y="3811588"/>
          <p14:tracePt t="13704" x="2809875" y="3675063"/>
          <p14:tracePt t="13721" x="2928938" y="3436938"/>
          <p14:tracePt t="13733" x="3014663" y="3233738"/>
          <p14:tracePt t="13752" x="3184525" y="2978150"/>
          <p14:tracePt t="13768" x="3286125" y="2773363"/>
          <p14:tracePt t="13771" x="3321050" y="2705100"/>
          <p14:tracePt t="13784" x="3440113" y="2519363"/>
          <p14:tracePt t="13803" x="3576638" y="2195513"/>
          <p14:tracePt t="13818" x="3729038" y="1838325"/>
          <p14:tracePt t="13822" x="3763963" y="1752600"/>
          <p14:tracePt t="13834" x="3848100" y="1600200"/>
          <p14:tracePt t="13836" x="3933825" y="1497013"/>
          <p14:tracePt t="13850" x="4086225" y="1327150"/>
          <p14:tracePt t="13870" x="4205288" y="1190625"/>
          <p14:tracePt t="13885" x="4240213" y="1122363"/>
          <p14:tracePt t="13901" x="4308475" y="1020763"/>
          <p14:tracePt t="13915" x="4376738" y="850900"/>
          <p14:tracePt t="13932" x="4478338" y="681038"/>
          <p14:tracePt t="13950" x="4564063" y="577850"/>
          <p14:tracePt t="13953" x="4579938" y="544513"/>
          <p14:tracePt t="13967" x="4614863" y="458788"/>
          <p14:tracePt t="14046" x="4614863" y="476250"/>
          <p14:tracePt t="14065" x="4614863" y="493713"/>
          <p14:tracePt t="14072" x="4614863" y="511175"/>
          <p14:tracePt t="14086" x="4614863" y="561975"/>
          <p14:tracePt t="14099" x="4614863" y="577850"/>
          <p14:tracePt t="14117" x="4648200" y="663575"/>
          <p14:tracePt t="14132" x="4648200" y="782638"/>
          <p14:tracePt t="14151" x="4648200" y="901700"/>
          <p14:tracePt t="14166" x="4648200" y="919163"/>
          <p14:tracePt t="14184" x="4648200" y="952500"/>
          <p14:tracePt t="14211" x="4648200" y="969963"/>
          <p14:tracePt t="14217" x="4648200" y="987425"/>
          <p14:tracePt t="14234" x="4632325" y="987425"/>
          <p14:tracePt t="14237" x="4614863" y="1003300"/>
          <p14:tracePt t="14250" x="4597400" y="1055688"/>
          <p14:tracePt t="14267" x="4495800" y="1208088"/>
          <p14:tracePt t="14272" x="4478338" y="1258888"/>
          <p14:tracePt t="14284" x="4427538" y="1293813"/>
          <p14:tracePt t="14301" x="4410075" y="1344613"/>
          <p14:tracePt t="14317" x="4410075" y="1362075"/>
          <p14:tracePt t="14335" x="4376738" y="1377950"/>
          <p14:tracePt t="14351" x="4359275" y="1377950"/>
          <p14:tracePt t="14372" x="4341813" y="1377950"/>
          <p14:tracePt t="14393" x="4324350" y="1377950"/>
          <p14:tracePt t="14412" x="4308475" y="1377950"/>
          <p14:tracePt t="14432" x="4291013" y="1377950"/>
          <p14:tracePt t="14445" x="4273550" y="1377950"/>
          <p14:tracePt t="14451" x="4257675" y="1377950"/>
          <p14:tracePt t="14466" x="4222750" y="1377950"/>
          <p14:tracePt t="14484" x="4205288" y="1377950"/>
          <p14:tracePt t="14637" x="4189413" y="1377950"/>
          <p14:tracePt t="14650" x="4189413" y="1362075"/>
          <p14:tracePt t="14663" x="4189413" y="1344613"/>
          <p14:tracePt t="14675" x="4154488" y="1327150"/>
          <p14:tracePt t="14683" x="4137025" y="1293813"/>
          <p14:tracePt t="14700" x="4121150" y="1243013"/>
          <p14:tracePt t="14716" x="4103688" y="1225550"/>
          <p14:tracePt t="14733" x="4086225" y="1190625"/>
          <p14:tracePt t="14751" x="4086225" y="1157288"/>
          <p14:tracePt t="14768" x="4086225" y="1122363"/>
          <p14:tracePt t="14783" x="4086225" y="1106488"/>
          <p14:tracePt t="14800" x="4086225" y="1089025"/>
          <p14:tracePt t="14819" x="4086225" y="1055688"/>
          <p14:tracePt t="14833" x="4103688" y="1003300"/>
          <p14:tracePt t="14852" x="4137025" y="901700"/>
          <p14:tracePt t="14867" x="4171950" y="868363"/>
          <p14:tracePt t="14885" x="4171950" y="850900"/>
          <p14:tracePt t="14938" x="4154488" y="850900"/>
          <p14:tracePt t="14945" x="4154488" y="884238"/>
          <p14:tracePt t="14949" x="4154488" y="901700"/>
          <p14:tracePt t="14966" x="4154488" y="919163"/>
          <p14:tracePt t="14982" x="4154488" y="952500"/>
          <p14:tracePt t="15003" x="4154488" y="969963"/>
          <p14:tracePt t="15016" x="4154488" y="987425"/>
          <p14:tracePt t="15034" x="4154488" y="1055688"/>
          <p14:tracePt t="15050" x="4154488" y="1174750"/>
          <p14:tracePt t="15069" x="4103688" y="1395413"/>
          <p14:tracePt t="15074" x="4052888" y="1446213"/>
          <p14:tracePt t="15082" x="4017963" y="1531938"/>
          <p14:tracePt t="15101" x="4002088" y="1633538"/>
          <p14:tracePt t="15118" x="4002088" y="1668463"/>
          <p14:tracePt t="15120" x="3984625" y="1684338"/>
          <p14:tracePt t="15133" x="3984625" y="1701800"/>
          <p14:tracePt t="15151" x="3984625" y="1719263"/>
          <p14:tracePt t="15167" x="3984625" y="1735138"/>
          <p14:tracePt t="15184" x="3984625" y="1752600"/>
          <p14:tracePt t="15239" x="3984625" y="1770063"/>
          <p14:tracePt t="15293" x="3984625" y="1787525"/>
          <p14:tracePt t="15317" x="3984625" y="1803400"/>
          <p14:tracePt t="15322" x="3967163" y="1854200"/>
          <p14:tracePt t="15333" x="3949700" y="1889125"/>
          <p14:tracePt t="15338" x="3949700" y="1922463"/>
          <p14:tracePt t="15350" x="3949700" y="1957388"/>
          <p14:tracePt t="15367" x="3933825" y="2008188"/>
          <p14:tracePt t="15384" x="3916363" y="2025650"/>
          <p14:tracePt t="15408" x="3916363" y="2041525"/>
          <p14:tracePt t="15428" x="3916363" y="2058988"/>
          <p14:tracePt t="15950" x="3865563" y="2093913"/>
          <p14:tracePt t="15959" x="3797300" y="2178050"/>
          <p14:tracePt t="15964" x="3746500" y="2246313"/>
          <p14:tracePt t="15982" x="3576638" y="2535238"/>
          <p14:tracePt t="16000" x="3371850" y="2876550"/>
          <p14:tracePt t="16017" x="3184525" y="3233738"/>
          <p14:tracePt t="16033" x="2997200" y="3540125"/>
          <p14:tracePt t="16051" x="2827338" y="4049713"/>
          <p14:tracePt t="16069" x="2673350" y="4459288"/>
          <p14:tracePt t="16083" x="2554288" y="4884738"/>
          <p14:tracePt t="16101" x="2417763" y="5548313"/>
          <p14:tracePt t="16116" x="2298700" y="6024563"/>
          <p14:tracePt t="16135" x="2212975" y="6432550"/>
          <p14:tracePt t="16149" x="2146300" y="6637338"/>
          <p14:tracePt t="16166" x="2146300" y="6824663"/>
          <p14:tracePt t="16978" x="0" y="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AADC98-361E-D348-9854-08FD463970F7}"/>
              </a:ext>
            </a:extLst>
          </p:cNvPr>
          <p:cNvSpPr>
            <a:spLocks noGrp="1"/>
          </p:cNvSpPr>
          <p:nvPr>
            <p:ph type="body" sz="quarter" idx="10"/>
          </p:nvPr>
        </p:nvSpPr>
        <p:spPr/>
        <p:txBody>
          <a:bodyPr>
            <a:normAutofit fontScale="85000" lnSpcReduction="10000"/>
          </a:bodyPr>
          <a:lstStyle/>
          <a:p>
            <a:r>
              <a:rPr lang="es" dirty="0"/>
              <a:t>De la serie de seminarios web: </a:t>
            </a:r>
            <a:br>
              <a:rPr lang="en-GB" dirty="0"/>
            </a:br>
            <a:r>
              <a:rPr lang="es" dirty="0"/>
              <a:t>Gestión de datos cualitativos</a:t>
            </a:r>
          </a:p>
        </p:txBody>
      </p:sp>
      <p:sp>
        <p:nvSpPr>
          <p:cNvPr id="7" name="Text Placeholder 6">
            <a:extLst>
              <a:ext uri="{FF2B5EF4-FFF2-40B4-BE49-F238E27FC236}">
                <a16:creationId xmlns:a16="http://schemas.microsoft.com/office/drawing/2014/main" id="{D01D29D9-EAB0-2549-988E-62281C3880AB}"/>
              </a:ext>
            </a:extLst>
          </p:cNvPr>
          <p:cNvSpPr>
            <a:spLocks noGrp="1"/>
          </p:cNvSpPr>
          <p:nvPr>
            <p:ph type="body" sz="quarter" idx="11"/>
          </p:nvPr>
        </p:nvSpPr>
        <p:spPr/>
        <p:txBody>
          <a:bodyPr>
            <a:normAutofit fontScale="77500" lnSpcReduction="20000"/>
          </a:bodyPr>
          <a:lstStyle/>
          <a:p>
            <a:r>
              <a:rPr lang="es" dirty="0"/>
              <a:t>Creado y presentado por </a:t>
            </a:r>
            <a:r>
              <a:rPr lang="es" b="1" dirty="0">
                <a:latin typeface="Open Sans SemiBold" panose="020B0606030504020204" pitchFamily="34" charset="0"/>
                <a:ea typeface="Open Sans SemiBold" panose="020B0606030504020204" pitchFamily="34" charset="0"/>
                <a:cs typeface="Open Sans SemiBold" panose="020B0606030504020204" pitchFamily="34" charset="0"/>
              </a:rPr>
              <a:t>Romina De Angelis</a:t>
            </a:r>
          </a:p>
          <a:p>
            <a:r>
              <a:rPr lang="es" dirty="0"/>
              <a:t>CRFS – Proyecto de apoyo a métodos de investigación</a:t>
            </a:r>
          </a:p>
          <a:p>
            <a:r>
              <a:rPr lang="es-ES" dirty="0"/>
              <a:t>Editado y producido por </a:t>
            </a:r>
            <a:r>
              <a:rPr lang="es-ES" b="1" dirty="0">
                <a:latin typeface="Open Sans SemiBold" panose="020B0706030804020204" pitchFamily="34" charset="0"/>
                <a:ea typeface="Open Sans SemiBold" panose="020B0706030804020204" pitchFamily="34" charset="0"/>
                <a:cs typeface="Open Sans SemiBold" panose="020B0706030804020204" pitchFamily="34" charset="0"/>
              </a:rPr>
              <a:t>Emily </a:t>
            </a:r>
            <a:r>
              <a:rPr lang="es-ES" b="1" dirty="0" err="1">
                <a:latin typeface="Open Sans SemiBold" panose="020B0706030804020204" pitchFamily="34" charset="0"/>
                <a:ea typeface="Open Sans SemiBold" panose="020B0706030804020204" pitchFamily="34" charset="0"/>
                <a:cs typeface="Open Sans SemiBold" panose="020B0706030804020204" pitchFamily="34" charset="0"/>
              </a:rPr>
              <a:t>Nevitt</a:t>
            </a:r>
            <a:r>
              <a:rPr lang="es-ES" b="1"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s-ES" dirty="0"/>
              <a:t>y </a:t>
            </a:r>
            <a:r>
              <a:rPr lang="es-ES" b="1" dirty="0">
                <a:latin typeface="Open Sans SemiBold" panose="020B0706030804020204" pitchFamily="34" charset="0"/>
                <a:ea typeface="Open Sans SemiBold" panose="020B0706030804020204" pitchFamily="34" charset="0"/>
                <a:cs typeface="Open Sans SemiBold" panose="020B0706030804020204" pitchFamily="34" charset="0"/>
              </a:rPr>
              <a:t>Grace Gilbert</a:t>
            </a:r>
            <a:r>
              <a:rPr lang="es-ES" dirty="0"/>
              <a:t>.</a:t>
            </a:r>
          </a:p>
          <a:p>
            <a:r>
              <a:rPr lang="es" dirty="0"/>
              <a:t>Octubre 2023</a:t>
            </a:r>
          </a:p>
        </p:txBody>
      </p:sp>
      <p:pic>
        <p:nvPicPr>
          <p:cNvPr id="2" name="Picture 1" descr="A black background with white text&#10;&#10;Description automatically generated">
            <a:extLst>
              <a:ext uri="{FF2B5EF4-FFF2-40B4-BE49-F238E27FC236}">
                <a16:creationId xmlns:a16="http://schemas.microsoft.com/office/drawing/2014/main" id="{AB83A4D9-5FDB-BC29-49E1-FE49BC597CEE}"/>
              </a:ext>
            </a:extLst>
          </p:cNvPr>
          <p:cNvPicPr>
            <a:picLocks noChangeAspect="1"/>
          </p:cNvPicPr>
          <p:nvPr/>
        </p:nvPicPr>
        <p:blipFill>
          <a:blip r:embed="rId3"/>
          <a:stretch>
            <a:fillRect/>
          </a:stretch>
        </p:blipFill>
        <p:spPr>
          <a:xfrm>
            <a:off x="8288857" y="244300"/>
            <a:ext cx="1570760" cy="713368"/>
          </a:xfrm>
          <a:prstGeom prst="rect">
            <a:avLst/>
          </a:prstGeom>
        </p:spPr>
      </p:pic>
    </p:spTree>
    <p:extLst>
      <p:ext uri="{BB962C8B-B14F-4D97-AF65-F5344CB8AC3E}">
        <p14:creationId xmlns:p14="http://schemas.microsoft.com/office/powerpoint/2010/main" val="395947778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020E-31B3-2F4A-A144-D6AED0783AA0}"/>
              </a:ext>
            </a:extLst>
          </p:cNvPr>
          <p:cNvSpPr>
            <a:spLocks noGrp="1"/>
          </p:cNvSpPr>
          <p:nvPr>
            <p:ph type="title"/>
          </p:nvPr>
        </p:nvSpPr>
        <p:spPr/>
        <p:txBody>
          <a:bodyPr/>
          <a:lstStyle/>
          <a:p>
            <a:r>
              <a:rPr lang="es" dirty="0"/>
              <a:t>El papel de los datos cualitativos</a:t>
            </a:r>
          </a:p>
        </p:txBody>
      </p:sp>
      <p:sp>
        <p:nvSpPr>
          <p:cNvPr id="3" name="Subtitle 2">
            <a:extLst>
              <a:ext uri="{FF2B5EF4-FFF2-40B4-BE49-F238E27FC236}">
                <a16:creationId xmlns:a16="http://schemas.microsoft.com/office/drawing/2014/main" id="{B85C8D04-D240-6D4B-ACEC-09A59370111B}"/>
              </a:ext>
            </a:extLst>
          </p:cNvPr>
          <p:cNvSpPr>
            <a:spLocks noGrp="1"/>
          </p:cNvSpPr>
          <p:nvPr>
            <p:ph type="subTitle" idx="1"/>
          </p:nvPr>
        </p:nvSpPr>
        <p:spPr>
          <a:xfrm>
            <a:off x="4062357" y="4504573"/>
            <a:ext cx="7662983" cy="1762003"/>
          </a:xfrm>
        </p:spPr>
        <p:txBody>
          <a:bodyPr/>
          <a:lstStyle/>
          <a:p>
            <a:r>
              <a:rPr lang="es" b="1" dirty="0">
                <a:latin typeface="Open Sans SemiBold" panose="020B0606030504020204" pitchFamily="34" charset="0"/>
                <a:ea typeface="Open Sans SemiBold" panose="020B0606030504020204" pitchFamily="34" charset="0"/>
                <a:cs typeface="Open Sans SemiBold" panose="020B0606030504020204" pitchFamily="34" charset="0"/>
              </a:rPr>
              <a:t>Romina De Angelis</a:t>
            </a:r>
          </a:p>
          <a:p>
            <a:r>
              <a:rPr lang="es" sz="2000" dirty="0">
                <a:latin typeface="Open Sans" pitchFamily="2" charset="0"/>
                <a:ea typeface="Open Sans" pitchFamily="2" charset="0"/>
                <a:cs typeface="Open Sans" pitchFamily="2" charset="0"/>
              </a:rPr>
              <a:t>Especialista en Métodos de Investigación Social y Cualitativa</a:t>
            </a:r>
          </a:p>
        </p:txBody>
      </p:sp>
    </p:spTree>
    <p:extLst>
      <p:ext uri="{BB962C8B-B14F-4D97-AF65-F5344CB8AC3E}">
        <p14:creationId xmlns:p14="http://schemas.microsoft.com/office/powerpoint/2010/main" val="140787736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765158-52CA-8202-C7AD-B6C80655B1D4}"/>
              </a:ext>
            </a:extLst>
          </p:cNvPr>
          <p:cNvSpPr>
            <a:spLocks noGrp="1"/>
          </p:cNvSpPr>
          <p:nvPr>
            <p:ph idx="1"/>
          </p:nvPr>
        </p:nvSpPr>
        <p:spPr/>
        <p:txBody>
          <a:bodyPr/>
          <a:lstStyle/>
          <a:p>
            <a:pPr marL="0" indent="0">
              <a:buNone/>
            </a:pPr>
            <a:r>
              <a:rPr lang="es" dirty="0">
                <a:latin typeface="Open Sans Light"/>
                <a:ea typeface="Open Sans Light"/>
                <a:cs typeface="Open Sans Light"/>
              </a:rPr>
              <a:t>Comprender:</a:t>
            </a:r>
            <a:endParaRPr lang="en-GB" dirty="0"/>
          </a:p>
          <a:p>
            <a:r>
              <a:rPr lang="es-ES" dirty="0">
                <a:latin typeface="Open Sans Light"/>
                <a:ea typeface="Open Sans Light"/>
                <a:cs typeface="Open Sans Light"/>
              </a:rPr>
              <a:t>El papel de la investigación y los datos </a:t>
            </a:r>
            <a:r>
              <a:rPr lang="es" dirty="0">
                <a:latin typeface="Open Sans Light"/>
                <a:ea typeface="Open Sans Light"/>
                <a:cs typeface="Open Sans Light"/>
              </a:rPr>
              <a:t>cualitativos </a:t>
            </a:r>
            <a:r>
              <a:rPr lang="en-GB" dirty="0">
                <a:latin typeface="Open Sans Light"/>
                <a:ea typeface="Open Sans Light"/>
                <a:cs typeface="Open Sans Light"/>
              </a:rPr>
              <a:t>VS </a:t>
            </a:r>
            <a:r>
              <a:rPr lang="en-GB" dirty="0" err="1">
                <a:latin typeface="Open Sans Light"/>
                <a:ea typeface="Open Sans Light"/>
                <a:cs typeface="Open Sans Light"/>
              </a:rPr>
              <a:t>cuantitativos</a:t>
            </a:r>
            <a:r>
              <a:rPr lang="es" dirty="0">
                <a:latin typeface="Open Sans Light"/>
                <a:ea typeface="Open Sans Light"/>
                <a:cs typeface="Open Sans Light"/>
              </a:rPr>
              <a:t>.</a:t>
            </a:r>
            <a:endParaRPr lang="en-GB" dirty="0"/>
          </a:p>
          <a:p>
            <a:r>
              <a:rPr lang="es" dirty="0">
                <a:latin typeface="Open Sans Light"/>
                <a:ea typeface="Open Sans Light"/>
                <a:cs typeface="Open Sans Light"/>
              </a:rPr>
              <a:t>Las características de los datos cualitativos </a:t>
            </a:r>
            <a:r>
              <a:rPr lang="en-GB" dirty="0">
                <a:latin typeface="Open Sans Light"/>
                <a:ea typeface="Open Sans Light"/>
                <a:cs typeface="Open Sans Light"/>
              </a:rPr>
              <a:t>VS </a:t>
            </a:r>
            <a:r>
              <a:rPr lang="en-GB" dirty="0" err="1">
                <a:latin typeface="Open Sans Light"/>
                <a:ea typeface="Open Sans Light"/>
                <a:cs typeface="Open Sans Light"/>
              </a:rPr>
              <a:t>cuantitativos</a:t>
            </a:r>
            <a:r>
              <a:rPr lang="es" dirty="0">
                <a:latin typeface="Open Sans Light"/>
                <a:ea typeface="Open Sans Light"/>
                <a:cs typeface="Open Sans Light"/>
              </a:rPr>
              <a:t>.</a:t>
            </a:r>
          </a:p>
          <a:p>
            <a:r>
              <a:rPr lang="es" dirty="0">
                <a:latin typeface="Open Sans Light"/>
                <a:ea typeface="Open Sans Light"/>
                <a:cs typeface="Open Sans Light"/>
              </a:rPr>
              <a:t>El flujo en los datos cualitativos </a:t>
            </a:r>
            <a:r>
              <a:rPr lang="en-GB" dirty="0">
                <a:latin typeface="Open Sans Light"/>
                <a:ea typeface="Open Sans Light"/>
                <a:cs typeface="Open Sans Light"/>
              </a:rPr>
              <a:t>VS </a:t>
            </a:r>
            <a:r>
              <a:rPr lang="en-GB" dirty="0" err="1">
                <a:latin typeface="Open Sans Light"/>
                <a:ea typeface="Open Sans Light"/>
                <a:cs typeface="Open Sans Light"/>
              </a:rPr>
              <a:t>cuantitativos</a:t>
            </a:r>
            <a:r>
              <a:rPr lang="es" dirty="0">
                <a:latin typeface="Open Sans Light"/>
                <a:ea typeface="Open Sans Light"/>
                <a:cs typeface="Open Sans Light"/>
              </a:rPr>
              <a:t>.</a:t>
            </a:r>
            <a:endParaRPr lang="en-GB" dirty="0"/>
          </a:p>
          <a:p>
            <a:endParaRPr lang="en-GB" dirty="0"/>
          </a:p>
        </p:txBody>
      </p:sp>
      <p:sp>
        <p:nvSpPr>
          <p:cNvPr id="3" name="Slide Number Placeholder 2">
            <a:extLst>
              <a:ext uri="{FF2B5EF4-FFF2-40B4-BE49-F238E27FC236}">
                <a16:creationId xmlns:a16="http://schemas.microsoft.com/office/drawing/2014/main" id="{94B78AC0-E376-DF37-2D8A-19B23AB5857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Title 3">
            <a:extLst>
              <a:ext uri="{FF2B5EF4-FFF2-40B4-BE49-F238E27FC236}">
                <a16:creationId xmlns:a16="http://schemas.microsoft.com/office/drawing/2014/main" id="{B9DF4CA1-AF57-18CF-6A8D-B8D1C3C53159}"/>
              </a:ext>
            </a:extLst>
          </p:cNvPr>
          <p:cNvSpPr>
            <a:spLocks noGrp="1"/>
          </p:cNvSpPr>
          <p:nvPr>
            <p:ph type="title"/>
          </p:nvPr>
        </p:nvSpPr>
        <p:spPr/>
        <p:txBody>
          <a:bodyPr/>
          <a:lstStyle/>
          <a:p>
            <a:r>
              <a:rPr lang="es" dirty="0">
                <a:latin typeface="Open Sans"/>
                <a:ea typeface="Open Sans"/>
                <a:cs typeface="Open Sans"/>
              </a:rPr>
              <a:t>Objetivos</a:t>
            </a:r>
            <a:endParaRPr lang="en-GB" dirty="0"/>
          </a:p>
        </p:txBody>
      </p:sp>
    </p:spTree>
    <p:custDataLst>
      <p:tags r:id="rId1"/>
    </p:custDataLst>
    <p:extLst>
      <p:ext uri="{BB962C8B-B14F-4D97-AF65-F5344CB8AC3E}">
        <p14:creationId xmlns:p14="http://schemas.microsoft.com/office/powerpoint/2010/main" val="1155595290"/>
      </p:ext>
    </p:extLst>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9"/>
                                          </p:stCondLst>
                                        </p:cTn>
                                        <p:tgtEl>
                                          <p:spTgt spid="2">
                                            <p:txEl>
                                              <p:pRg st="0" end="0"/>
                                            </p:txEl>
                                          </p:spTgt>
                                        </p:tgtEl>
                                        <p:attrNameLst>
                                          <p:attrName>style.visibility</p:attrName>
                                        </p:attrNameLst>
                                      </p:cBhvr>
                                      <p:to>
                                        <p:strVal val="visible"/>
                                      </p:to>
                                    </p:set>
                                  </p:childTnLst>
                                </p:cTn>
                              </p:par>
                            </p:childTnLst>
                          </p:cTn>
                        </p:par>
                        <p:par>
                          <p:cTn id="7" fill="hold">
                            <p:stCondLst>
                              <p:cond delay="5010"/>
                            </p:stCondLst>
                            <p:childTnLst>
                              <p:par>
                                <p:cTn id="8" presetID="1" presetClass="entr" presetSubtype="0" fill="hold" grpId="0" nodeType="afterEffect">
                                  <p:stCondLst>
                                    <p:cond delay="1000"/>
                                  </p:stCondLst>
                                  <p:childTnLst>
                                    <p:set>
                                      <p:cBhvr>
                                        <p:cTn id="9" dur="1" fill="hold">
                                          <p:stCondLst>
                                            <p:cond delay="9"/>
                                          </p:stCondLst>
                                        </p:cTn>
                                        <p:tgtEl>
                                          <p:spTgt spid="2">
                                            <p:txEl>
                                              <p:pRg st="1" end="1"/>
                                            </p:txEl>
                                          </p:spTgt>
                                        </p:tgtEl>
                                        <p:attrNameLst>
                                          <p:attrName>style.visibility</p:attrName>
                                        </p:attrNameLst>
                                      </p:cBhvr>
                                      <p:to>
                                        <p:strVal val="visible"/>
                                      </p:to>
                                    </p:set>
                                  </p:childTnLst>
                                </p:cTn>
                              </p:par>
                            </p:childTnLst>
                          </p:cTn>
                        </p:par>
                        <p:par>
                          <p:cTn id="10" fill="hold">
                            <p:stCondLst>
                              <p:cond delay="6020"/>
                            </p:stCondLst>
                            <p:childTnLst>
                              <p:par>
                                <p:cTn id="11" presetID="1" presetClass="entr" presetSubtype="0" fill="hold" grpId="0" nodeType="afterEffect">
                                  <p:stCondLst>
                                    <p:cond delay="7000"/>
                                  </p:stCondLst>
                                  <p:childTnLst>
                                    <p:set>
                                      <p:cBhvr>
                                        <p:cTn id="12" dur="1" fill="hold">
                                          <p:stCondLst>
                                            <p:cond delay="9"/>
                                          </p:stCondLst>
                                        </p:cTn>
                                        <p:tgtEl>
                                          <p:spTgt spid="2">
                                            <p:txEl>
                                              <p:pRg st="2" end="2"/>
                                            </p:txEl>
                                          </p:spTgt>
                                        </p:tgtEl>
                                        <p:attrNameLst>
                                          <p:attrName>style.visibility</p:attrName>
                                        </p:attrNameLst>
                                      </p:cBhvr>
                                      <p:to>
                                        <p:strVal val="visible"/>
                                      </p:to>
                                    </p:set>
                                  </p:childTnLst>
                                </p:cTn>
                              </p:par>
                            </p:childTnLst>
                          </p:cTn>
                        </p:par>
                        <p:par>
                          <p:cTn id="13" fill="hold">
                            <p:stCondLst>
                              <p:cond delay="13030"/>
                            </p:stCondLst>
                            <p:childTnLst>
                              <p:par>
                                <p:cTn id="14" presetID="1" presetClass="entr" presetSubtype="0" fill="hold" grpId="0" nodeType="afterEffect">
                                  <p:stCondLst>
                                    <p:cond delay="6000"/>
                                  </p:stCondLst>
                                  <p:childTnLst>
                                    <p:set>
                                      <p:cBhvr>
                                        <p:cTn id="15" dur="1" fill="hold">
                                          <p:stCondLst>
                                            <p:cond delay="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3150" y="441325"/>
            <a:ext cx="6356936" cy="5653088"/>
          </a:xfrm>
        </p:spPr>
        <p:txBody>
          <a:bodyPr/>
          <a:lstStyle/>
          <a:p>
            <a:pPr lvl="0"/>
            <a:r>
              <a:rPr lang="es" b="1" dirty="0">
                <a:latin typeface="Open Sans SemiBold" pitchFamily="2" charset="0"/>
                <a:ea typeface="Open Sans SemiBold" pitchFamily="2" charset="0"/>
                <a:cs typeface="Open Sans SemiBold" pitchFamily="2" charset="0"/>
              </a:rPr>
              <a:t>Cual: </a:t>
            </a:r>
            <a:r>
              <a:rPr lang="es" dirty="0"/>
              <a:t>Explorar percepciones y experiencias y comprender e interpretar la naturaleza de los fenómenos e interacciones sociales a través de los puntos de vista de otros, generalmente en un contexto específico.</a:t>
            </a:r>
          </a:p>
          <a:p>
            <a:pPr lvl="0"/>
            <a:r>
              <a:rPr lang="es" b="1" dirty="0">
                <a:latin typeface="Open Sans SemiBold" pitchFamily="2" charset="0"/>
                <a:ea typeface="Open Sans SemiBold" pitchFamily="2" charset="0"/>
                <a:cs typeface="Open Sans SemiBold" pitchFamily="2" charset="0"/>
              </a:rPr>
              <a:t>Cuantitativa</a:t>
            </a:r>
            <a:r>
              <a:rPr lang="es" b="1">
                <a:latin typeface="Open Sans SemiBold" pitchFamily="2" charset="0"/>
                <a:ea typeface="Open Sans SemiBold" pitchFamily="2" charset="0"/>
                <a:cs typeface="Open Sans SemiBold" pitchFamily="2" charset="0"/>
              </a:rPr>
              <a:t>: </a:t>
            </a:r>
            <a:r>
              <a:rPr lang="es" dirty="0"/>
              <a:t>D</a:t>
            </a:r>
            <a:r>
              <a:rPr lang="es"/>
              <a:t>escribir </a:t>
            </a:r>
            <a:r>
              <a:rPr lang="es" dirty="0"/>
              <a:t>una población, probar hipótesis, determinar causa y efecto (experimentos) y hacer predicciones que puedan generalizarse </a:t>
            </a:r>
            <a:r>
              <a:rPr lang="es" dirty="0" err="1"/>
              <a:t>a </a:t>
            </a:r>
            <a:r>
              <a:rPr lang="es" dirty="0"/>
              <a:t>una población más grande.</a:t>
            </a:r>
          </a:p>
        </p:txBody>
      </p:sp>
      <p:sp>
        <p:nvSpPr>
          <p:cNvPr id="4" name="Slide Number Placeholder 3">
            <a:extLst>
              <a:ext uri="{FF2B5EF4-FFF2-40B4-BE49-F238E27FC236}">
                <a16:creationId xmlns:a16="http://schemas.microsoft.com/office/drawing/2014/main" id="{2FDC93A8-43E3-36FE-25B7-797CDFE169A4}"/>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4</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7" y="440827"/>
            <a:ext cx="3621157" cy="5287670"/>
          </a:xfrm>
        </p:spPr>
        <p:txBody>
          <a:bodyPr>
            <a:normAutofit/>
          </a:bodyPr>
          <a:lstStyle/>
          <a:p>
            <a:r>
              <a:rPr lang="es" sz="3600" dirty="0"/>
              <a:t>Propósito de la investigación cualitativa y cuantitativa</a:t>
            </a:r>
          </a:p>
        </p:txBody>
      </p:sp>
    </p:spTree>
    <p:custDataLst>
      <p:tags r:id="rId1"/>
    </p:custDataLst>
    <p:extLst>
      <p:ext uri="{BB962C8B-B14F-4D97-AF65-F5344CB8AC3E}">
        <p14:creationId xmlns:p14="http://schemas.microsoft.com/office/powerpoint/2010/main" val="379524247"/>
      </p:ext>
    </p:extLst>
  </p:cSld>
  <p:clrMapOvr>
    <a:masterClrMapping/>
  </p:clrMapOvr>
  <mc:AlternateContent xmlns:mc="http://schemas.openxmlformats.org/markup-compatibility/2006" xmlns:p14="http://schemas.microsoft.com/office/powerpoint/2010/main">
    <mc:Choice Requires="p14">
      <p:transition spd="slow" p14:dur="2000" advClick="0" advTm="46000"/>
    </mc:Choice>
    <mc:Fallback xmlns="">
      <p:transition spd="slow" advClick="0" advTm="4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5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C8AC6F-65DD-5230-42D3-8A54F41B1C57}"/>
              </a:ext>
            </a:extLst>
          </p:cNvPr>
          <p:cNvSpPr>
            <a:spLocks noGrp="1"/>
          </p:cNvSpPr>
          <p:nvPr>
            <p:ph idx="1"/>
          </p:nvPr>
        </p:nvSpPr>
        <p:spPr>
          <a:xfrm>
            <a:off x="4661452" y="440827"/>
            <a:ext cx="6750260" cy="5664653"/>
          </a:xfrm>
        </p:spPr>
        <p:txBody>
          <a:bodyPr/>
          <a:lstStyle/>
          <a:p>
            <a:endParaRPr lang="en-US" dirty="0"/>
          </a:p>
          <a:p>
            <a:pPr marL="457200" indent="-457200">
              <a:buFont typeface="+mj-lt"/>
              <a:buAutoNum type="arabicPeriod"/>
            </a:pPr>
            <a:r>
              <a:rPr lang="es" dirty="0"/>
              <a:t>Descriptiva (¿Qué está pasando?)</a:t>
            </a:r>
          </a:p>
          <a:p>
            <a:pPr marL="457200" indent="-457200">
              <a:buFont typeface="+mj-lt"/>
              <a:buAutoNum type="arabicPeriod"/>
            </a:pPr>
            <a:r>
              <a:rPr lang="es" dirty="0"/>
              <a:t>Explicativa (¿Por qué está pasando esto?)</a:t>
            </a:r>
            <a:endParaRPr lang="en-GB" dirty="0"/>
          </a:p>
          <a:p>
            <a:pPr marL="457200" indent="-457200">
              <a:buFont typeface="+mj-lt"/>
              <a:buAutoNum type="arabicPeriod"/>
            </a:pPr>
            <a:r>
              <a:rPr lang="es" dirty="0"/>
              <a:t>Exploratoria (¿Cómo es para las personas que lo experimentan?)</a:t>
            </a:r>
          </a:p>
        </p:txBody>
      </p:sp>
      <p:sp>
        <p:nvSpPr>
          <p:cNvPr id="3" name="Title 2">
            <a:extLst>
              <a:ext uri="{FF2B5EF4-FFF2-40B4-BE49-F238E27FC236}">
                <a16:creationId xmlns:a16="http://schemas.microsoft.com/office/drawing/2014/main" id="{C1188D08-7EAC-7C22-CD99-83A5064A9CFF}"/>
              </a:ext>
            </a:extLst>
          </p:cNvPr>
          <p:cNvSpPr>
            <a:spLocks noGrp="1"/>
          </p:cNvSpPr>
          <p:nvPr>
            <p:ph type="title"/>
          </p:nvPr>
        </p:nvSpPr>
        <p:spPr>
          <a:xfrm>
            <a:off x="248478" y="440826"/>
            <a:ext cx="3795016" cy="5448245"/>
          </a:xfrm>
        </p:spPr>
        <p:txBody>
          <a:bodyPr>
            <a:normAutofit/>
          </a:bodyPr>
          <a:lstStyle/>
          <a:p>
            <a:r>
              <a:rPr lang="es" sz="3500" dirty="0"/>
              <a:t>¿Qué preguntas responde la investigación cualitativa?</a:t>
            </a:r>
            <a:endParaRPr lang="en-GB" sz="1600" dirty="0"/>
          </a:p>
        </p:txBody>
      </p:sp>
      <p:sp>
        <p:nvSpPr>
          <p:cNvPr id="4" name="Slide Number Placeholder 3">
            <a:extLst>
              <a:ext uri="{FF2B5EF4-FFF2-40B4-BE49-F238E27FC236}">
                <a16:creationId xmlns:a16="http://schemas.microsoft.com/office/drawing/2014/main" id="{7D46CCB6-455E-2F14-A9FF-CD3F90C9315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custDataLst>
      <p:tags r:id="rId1"/>
    </p:custDataLst>
    <p:extLst>
      <p:ext uri="{BB962C8B-B14F-4D97-AF65-F5344CB8AC3E}">
        <p14:creationId xmlns:p14="http://schemas.microsoft.com/office/powerpoint/2010/main" val="2564205089"/>
      </p:ext>
    </p:extLst>
  </p:cSld>
  <p:clrMapOvr>
    <a:masterClrMapping/>
  </p:clrMapOvr>
  <mc:AlternateContent xmlns:mc="http://schemas.openxmlformats.org/markup-compatibility/2006" xmlns:p14="http://schemas.microsoft.com/office/powerpoint/2010/main">
    <mc:Choice Requires="p14">
      <p:transition spd="slow" p14:dur="2000" advClick="0" advTm="51000"/>
    </mc:Choice>
    <mc:Fallback xmlns="">
      <p:transition spd="slow" advClick="0" advTm="5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1000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par>
                          <p:cTn id="10" fill="hold">
                            <p:stCondLst>
                              <p:cond delay="12000"/>
                            </p:stCondLst>
                            <p:childTnLst>
                              <p:par>
                                <p:cTn id="11" presetID="1" presetClass="entr" presetSubtype="0" fill="hold" grpId="0" nodeType="afterEffect">
                                  <p:stCondLst>
                                    <p:cond delay="80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611757" y="440827"/>
            <a:ext cx="7273501" cy="5664653"/>
          </a:xfrm>
        </p:spPr>
        <p:txBody>
          <a:bodyPr/>
          <a:lstStyle/>
          <a:p>
            <a:pPr lvl="0"/>
            <a:r>
              <a:rPr lang="es-ES" dirty="0"/>
              <a:t>Los datos recopilados en estudios cualitativos ayudan a </a:t>
            </a:r>
            <a:r>
              <a:rPr lang="es-ES" b="1" dirty="0"/>
              <a:t>comprender los procesos </a:t>
            </a:r>
            <a:r>
              <a:rPr lang="es-ES" dirty="0"/>
              <a:t>relacionados con cómo se manifiestan las ideas o cómo se desarrollan los fenómenos en la vida real.</a:t>
            </a:r>
          </a:p>
          <a:p>
            <a:pPr lvl="0"/>
            <a:r>
              <a:rPr lang="es-ES" dirty="0"/>
              <a:t>Por ejemplo, los agricultores pueden narrar cómo aprendieron y finalmente llevaron a cabo prácticas de EA en sus parcelas.</a:t>
            </a:r>
          </a:p>
          <a:p>
            <a:pPr lvl="0"/>
            <a:r>
              <a:rPr lang="es-ES" dirty="0"/>
              <a:t>La narrativa anterior puede revelar factores que facilitaron u obstaculizaron la adopción de prácticas de EA.</a:t>
            </a:r>
            <a:endParaRPr lang="e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677570" cy="5287670"/>
          </a:xfrm>
        </p:spPr>
        <p:txBody>
          <a:bodyPr>
            <a:normAutofit/>
          </a:bodyPr>
          <a:lstStyle/>
          <a:p>
            <a:r>
              <a:rPr lang="es" sz="4400" dirty="0"/>
              <a:t>Papel de los datos cualitativos</a:t>
            </a:r>
          </a:p>
        </p:txBody>
      </p:sp>
      <p:sp>
        <p:nvSpPr>
          <p:cNvPr id="4" name="Slide Number Placeholder 3">
            <a:extLst>
              <a:ext uri="{FF2B5EF4-FFF2-40B4-BE49-F238E27FC236}">
                <a16:creationId xmlns:a16="http://schemas.microsoft.com/office/drawing/2014/main" id="{F9EFC172-10A6-2E71-5B87-60B00F5B307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custDataLst>
      <p:tags r:id="rId1"/>
    </p:custDataLst>
    <p:extLst>
      <p:ext uri="{BB962C8B-B14F-4D97-AF65-F5344CB8AC3E}">
        <p14:creationId xmlns:p14="http://schemas.microsoft.com/office/powerpoint/2010/main" val="3046286083"/>
      </p:ext>
    </p:extLst>
  </p:cSld>
  <p:clrMapOvr>
    <a:masterClrMapping/>
  </p:clrMapOvr>
  <mc:AlternateContent xmlns:mc="http://schemas.openxmlformats.org/markup-compatibility/2006" xmlns:p14="http://schemas.microsoft.com/office/powerpoint/2010/main">
    <mc:Choice Requires="p14">
      <p:transition spd="slow" p14:dur="2000" advClick="0" advTm="34000"/>
    </mc:Choice>
    <mc:Fallback xmlns="">
      <p:transition spd="slow" advClick="0" advTm="3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411980" y="440828"/>
            <a:ext cx="7531541" cy="5664652"/>
          </a:xfrm>
        </p:spPr>
        <p:txBody>
          <a:bodyPr>
            <a:normAutofit lnSpcReduction="10000"/>
          </a:bodyPr>
          <a:lstStyle/>
          <a:p>
            <a:pPr lvl="0"/>
            <a:r>
              <a:rPr lang="es-ES" dirty="0"/>
              <a:t>Ayuda a desarrollar una imagen más clara de qué factores gobiernan </a:t>
            </a:r>
            <a:r>
              <a:rPr lang="es-ES" b="1" dirty="0"/>
              <a:t>las opiniones y las creencias de las personas </a:t>
            </a:r>
            <a:r>
              <a:rPr lang="es-ES" dirty="0"/>
              <a:t>sobre un tema o una práctica.</a:t>
            </a:r>
          </a:p>
          <a:p>
            <a:pPr marL="358775" lvl="0" indent="0">
              <a:buNone/>
            </a:pPr>
            <a:r>
              <a:rPr lang="es-ES" dirty="0"/>
              <a:t>Por ejemplo, la exploración de las perspectivas de los agricultores hacia las prácticas de EA.</a:t>
            </a:r>
          </a:p>
          <a:p>
            <a:pPr lvl="0"/>
            <a:r>
              <a:rPr lang="es-ES" dirty="0"/>
              <a:t>A diferencia de los enfoques cuantitativos, que utilizan categorías cuantificables y sus relaciones para construir modelos que produzcan estimaciones sobre comportamientos, los enfoques cualitativos utilizan las creencias, normas, tradiciones y valores culturales de las personas para construir un modelo.</a:t>
            </a:r>
          </a:p>
          <a:p>
            <a:pPr lvl="0"/>
            <a:r>
              <a:rPr lang="es-ES" dirty="0"/>
              <a:t>Explorar las perspectivas de los agricultores sobre las prácticas agroambientales puede explicar por qué están o no a favor de ellas y qué factores apoyan o dificultan su adopción.</a:t>
            </a:r>
            <a:endParaRPr lang="e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677570" cy="5287670"/>
          </a:xfrm>
        </p:spPr>
        <p:txBody>
          <a:bodyPr>
            <a:normAutofit/>
          </a:bodyPr>
          <a:lstStyle/>
          <a:p>
            <a:r>
              <a:rPr lang="es" sz="4400" dirty="0"/>
              <a:t>Papel de los datos cualitativos</a:t>
            </a:r>
          </a:p>
        </p:txBody>
      </p:sp>
      <p:sp>
        <p:nvSpPr>
          <p:cNvPr id="4" name="Slide Number Placeholder 3">
            <a:extLst>
              <a:ext uri="{FF2B5EF4-FFF2-40B4-BE49-F238E27FC236}">
                <a16:creationId xmlns:a16="http://schemas.microsoft.com/office/drawing/2014/main" id="{2CDD3DD8-A37F-611F-F2AB-FA19BF2E2DC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custDataLst>
      <p:tags r:id="rId1"/>
    </p:custDataLst>
    <p:extLst>
      <p:ext uri="{BB962C8B-B14F-4D97-AF65-F5344CB8AC3E}">
        <p14:creationId xmlns:p14="http://schemas.microsoft.com/office/powerpoint/2010/main" val="1239764420"/>
      </p:ext>
    </p:extLst>
  </p:cSld>
  <p:clrMapOvr>
    <a:masterClrMapping/>
  </p:clrMapOvr>
  <mc:AlternateContent xmlns:mc="http://schemas.openxmlformats.org/markup-compatibility/2006" xmlns:p14="http://schemas.microsoft.com/office/powerpoint/2010/main">
    <mc:Choice Requires="p14">
      <p:transition spd="slow" p14:dur="2000" advClick="0" advTm="107000"/>
    </mc:Choice>
    <mc:Fallback xmlns="">
      <p:transition spd="slow" advClick="0" advTm="10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2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5E4A54-FFE9-9194-E24D-C91AB653B64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Rectangle: Rounded Corners 4">
            <a:extLst>
              <a:ext uri="{FF2B5EF4-FFF2-40B4-BE49-F238E27FC236}">
                <a16:creationId xmlns:a16="http://schemas.microsoft.com/office/drawing/2014/main" id="{E188C4DD-C7AD-3CEC-2E77-DD6403372E14}"/>
              </a:ext>
            </a:extLst>
          </p:cNvPr>
          <p:cNvSpPr/>
          <p:nvPr/>
        </p:nvSpPr>
        <p:spPr>
          <a:xfrm>
            <a:off x="3661086" y="1062903"/>
            <a:ext cx="7750625" cy="52251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bg1"/>
                </a:solidFill>
                <a:latin typeface="Calibri"/>
                <a:cs typeface="Calibri"/>
              </a:rPr>
              <a:t>Por ejemplo, las creencias culturales vinculadas a cultivos particulares, como el tabú vinculado al maní </a:t>
            </a:r>
            <a:r>
              <a:rPr lang="es-ES" sz="2800" dirty="0" err="1">
                <a:solidFill>
                  <a:schemeClr val="bg1"/>
                </a:solidFill>
                <a:latin typeface="Calibri"/>
                <a:cs typeface="Calibri"/>
              </a:rPr>
              <a:t>Bambara</a:t>
            </a:r>
            <a:r>
              <a:rPr lang="es-ES" sz="2800" dirty="0">
                <a:solidFill>
                  <a:schemeClr val="bg1"/>
                </a:solidFill>
                <a:latin typeface="Calibri"/>
                <a:cs typeface="Calibri"/>
              </a:rPr>
              <a:t> en Malawi en el pasado. La gente creía que sólo las mujeres que ya habían perdido un hijo podían plantarlo, de lo contrario se corría el riesgo de atraer la muerte a la casa. De manera similar, había otros simbolismos de vida/muerte y prácticas de brujería asociadas al maní.</a:t>
            </a:r>
            <a:endParaRPr lang="en-US" sz="2800" dirty="0">
              <a:solidFill>
                <a:schemeClr val="bg1"/>
              </a:solidFill>
              <a:ea typeface="Open Sans"/>
              <a:cs typeface="Open Sans"/>
            </a:endParaRPr>
          </a:p>
        </p:txBody>
      </p:sp>
    </p:spTree>
    <p:extLst>
      <p:ext uri="{BB962C8B-B14F-4D97-AF65-F5344CB8AC3E}">
        <p14:creationId xmlns:p14="http://schemas.microsoft.com/office/powerpoint/2010/main" val="108235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502426" y="440827"/>
            <a:ext cx="7382832" cy="5751251"/>
          </a:xfrm>
        </p:spPr>
        <p:txBody>
          <a:bodyPr/>
          <a:lstStyle/>
          <a:p>
            <a:pPr lvl="0"/>
            <a:r>
              <a:rPr lang="es" dirty="0"/>
              <a:t>Proporcionar </a:t>
            </a:r>
            <a:r>
              <a:rPr lang="es" b="1" dirty="0"/>
              <a:t>significados e ideas </a:t>
            </a:r>
            <a:r>
              <a:rPr lang="es" dirty="0"/>
              <a:t>que son comunes dentro de uno o más grupos sociales.</a:t>
            </a:r>
          </a:p>
          <a:p>
            <a:pPr lvl="0"/>
            <a:r>
              <a:rPr lang="es-ES" sz="2200" dirty="0"/>
              <a:t>Se diferencia de los enfoques cuantitativos que atribuyen significado mediante la categorización y codificación de variables.</a:t>
            </a:r>
          </a:p>
          <a:p>
            <a:pPr marL="457200" lvl="1" indent="0">
              <a:buNone/>
            </a:pPr>
            <a:r>
              <a:rPr lang="es-ES" dirty="0"/>
              <a:t>1) Por ejemplo, las experiencias de las mujeres y sus significados dentro de comunidades o grupos pueden mejorar la equidad de género.</a:t>
            </a:r>
          </a:p>
          <a:p>
            <a:pPr marL="457200" lvl="1" indent="0">
              <a:buNone/>
            </a:pPr>
            <a:r>
              <a:rPr lang="es-ES" dirty="0"/>
              <a:t>2) Por ejemplo, cultivo de maní </a:t>
            </a:r>
            <a:r>
              <a:rPr lang="es-ES" dirty="0" err="1"/>
              <a:t>Bambara</a:t>
            </a:r>
            <a:r>
              <a:rPr lang="es-ES" dirty="0"/>
              <a:t>. Un enfoque cuantitativo habría identificado bajos niveles de adopción o una baja demanda del mercado, sin explorar el sistema de creencias que influye en esos factores.</a:t>
            </a:r>
            <a:endParaRPr lang="e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677570" cy="5287670"/>
          </a:xfrm>
        </p:spPr>
        <p:txBody>
          <a:bodyPr>
            <a:normAutofit/>
          </a:bodyPr>
          <a:lstStyle/>
          <a:p>
            <a:r>
              <a:rPr lang="es" sz="4400" dirty="0"/>
              <a:t>Papel de los datos cualitativos</a:t>
            </a:r>
          </a:p>
        </p:txBody>
      </p:sp>
      <p:sp>
        <p:nvSpPr>
          <p:cNvPr id="4" name="Slide Number Placeholder 3">
            <a:extLst>
              <a:ext uri="{FF2B5EF4-FFF2-40B4-BE49-F238E27FC236}">
                <a16:creationId xmlns:a16="http://schemas.microsoft.com/office/drawing/2014/main" id="{D53B2CB9-6568-FE24-59BD-7E93A0BAFF7B}"/>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custDataLst>
      <p:tags r:id="rId1"/>
    </p:custDataLst>
    <p:extLst>
      <p:ext uri="{BB962C8B-B14F-4D97-AF65-F5344CB8AC3E}">
        <p14:creationId xmlns:p14="http://schemas.microsoft.com/office/powerpoint/2010/main" val="1192479784"/>
      </p:ext>
    </p:extLst>
  </p:cSld>
  <p:clrMapOvr>
    <a:masterClrMapping/>
  </p:clrMapOvr>
  <mc:AlternateContent xmlns:mc="http://schemas.openxmlformats.org/markup-compatibility/2006" xmlns:p14="http://schemas.microsoft.com/office/powerpoint/2010/main">
    <mc:Choice Requires="p14">
      <p:transition spd="slow" p14:dur="2000" advClick="0" advTm="70000"/>
    </mc:Choice>
    <mc:Fallback xmlns="">
      <p:transition spd="slow" advClick="0" advTm="7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1.8|7.7|6.4"/>
</p:tagLst>
</file>

<file path=ppt/tags/tag10.xml><?xml version="1.0" encoding="utf-8"?>
<p:tagLst xmlns:a="http://schemas.openxmlformats.org/drawingml/2006/main" xmlns:r="http://schemas.openxmlformats.org/officeDocument/2006/relationships" xmlns:p="http://schemas.openxmlformats.org/presentationml/2006/main">
  <p:tag name="TIMING" val="|1.5|43.4"/>
</p:tagLst>
</file>

<file path=ppt/tags/tag11.xml><?xml version="1.0" encoding="utf-8"?>
<p:tagLst xmlns:a="http://schemas.openxmlformats.org/drawingml/2006/main" xmlns:r="http://schemas.openxmlformats.org/officeDocument/2006/relationships" xmlns:p="http://schemas.openxmlformats.org/presentationml/2006/main">
  <p:tag name="TIMING" val="|1.5|43.4"/>
</p:tagLst>
</file>

<file path=ppt/tags/tag2.xml><?xml version="1.0" encoding="utf-8"?>
<p:tagLst xmlns:a="http://schemas.openxmlformats.org/drawingml/2006/main" xmlns:r="http://schemas.openxmlformats.org/officeDocument/2006/relationships" xmlns:p="http://schemas.openxmlformats.org/presentationml/2006/main">
  <p:tag name="TIMING" val="|2|25.3"/>
</p:tagLst>
</file>

<file path=ppt/tags/tag3.xml><?xml version="1.0" encoding="utf-8"?>
<p:tagLst xmlns:a="http://schemas.openxmlformats.org/drawingml/2006/main" xmlns:r="http://schemas.openxmlformats.org/officeDocument/2006/relationships" xmlns:p="http://schemas.openxmlformats.org/presentationml/2006/main">
  <p:tag name="TIMING" val="|2.1|10.4|10.7"/>
</p:tagLst>
</file>

<file path=ppt/tags/tag4.xml><?xml version="1.0" encoding="utf-8"?>
<p:tagLst xmlns:a="http://schemas.openxmlformats.org/drawingml/2006/main" xmlns:r="http://schemas.openxmlformats.org/officeDocument/2006/relationships" xmlns:p="http://schemas.openxmlformats.org/presentationml/2006/main">
  <p:tag name="TIMING" val="|2|12.9"/>
</p:tagLst>
</file>

<file path=ppt/tags/tag5.xml><?xml version="1.0" encoding="utf-8"?>
<p:tagLst xmlns:a="http://schemas.openxmlformats.org/drawingml/2006/main" xmlns:r="http://schemas.openxmlformats.org/officeDocument/2006/relationships" xmlns:p="http://schemas.openxmlformats.org/presentationml/2006/main">
  <p:tag name="TIMING" val="|3.4|40.8"/>
</p:tagLst>
</file>

<file path=ppt/tags/tag6.xml><?xml version="1.0" encoding="utf-8"?>
<p:tagLst xmlns:a="http://schemas.openxmlformats.org/drawingml/2006/main" xmlns:r="http://schemas.openxmlformats.org/officeDocument/2006/relationships" xmlns:p="http://schemas.openxmlformats.org/presentationml/2006/main">
  <p:tag name="TIMING" val="|1.3|23.3"/>
</p:tagLst>
</file>

<file path=ppt/tags/tag7.xml><?xml version="1.0" encoding="utf-8"?>
<p:tagLst xmlns:a="http://schemas.openxmlformats.org/drawingml/2006/main" xmlns:r="http://schemas.openxmlformats.org/officeDocument/2006/relationships" xmlns:p="http://schemas.openxmlformats.org/presentationml/2006/main">
  <p:tag name="TIMING" val="|2.1|19.6"/>
</p:tagLst>
</file>

<file path=ppt/tags/tag8.xml><?xml version="1.0" encoding="utf-8"?>
<p:tagLst xmlns:a="http://schemas.openxmlformats.org/drawingml/2006/main" xmlns:r="http://schemas.openxmlformats.org/officeDocument/2006/relationships" xmlns:p="http://schemas.openxmlformats.org/presentationml/2006/main">
  <p:tag name="TIMING" val="|7.2|5|4.4"/>
</p:tagLst>
</file>

<file path=ppt/tags/tag9.xml><?xml version="1.0" encoding="utf-8"?>
<p:tagLst xmlns:a="http://schemas.openxmlformats.org/drawingml/2006/main" xmlns:r="http://schemas.openxmlformats.org/officeDocument/2006/relationships" xmlns:p="http://schemas.openxmlformats.org/presentationml/2006/main">
  <p:tag name="TIMING" val="|8.6|12.1|29.5"/>
</p:tagLst>
</file>

<file path=ppt/theme/theme1.xml><?xml version="1.0" encoding="utf-8"?>
<a:theme xmlns:a="http://schemas.openxmlformats.org/drawingml/2006/main" name="SSD theme test">
  <a:themeElements>
    <a:clrScheme name="Custom 1">
      <a:dk1>
        <a:srgbClr val="000000"/>
      </a:dk1>
      <a:lt1>
        <a:srgbClr val="FFFFFF"/>
      </a:lt1>
      <a:dk2>
        <a:srgbClr val="D32229"/>
      </a:dk2>
      <a:lt2>
        <a:srgbClr val="B4DCFA"/>
      </a:lt2>
      <a:accent1>
        <a:srgbClr val="D32229"/>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tats4SD">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 Template 2020" id="{D9D75D7A-2897-7944-9B9E-254A93E2FF7A}" vid="{E1D2C135-042D-C447-9B23-534A4978FA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Role of qualitative data S1 Draft</Template>
  <TotalTime>1</TotalTime>
  <Words>3569</Words>
  <Application>Microsoft Macintosh PowerPoint</Application>
  <PresentationFormat>Widescreen</PresentationFormat>
  <Paragraphs>143</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Open Sans</vt:lpstr>
      <vt:lpstr>Open Sans Light</vt:lpstr>
      <vt:lpstr>Arial</vt:lpstr>
      <vt:lpstr>Open Sans SemiBold</vt:lpstr>
      <vt:lpstr>Times New Roman</vt:lpstr>
      <vt:lpstr>SSD theme test</vt:lpstr>
      <vt:lpstr>Gestión de datos cualitativos</vt:lpstr>
      <vt:lpstr>El papel de los datos cualitativos</vt:lpstr>
      <vt:lpstr>Objetivos</vt:lpstr>
      <vt:lpstr>Propósito de la investigación cualitativa y cuantitativa</vt:lpstr>
      <vt:lpstr>¿Qué preguntas responde la investigación cualitativa?</vt:lpstr>
      <vt:lpstr>Papel de los datos cualitativos</vt:lpstr>
      <vt:lpstr>Papel de los datos cualitativos</vt:lpstr>
      <vt:lpstr>PowerPoint Presentation</vt:lpstr>
      <vt:lpstr>Papel de los datos cualitativos</vt:lpstr>
      <vt:lpstr>Papel de los datos cualitativos</vt:lpstr>
      <vt:lpstr>Herramientas de recopilación </vt:lpstr>
      <vt:lpstr>Características de los datos cualitativos</vt:lpstr>
      <vt:lpstr>Ejemplo de datos cualitativos</vt:lpstr>
      <vt:lpstr>Ejemplo de datos cualitativos</vt:lpstr>
      <vt:lpstr>Flujo de datos cualitativos</vt:lpstr>
      <vt:lpstr>Desafíos de la gestión de datos cualitativos frente a la gestión de datos cuantitativos</vt:lpstr>
      <vt:lpstr>Recursos útiles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Qualitative Data]</dc:title>
  <dc:creator>Romina De Angelis</dc:creator>
  <cp:lastModifiedBy>Emily Nevitt</cp:lastModifiedBy>
  <cp:revision>541</cp:revision>
  <dcterms:created xsi:type="dcterms:W3CDTF">2023-05-02T10:37:51Z</dcterms:created>
  <dcterms:modified xsi:type="dcterms:W3CDTF">2024-02-05T17:48:58Z</dcterms:modified>
</cp:coreProperties>
</file>