
<file path=[Content_Types].xml><?xml version="1.0" encoding="utf-8"?>
<Types xmlns="http://schemas.openxmlformats.org/package/2006/content-types">
  <Default Extension="fntdata" ContentType="application/x-fontdata"/>
  <Default Extension="jpe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tags/tag8.xml" ContentType="application/vnd.openxmlformats-officedocument.presentationml.tags+xml"/>
  <Override PartName="/ppt/notesSlides/notesSlide11.xml" ContentType="application/vnd.openxmlformats-officedocument.presentationml.notesSlide+xml"/>
  <Override PartName="/ppt/tags/tag9.xml" ContentType="application/vnd.openxmlformats-officedocument.presentationml.tags+xml"/>
  <Override PartName="/ppt/notesSlides/notesSlide12.xml" ContentType="application/vnd.openxmlformats-officedocument.presentationml.notesSlide+xml"/>
  <Override PartName="/ppt/tags/tag10.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71" r:id="rId1"/>
  </p:sldMasterIdLst>
  <p:notesMasterIdLst>
    <p:notesMasterId r:id="rId18"/>
  </p:notesMasterIdLst>
  <p:handoutMasterIdLst>
    <p:handoutMasterId r:id="rId19"/>
  </p:handoutMasterIdLst>
  <p:sldIdLst>
    <p:sldId id="259" r:id="rId2"/>
    <p:sldId id="256" r:id="rId3"/>
    <p:sldId id="273" r:id="rId4"/>
    <p:sldId id="262" r:id="rId5"/>
    <p:sldId id="264" r:id="rId6"/>
    <p:sldId id="265" r:id="rId7"/>
    <p:sldId id="272" r:id="rId8"/>
    <p:sldId id="257" r:id="rId9"/>
    <p:sldId id="270" r:id="rId10"/>
    <p:sldId id="266" r:id="rId11"/>
    <p:sldId id="268" r:id="rId12"/>
    <p:sldId id="269" r:id="rId13"/>
    <p:sldId id="267" r:id="rId14"/>
    <p:sldId id="271" r:id="rId15"/>
    <p:sldId id="263" r:id="rId16"/>
    <p:sldId id="261" r:id="rId17"/>
  </p:sldIdLst>
  <p:sldSz cx="12192000" cy="6858000"/>
  <p:notesSz cx="6858000" cy="9144000"/>
  <p:embeddedFontLst>
    <p:embeddedFont>
      <p:font typeface="Open Sans" pitchFamily="2" charset="0"/>
      <p:regular r:id="rId20"/>
      <p:bold r:id="rId21"/>
      <p:italic r:id="rId22"/>
      <p:boldItalic r:id="rId23"/>
    </p:embeddedFont>
    <p:embeddedFont>
      <p:font typeface="Open Sans Light" pitchFamily="2" charset="0"/>
      <p:regular r:id="rId24"/>
      <p:italic r:id="rId25"/>
    </p:embeddedFont>
    <p:embeddedFont>
      <p:font typeface="Open Sans SemiBold" pitchFamily="2" charset="0"/>
      <p:regular r:id="rId26"/>
      <p:bold r:id="rId27"/>
      <p:italic r:id="rId28"/>
      <p:boldItalic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A97507D-682E-43C8-CA31-50B2BC4C3648}" name="Romina De Angelis" initials="RDA" userId="S::romina@stats4sd.org::c23edf8c-dfbe-41c1-bdf9-3501a1ae3b84"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1EF8F"/>
    <a:srgbClr val="F6F5B9"/>
    <a:srgbClr val="80C5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4FC1C61-0B03-41CE-9D95-5BD6C66AECAA}" v="13" dt="2023-08-30T10:01:08.2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0612" autoAdjust="0"/>
  </p:normalViewPr>
  <p:slideViewPr>
    <p:cSldViewPr snapToGrid="0" snapToObjects="1">
      <p:cViewPr varScale="1">
        <p:scale>
          <a:sx n="84" d="100"/>
          <a:sy n="84" d="100"/>
        </p:scale>
        <p:origin x="2064" y="184"/>
      </p:cViewPr>
      <p:guideLst/>
    </p:cSldViewPr>
  </p:slideViewPr>
  <p:notesTextViewPr>
    <p:cViewPr>
      <p:scale>
        <a:sx n="1" d="1"/>
        <a:sy n="1" d="1"/>
      </p:scale>
      <p:origin x="0" y="0"/>
    </p:cViewPr>
  </p:notesTextViewPr>
  <p:notesViewPr>
    <p:cSldViewPr snapToGrid="0" snapToObjects="1">
      <p:cViewPr varScale="1">
        <p:scale>
          <a:sx n="97" d="100"/>
          <a:sy n="97" d="100"/>
        </p:scale>
        <p:origin x="3120"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handoutMaster" Target="handoutMasters/handoutMaster1.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presProps" Target="presProps.xml"/><Relationship Id="rId35" Type="http://schemas.microsoft.com/office/2018/10/relationships/authors" Target="author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967E71E-686C-174D-8B70-9A0CE74AF64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5C936664-D617-9B47-BC89-4F325D7E822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92499A1-5F0C-FC4C-AC0D-831223B2703B}" type="datetimeFigureOut">
              <a:rPr lang="en-GB" smtClean="0"/>
              <a:t>05/02/2024</a:t>
            </a:fld>
            <a:endParaRPr lang="en-GB"/>
          </a:p>
        </p:txBody>
      </p:sp>
      <p:sp>
        <p:nvSpPr>
          <p:cNvPr id="4" name="Footer Placeholder 3">
            <a:extLst>
              <a:ext uri="{FF2B5EF4-FFF2-40B4-BE49-F238E27FC236}">
                <a16:creationId xmlns:a16="http://schemas.microsoft.com/office/drawing/2014/main" id="{0DEBB0D7-3D7C-1B45-9654-E3855B1B25C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B88AD0CD-00B3-6542-9269-91784A15F9B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8C7C348-898D-EC4D-AA51-7AEB92EDD569}" type="slidenum">
              <a:rPr lang="en-GB" smtClean="0"/>
              <a:t>‹#›</a:t>
            </a:fld>
            <a:endParaRPr lang="en-GB"/>
          </a:p>
        </p:txBody>
      </p:sp>
    </p:spTree>
    <p:extLst>
      <p:ext uri="{BB962C8B-B14F-4D97-AF65-F5344CB8AC3E}">
        <p14:creationId xmlns:p14="http://schemas.microsoft.com/office/powerpoint/2010/main" val="20501408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C3C8EA-4D10-4FA1-84A5-B302B3DCD59B}" type="datetimeFigureOut">
              <a:rPr lang="en-GB" smtClean="0"/>
              <a:t>05/02/2024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51BEDD-9BFA-4EF6-BFA8-5B7ED7719505}" type="slidenum">
              <a:rPr lang="en-GB" smtClean="0"/>
              <a:t>‹#›</a:t>
            </a:fld>
            <a:endParaRPr lang="en-GB"/>
          </a:p>
        </p:txBody>
      </p:sp>
    </p:spTree>
    <p:extLst>
      <p:ext uri="{BB962C8B-B14F-4D97-AF65-F5344CB8AC3E}">
        <p14:creationId xmlns:p14="http://schemas.microsoft.com/office/powerpoint/2010/main" val="943216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the fourth of 4 videos on qualitative data management.</a:t>
            </a:r>
            <a:endParaRPr lang="en-GB" dirty="0"/>
          </a:p>
          <a:p>
            <a:endParaRPr lang="en-GB" dirty="0"/>
          </a:p>
        </p:txBody>
      </p:sp>
      <p:sp>
        <p:nvSpPr>
          <p:cNvPr id="4" name="Slide Number Placeholder 3"/>
          <p:cNvSpPr>
            <a:spLocks noGrp="1"/>
          </p:cNvSpPr>
          <p:nvPr>
            <p:ph type="sldNum" sz="quarter" idx="5"/>
          </p:nvPr>
        </p:nvSpPr>
        <p:spPr/>
        <p:txBody>
          <a:bodyPr/>
          <a:lstStyle/>
          <a:p>
            <a:fld id="{B051BEDD-9BFA-4EF6-BFA8-5B7ED7719505}" type="slidenum">
              <a:rPr lang="en-GB" smtClean="0"/>
              <a:t>1</a:t>
            </a:fld>
            <a:endParaRPr lang="en-GB"/>
          </a:p>
        </p:txBody>
      </p:sp>
    </p:spTree>
    <p:extLst>
      <p:ext uri="{BB962C8B-B14F-4D97-AF65-F5344CB8AC3E}">
        <p14:creationId xmlns:p14="http://schemas.microsoft.com/office/powerpoint/2010/main" val="19192238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To develop a coding frame, we go through our data set and assign the first round of codes to various data excerpts. In this process, the research questions/interests and/or theoretical framework can guide us.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Once we have assigned the first codes, we will go through other data excerpts looking for similar content that could belong to those same codes.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can then have another round through the data sets to review the codes assigned and decide whether changes are needed.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B051BEDD-9BFA-4EF6-BFA8-5B7ED7719505}" type="slidenum">
              <a:rPr lang="en-GB" smtClean="0"/>
              <a:t>10</a:t>
            </a:fld>
            <a:endParaRPr lang="en-GB"/>
          </a:p>
        </p:txBody>
      </p:sp>
    </p:spTree>
    <p:extLst>
      <p:ext uri="{BB962C8B-B14F-4D97-AF65-F5344CB8AC3E}">
        <p14:creationId xmlns:p14="http://schemas.microsoft.com/office/powerpoint/2010/main" val="3224614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Once we have developed a list of codes that are relevant to the data and the research interest, we will collate the excerpts of data from various data sets (e.g., interviews, field notes, etc.) with their codes.</a:t>
            </a:r>
          </a:p>
          <a:p>
            <a:pPr marL="171450" indent="-171450">
              <a:buFont typeface="Arial" panose="020B0604020202020204" pitchFamily="34" charset="0"/>
              <a:buChar char="•"/>
            </a:pPr>
            <a:r>
              <a:rPr lang="en-US" dirty="0"/>
              <a:t>We can then look for themes in our codes and group them into categories. For instance, from the previous example the codes </a:t>
            </a:r>
            <a:r>
              <a:rPr lang="en-GB" dirty="0"/>
              <a:t>‘improves soil quality’ and ‘difficult start with water scarcity’ may respectively fall under main categories such as ‘successes’ and ‘challenges’ of the main theme ‘implementing AE practices’.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categories we have obtained, as briefly mentioned earlier when we looked at the coding approaches, will need to be structured based on their relationships (i.e., axial coding). This may require creating also main &amp; sub-categories/themes.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After having hierarchically structured the categories/themes, we need to evaluate the themes and the thematic structure. That is to say, we need to check whether they can be arranged in a more appropriate way –check how many entries you have in each theme and whether they can be incorporated into other ones or split or need to be discarded.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These steps show a main difference with quantitative data, where the nature of the data doesn’t change in the data management and analysis process; whereas in a qualitative approach the management and analysis of data change its nature, such as from audio to text, from text into codes or sometimes also into different languages. Within a qualitative approach the final data is very different from the data you had when you started…</a:t>
            </a:r>
          </a:p>
          <a:p>
            <a:pPr marL="171450" indent="-171450">
              <a:buFont typeface="Arial" panose="020B0604020202020204" pitchFamily="34" charset="0"/>
              <a:buChar char="•"/>
            </a:pPr>
            <a:endParaRPr lang="en-US" dirty="0"/>
          </a:p>
          <a:p>
            <a:endParaRPr lang="en-GB" dirty="0"/>
          </a:p>
        </p:txBody>
      </p:sp>
      <p:sp>
        <p:nvSpPr>
          <p:cNvPr id="4" name="Slide Number Placeholder 3"/>
          <p:cNvSpPr>
            <a:spLocks noGrp="1"/>
          </p:cNvSpPr>
          <p:nvPr>
            <p:ph type="sldNum" sz="quarter" idx="5"/>
          </p:nvPr>
        </p:nvSpPr>
        <p:spPr/>
        <p:txBody>
          <a:bodyPr/>
          <a:lstStyle/>
          <a:p>
            <a:fld id="{B051BEDD-9BFA-4EF6-BFA8-5B7ED7719505}" type="slidenum">
              <a:rPr lang="en-GB" smtClean="0"/>
              <a:t>11</a:t>
            </a:fld>
            <a:endParaRPr lang="en-GB"/>
          </a:p>
        </p:txBody>
      </p:sp>
    </p:spTree>
    <p:extLst>
      <p:ext uri="{BB962C8B-B14F-4D97-AF65-F5344CB8AC3E}">
        <p14:creationId xmlns:p14="http://schemas.microsoft.com/office/powerpoint/2010/main" val="23354722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visually represent the example mentioned earlier, our overarching theme would be ‘Implementing AE practices’. Then, the two main categories representing the positive and negative aspects identified in the data will be ‘successes’ and ‘challenges’, under which we can place our sub-categories of ‘improves soil quality’ and ‘difficult start with water scarcity’. Upon reviewing the structural organization of the themes and categories, though, we may find that we need to add another layer of categories where ‘soil quality’ falls under the broader category of ‘biophysical’ elements and ‘difficult start with water scarcity’ under that of ‘resources’. </a:t>
            </a:r>
            <a:endParaRPr lang="en-GB" dirty="0"/>
          </a:p>
        </p:txBody>
      </p:sp>
      <p:sp>
        <p:nvSpPr>
          <p:cNvPr id="4" name="Slide Number Placeholder 3"/>
          <p:cNvSpPr>
            <a:spLocks noGrp="1"/>
          </p:cNvSpPr>
          <p:nvPr>
            <p:ph type="sldNum" sz="quarter" idx="5"/>
          </p:nvPr>
        </p:nvSpPr>
        <p:spPr/>
        <p:txBody>
          <a:bodyPr/>
          <a:lstStyle/>
          <a:p>
            <a:fld id="{B051BEDD-9BFA-4EF6-BFA8-5B7ED7719505}" type="slidenum">
              <a:rPr lang="en-GB" smtClean="0"/>
              <a:t>12</a:t>
            </a:fld>
            <a:endParaRPr lang="en-GB"/>
          </a:p>
        </p:txBody>
      </p:sp>
    </p:spTree>
    <p:extLst>
      <p:ext uri="{BB962C8B-B14F-4D97-AF65-F5344CB8AC3E}">
        <p14:creationId xmlns:p14="http://schemas.microsoft.com/office/powerpoint/2010/main" val="10499371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Use a codebook to track all your codes (e.g., Excel spreadsheet; Word doc)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 the codebook, assign a description to the code, based on the theme or notion it refers to (together with the date and the person who created the code if working within a team).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 codes that are generic enough to be applicable to multiple data excerpts, but at the same time precise enough for the process of analysis.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It is helpful to have codes that contrast with each other, with a view to having the positive and negative aspects of a topic or theme.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Codes should group portions of data related to the same theme.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When there are more than one coders within a team, it is good practice to have them check each other’s coding for accuracy.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B051BEDD-9BFA-4EF6-BFA8-5B7ED7719505}" type="slidenum">
              <a:rPr lang="en-GB" smtClean="0"/>
              <a:t>13</a:t>
            </a:fld>
            <a:endParaRPr lang="en-GB"/>
          </a:p>
        </p:txBody>
      </p:sp>
    </p:spTree>
    <p:extLst>
      <p:ext uri="{BB962C8B-B14F-4D97-AF65-F5344CB8AC3E}">
        <p14:creationId xmlns:p14="http://schemas.microsoft.com/office/powerpoint/2010/main" val="1068577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are some useful resources to explore some of the points covered in more detail.</a:t>
            </a:r>
            <a:endParaRPr lang="en-GB" dirty="0"/>
          </a:p>
          <a:p>
            <a:endParaRPr lang="en-GB" dirty="0"/>
          </a:p>
        </p:txBody>
      </p:sp>
      <p:sp>
        <p:nvSpPr>
          <p:cNvPr id="4" name="Slide Number Placeholder 3"/>
          <p:cNvSpPr>
            <a:spLocks noGrp="1"/>
          </p:cNvSpPr>
          <p:nvPr>
            <p:ph type="sldNum" sz="quarter" idx="5"/>
          </p:nvPr>
        </p:nvSpPr>
        <p:spPr/>
        <p:txBody>
          <a:bodyPr/>
          <a:lstStyle/>
          <a:p>
            <a:fld id="{B051BEDD-9BFA-4EF6-BFA8-5B7ED7719505}" type="slidenum">
              <a:rPr lang="en-GB" smtClean="0"/>
              <a:t>15</a:t>
            </a:fld>
            <a:endParaRPr lang="en-GB"/>
          </a:p>
        </p:txBody>
      </p:sp>
    </p:spTree>
    <p:extLst>
      <p:ext uri="{BB962C8B-B14F-4D97-AF65-F5344CB8AC3E}">
        <p14:creationId xmlns:p14="http://schemas.microsoft.com/office/powerpoint/2010/main" val="27530408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case you’re interested, the slides for this presentation as well as lots more resources can be downloaded from our website at stats4sd.org/resources. Thank you very much! </a:t>
            </a:r>
            <a:endParaRPr lang="en-GB" dirty="0"/>
          </a:p>
          <a:p>
            <a:endParaRPr lang="en-GB" dirty="0"/>
          </a:p>
        </p:txBody>
      </p:sp>
      <p:sp>
        <p:nvSpPr>
          <p:cNvPr id="4" name="Slide Number Placeholder 3"/>
          <p:cNvSpPr>
            <a:spLocks noGrp="1"/>
          </p:cNvSpPr>
          <p:nvPr>
            <p:ph type="sldNum" sz="quarter" idx="5"/>
          </p:nvPr>
        </p:nvSpPr>
        <p:spPr/>
        <p:txBody>
          <a:bodyPr/>
          <a:lstStyle/>
          <a:p>
            <a:fld id="{B051BEDD-9BFA-4EF6-BFA8-5B7ED7719505}" type="slidenum">
              <a:rPr lang="en-GB" smtClean="0"/>
              <a:t>16</a:t>
            </a:fld>
            <a:endParaRPr lang="en-GB"/>
          </a:p>
        </p:txBody>
      </p:sp>
    </p:spTree>
    <p:extLst>
      <p:ext uri="{BB962C8B-B14F-4D97-AF65-F5344CB8AC3E}">
        <p14:creationId xmlns:p14="http://schemas.microsoft.com/office/powerpoint/2010/main" val="19902184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video is about coding procedures.</a:t>
            </a:r>
            <a:endParaRPr lang="en-GB" dirty="0"/>
          </a:p>
        </p:txBody>
      </p:sp>
      <p:sp>
        <p:nvSpPr>
          <p:cNvPr id="4" name="Slide Number Placeholder 3"/>
          <p:cNvSpPr>
            <a:spLocks noGrp="1"/>
          </p:cNvSpPr>
          <p:nvPr>
            <p:ph type="sldNum" sz="quarter" idx="5"/>
          </p:nvPr>
        </p:nvSpPr>
        <p:spPr/>
        <p:txBody>
          <a:bodyPr/>
          <a:lstStyle/>
          <a:p>
            <a:fld id="{B051BEDD-9BFA-4EF6-BFA8-5B7ED7719505}" type="slidenum">
              <a:rPr lang="en-GB" smtClean="0"/>
              <a:t>2</a:t>
            </a:fld>
            <a:endParaRPr lang="en-GB"/>
          </a:p>
        </p:txBody>
      </p:sp>
    </p:spTree>
    <p:extLst>
      <p:ext uri="{BB962C8B-B14F-4D97-AF65-F5344CB8AC3E}">
        <p14:creationId xmlns:p14="http://schemas.microsoft.com/office/powerpoint/2010/main" val="15963056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session, we will cover 3 main points. Respectively:</a:t>
            </a:r>
          </a:p>
          <a:p>
            <a:r>
              <a:rPr lang="en-US" dirty="0"/>
              <a:t>- we will define what coding is</a:t>
            </a:r>
          </a:p>
          <a:p>
            <a:r>
              <a:rPr lang="en-US" dirty="0"/>
              <a:t>- we will look at different approaches to coding</a:t>
            </a:r>
          </a:p>
          <a:p>
            <a:r>
              <a:rPr lang="en-US" dirty="0"/>
              <a:t>- we will look at a brief example of how to develop a coding frame and structure for data analysis</a:t>
            </a:r>
            <a:endParaRPr lang="en-GB" dirty="0"/>
          </a:p>
        </p:txBody>
      </p:sp>
      <p:sp>
        <p:nvSpPr>
          <p:cNvPr id="4" name="Slide Number Placeholder 3"/>
          <p:cNvSpPr>
            <a:spLocks noGrp="1"/>
          </p:cNvSpPr>
          <p:nvPr>
            <p:ph type="sldNum" sz="quarter" idx="5"/>
          </p:nvPr>
        </p:nvSpPr>
        <p:spPr/>
        <p:txBody>
          <a:bodyPr/>
          <a:lstStyle/>
          <a:p>
            <a:fld id="{B051BEDD-9BFA-4EF6-BFA8-5B7ED7719505}" type="slidenum">
              <a:rPr lang="en-GB" smtClean="0"/>
              <a:t>3</a:t>
            </a:fld>
            <a:endParaRPr lang="en-GB"/>
          </a:p>
        </p:txBody>
      </p:sp>
    </p:spTree>
    <p:extLst>
      <p:ext uri="{BB962C8B-B14F-4D97-AF65-F5344CB8AC3E}">
        <p14:creationId xmlns:p14="http://schemas.microsoft.com/office/powerpoint/2010/main" val="1201717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It entails labelling and systematically organizing unstructured data from interview transcripts, field notes, documents, videos, etc. to determine themes, relationships and patterns between them.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It can be done by hand, using a document processor and/or a software like NVivo or </a:t>
            </a:r>
            <a:r>
              <a:rPr lang="en-US" dirty="0" err="1"/>
              <a:t>Taguette</a:t>
            </a:r>
            <a:r>
              <a:rPr lang="en-US"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It can be </a:t>
            </a:r>
            <a:r>
              <a:rPr lang="en-US" b="1" dirty="0"/>
              <a:t>deductive</a:t>
            </a:r>
            <a:r>
              <a:rPr lang="en-US" dirty="0"/>
              <a:t> or </a:t>
            </a:r>
            <a:r>
              <a:rPr lang="en-US" b="1" dirty="0"/>
              <a:t>inductive</a:t>
            </a:r>
            <a:r>
              <a:rPr lang="en-US" b="0" dirty="0"/>
              <a:t>.  </a:t>
            </a:r>
            <a:endParaRPr lang="en-US" sz="1200" dirty="0"/>
          </a:p>
        </p:txBody>
      </p:sp>
      <p:sp>
        <p:nvSpPr>
          <p:cNvPr id="4" name="Slide Number Placeholder 3"/>
          <p:cNvSpPr>
            <a:spLocks noGrp="1"/>
          </p:cNvSpPr>
          <p:nvPr>
            <p:ph type="sldNum" sz="quarter" idx="5"/>
          </p:nvPr>
        </p:nvSpPr>
        <p:spPr/>
        <p:txBody>
          <a:bodyPr/>
          <a:lstStyle/>
          <a:p>
            <a:fld id="{B051BEDD-9BFA-4EF6-BFA8-5B7ED7719505}" type="slidenum">
              <a:rPr lang="en-GB" smtClean="0"/>
              <a:t>4</a:t>
            </a:fld>
            <a:endParaRPr lang="en-GB"/>
          </a:p>
        </p:txBody>
      </p:sp>
    </p:spTree>
    <p:extLst>
      <p:ext uri="{BB962C8B-B14F-4D97-AF65-F5344CB8AC3E}">
        <p14:creationId xmlns:p14="http://schemas.microsoft.com/office/powerpoint/2010/main" val="41187277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In the deductive approach to coding, you have a predefined set of codes assigned to the data. Predetermined codes may be based on a specific conceptual framework used or topic area of interest (e.g., AE farm interventions; FRN inclusion practices).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Challenges: starting with predefined codes may incur the risk of having a bias towards the expected answers and may overlook other important information in the data.</a:t>
            </a:r>
            <a:endParaRPr lang="en-US"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 examples of deductive coding, AE farm interventions may, for instance, use AE principles as codes to identify the extent of their implementation; FRN inclusion practices may use codes derived from the FRN principles to determine their degree of implementation.</a:t>
            </a:r>
            <a:endParaRPr lang="en-GB" dirty="0"/>
          </a:p>
        </p:txBody>
      </p:sp>
      <p:sp>
        <p:nvSpPr>
          <p:cNvPr id="4" name="Slide Number Placeholder 3"/>
          <p:cNvSpPr>
            <a:spLocks noGrp="1"/>
          </p:cNvSpPr>
          <p:nvPr>
            <p:ph type="sldNum" sz="quarter" idx="5"/>
          </p:nvPr>
        </p:nvSpPr>
        <p:spPr/>
        <p:txBody>
          <a:bodyPr/>
          <a:lstStyle/>
          <a:p>
            <a:fld id="{B051BEDD-9BFA-4EF6-BFA8-5B7ED7719505}" type="slidenum">
              <a:rPr lang="en-GB" smtClean="0"/>
              <a:t>5</a:t>
            </a:fld>
            <a:endParaRPr lang="en-GB"/>
          </a:p>
        </p:txBody>
      </p:sp>
    </p:spTree>
    <p:extLst>
      <p:ext uri="{BB962C8B-B14F-4D97-AF65-F5344CB8AC3E}">
        <p14:creationId xmlns:p14="http://schemas.microsoft.com/office/powerpoint/2010/main" val="22167811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Codes are ‘open’ as they are derived from the data and allow theory to emerge from data (typically in Grounded Theory).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When looking at individual data samples, codes can be assigned based on relevant/important topics that arise.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When looking at a set of data samples, we usually find that there will be recurrent codes among them but may also need new ones.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Other times, we may need to split a code into two or change an existing one after we have gone through the whole data set.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Challenges: it requires a systematic approach to avoid miscoding data, which takes more time and energy.</a:t>
            </a: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B051BEDD-9BFA-4EF6-BFA8-5B7ED7719505}" type="slidenum">
              <a:rPr lang="en-GB" smtClean="0"/>
              <a:t>6</a:t>
            </a:fld>
            <a:endParaRPr lang="en-GB"/>
          </a:p>
        </p:txBody>
      </p:sp>
    </p:spTree>
    <p:extLst>
      <p:ext uri="{BB962C8B-B14F-4D97-AF65-F5344CB8AC3E}">
        <p14:creationId xmlns:p14="http://schemas.microsoft.com/office/powerpoint/2010/main" val="515472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a:t>
            </a:r>
            <a:r>
              <a:rPr lang="en-US" dirty="0"/>
              <a:t>he 2 approaches are not mutually exclusive and can often be combined. For instance, we could start by using a deductive approach by applying some codes based on our topic of interest and then develop new ones inductively based on recurrent and relevant aspects from the data.</a:t>
            </a:r>
            <a:endParaRPr lang="en-GB" dirty="0"/>
          </a:p>
        </p:txBody>
      </p:sp>
      <p:sp>
        <p:nvSpPr>
          <p:cNvPr id="4" name="Slide Number Placeholder 3"/>
          <p:cNvSpPr>
            <a:spLocks noGrp="1"/>
          </p:cNvSpPr>
          <p:nvPr>
            <p:ph type="sldNum" sz="quarter" idx="5"/>
          </p:nvPr>
        </p:nvSpPr>
        <p:spPr/>
        <p:txBody>
          <a:bodyPr/>
          <a:lstStyle/>
          <a:p>
            <a:fld id="{B051BEDD-9BFA-4EF6-BFA8-5B7ED7719505}" type="slidenum">
              <a:rPr lang="en-GB" smtClean="0"/>
              <a:t>7</a:t>
            </a:fld>
            <a:endParaRPr lang="en-GB"/>
          </a:p>
        </p:txBody>
      </p:sp>
    </p:spTree>
    <p:extLst>
      <p:ext uri="{BB962C8B-B14F-4D97-AF65-F5344CB8AC3E}">
        <p14:creationId xmlns:p14="http://schemas.microsoft.com/office/powerpoint/2010/main" val="35450091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approach to coding will differ slightly based on who is doing it. Is it you? The person who did the transcriptions? A person allocated only for coding or will they also carry out the analysis? Or, perhaps, is there a larger team where different people are assigned different roles such as transcribing, coding, </a:t>
            </a:r>
            <a:r>
              <a:rPr lang="en-US" dirty="0" err="1"/>
              <a:t>analysing</a:t>
            </a:r>
            <a:r>
              <a:rPr lang="en-US" dirty="0"/>
              <a:t>… Depending on who is carrying out the coding exercise, there will be several things that will be arranged accordingly….For instance, in my case when I get the chance, I prefer to personally transcribe audio interviews and carry out the coding exercise. In this way, I feel that I develop more insights and a closer relationship with the data that help me develop a more accurate relationship with it and interpretation. </a:t>
            </a:r>
          </a:p>
          <a:p>
            <a:endParaRPr lang="en-US" dirty="0"/>
          </a:p>
          <a:p>
            <a:r>
              <a:rPr lang="en-US" dirty="0"/>
              <a:t>It is worth noting that there is a difference between managing and </a:t>
            </a:r>
            <a:r>
              <a:rPr lang="en-US" dirty="0" err="1"/>
              <a:t>analysing</a:t>
            </a:r>
            <a:r>
              <a:rPr lang="en-US" dirty="0"/>
              <a:t> quantitative and qualitative data. Whereas with quantitative data the process of managing and </a:t>
            </a:r>
            <a:r>
              <a:rPr lang="en-US" dirty="0" err="1"/>
              <a:t>analysing</a:t>
            </a:r>
            <a:r>
              <a:rPr lang="en-US" dirty="0"/>
              <a:t> data can be separated, in qualitative research aspects of data management overlap with the analytical process. </a:t>
            </a:r>
            <a:endParaRPr lang="en-GB" dirty="0"/>
          </a:p>
        </p:txBody>
      </p:sp>
      <p:sp>
        <p:nvSpPr>
          <p:cNvPr id="4" name="Slide Number Placeholder 3"/>
          <p:cNvSpPr>
            <a:spLocks noGrp="1"/>
          </p:cNvSpPr>
          <p:nvPr>
            <p:ph type="sldNum" sz="quarter" idx="5"/>
          </p:nvPr>
        </p:nvSpPr>
        <p:spPr/>
        <p:txBody>
          <a:bodyPr/>
          <a:lstStyle/>
          <a:p>
            <a:fld id="{B051BEDD-9BFA-4EF6-BFA8-5B7ED7719505}" type="slidenum">
              <a:rPr lang="en-GB" smtClean="0"/>
              <a:t>8</a:t>
            </a:fld>
            <a:endParaRPr lang="en-GB"/>
          </a:p>
        </p:txBody>
      </p:sp>
    </p:spTree>
    <p:extLst>
      <p:ext uri="{BB962C8B-B14F-4D97-AF65-F5344CB8AC3E}">
        <p14:creationId xmlns:p14="http://schemas.microsoft.com/office/powerpoint/2010/main" val="11375768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In Vivo approach to coding starts from the participants’ words in a data excerpt (that is to say a portion of data extracted from a bigger whole). It is important not to confuse this approach with the computer software for qualitative data analysis that was named after it. When using this method, for instance, farmer participants may say that ‘employing AE practices has improved the quality of the soil in the household, but they were difficult to start because of water scarcity’. In this case, we may use 2 codes for the 2 important aspects from these words: 1. AE improved quality of soil; 2. water scarcity. In this way, we captured a positive and a negative aspect under the more general topic of interest of ‘AE practices’. </a:t>
            </a:r>
          </a:p>
          <a:p>
            <a:pPr marL="171450" indent="-171450">
              <a:buFont typeface="Arial" panose="020B0604020202020204" pitchFamily="34" charset="0"/>
              <a:buChar char="•"/>
            </a:pPr>
            <a:r>
              <a:rPr lang="en-GB" dirty="0"/>
              <a:t>Process coding focuses on capturing important actions in the data excerpts. Therefore, codes will often be in the –</a:t>
            </a:r>
            <a:r>
              <a:rPr lang="en-GB" dirty="0" err="1"/>
              <a:t>ing</a:t>
            </a:r>
            <a:r>
              <a:rPr lang="en-GB" dirty="0"/>
              <a:t> form in English. This approach is especially used when trying to understand people’s behaviours or their actions towards solving a problem or achieving a goal. For instance, using the previous data excerpt, we may code it as ‘improving soil quality’ and ‘lacking water to start’.</a:t>
            </a:r>
          </a:p>
          <a:p>
            <a:pPr marL="171450" indent="-171450">
              <a:buFont typeface="Arial" panose="020B0604020202020204" pitchFamily="34" charset="0"/>
              <a:buChar char="•"/>
            </a:pPr>
            <a:r>
              <a:rPr lang="en-GB" dirty="0"/>
              <a:t>In open coding, we proceed by breaking data into discrete parts and we assign them initial ‘codes’ to label them. From the previous example, we could have ‘AE improves soil quality’ and ‘difficult start with water scarcity’. It is usually followed by axial coding, a step that consists of establishing connections between the codes created and, finally, selective coding, where a core category connects all other categories created.</a:t>
            </a:r>
          </a:p>
          <a:p>
            <a:pPr marL="171450" indent="-171450">
              <a:buFont typeface="Arial" panose="020B0604020202020204" pitchFamily="34" charset="0"/>
              <a:buChar char="•"/>
            </a:pPr>
            <a:r>
              <a:rPr lang="en-GB" dirty="0"/>
              <a:t>In descriptive coding, we typically use nouns to create codes that identify a topic, without further interpretation such as ‘soil quality’ and ‘water scarcity. These can later be further interpreted to assign more meaning to the data.</a:t>
            </a:r>
          </a:p>
        </p:txBody>
      </p:sp>
      <p:sp>
        <p:nvSpPr>
          <p:cNvPr id="4" name="Slide Number Placeholder 3"/>
          <p:cNvSpPr>
            <a:spLocks noGrp="1"/>
          </p:cNvSpPr>
          <p:nvPr>
            <p:ph type="sldNum" sz="quarter" idx="5"/>
          </p:nvPr>
        </p:nvSpPr>
        <p:spPr/>
        <p:txBody>
          <a:bodyPr/>
          <a:lstStyle/>
          <a:p>
            <a:fld id="{B051BEDD-9BFA-4EF6-BFA8-5B7ED7719505}" type="slidenum">
              <a:rPr lang="en-GB" smtClean="0"/>
              <a:t>9</a:t>
            </a:fld>
            <a:endParaRPr lang="en-GB"/>
          </a:p>
        </p:txBody>
      </p:sp>
    </p:spTree>
    <p:extLst>
      <p:ext uri="{BB962C8B-B14F-4D97-AF65-F5344CB8AC3E}">
        <p14:creationId xmlns:p14="http://schemas.microsoft.com/office/powerpoint/2010/main" val="283365914"/>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hyperlink" Target="https://creativecommons.org/licenses/by-sa/4.0/legalcode"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hyperlink" Target="https://creativecommons.org/licenses/by-sa/4.0/legalcode" TargetMode="External"/></Relationships>
</file>

<file path=ppt/slideLayouts/_rels/slideLayout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hyperlink" Target="https://creativecommons.org/licenses/by-sa/4.0/legalcode" TargetMode="Externa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hyperlink" Target="https://stats4sd.org/resources" TargetMode="External"/><Relationship Id="rId4" Type="http://schemas.openxmlformats.org/officeDocument/2006/relationships/hyperlink" Target="https://creativecommons.org/licenses/by-sa/4.0/legalcode"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A88BA71-F943-7144-8291-BFDC463961DE}"/>
              </a:ext>
            </a:extLst>
          </p:cNvPr>
          <p:cNvPicPr>
            <a:picLocks noChangeAspect="1"/>
          </p:cNvPicPr>
          <p:nvPr/>
        </p:nvPicPr>
        <p:blipFill rotWithShape="1">
          <a:blip r:embed="rId2">
            <a:alphaModFix amt="97000"/>
            <a:extLst>
              <a:ext uri="{BEBA8EAE-BF5A-486C-A8C5-ECC9F3942E4B}">
                <a14:imgProps xmlns:a14="http://schemas.microsoft.com/office/drawing/2010/main">
                  <a14:imgLayer r:embed="rId3">
                    <a14:imgEffect>
                      <a14:sharpenSoften amount="-43000"/>
                    </a14:imgEffect>
                  </a14:imgLayer>
                </a14:imgProps>
              </a:ext>
            </a:extLst>
          </a:blip>
          <a:srcRect b="24970"/>
          <a:stretch/>
        </p:blipFill>
        <p:spPr>
          <a:xfrm>
            <a:off x="1" y="0"/>
            <a:ext cx="12192000" cy="6858000"/>
          </a:xfrm>
          <a:prstGeom prst="rect">
            <a:avLst/>
          </a:prstGeom>
        </p:spPr>
      </p:pic>
      <p:sp>
        <p:nvSpPr>
          <p:cNvPr id="10" name="Rectangle 9">
            <a:extLst>
              <a:ext uri="{FF2B5EF4-FFF2-40B4-BE49-F238E27FC236}">
                <a16:creationId xmlns:a16="http://schemas.microsoft.com/office/drawing/2014/main" id="{B4A98632-6E9B-724A-BE33-B8B085B90770}"/>
              </a:ext>
            </a:extLst>
          </p:cNvPr>
          <p:cNvSpPr/>
          <p:nvPr/>
        </p:nvSpPr>
        <p:spPr>
          <a:xfrm>
            <a:off x="3525332" y="-1"/>
            <a:ext cx="8666668" cy="68580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E1807B2B-D8AF-CC43-9621-80DA46E64D20}"/>
              </a:ext>
            </a:extLst>
          </p:cNvPr>
          <p:cNvSpPr txBox="1"/>
          <p:nvPr/>
        </p:nvSpPr>
        <p:spPr>
          <a:xfrm>
            <a:off x="3919528" y="6340134"/>
            <a:ext cx="4221412" cy="276999"/>
          </a:xfrm>
          <a:prstGeom prst="rect">
            <a:avLst/>
          </a:prstGeom>
          <a:noFill/>
        </p:spPr>
        <p:txBody>
          <a:bodyPr wrap="square" rtlCol="0">
            <a:spAutoFit/>
          </a:bodyPr>
          <a:lstStyle/>
          <a:p>
            <a:r>
              <a:rPr lang="en-GB" sz="1200" u="sng"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hlinkClick r:id="rId4">
                  <a:extLst>
                    <a:ext uri="{A12FA001-AC4F-418D-AE19-62706E023703}">
                      <ahyp:hlinkClr xmlns:ahyp="http://schemas.microsoft.com/office/drawing/2018/hyperlinkcolor" val="tx"/>
                    </a:ext>
                  </a:extLst>
                </a:hlinkClick>
              </a:rPr>
              <a:t>Creative Commons Attribution-ShareAlike 4.0 International</a:t>
            </a:r>
            <a:endParaRPr lang="en-GB" sz="1200"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cxnSp>
        <p:nvCxnSpPr>
          <p:cNvPr id="22" name="Straight Connector 21">
            <a:extLst>
              <a:ext uri="{FF2B5EF4-FFF2-40B4-BE49-F238E27FC236}">
                <a16:creationId xmlns:a16="http://schemas.microsoft.com/office/drawing/2014/main" id="{EA7BF755-AB1A-BE42-8293-A5716BD29FE5}"/>
              </a:ext>
            </a:extLst>
          </p:cNvPr>
          <p:cNvCxnSpPr>
            <a:cxnSpLocks/>
          </p:cNvCxnSpPr>
          <p:nvPr/>
        </p:nvCxnSpPr>
        <p:spPr>
          <a:xfrm flipH="1">
            <a:off x="4176661" y="3988353"/>
            <a:ext cx="1456696" cy="0"/>
          </a:xfrm>
          <a:prstGeom prst="line">
            <a:avLst/>
          </a:prstGeom>
          <a:ln w="12700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1A1FD96B-0733-A745-B2F3-D83FFA10E757}"/>
              </a:ext>
            </a:extLst>
          </p:cNvPr>
          <p:cNvSpPr>
            <a:spLocks noGrp="1"/>
          </p:cNvSpPr>
          <p:nvPr>
            <p:ph type="title"/>
          </p:nvPr>
        </p:nvSpPr>
        <p:spPr>
          <a:xfrm>
            <a:off x="4077855" y="1668339"/>
            <a:ext cx="7662983" cy="2141463"/>
          </a:xfrm>
          <a:ln>
            <a:noFill/>
          </a:ln>
        </p:spPr>
        <p:txBody>
          <a:bodyPr anchor="b" anchorCtr="0">
            <a:normAutofit/>
          </a:bodyPr>
          <a:lstStyle>
            <a:lvl1pPr>
              <a:defRPr lang="en-US" sz="6600" dirty="0">
                <a:solidFill>
                  <a:schemeClr val="tx1"/>
                </a:solidFill>
              </a:defRPr>
            </a:lvl1pPr>
          </a:lstStyle>
          <a:p>
            <a:pPr marL="0" lvl="0"/>
            <a:r>
              <a:rPr lang="en-US"/>
              <a:t>Click to edit Master title style</a:t>
            </a:r>
            <a:endParaRPr lang="en-US" dirty="0"/>
          </a:p>
        </p:txBody>
      </p:sp>
      <p:sp>
        <p:nvSpPr>
          <p:cNvPr id="18" name="Subtitle 2">
            <a:extLst>
              <a:ext uri="{FF2B5EF4-FFF2-40B4-BE49-F238E27FC236}">
                <a16:creationId xmlns:a16="http://schemas.microsoft.com/office/drawing/2014/main" id="{6BC9B6C1-E06A-CF4D-86E9-868F84120AC3}"/>
              </a:ext>
            </a:extLst>
          </p:cNvPr>
          <p:cNvSpPr>
            <a:spLocks noGrp="1"/>
          </p:cNvSpPr>
          <p:nvPr>
            <p:ph type="subTitle" idx="1"/>
          </p:nvPr>
        </p:nvSpPr>
        <p:spPr>
          <a:xfrm>
            <a:off x="4062357" y="4504573"/>
            <a:ext cx="7662983" cy="1242769"/>
          </a:xfrm>
        </p:spPr>
        <p:txBody>
          <a:bodyPr>
            <a:noAutofit/>
          </a:bodyPr>
          <a:lstStyle>
            <a:lvl1pPr marL="0" indent="0" algn="l">
              <a:buNone/>
              <a:defRPr sz="32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2" name="TextBox 11">
            <a:extLst>
              <a:ext uri="{FF2B5EF4-FFF2-40B4-BE49-F238E27FC236}">
                <a16:creationId xmlns:a16="http://schemas.microsoft.com/office/drawing/2014/main" id="{E7A06FF0-D8F7-CE48-9579-8FD21B555F7D}"/>
              </a:ext>
            </a:extLst>
          </p:cNvPr>
          <p:cNvSpPr txBox="1"/>
          <p:nvPr/>
        </p:nvSpPr>
        <p:spPr>
          <a:xfrm>
            <a:off x="8905462" y="5879267"/>
            <a:ext cx="2994731" cy="861774"/>
          </a:xfrm>
          <a:prstGeom prst="rect">
            <a:avLst/>
          </a:prstGeom>
          <a:noFill/>
        </p:spPr>
        <p:txBody>
          <a:bodyPr wrap="none" rtlCol="0">
            <a:spAutoFit/>
          </a:bodyPr>
          <a:lstStyle/>
          <a:p>
            <a:r>
              <a:rPr lang="en-GB" sz="5000" b="1" i="0" dirty="0">
                <a:solidFill>
                  <a:srgbClr val="D2222A"/>
                </a:solidFill>
                <a:latin typeface="Open Sans" panose="020B0606030504020204" pitchFamily="34" charset="0"/>
                <a:ea typeface="Open Sans" panose="020B0606030504020204" pitchFamily="34" charset="0"/>
                <a:cs typeface="Open Sans" panose="020B0606030504020204" pitchFamily="34" charset="0"/>
              </a:rPr>
              <a:t>Stats4SD</a:t>
            </a:r>
          </a:p>
        </p:txBody>
      </p:sp>
    </p:spTree>
    <p:extLst>
      <p:ext uri="{BB962C8B-B14F-4D97-AF65-F5344CB8AC3E}">
        <p14:creationId xmlns:p14="http://schemas.microsoft.com/office/powerpoint/2010/main" val="3272946854"/>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6EDE9A2-F659-734E-80DD-3E9217476162}"/>
              </a:ext>
            </a:extLst>
          </p:cNvPr>
          <p:cNvSpPr/>
          <p:nvPr/>
        </p:nvSpPr>
        <p:spPr>
          <a:xfrm>
            <a:off x="4284570" y="0"/>
            <a:ext cx="7907429" cy="6858000"/>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5E7B1DC-6323-2C4F-9C96-B852C977B893}"/>
              </a:ext>
            </a:extLst>
          </p:cNvPr>
          <p:cNvSpPr>
            <a:spLocks noGrp="1"/>
          </p:cNvSpPr>
          <p:nvPr>
            <p:ph idx="1"/>
          </p:nvPr>
        </p:nvSpPr>
        <p:spPr>
          <a:xfrm>
            <a:off x="4882896" y="440827"/>
            <a:ext cx="6528816" cy="5654241"/>
          </a:xfrm>
        </p:spPr>
        <p:txBody>
          <a:bodyPr lIns="90000" anchor="ctr"/>
          <a:lstStyle>
            <a:lvl1pPr marL="342900" indent="-342900">
              <a:lnSpc>
                <a:spcPct val="110000"/>
              </a:lnSpc>
              <a:spcBef>
                <a:spcPts val="0"/>
              </a:spcBef>
              <a:buSzPct val="100000"/>
              <a:buFont typeface="Arial" panose="020B0604020202020204" pitchFamily="34" charset="0"/>
              <a:buChar char="•"/>
              <a:defRPr sz="2000" b="0" i="0">
                <a:latin typeface="Open Sans Light" panose="020B0306030504020204" pitchFamily="34" charset="0"/>
                <a:ea typeface="Open Sans Light" panose="020B0306030504020204" pitchFamily="34" charset="0"/>
                <a:cs typeface="Open Sans Light" panose="020B0306030504020204" pitchFamily="34" charset="0"/>
              </a:defRPr>
            </a:lvl1pPr>
            <a:lvl2pPr>
              <a:lnSpc>
                <a:spcPct val="110000"/>
              </a:lnSpc>
              <a:spcBef>
                <a:spcPts val="0"/>
              </a:spcBef>
              <a:defRPr sz="2000"/>
            </a:lvl2pPr>
            <a:lvl3pPr>
              <a:lnSpc>
                <a:spcPct val="110000"/>
              </a:lnSpc>
              <a:spcBef>
                <a:spcPts val="0"/>
              </a:spcBef>
              <a:defRPr sz="2000"/>
            </a:lvl3pPr>
            <a:lvl4pPr>
              <a:lnSpc>
                <a:spcPct val="110000"/>
              </a:lnSpc>
              <a:spcBef>
                <a:spcPts val="0"/>
              </a:spcBef>
              <a:defRPr sz="2000"/>
            </a:lvl4pPr>
            <a:lvl5pPr>
              <a:lnSpc>
                <a:spcPct val="110000"/>
              </a:lnSpc>
              <a:spcBef>
                <a:spcPts val="0"/>
              </a:spcBef>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C860B29-20B8-5F40-90F6-9F7CD8ADB1E4}"/>
              </a:ext>
            </a:extLst>
          </p:cNvPr>
          <p:cNvSpPr>
            <a:spLocks noGrp="1"/>
          </p:cNvSpPr>
          <p:nvPr>
            <p:ph type="dt" sz="half" idx="10"/>
          </p:nvPr>
        </p:nvSpPr>
        <p:spPr>
          <a:xfrm>
            <a:off x="4882896" y="6105480"/>
            <a:ext cx="2061601" cy="375537"/>
          </a:xfrm>
        </p:spPr>
        <p:txBody>
          <a:bodyPr/>
          <a:lstStyle/>
          <a:p>
            <a:fld id="{354072C3-73CB-4994-A40A-ACBAB8C0DE9D}" type="datetime1">
              <a:rPr lang="en-US" smtClean="0"/>
              <a:t>2/5/24</a:t>
            </a:fld>
            <a:endParaRPr lang="en-US" dirty="0"/>
          </a:p>
        </p:txBody>
      </p:sp>
      <p:sp>
        <p:nvSpPr>
          <p:cNvPr id="5" name="Footer Placeholder 4">
            <a:extLst>
              <a:ext uri="{FF2B5EF4-FFF2-40B4-BE49-F238E27FC236}">
                <a16:creationId xmlns:a16="http://schemas.microsoft.com/office/drawing/2014/main" id="{29E98B9E-187C-0641-86A2-374CB6246200}"/>
              </a:ext>
            </a:extLst>
          </p:cNvPr>
          <p:cNvSpPr>
            <a:spLocks noGrp="1"/>
          </p:cNvSpPr>
          <p:nvPr>
            <p:ph type="ftr" sz="quarter" idx="11"/>
          </p:nvPr>
        </p:nvSpPr>
        <p:spPr>
          <a:xfrm>
            <a:off x="6944497" y="6105480"/>
            <a:ext cx="3993668" cy="365125"/>
          </a:xfrm>
        </p:spPr>
        <p:txBody>
          <a:bodyPr/>
          <a:lstStyle/>
          <a:p>
            <a:endParaRPr lang="en-US" dirty="0"/>
          </a:p>
        </p:txBody>
      </p:sp>
      <p:sp>
        <p:nvSpPr>
          <p:cNvPr id="6" name="Slide Number Placeholder 5">
            <a:extLst>
              <a:ext uri="{FF2B5EF4-FFF2-40B4-BE49-F238E27FC236}">
                <a16:creationId xmlns:a16="http://schemas.microsoft.com/office/drawing/2014/main" id="{05FEDD09-6B66-974C-8395-7A9D9B58C4FB}"/>
              </a:ext>
            </a:extLst>
          </p:cNvPr>
          <p:cNvSpPr>
            <a:spLocks noGrp="1"/>
          </p:cNvSpPr>
          <p:nvPr>
            <p:ph type="sldNum" sz="quarter" idx="12"/>
          </p:nvPr>
        </p:nvSpPr>
        <p:spPr>
          <a:xfrm>
            <a:off x="10938165" y="6105480"/>
            <a:ext cx="947093" cy="365125"/>
          </a:xfrm>
        </p:spPr>
        <p:txBody>
          <a:bodyPr/>
          <a:lstStyle/>
          <a:p>
            <a:fld id="{D57F1E4F-1CFF-5643-939E-217C01CDF565}" type="slidenum">
              <a:rPr lang="en-US" smtClean="0"/>
              <a:pPr/>
              <a:t>‹#›</a:t>
            </a:fld>
            <a:endParaRPr lang="en-US" dirty="0"/>
          </a:p>
        </p:txBody>
      </p:sp>
      <p:sp>
        <p:nvSpPr>
          <p:cNvPr id="12" name="Rectangle 11">
            <a:extLst>
              <a:ext uri="{FF2B5EF4-FFF2-40B4-BE49-F238E27FC236}">
                <a16:creationId xmlns:a16="http://schemas.microsoft.com/office/drawing/2014/main" id="{C0F6A9EA-C2A7-7643-BEFA-B69BDBBB7604}"/>
              </a:ext>
            </a:extLst>
          </p:cNvPr>
          <p:cNvSpPr/>
          <p:nvPr/>
        </p:nvSpPr>
        <p:spPr>
          <a:xfrm>
            <a:off x="-8461" y="0"/>
            <a:ext cx="4293031" cy="6858000"/>
          </a:xfrm>
          <a:prstGeom prst="rect">
            <a:avLst/>
          </a:prstGeom>
          <a:solidFill>
            <a:schemeClr val="bg1"/>
          </a:solidFill>
          <a:ln>
            <a:noFill/>
          </a:ln>
          <a:effectLst>
            <a:outerShdw blurRad="203200" dist="38100" dir="2700000" sx="102000" sy="102000" algn="tl"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dirty="0"/>
          </a:p>
        </p:txBody>
      </p:sp>
      <p:sp>
        <p:nvSpPr>
          <p:cNvPr id="2" name="Title 1">
            <a:extLst>
              <a:ext uri="{FF2B5EF4-FFF2-40B4-BE49-F238E27FC236}">
                <a16:creationId xmlns:a16="http://schemas.microsoft.com/office/drawing/2014/main" id="{AD4A3F56-6D27-1E48-8A26-B8A29496C759}"/>
              </a:ext>
            </a:extLst>
          </p:cNvPr>
          <p:cNvSpPr>
            <a:spLocks noGrp="1"/>
          </p:cNvSpPr>
          <p:nvPr>
            <p:ph type="title"/>
          </p:nvPr>
        </p:nvSpPr>
        <p:spPr>
          <a:xfrm>
            <a:off x="248478" y="440827"/>
            <a:ext cx="3576792" cy="5287670"/>
          </a:xfrm>
        </p:spPr>
        <p:txBody>
          <a:bodyPr lIns="90000" tIns="46800" anchor="ctr" anchorCtr="0">
            <a:normAutofit/>
          </a:bodyPr>
          <a:lstStyle>
            <a:lvl1pPr algn="r">
              <a:defRPr sz="4400">
                <a:solidFill>
                  <a:schemeClr val="tx1"/>
                </a:solidFill>
              </a:defRPr>
            </a:lvl1pPr>
          </a:lstStyle>
          <a:p>
            <a:r>
              <a:rPr lang="en-US"/>
              <a:t>Click to edit Master title style</a:t>
            </a:r>
            <a:endParaRPr lang="en-US" dirty="0"/>
          </a:p>
        </p:txBody>
      </p:sp>
      <p:sp>
        <p:nvSpPr>
          <p:cNvPr id="10" name="TextBox 9">
            <a:extLst>
              <a:ext uri="{FF2B5EF4-FFF2-40B4-BE49-F238E27FC236}">
                <a16:creationId xmlns:a16="http://schemas.microsoft.com/office/drawing/2014/main" id="{C004DB0E-FA05-1849-9B17-1ADEB1E65A51}"/>
              </a:ext>
            </a:extLst>
          </p:cNvPr>
          <p:cNvSpPr txBox="1"/>
          <p:nvPr/>
        </p:nvSpPr>
        <p:spPr>
          <a:xfrm>
            <a:off x="1794974" y="5981462"/>
            <a:ext cx="1983235" cy="584775"/>
          </a:xfrm>
          <a:prstGeom prst="rect">
            <a:avLst/>
          </a:prstGeom>
          <a:noFill/>
        </p:spPr>
        <p:txBody>
          <a:bodyPr wrap="none" rtlCol="0">
            <a:spAutoFit/>
          </a:bodyPr>
          <a:lstStyle/>
          <a:p>
            <a:r>
              <a:rPr lang="en-GB" sz="3200" b="1" i="0" dirty="0">
                <a:solidFill>
                  <a:srgbClr val="D2222A"/>
                </a:solidFill>
                <a:latin typeface="Open Sans" panose="020B0606030504020204" pitchFamily="34" charset="0"/>
                <a:ea typeface="Open Sans" panose="020B0606030504020204" pitchFamily="34" charset="0"/>
                <a:cs typeface="Open Sans" panose="020B0606030504020204" pitchFamily="34" charset="0"/>
              </a:rPr>
              <a:t>Stats4SD</a:t>
            </a:r>
          </a:p>
        </p:txBody>
      </p:sp>
    </p:spTree>
    <p:extLst>
      <p:ext uri="{BB962C8B-B14F-4D97-AF65-F5344CB8AC3E}">
        <p14:creationId xmlns:p14="http://schemas.microsoft.com/office/powerpoint/2010/main" val="114492664"/>
      </p:ext>
    </p:extLst>
  </p:cSld>
  <p:clrMapOvr>
    <a:masterClrMapping/>
  </p:clrMapOvr>
  <p:extLst>
    <p:ext uri="{DCECCB84-F9BA-43D5-87BE-67443E8EF086}">
      <p15:sldGuideLst xmlns:p15="http://schemas.microsoft.com/office/powerpoint/2012/main">
        <p15:guide id="1" orient="horz" pos="2160">
          <p15:clr>
            <a:srgbClr val="FBAE40"/>
          </p15:clr>
        </p15:guide>
        <p15:guide id="2" pos="68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Wide/Picture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41A2B92-027D-F549-8DC7-6258F32BA707}"/>
              </a:ext>
            </a:extLst>
          </p:cNvPr>
          <p:cNvSpPr/>
          <p:nvPr/>
        </p:nvSpPr>
        <p:spPr>
          <a:xfrm>
            <a:off x="-8461" y="-12272"/>
            <a:ext cx="12200461" cy="5290877"/>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E26C637-2CA2-9949-A9E1-2B55B6953881}"/>
              </a:ext>
            </a:extLst>
          </p:cNvPr>
          <p:cNvSpPr/>
          <p:nvPr/>
        </p:nvSpPr>
        <p:spPr>
          <a:xfrm>
            <a:off x="-8461" y="1236458"/>
            <a:ext cx="12200461" cy="5621541"/>
          </a:xfrm>
          <a:prstGeom prst="rect">
            <a:avLst/>
          </a:prstGeom>
          <a:solidFill>
            <a:schemeClr val="bg1"/>
          </a:solidFill>
          <a:ln>
            <a:noFill/>
          </a:ln>
          <a:effectLst>
            <a:outerShdw blurRad="203200" dist="38100" dir="16740000" sx="102000" sy="102000" algn="tl"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8F846D6E-F249-794B-9469-535E1F9523E4}"/>
              </a:ext>
            </a:extLst>
          </p:cNvPr>
          <p:cNvSpPr>
            <a:spLocks noGrp="1"/>
          </p:cNvSpPr>
          <p:nvPr>
            <p:ph sz="half" idx="2"/>
          </p:nvPr>
        </p:nvSpPr>
        <p:spPr>
          <a:xfrm>
            <a:off x="551671" y="1582034"/>
            <a:ext cx="11355064" cy="4556442"/>
          </a:xfrm>
        </p:spPr>
        <p:txBody>
          <a:bodyPr lIns="9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6CB680E4-47F0-B04B-8CFD-4DC7948CCDF5}"/>
              </a:ext>
            </a:extLst>
          </p:cNvPr>
          <p:cNvSpPr>
            <a:spLocks noGrp="1"/>
          </p:cNvSpPr>
          <p:nvPr>
            <p:ph type="dt" sz="half" idx="10"/>
          </p:nvPr>
        </p:nvSpPr>
        <p:spPr>
          <a:xfrm>
            <a:off x="551671" y="6297757"/>
            <a:ext cx="2319338" cy="365125"/>
          </a:xfrm>
        </p:spPr>
        <p:txBody>
          <a:bodyPr anchor="b"/>
          <a:lstStyle/>
          <a:p>
            <a:fld id="{07AE1787-5D41-4712-814C-090AA2787D54}" type="datetime1">
              <a:rPr lang="en-US" smtClean="0"/>
              <a:t>2/5/24</a:t>
            </a:fld>
            <a:endParaRPr lang="en-US" dirty="0"/>
          </a:p>
        </p:txBody>
      </p:sp>
      <p:sp>
        <p:nvSpPr>
          <p:cNvPr id="6" name="Footer Placeholder 5">
            <a:extLst>
              <a:ext uri="{FF2B5EF4-FFF2-40B4-BE49-F238E27FC236}">
                <a16:creationId xmlns:a16="http://schemas.microsoft.com/office/drawing/2014/main" id="{1F799D2B-89B6-394F-87B5-671C3DF96D4D}"/>
              </a:ext>
            </a:extLst>
          </p:cNvPr>
          <p:cNvSpPr>
            <a:spLocks noGrp="1"/>
          </p:cNvSpPr>
          <p:nvPr>
            <p:ph type="ftr" sz="quarter" idx="11"/>
          </p:nvPr>
        </p:nvSpPr>
        <p:spPr>
          <a:xfrm>
            <a:off x="3312607" y="6297757"/>
            <a:ext cx="3479007" cy="365125"/>
          </a:xfrm>
        </p:spPr>
        <p:txBody>
          <a:bodyPr anchor="b"/>
          <a:lstStyle/>
          <a:p>
            <a:endParaRPr lang="en-US" dirty="0"/>
          </a:p>
        </p:txBody>
      </p:sp>
      <p:sp>
        <p:nvSpPr>
          <p:cNvPr id="7" name="Slide Number Placeholder 6">
            <a:extLst>
              <a:ext uri="{FF2B5EF4-FFF2-40B4-BE49-F238E27FC236}">
                <a16:creationId xmlns:a16="http://schemas.microsoft.com/office/drawing/2014/main" id="{714B2DE6-CD2C-0E43-BF69-7B8CF8E92D84}"/>
              </a:ext>
            </a:extLst>
          </p:cNvPr>
          <p:cNvSpPr>
            <a:spLocks noGrp="1"/>
          </p:cNvSpPr>
          <p:nvPr>
            <p:ph type="sldNum" sz="quarter" idx="12"/>
          </p:nvPr>
        </p:nvSpPr>
        <p:spPr>
          <a:xfrm>
            <a:off x="7233213" y="6297757"/>
            <a:ext cx="2319338" cy="365125"/>
          </a:xfrm>
        </p:spPr>
        <p:txBody>
          <a:bodyPr anchor="b"/>
          <a:lstStyle/>
          <a:p>
            <a:fld id="{D57F1E4F-1CFF-5643-939E-217C01CDF565}" type="slidenum">
              <a:rPr lang="en-US" smtClean="0"/>
              <a:pPr/>
              <a:t>‹#›</a:t>
            </a:fld>
            <a:endParaRPr lang="en-US" dirty="0"/>
          </a:p>
        </p:txBody>
      </p:sp>
      <p:sp>
        <p:nvSpPr>
          <p:cNvPr id="2" name="Title 1">
            <a:extLst>
              <a:ext uri="{FF2B5EF4-FFF2-40B4-BE49-F238E27FC236}">
                <a16:creationId xmlns:a16="http://schemas.microsoft.com/office/drawing/2014/main" id="{B496D1C9-5344-7049-9AB9-81143B5805D9}"/>
              </a:ext>
            </a:extLst>
          </p:cNvPr>
          <p:cNvSpPr>
            <a:spLocks noGrp="1"/>
          </p:cNvSpPr>
          <p:nvPr>
            <p:ph type="title"/>
          </p:nvPr>
        </p:nvSpPr>
        <p:spPr>
          <a:xfrm>
            <a:off x="551670" y="131133"/>
            <a:ext cx="11355063" cy="1105325"/>
          </a:xfrm>
        </p:spPr>
        <p:txBody>
          <a:bodyPr>
            <a:normAutofit/>
          </a:bodyPr>
          <a:lstStyle>
            <a:lvl1pPr>
              <a:defRPr sz="4800"/>
            </a:lvl1pPr>
          </a:lstStyle>
          <a:p>
            <a:r>
              <a:rPr lang="en-US"/>
              <a:t>Click to edit Master title style</a:t>
            </a:r>
            <a:endParaRPr lang="en-US" dirty="0"/>
          </a:p>
        </p:txBody>
      </p:sp>
      <p:sp>
        <p:nvSpPr>
          <p:cNvPr id="10" name="TextBox 9">
            <a:extLst>
              <a:ext uri="{FF2B5EF4-FFF2-40B4-BE49-F238E27FC236}">
                <a16:creationId xmlns:a16="http://schemas.microsoft.com/office/drawing/2014/main" id="{FDAD5118-030E-3B47-8E35-A2FD36F48A18}"/>
              </a:ext>
            </a:extLst>
          </p:cNvPr>
          <p:cNvSpPr txBox="1"/>
          <p:nvPr/>
        </p:nvSpPr>
        <p:spPr>
          <a:xfrm>
            <a:off x="10386298" y="6252845"/>
            <a:ext cx="1646605" cy="492443"/>
          </a:xfrm>
          <a:prstGeom prst="rect">
            <a:avLst/>
          </a:prstGeom>
          <a:noFill/>
        </p:spPr>
        <p:txBody>
          <a:bodyPr wrap="none" rtlCol="0">
            <a:spAutoFit/>
          </a:bodyPr>
          <a:lstStyle/>
          <a:p>
            <a:r>
              <a:rPr lang="en-GB" sz="2600" b="1" i="0" dirty="0">
                <a:solidFill>
                  <a:srgbClr val="D2222A"/>
                </a:solidFill>
                <a:latin typeface="Open Sans" panose="020B0606030504020204" pitchFamily="34" charset="0"/>
                <a:ea typeface="Open Sans" panose="020B0606030504020204" pitchFamily="34" charset="0"/>
                <a:cs typeface="Open Sans" panose="020B0606030504020204" pitchFamily="34" charset="0"/>
              </a:rPr>
              <a:t>Stats4SD</a:t>
            </a:r>
          </a:p>
        </p:txBody>
      </p:sp>
    </p:spTree>
    <p:extLst>
      <p:ext uri="{BB962C8B-B14F-4D97-AF65-F5344CB8AC3E}">
        <p14:creationId xmlns:p14="http://schemas.microsoft.com/office/powerpoint/2010/main" val="746844005"/>
      </p:ext>
    </p:extLst>
  </p:cSld>
  <p:clrMapOvr>
    <a:masterClrMapping/>
  </p:clrMapOvr>
  <p:extLst>
    <p:ext uri="{DCECCB84-F9BA-43D5-87BE-67443E8EF086}">
      <p15:sldGuideLst xmlns:p15="http://schemas.microsoft.com/office/powerpoint/2012/main">
        <p15:guide id="1" orient="horz" pos="2160">
          <p15:clr>
            <a:srgbClr val="FBAE40"/>
          </p15:clr>
        </p15:guide>
        <p15:guide id="2" pos="46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41A2B92-027D-F549-8DC7-6258F32BA707}"/>
              </a:ext>
            </a:extLst>
          </p:cNvPr>
          <p:cNvSpPr/>
          <p:nvPr/>
        </p:nvSpPr>
        <p:spPr>
          <a:xfrm>
            <a:off x="-8461" y="-12272"/>
            <a:ext cx="12200461" cy="5290877"/>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E26C637-2CA2-9949-A9E1-2B55B6953881}"/>
              </a:ext>
            </a:extLst>
          </p:cNvPr>
          <p:cNvSpPr/>
          <p:nvPr/>
        </p:nvSpPr>
        <p:spPr>
          <a:xfrm>
            <a:off x="-8461" y="1236458"/>
            <a:ext cx="12200461" cy="5621541"/>
          </a:xfrm>
          <a:prstGeom prst="rect">
            <a:avLst/>
          </a:prstGeom>
          <a:solidFill>
            <a:schemeClr val="bg1"/>
          </a:solidFill>
          <a:ln>
            <a:noFill/>
          </a:ln>
          <a:effectLst>
            <a:outerShdw blurRad="203200" dist="38100" dir="16740000" sx="102000" sy="102000" algn="tl"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8F846D6E-F249-794B-9469-535E1F9523E4}"/>
              </a:ext>
            </a:extLst>
          </p:cNvPr>
          <p:cNvSpPr>
            <a:spLocks noGrp="1"/>
          </p:cNvSpPr>
          <p:nvPr>
            <p:ph sz="half" idx="2"/>
          </p:nvPr>
        </p:nvSpPr>
        <p:spPr>
          <a:xfrm>
            <a:off x="551670" y="1588651"/>
            <a:ext cx="5508000" cy="4556442"/>
          </a:xfrm>
        </p:spPr>
        <p:txBody>
          <a:bodyPr lIns="9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6CB680E4-47F0-B04B-8CFD-4DC7948CCDF5}"/>
              </a:ext>
            </a:extLst>
          </p:cNvPr>
          <p:cNvSpPr>
            <a:spLocks noGrp="1"/>
          </p:cNvSpPr>
          <p:nvPr>
            <p:ph type="dt" sz="half" idx="10"/>
          </p:nvPr>
        </p:nvSpPr>
        <p:spPr>
          <a:xfrm>
            <a:off x="551671" y="6297757"/>
            <a:ext cx="2319338" cy="365125"/>
          </a:xfrm>
        </p:spPr>
        <p:txBody>
          <a:bodyPr anchor="b"/>
          <a:lstStyle/>
          <a:p>
            <a:fld id="{C996208F-4A5D-445F-904F-4D029CF6CD26}" type="datetime1">
              <a:rPr lang="en-US" smtClean="0"/>
              <a:t>2/5/24</a:t>
            </a:fld>
            <a:endParaRPr lang="en-US" dirty="0"/>
          </a:p>
        </p:txBody>
      </p:sp>
      <p:sp>
        <p:nvSpPr>
          <p:cNvPr id="6" name="Footer Placeholder 5">
            <a:extLst>
              <a:ext uri="{FF2B5EF4-FFF2-40B4-BE49-F238E27FC236}">
                <a16:creationId xmlns:a16="http://schemas.microsoft.com/office/drawing/2014/main" id="{1F799D2B-89B6-394F-87B5-671C3DF96D4D}"/>
              </a:ext>
            </a:extLst>
          </p:cNvPr>
          <p:cNvSpPr>
            <a:spLocks noGrp="1"/>
          </p:cNvSpPr>
          <p:nvPr>
            <p:ph type="ftr" sz="quarter" idx="11"/>
          </p:nvPr>
        </p:nvSpPr>
        <p:spPr>
          <a:xfrm>
            <a:off x="3312607" y="6297757"/>
            <a:ext cx="3479007" cy="365125"/>
          </a:xfrm>
        </p:spPr>
        <p:txBody>
          <a:bodyPr anchor="b"/>
          <a:lstStyle/>
          <a:p>
            <a:endParaRPr lang="en-US" dirty="0"/>
          </a:p>
        </p:txBody>
      </p:sp>
      <p:sp>
        <p:nvSpPr>
          <p:cNvPr id="7" name="Slide Number Placeholder 6">
            <a:extLst>
              <a:ext uri="{FF2B5EF4-FFF2-40B4-BE49-F238E27FC236}">
                <a16:creationId xmlns:a16="http://schemas.microsoft.com/office/drawing/2014/main" id="{714B2DE6-CD2C-0E43-BF69-7B8CF8E92D84}"/>
              </a:ext>
            </a:extLst>
          </p:cNvPr>
          <p:cNvSpPr>
            <a:spLocks noGrp="1"/>
          </p:cNvSpPr>
          <p:nvPr>
            <p:ph type="sldNum" sz="quarter" idx="12"/>
          </p:nvPr>
        </p:nvSpPr>
        <p:spPr>
          <a:xfrm>
            <a:off x="7233213" y="6297757"/>
            <a:ext cx="2319338" cy="365125"/>
          </a:xfrm>
        </p:spPr>
        <p:txBody>
          <a:bodyPr anchor="b"/>
          <a:lstStyle/>
          <a:p>
            <a:fld id="{D57F1E4F-1CFF-5643-939E-217C01CDF565}" type="slidenum">
              <a:rPr lang="en-US" smtClean="0"/>
              <a:pPr/>
              <a:t>‹#›</a:t>
            </a:fld>
            <a:endParaRPr lang="en-US" dirty="0"/>
          </a:p>
        </p:txBody>
      </p:sp>
      <p:sp>
        <p:nvSpPr>
          <p:cNvPr id="2" name="Title 1">
            <a:extLst>
              <a:ext uri="{FF2B5EF4-FFF2-40B4-BE49-F238E27FC236}">
                <a16:creationId xmlns:a16="http://schemas.microsoft.com/office/drawing/2014/main" id="{B496D1C9-5344-7049-9AB9-81143B5805D9}"/>
              </a:ext>
            </a:extLst>
          </p:cNvPr>
          <p:cNvSpPr>
            <a:spLocks noGrp="1"/>
          </p:cNvSpPr>
          <p:nvPr>
            <p:ph type="title"/>
          </p:nvPr>
        </p:nvSpPr>
        <p:spPr>
          <a:xfrm>
            <a:off x="551670" y="131133"/>
            <a:ext cx="11355063" cy="1105325"/>
          </a:xfrm>
        </p:spPr>
        <p:txBody>
          <a:bodyPr>
            <a:normAutofit/>
          </a:bodyPr>
          <a:lstStyle>
            <a:lvl1pPr>
              <a:defRPr sz="4800"/>
            </a:lvl1pPr>
          </a:lstStyle>
          <a:p>
            <a:r>
              <a:rPr lang="en-US"/>
              <a:t>Click to edit Master title style</a:t>
            </a:r>
            <a:endParaRPr lang="en-US" dirty="0"/>
          </a:p>
        </p:txBody>
      </p:sp>
      <p:sp>
        <p:nvSpPr>
          <p:cNvPr id="10" name="Content Placeholder 3">
            <a:extLst>
              <a:ext uri="{FF2B5EF4-FFF2-40B4-BE49-F238E27FC236}">
                <a16:creationId xmlns:a16="http://schemas.microsoft.com/office/drawing/2014/main" id="{44901950-5B56-9B4B-9196-414187BDEB97}"/>
              </a:ext>
            </a:extLst>
          </p:cNvPr>
          <p:cNvSpPr>
            <a:spLocks noGrp="1"/>
          </p:cNvSpPr>
          <p:nvPr>
            <p:ph sz="half" idx="13"/>
          </p:nvPr>
        </p:nvSpPr>
        <p:spPr>
          <a:xfrm>
            <a:off x="6371835" y="1588651"/>
            <a:ext cx="5508000" cy="4556442"/>
          </a:xfrm>
        </p:spPr>
        <p:txBody>
          <a:bodyPr lIns="9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Box 11">
            <a:extLst>
              <a:ext uri="{FF2B5EF4-FFF2-40B4-BE49-F238E27FC236}">
                <a16:creationId xmlns:a16="http://schemas.microsoft.com/office/drawing/2014/main" id="{B72842E2-371D-1F4B-9B94-400F9A7D55C1}"/>
              </a:ext>
            </a:extLst>
          </p:cNvPr>
          <p:cNvSpPr txBox="1"/>
          <p:nvPr/>
        </p:nvSpPr>
        <p:spPr>
          <a:xfrm>
            <a:off x="10386298" y="6252845"/>
            <a:ext cx="1646605" cy="492443"/>
          </a:xfrm>
          <a:prstGeom prst="rect">
            <a:avLst/>
          </a:prstGeom>
          <a:noFill/>
        </p:spPr>
        <p:txBody>
          <a:bodyPr wrap="none" rtlCol="0">
            <a:spAutoFit/>
          </a:bodyPr>
          <a:lstStyle/>
          <a:p>
            <a:r>
              <a:rPr lang="en-GB" sz="2600" b="1" i="0" dirty="0">
                <a:solidFill>
                  <a:srgbClr val="D2222A"/>
                </a:solidFill>
                <a:latin typeface="Open Sans" panose="020B0606030504020204" pitchFamily="34" charset="0"/>
                <a:ea typeface="Open Sans" panose="020B0606030504020204" pitchFamily="34" charset="0"/>
                <a:cs typeface="Open Sans" panose="020B0606030504020204" pitchFamily="34" charset="0"/>
              </a:rPr>
              <a:t>Stats4SD</a:t>
            </a:r>
          </a:p>
        </p:txBody>
      </p:sp>
    </p:spTree>
    <p:extLst>
      <p:ext uri="{BB962C8B-B14F-4D97-AF65-F5344CB8AC3E}">
        <p14:creationId xmlns:p14="http://schemas.microsoft.com/office/powerpoint/2010/main" val="4257599925"/>
      </p:ext>
    </p:extLst>
  </p:cSld>
  <p:clrMapOvr>
    <a:masterClrMapping/>
  </p:clrMapOvr>
  <p:extLst>
    <p:ext uri="{DCECCB84-F9BA-43D5-87BE-67443E8EF086}">
      <p15:sldGuideLst xmlns:p15="http://schemas.microsoft.com/office/powerpoint/2012/main">
        <p15:guide id="1" orient="horz" pos="2160">
          <p15:clr>
            <a:srgbClr val="FBAE40"/>
          </p15:clr>
        </p15:guide>
        <p15:guide id="2" pos="46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4D7538-5F79-6244-8BAE-06CD970E45AE}"/>
              </a:ext>
            </a:extLst>
          </p:cNvPr>
          <p:cNvSpPr>
            <a:spLocks noGrp="1"/>
          </p:cNvSpPr>
          <p:nvPr>
            <p:ph type="dt" sz="half" idx="10"/>
          </p:nvPr>
        </p:nvSpPr>
        <p:spPr/>
        <p:txBody>
          <a:bodyPr/>
          <a:lstStyle/>
          <a:p>
            <a:fld id="{365E318C-2F61-40ED-9975-F7E706A32DDA}" type="datetime1">
              <a:rPr lang="en-US" smtClean="0"/>
              <a:t>2/5/24</a:t>
            </a:fld>
            <a:endParaRPr lang="en-US" dirty="0"/>
          </a:p>
        </p:txBody>
      </p:sp>
      <p:sp>
        <p:nvSpPr>
          <p:cNvPr id="3" name="Footer Placeholder 2">
            <a:extLst>
              <a:ext uri="{FF2B5EF4-FFF2-40B4-BE49-F238E27FC236}">
                <a16:creationId xmlns:a16="http://schemas.microsoft.com/office/drawing/2014/main" id="{3CEB099F-84DD-7741-A646-247138C6ED6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0634FB99-1B8A-2B4E-A2D8-95910992C248}"/>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173246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Webinar info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A88BA71-F943-7144-8291-BFDC463961DE}"/>
              </a:ext>
            </a:extLst>
          </p:cNvPr>
          <p:cNvPicPr>
            <a:picLocks noChangeAspect="1"/>
          </p:cNvPicPr>
          <p:nvPr/>
        </p:nvPicPr>
        <p:blipFill rotWithShape="1">
          <a:blip r:embed="rId2">
            <a:alphaModFix amt="97000"/>
            <a:extLst>
              <a:ext uri="{BEBA8EAE-BF5A-486C-A8C5-ECC9F3942E4B}">
                <a14:imgProps xmlns:a14="http://schemas.microsoft.com/office/drawing/2010/main">
                  <a14:imgLayer r:embed="rId3">
                    <a14:imgEffect>
                      <a14:sharpenSoften amount="-43000"/>
                    </a14:imgEffect>
                  </a14:imgLayer>
                </a14:imgProps>
              </a:ext>
            </a:extLst>
          </a:blip>
          <a:srcRect b="24970"/>
          <a:stretch/>
        </p:blipFill>
        <p:spPr>
          <a:xfrm>
            <a:off x="1" y="0"/>
            <a:ext cx="12192000" cy="6858000"/>
          </a:xfrm>
          <a:prstGeom prst="rect">
            <a:avLst/>
          </a:prstGeom>
        </p:spPr>
      </p:pic>
      <p:sp>
        <p:nvSpPr>
          <p:cNvPr id="15" name="Rectangle 14">
            <a:extLst>
              <a:ext uri="{FF2B5EF4-FFF2-40B4-BE49-F238E27FC236}">
                <a16:creationId xmlns:a16="http://schemas.microsoft.com/office/drawing/2014/main" id="{D9F98486-DCCD-FF44-8EF3-D2182B79B1CF}"/>
              </a:ext>
            </a:extLst>
          </p:cNvPr>
          <p:cNvSpPr/>
          <p:nvPr/>
        </p:nvSpPr>
        <p:spPr>
          <a:xfrm>
            <a:off x="0" y="5596856"/>
            <a:ext cx="12192000" cy="1261143"/>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A10D0ED8-F780-E94A-80A3-42700BC94782}"/>
              </a:ext>
            </a:extLst>
          </p:cNvPr>
          <p:cNvSpPr txBox="1"/>
          <p:nvPr/>
        </p:nvSpPr>
        <p:spPr>
          <a:xfrm>
            <a:off x="7715522" y="6288723"/>
            <a:ext cx="4221412" cy="276999"/>
          </a:xfrm>
          <a:prstGeom prst="rect">
            <a:avLst/>
          </a:prstGeom>
          <a:noFill/>
        </p:spPr>
        <p:txBody>
          <a:bodyPr wrap="square" rtlCol="0">
            <a:spAutoFit/>
          </a:bodyPr>
          <a:lstStyle/>
          <a:p>
            <a:r>
              <a:rPr lang="en-GB" sz="1200" u="sng"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hlinkClick r:id="rId4">
                  <a:extLst>
                    <a:ext uri="{A12FA001-AC4F-418D-AE19-62706E023703}">
                      <ahyp:hlinkClr xmlns:ahyp="http://schemas.microsoft.com/office/drawing/2018/hyperlinkcolor" val="tx"/>
                    </a:ext>
                  </a:extLst>
                </a:hlinkClick>
              </a:rPr>
              <a:t>Creative Commons Attribution-ShareAlike 4.0 International</a:t>
            </a:r>
            <a:endParaRPr lang="en-GB" sz="1200"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cxnSp>
        <p:nvCxnSpPr>
          <p:cNvPr id="21" name="Straight Connector 20">
            <a:extLst>
              <a:ext uri="{FF2B5EF4-FFF2-40B4-BE49-F238E27FC236}">
                <a16:creationId xmlns:a16="http://schemas.microsoft.com/office/drawing/2014/main" id="{216B3B19-201F-7348-A518-8545BF991447}"/>
              </a:ext>
            </a:extLst>
          </p:cNvPr>
          <p:cNvCxnSpPr>
            <a:cxnSpLocks/>
          </p:cNvCxnSpPr>
          <p:nvPr/>
        </p:nvCxnSpPr>
        <p:spPr>
          <a:xfrm>
            <a:off x="1436317" y="1563370"/>
            <a:ext cx="0" cy="252710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BD42AF42-10B0-9A48-9571-3C829913E97D}"/>
              </a:ext>
            </a:extLst>
          </p:cNvPr>
          <p:cNvSpPr>
            <a:spLocks noGrp="1"/>
          </p:cNvSpPr>
          <p:nvPr>
            <p:ph type="dt" sz="half" idx="10"/>
          </p:nvPr>
        </p:nvSpPr>
        <p:spPr>
          <a:xfrm>
            <a:off x="5497863" y="6244659"/>
            <a:ext cx="2090738" cy="365125"/>
          </a:xfrm>
        </p:spPr>
        <p:txBody>
          <a:bodyPr/>
          <a:lstStyle/>
          <a:p>
            <a:fld id="{05FF08CA-043F-4B01-A12E-36301760BAA2}" type="datetime1">
              <a:rPr lang="en-US" smtClean="0"/>
              <a:t>2/5/24</a:t>
            </a:fld>
            <a:endParaRPr lang="en-US" dirty="0"/>
          </a:p>
        </p:txBody>
      </p:sp>
      <p:sp>
        <p:nvSpPr>
          <p:cNvPr id="13" name="Title 1">
            <a:extLst>
              <a:ext uri="{FF2B5EF4-FFF2-40B4-BE49-F238E27FC236}">
                <a16:creationId xmlns:a16="http://schemas.microsoft.com/office/drawing/2014/main" id="{1A1FD96B-0733-A745-B2F3-D83FFA10E757}"/>
              </a:ext>
            </a:extLst>
          </p:cNvPr>
          <p:cNvSpPr>
            <a:spLocks noGrp="1"/>
          </p:cNvSpPr>
          <p:nvPr>
            <p:ph type="title"/>
          </p:nvPr>
        </p:nvSpPr>
        <p:spPr>
          <a:xfrm>
            <a:off x="1966363" y="1231184"/>
            <a:ext cx="7334800" cy="2141463"/>
          </a:xfrm>
          <a:ln>
            <a:noFill/>
          </a:ln>
        </p:spPr>
        <p:txBody>
          <a:bodyPr anchor="b" anchorCtr="0">
            <a:normAutofit/>
          </a:bodyPr>
          <a:lstStyle>
            <a:lvl1pPr>
              <a:defRPr lang="en-US" sz="6600" dirty="0">
                <a:solidFill>
                  <a:schemeClr val="bg1"/>
                </a:solidFill>
              </a:defRPr>
            </a:lvl1pPr>
          </a:lstStyle>
          <a:p>
            <a:pPr marL="0" lvl="0"/>
            <a:r>
              <a:rPr lang="en-US"/>
              <a:t>Click to edit Master title style</a:t>
            </a:r>
            <a:endParaRPr lang="en-US" dirty="0"/>
          </a:p>
        </p:txBody>
      </p:sp>
      <p:sp>
        <p:nvSpPr>
          <p:cNvPr id="18" name="Subtitle 2">
            <a:extLst>
              <a:ext uri="{FF2B5EF4-FFF2-40B4-BE49-F238E27FC236}">
                <a16:creationId xmlns:a16="http://schemas.microsoft.com/office/drawing/2014/main" id="{6BC9B6C1-E06A-CF4D-86E9-868F84120AC3}"/>
              </a:ext>
            </a:extLst>
          </p:cNvPr>
          <p:cNvSpPr>
            <a:spLocks noGrp="1"/>
          </p:cNvSpPr>
          <p:nvPr>
            <p:ph type="subTitle" idx="1"/>
          </p:nvPr>
        </p:nvSpPr>
        <p:spPr>
          <a:xfrm>
            <a:off x="1945343" y="3589573"/>
            <a:ext cx="7355820" cy="569067"/>
          </a:xfrm>
        </p:spPr>
        <p:txBody>
          <a:bodyPr>
            <a:noAutofit/>
          </a:bodyPr>
          <a:lstStyle>
            <a:lvl1pPr marL="0" indent="0" algn="l">
              <a:buNone/>
              <a:defRPr sz="32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extBox 9">
            <a:extLst>
              <a:ext uri="{FF2B5EF4-FFF2-40B4-BE49-F238E27FC236}">
                <a16:creationId xmlns:a16="http://schemas.microsoft.com/office/drawing/2014/main" id="{AC9833F7-2487-1A47-A42E-8AC5BA1A9912}"/>
              </a:ext>
            </a:extLst>
          </p:cNvPr>
          <p:cNvSpPr txBox="1"/>
          <p:nvPr/>
        </p:nvSpPr>
        <p:spPr>
          <a:xfrm>
            <a:off x="1312150" y="6018967"/>
            <a:ext cx="2432076" cy="707886"/>
          </a:xfrm>
          <a:prstGeom prst="rect">
            <a:avLst/>
          </a:prstGeom>
          <a:noFill/>
        </p:spPr>
        <p:txBody>
          <a:bodyPr wrap="none" rtlCol="0">
            <a:spAutoFit/>
          </a:bodyPr>
          <a:lstStyle/>
          <a:p>
            <a:r>
              <a:rPr lang="en-GB" sz="4000" b="1" i="0" dirty="0">
                <a:solidFill>
                  <a:srgbClr val="D2222A"/>
                </a:solidFill>
                <a:latin typeface="Open Sans" panose="020B0606030504020204" pitchFamily="34" charset="0"/>
                <a:ea typeface="Open Sans" panose="020B0606030504020204" pitchFamily="34" charset="0"/>
                <a:cs typeface="Open Sans" panose="020B0606030504020204" pitchFamily="34" charset="0"/>
              </a:rPr>
              <a:t>Stats4SD</a:t>
            </a:r>
          </a:p>
        </p:txBody>
      </p:sp>
    </p:spTree>
    <p:extLst>
      <p:ext uri="{BB962C8B-B14F-4D97-AF65-F5344CB8AC3E}">
        <p14:creationId xmlns:p14="http://schemas.microsoft.com/office/powerpoint/2010/main" val="3577404915"/>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Webinar info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A88BA71-F943-7144-8291-BFDC463961DE}"/>
              </a:ext>
            </a:extLst>
          </p:cNvPr>
          <p:cNvPicPr>
            <a:picLocks noChangeAspect="1"/>
          </p:cNvPicPr>
          <p:nvPr/>
        </p:nvPicPr>
        <p:blipFill rotWithShape="1">
          <a:blip r:embed="rId2">
            <a:alphaModFix amt="97000"/>
            <a:extLst>
              <a:ext uri="{BEBA8EAE-BF5A-486C-A8C5-ECC9F3942E4B}">
                <a14:imgProps xmlns:a14="http://schemas.microsoft.com/office/drawing/2010/main">
                  <a14:imgLayer r:embed="rId3">
                    <a14:imgEffect>
                      <a14:sharpenSoften amount="-43000"/>
                    </a14:imgEffect>
                  </a14:imgLayer>
                </a14:imgProps>
              </a:ext>
            </a:extLst>
          </a:blip>
          <a:srcRect b="24970"/>
          <a:stretch/>
        </p:blipFill>
        <p:spPr>
          <a:xfrm>
            <a:off x="1" y="0"/>
            <a:ext cx="12192000" cy="6858000"/>
          </a:xfrm>
          <a:prstGeom prst="rect">
            <a:avLst/>
          </a:prstGeom>
        </p:spPr>
      </p:pic>
      <p:sp>
        <p:nvSpPr>
          <p:cNvPr id="15" name="Rectangle 14">
            <a:extLst>
              <a:ext uri="{FF2B5EF4-FFF2-40B4-BE49-F238E27FC236}">
                <a16:creationId xmlns:a16="http://schemas.microsoft.com/office/drawing/2014/main" id="{D9F98486-DCCD-FF44-8EF3-D2182B79B1CF}"/>
              </a:ext>
            </a:extLst>
          </p:cNvPr>
          <p:cNvSpPr/>
          <p:nvPr/>
        </p:nvSpPr>
        <p:spPr>
          <a:xfrm>
            <a:off x="0" y="5596856"/>
            <a:ext cx="12192000" cy="1261143"/>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A10D0ED8-F780-E94A-80A3-42700BC94782}"/>
              </a:ext>
            </a:extLst>
          </p:cNvPr>
          <p:cNvSpPr txBox="1"/>
          <p:nvPr/>
        </p:nvSpPr>
        <p:spPr>
          <a:xfrm>
            <a:off x="7715522" y="6288723"/>
            <a:ext cx="4221412" cy="276999"/>
          </a:xfrm>
          <a:prstGeom prst="rect">
            <a:avLst/>
          </a:prstGeom>
          <a:noFill/>
        </p:spPr>
        <p:txBody>
          <a:bodyPr wrap="square" rtlCol="0">
            <a:spAutoFit/>
          </a:bodyPr>
          <a:lstStyle/>
          <a:p>
            <a:r>
              <a:rPr lang="en-GB" sz="1200" u="sng"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hlinkClick r:id="rId4">
                  <a:extLst>
                    <a:ext uri="{A12FA001-AC4F-418D-AE19-62706E023703}">
                      <ahyp:hlinkClr xmlns:ahyp="http://schemas.microsoft.com/office/drawing/2018/hyperlinkcolor" val="tx"/>
                    </a:ext>
                  </a:extLst>
                </a:hlinkClick>
              </a:rPr>
              <a:t>Creative Commons Attribution-ShareAlike 4.0 International</a:t>
            </a:r>
            <a:endParaRPr lang="en-GB" sz="1200"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cxnSp>
        <p:nvCxnSpPr>
          <p:cNvPr id="21" name="Straight Connector 20">
            <a:extLst>
              <a:ext uri="{FF2B5EF4-FFF2-40B4-BE49-F238E27FC236}">
                <a16:creationId xmlns:a16="http://schemas.microsoft.com/office/drawing/2014/main" id="{216B3B19-201F-7348-A518-8545BF991447}"/>
              </a:ext>
            </a:extLst>
          </p:cNvPr>
          <p:cNvCxnSpPr>
            <a:cxnSpLocks/>
          </p:cNvCxnSpPr>
          <p:nvPr/>
        </p:nvCxnSpPr>
        <p:spPr>
          <a:xfrm>
            <a:off x="1436317" y="1415086"/>
            <a:ext cx="0" cy="3256806"/>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BD42AF42-10B0-9A48-9571-3C829913E97D}"/>
              </a:ext>
            </a:extLst>
          </p:cNvPr>
          <p:cNvSpPr>
            <a:spLocks noGrp="1"/>
          </p:cNvSpPr>
          <p:nvPr>
            <p:ph type="dt" sz="half" idx="10"/>
          </p:nvPr>
        </p:nvSpPr>
        <p:spPr>
          <a:xfrm>
            <a:off x="5497863" y="6244659"/>
            <a:ext cx="2090738" cy="365125"/>
          </a:xfrm>
        </p:spPr>
        <p:txBody>
          <a:bodyPr/>
          <a:lstStyle/>
          <a:p>
            <a:fld id="{F9F65022-01B9-480E-A87A-D9991AD39EBC}" type="datetime1">
              <a:rPr lang="en-US" smtClean="0"/>
              <a:t>2/5/24</a:t>
            </a:fld>
            <a:endParaRPr lang="en-US" dirty="0"/>
          </a:p>
        </p:txBody>
      </p:sp>
      <p:sp>
        <p:nvSpPr>
          <p:cNvPr id="13" name="Title 1">
            <a:extLst>
              <a:ext uri="{FF2B5EF4-FFF2-40B4-BE49-F238E27FC236}">
                <a16:creationId xmlns:a16="http://schemas.microsoft.com/office/drawing/2014/main" id="{1A1FD96B-0733-A745-B2F3-D83FFA10E757}"/>
              </a:ext>
            </a:extLst>
          </p:cNvPr>
          <p:cNvSpPr>
            <a:spLocks noGrp="1"/>
          </p:cNvSpPr>
          <p:nvPr>
            <p:ph type="title"/>
          </p:nvPr>
        </p:nvSpPr>
        <p:spPr>
          <a:xfrm>
            <a:off x="1966363" y="1082900"/>
            <a:ext cx="7334800" cy="2141463"/>
          </a:xfrm>
          <a:ln>
            <a:noFill/>
          </a:ln>
        </p:spPr>
        <p:txBody>
          <a:bodyPr anchor="b" anchorCtr="0">
            <a:normAutofit/>
          </a:bodyPr>
          <a:lstStyle>
            <a:lvl1pPr>
              <a:defRPr lang="en-US" sz="6600" dirty="0">
                <a:solidFill>
                  <a:schemeClr val="bg1"/>
                </a:solidFill>
              </a:defRPr>
            </a:lvl1pPr>
          </a:lstStyle>
          <a:p>
            <a:pPr marL="0" lvl="0"/>
            <a:r>
              <a:rPr lang="en-US"/>
              <a:t>Click to edit Master title style</a:t>
            </a:r>
            <a:endParaRPr lang="en-US" dirty="0"/>
          </a:p>
        </p:txBody>
      </p:sp>
      <p:sp>
        <p:nvSpPr>
          <p:cNvPr id="18" name="Subtitle 2">
            <a:extLst>
              <a:ext uri="{FF2B5EF4-FFF2-40B4-BE49-F238E27FC236}">
                <a16:creationId xmlns:a16="http://schemas.microsoft.com/office/drawing/2014/main" id="{6BC9B6C1-E06A-CF4D-86E9-868F84120AC3}"/>
              </a:ext>
            </a:extLst>
          </p:cNvPr>
          <p:cNvSpPr>
            <a:spLocks noGrp="1"/>
          </p:cNvSpPr>
          <p:nvPr>
            <p:ph type="subTitle" idx="1"/>
          </p:nvPr>
        </p:nvSpPr>
        <p:spPr>
          <a:xfrm>
            <a:off x="1945343" y="3441289"/>
            <a:ext cx="7355820" cy="569067"/>
          </a:xfrm>
        </p:spPr>
        <p:txBody>
          <a:bodyPr>
            <a:noAutofit/>
          </a:bodyPr>
          <a:lstStyle>
            <a:lvl1pPr marL="0" indent="0" algn="l">
              <a:buNone/>
              <a:defRPr sz="32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7FD64E2-89D0-4642-B183-0B59063B4DED}"/>
              </a:ext>
            </a:extLst>
          </p:cNvPr>
          <p:cNvSpPr>
            <a:spLocks noGrp="1"/>
          </p:cNvSpPr>
          <p:nvPr>
            <p:ph type="body" sz="quarter" idx="11"/>
          </p:nvPr>
        </p:nvSpPr>
        <p:spPr>
          <a:xfrm>
            <a:off x="1966913" y="4192487"/>
            <a:ext cx="7334250" cy="569912"/>
          </a:xfrm>
        </p:spPr>
        <p:txBody>
          <a:bodyPr vert="horz" lIns="91440" tIns="45720" rIns="91440" bIns="45720" rtlCol="0">
            <a:noAutofit/>
          </a:bodyPr>
          <a:lstStyle>
            <a:lvl1pPr marL="0" indent="0">
              <a:buNone/>
              <a:defRPr lang="en-GB" sz="3200" dirty="0">
                <a:solidFill>
                  <a:schemeClr val="bg1"/>
                </a:solidFill>
              </a:defRPr>
            </a:lvl1pPr>
          </a:lstStyle>
          <a:p>
            <a:pPr marL="228600" lvl="0" indent="-228600"/>
            <a:r>
              <a:rPr lang="en-US"/>
              <a:t>Click to edit Master text styles</a:t>
            </a:r>
          </a:p>
        </p:txBody>
      </p:sp>
      <p:sp>
        <p:nvSpPr>
          <p:cNvPr id="11" name="TextBox 10">
            <a:extLst>
              <a:ext uri="{FF2B5EF4-FFF2-40B4-BE49-F238E27FC236}">
                <a16:creationId xmlns:a16="http://schemas.microsoft.com/office/drawing/2014/main" id="{73AE5F96-E694-C044-90F3-FB3FEC110F9D}"/>
              </a:ext>
            </a:extLst>
          </p:cNvPr>
          <p:cNvSpPr txBox="1"/>
          <p:nvPr userDrawn="1"/>
        </p:nvSpPr>
        <p:spPr>
          <a:xfrm>
            <a:off x="1312150" y="6018967"/>
            <a:ext cx="2432076" cy="707886"/>
          </a:xfrm>
          <a:prstGeom prst="rect">
            <a:avLst/>
          </a:prstGeom>
          <a:noFill/>
        </p:spPr>
        <p:txBody>
          <a:bodyPr wrap="none" rtlCol="0">
            <a:spAutoFit/>
          </a:bodyPr>
          <a:lstStyle/>
          <a:p>
            <a:r>
              <a:rPr lang="en-GB" sz="4000" b="1" i="0" dirty="0">
                <a:solidFill>
                  <a:srgbClr val="D2222A"/>
                </a:solidFill>
                <a:latin typeface="Open Sans" panose="020B0606030504020204" pitchFamily="34" charset="0"/>
                <a:ea typeface="Open Sans" panose="020B0606030504020204" pitchFamily="34" charset="0"/>
                <a:cs typeface="Open Sans" panose="020B0606030504020204" pitchFamily="34" charset="0"/>
              </a:rPr>
              <a:t>Stats4SD</a:t>
            </a:r>
          </a:p>
        </p:txBody>
      </p:sp>
    </p:spTree>
    <p:extLst>
      <p:ext uri="{BB962C8B-B14F-4D97-AF65-F5344CB8AC3E}">
        <p14:creationId xmlns:p14="http://schemas.microsoft.com/office/powerpoint/2010/main" val="3270778446"/>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41A2B92-027D-F549-8DC7-6258F32BA707}"/>
              </a:ext>
            </a:extLst>
          </p:cNvPr>
          <p:cNvSpPr/>
          <p:nvPr/>
        </p:nvSpPr>
        <p:spPr>
          <a:xfrm>
            <a:off x="-8461" y="-12272"/>
            <a:ext cx="12200461" cy="5290877"/>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E26C637-2CA2-9949-A9E1-2B55B6953881}"/>
              </a:ext>
            </a:extLst>
          </p:cNvPr>
          <p:cNvSpPr/>
          <p:nvPr/>
        </p:nvSpPr>
        <p:spPr>
          <a:xfrm>
            <a:off x="-8461" y="1236458"/>
            <a:ext cx="12200461" cy="5621541"/>
          </a:xfrm>
          <a:prstGeom prst="rect">
            <a:avLst/>
          </a:prstGeom>
          <a:solidFill>
            <a:schemeClr val="bg1"/>
          </a:solidFill>
          <a:ln>
            <a:noFill/>
          </a:ln>
          <a:effectLst>
            <a:outerShdw blurRad="203200" dist="38100" dir="16740000" sx="102000" sy="102000" algn="tl"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C88E63C-7146-544E-B0BE-791D359D5399}"/>
              </a:ext>
            </a:extLst>
          </p:cNvPr>
          <p:cNvPicPr>
            <a:picLocks noChangeAspect="1"/>
          </p:cNvPicPr>
          <p:nvPr/>
        </p:nvPicPr>
        <p:blipFill>
          <a:blip r:embed="rId2"/>
          <a:stretch>
            <a:fillRect/>
          </a:stretch>
        </p:blipFill>
        <p:spPr>
          <a:xfrm>
            <a:off x="10477914" y="6363164"/>
            <a:ext cx="1428821" cy="250731"/>
          </a:xfrm>
          <a:prstGeom prst="rect">
            <a:avLst/>
          </a:prstGeom>
        </p:spPr>
      </p:pic>
      <p:sp>
        <p:nvSpPr>
          <p:cNvPr id="4" name="Content Placeholder 3">
            <a:extLst>
              <a:ext uri="{FF2B5EF4-FFF2-40B4-BE49-F238E27FC236}">
                <a16:creationId xmlns:a16="http://schemas.microsoft.com/office/drawing/2014/main" id="{8F846D6E-F249-794B-9469-535E1F9523E4}"/>
              </a:ext>
            </a:extLst>
          </p:cNvPr>
          <p:cNvSpPr>
            <a:spLocks noGrp="1"/>
          </p:cNvSpPr>
          <p:nvPr>
            <p:ph sz="half" idx="2"/>
          </p:nvPr>
        </p:nvSpPr>
        <p:spPr>
          <a:xfrm>
            <a:off x="551670" y="1588651"/>
            <a:ext cx="5508000" cy="4556442"/>
          </a:xfrm>
        </p:spPr>
        <p:txBody>
          <a:bodyPr lIns="9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6CB680E4-47F0-B04B-8CFD-4DC7948CCDF5}"/>
              </a:ext>
            </a:extLst>
          </p:cNvPr>
          <p:cNvSpPr>
            <a:spLocks noGrp="1"/>
          </p:cNvSpPr>
          <p:nvPr>
            <p:ph type="dt" sz="half" idx="10"/>
          </p:nvPr>
        </p:nvSpPr>
        <p:spPr>
          <a:xfrm>
            <a:off x="551671" y="6297757"/>
            <a:ext cx="2319338" cy="365125"/>
          </a:xfrm>
        </p:spPr>
        <p:txBody>
          <a:bodyPr anchor="b"/>
          <a:lstStyle/>
          <a:p>
            <a:fld id="{C8FC586B-0022-49AB-9547-A25B2C42057B}" type="datetime1">
              <a:rPr lang="en-US" smtClean="0"/>
              <a:t>2/5/24</a:t>
            </a:fld>
            <a:endParaRPr lang="en-US" dirty="0"/>
          </a:p>
        </p:txBody>
      </p:sp>
      <p:sp>
        <p:nvSpPr>
          <p:cNvPr id="6" name="Footer Placeholder 5">
            <a:extLst>
              <a:ext uri="{FF2B5EF4-FFF2-40B4-BE49-F238E27FC236}">
                <a16:creationId xmlns:a16="http://schemas.microsoft.com/office/drawing/2014/main" id="{1F799D2B-89B6-394F-87B5-671C3DF96D4D}"/>
              </a:ext>
            </a:extLst>
          </p:cNvPr>
          <p:cNvSpPr>
            <a:spLocks noGrp="1"/>
          </p:cNvSpPr>
          <p:nvPr>
            <p:ph type="ftr" sz="quarter" idx="11"/>
          </p:nvPr>
        </p:nvSpPr>
        <p:spPr>
          <a:xfrm>
            <a:off x="3312607" y="6297757"/>
            <a:ext cx="3479007" cy="365125"/>
          </a:xfrm>
        </p:spPr>
        <p:txBody>
          <a:bodyPr anchor="b"/>
          <a:lstStyle/>
          <a:p>
            <a:endParaRPr lang="en-US" dirty="0"/>
          </a:p>
        </p:txBody>
      </p:sp>
      <p:sp>
        <p:nvSpPr>
          <p:cNvPr id="7" name="Slide Number Placeholder 6">
            <a:extLst>
              <a:ext uri="{FF2B5EF4-FFF2-40B4-BE49-F238E27FC236}">
                <a16:creationId xmlns:a16="http://schemas.microsoft.com/office/drawing/2014/main" id="{714B2DE6-CD2C-0E43-BF69-7B8CF8E92D84}"/>
              </a:ext>
            </a:extLst>
          </p:cNvPr>
          <p:cNvSpPr>
            <a:spLocks noGrp="1"/>
          </p:cNvSpPr>
          <p:nvPr>
            <p:ph type="sldNum" sz="quarter" idx="12"/>
          </p:nvPr>
        </p:nvSpPr>
        <p:spPr>
          <a:xfrm>
            <a:off x="7233213" y="6297757"/>
            <a:ext cx="2319338" cy="365125"/>
          </a:xfrm>
        </p:spPr>
        <p:txBody>
          <a:bodyPr anchor="b"/>
          <a:lstStyle/>
          <a:p>
            <a:fld id="{D57F1E4F-1CFF-5643-939E-217C01CDF565}" type="slidenum">
              <a:rPr lang="en-US" smtClean="0"/>
              <a:pPr/>
              <a:t>‹#›</a:t>
            </a:fld>
            <a:endParaRPr lang="en-US" dirty="0"/>
          </a:p>
        </p:txBody>
      </p:sp>
      <p:sp>
        <p:nvSpPr>
          <p:cNvPr id="2" name="Title 1">
            <a:extLst>
              <a:ext uri="{FF2B5EF4-FFF2-40B4-BE49-F238E27FC236}">
                <a16:creationId xmlns:a16="http://schemas.microsoft.com/office/drawing/2014/main" id="{B496D1C9-5344-7049-9AB9-81143B5805D9}"/>
              </a:ext>
            </a:extLst>
          </p:cNvPr>
          <p:cNvSpPr>
            <a:spLocks noGrp="1"/>
          </p:cNvSpPr>
          <p:nvPr>
            <p:ph type="title"/>
          </p:nvPr>
        </p:nvSpPr>
        <p:spPr>
          <a:xfrm>
            <a:off x="551670" y="131133"/>
            <a:ext cx="11355063" cy="1105325"/>
          </a:xfrm>
        </p:spPr>
        <p:txBody>
          <a:bodyPr>
            <a:normAutofit/>
          </a:bodyPr>
          <a:lstStyle>
            <a:lvl1pPr>
              <a:defRPr sz="4800"/>
            </a:lvl1pPr>
          </a:lstStyle>
          <a:p>
            <a:r>
              <a:rPr lang="en-US"/>
              <a:t>Click to edit Master title style</a:t>
            </a:r>
            <a:endParaRPr lang="en-US" dirty="0"/>
          </a:p>
        </p:txBody>
      </p:sp>
      <p:sp>
        <p:nvSpPr>
          <p:cNvPr id="10" name="Content Placeholder 3">
            <a:extLst>
              <a:ext uri="{FF2B5EF4-FFF2-40B4-BE49-F238E27FC236}">
                <a16:creationId xmlns:a16="http://schemas.microsoft.com/office/drawing/2014/main" id="{44901950-5B56-9B4B-9196-414187BDEB97}"/>
              </a:ext>
            </a:extLst>
          </p:cNvPr>
          <p:cNvSpPr>
            <a:spLocks noGrp="1"/>
          </p:cNvSpPr>
          <p:nvPr>
            <p:ph sz="half" idx="13"/>
          </p:nvPr>
        </p:nvSpPr>
        <p:spPr>
          <a:xfrm>
            <a:off x="6371835" y="1588651"/>
            <a:ext cx="5508000" cy="4556442"/>
          </a:xfrm>
        </p:spPr>
        <p:txBody>
          <a:bodyPr lIns="9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25031935"/>
      </p:ext>
    </p:extLst>
  </p:cSld>
  <p:clrMapOvr>
    <a:masterClrMapping/>
  </p:clrMapOvr>
  <p:extLst>
    <p:ext uri="{DCECCB84-F9BA-43D5-87BE-67443E8EF086}">
      <p15:sldGuideLst xmlns:p15="http://schemas.microsoft.com/office/powerpoint/2012/main">
        <p15:guide id="1" orient="horz" pos="2160">
          <p15:clr>
            <a:srgbClr val="FBAE40"/>
          </p15:clr>
        </p15:guide>
        <p15:guide id="2" pos="46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End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9569B09-30A1-BF42-9AC9-A41617EC0C41}"/>
              </a:ext>
            </a:extLst>
          </p:cNvPr>
          <p:cNvPicPr>
            <a:picLocks noChangeAspect="1"/>
          </p:cNvPicPr>
          <p:nvPr userDrawn="1"/>
        </p:nvPicPr>
        <p:blipFill rotWithShape="1">
          <a:blip r:embed="rId2">
            <a:alphaModFix amt="97000"/>
            <a:extLst>
              <a:ext uri="{BEBA8EAE-BF5A-486C-A8C5-ECC9F3942E4B}">
                <a14:imgProps xmlns:a14="http://schemas.microsoft.com/office/drawing/2010/main">
                  <a14:imgLayer r:embed="rId3">
                    <a14:imgEffect>
                      <a14:sharpenSoften amount="-55000"/>
                    </a14:imgEffect>
                    <a14:imgEffect>
                      <a14:brightnessContrast bright="-12000"/>
                    </a14:imgEffect>
                  </a14:imgLayer>
                </a14:imgProps>
              </a:ext>
            </a:extLst>
          </a:blip>
          <a:srcRect b="24970"/>
          <a:stretch/>
        </p:blipFill>
        <p:spPr>
          <a:xfrm>
            <a:off x="1" y="0"/>
            <a:ext cx="12192000" cy="6858000"/>
          </a:xfrm>
          <a:prstGeom prst="rect">
            <a:avLst/>
          </a:prstGeom>
        </p:spPr>
      </p:pic>
      <p:sp>
        <p:nvSpPr>
          <p:cNvPr id="7" name="Rectangle 6">
            <a:extLst>
              <a:ext uri="{FF2B5EF4-FFF2-40B4-BE49-F238E27FC236}">
                <a16:creationId xmlns:a16="http://schemas.microsoft.com/office/drawing/2014/main" id="{F2AE17C0-B662-534D-9D8E-374BDD40D1EC}"/>
              </a:ext>
            </a:extLst>
          </p:cNvPr>
          <p:cNvSpPr/>
          <p:nvPr userDrawn="1"/>
        </p:nvSpPr>
        <p:spPr>
          <a:xfrm>
            <a:off x="2783632" y="0"/>
            <a:ext cx="9408367" cy="6857999"/>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93974A12-DDA2-FB49-95AB-04F917955AC5}"/>
              </a:ext>
            </a:extLst>
          </p:cNvPr>
          <p:cNvSpPr txBox="1"/>
          <p:nvPr userDrawn="1"/>
        </p:nvSpPr>
        <p:spPr>
          <a:xfrm>
            <a:off x="3363266" y="6309320"/>
            <a:ext cx="8071187" cy="276999"/>
          </a:xfrm>
          <a:prstGeom prst="rect">
            <a:avLst/>
          </a:prstGeom>
          <a:noFill/>
        </p:spPr>
        <p:txBody>
          <a:bodyPr wrap="square" rtlCol="0">
            <a:spAutoFit/>
          </a:bodyPr>
          <a:lstStyle/>
          <a:p>
            <a:pPr>
              <a:spcBef>
                <a:spcPts val="0"/>
              </a:spcBef>
              <a:spcAft>
                <a:spcPts val="400"/>
              </a:spcAft>
            </a:pPr>
            <a:r>
              <a:rPr lang="en-GB" sz="1200"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 </a:t>
            </a:r>
            <a:fld id="{EE89269B-7EA9-BA4D-9995-048642ABEEF8}" type="datetimeyyyy">
              <a:rPr lang="en-GB" sz="1200" smtClean="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2024</a:t>
            </a:fld>
            <a:r>
              <a:rPr lang="en-GB" sz="1200"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 Statistics for Sustainable Development  </a:t>
            </a:r>
            <a:r>
              <a:rPr lang="en-GB" sz="1200" u="sng"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hlinkClick r:id="rId4">
                  <a:extLst>
                    <a:ext uri="{A12FA001-AC4F-418D-AE19-62706E023703}">
                      <ahyp:hlinkClr xmlns:ahyp="http://schemas.microsoft.com/office/drawing/2018/hyperlinkcolor" val="tx"/>
                    </a:ext>
                  </a:extLst>
                </a:hlinkClick>
              </a:rPr>
              <a:t>Creative Commons Attribution-ShareAlike 4.0 International</a:t>
            </a:r>
            <a:endParaRPr lang="en-GB" sz="1200"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0" name="TextBox 9">
            <a:extLst>
              <a:ext uri="{FF2B5EF4-FFF2-40B4-BE49-F238E27FC236}">
                <a16:creationId xmlns:a16="http://schemas.microsoft.com/office/drawing/2014/main" id="{AE884C96-75E8-0548-97E2-2B256A366938}"/>
              </a:ext>
            </a:extLst>
          </p:cNvPr>
          <p:cNvSpPr txBox="1"/>
          <p:nvPr userDrawn="1"/>
        </p:nvSpPr>
        <p:spPr>
          <a:xfrm>
            <a:off x="4598964" y="4689803"/>
            <a:ext cx="6835490" cy="948593"/>
          </a:xfrm>
          <a:prstGeom prst="rect">
            <a:avLst/>
          </a:prstGeom>
          <a:noFill/>
        </p:spPr>
        <p:txBody>
          <a:bodyPr wrap="square" rtlCol="0">
            <a:spAutoFit/>
          </a:bodyPr>
          <a:lstStyle/>
          <a:p>
            <a:pPr>
              <a:lnSpc>
                <a:spcPct val="110000"/>
              </a:lnSpc>
              <a:spcAft>
                <a:spcPts val="2700"/>
              </a:spcAft>
            </a:pPr>
            <a:r>
              <a:rPr lang="en-GB" sz="2600" dirty="0">
                <a:latin typeface="Open Sans Light" panose="020B0306030504020204" pitchFamily="34" charset="0"/>
                <a:ea typeface="Open Sans Light" panose="020B0306030504020204" pitchFamily="34" charset="0"/>
                <a:cs typeface="Open Sans Light" panose="020B0306030504020204" pitchFamily="34" charset="0"/>
              </a:rPr>
              <a:t>Find more guides and materials at </a:t>
            </a:r>
            <a:r>
              <a:rPr lang="en-GB" sz="2600" b="1" dirty="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hlinkClick r:id="rId5">
                  <a:extLst>
                    <a:ext uri="{A12FA001-AC4F-418D-AE19-62706E023703}">
                      <ahyp:hlinkClr xmlns:ahyp="http://schemas.microsoft.com/office/drawing/2018/hyperlinkcolor" val="tx"/>
                    </a:ext>
                  </a:extLst>
                </a:hlinkClick>
              </a:rPr>
              <a:t>stats4sd.org/resources</a:t>
            </a:r>
            <a:endParaRPr lang="en-GB" sz="2600" b="1" dirty="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endParaRPr>
          </a:p>
        </p:txBody>
      </p:sp>
      <p:pic>
        <p:nvPicPr>
          <p:cNvPr id="12" name="Picture 11" descr="A picture containing black, night&#10;&#10;Description automatically generated">
            <a:extLst>
              <a:ext uri="{FF2B5EF4-FFF2-40B4-BE49-F238E27FC236}">
                <a16:creationId xmlns:a16="http://schemas.microsoft.com/office/drawing/2014/main" id="{0EEC8CFF-BCA2-8A47-AA27-84C4B0528C93}"/>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363266" y="4720792"/>
            <a:ext cx="952467" cy="952467"/>
          </a:xfrm>
          <a:prstGeom prst="rect">
            <a:avLst/>
          </a:prstGeom>
        </p:spPr>
      </p:pic>
      <p:sp>
        <p:nvSpPr>
          <p:cNvPr id="19" name="Text Placeholder 18">
            <a:extLst>
              <a:ext uri="{FF2B5EF4-FFF2-40B4-BE49-F238E27FC236}">
                <a16:creationId xmlns:a16="http://schemas.microsoft.com/office/drawing/2014/main" id="{3CC3B39E-BD63-504B-BD1C-16C881EACE9A}"/>
              </a:ext>
            </a:extLst>
          </p:cNvPr>
          <p:cNvSpPr>
            <a:spLocks noGrp="1"/>
          </p:cNvSpPr>
          <p:nvPr>
            <p:ph type="body" sz="quarter" idx="10"/>
          </p:nvPr>
        </p:nvSpPr>
        <p:spPr>
          <a:xfrm>
            <a:off x="3452219" y="1100558"/>
            <a:ext cx="7866062" cy="1444738"/>
          </a:xfrm>
        </p:spPr>
        <p:txBody>
          <a:bodyPr/>
          <a:lstStyle>
            <a:lvl1pPr marL="0" indent="0">
              <a:lnSpc>
                <a:spcPct val="100000"/>
              </a:lnSpc>
              <a:buNone/>
              <a:defRPr lang="en-GB" sz="4400" b="1"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nSpc>
                <a:spcPct val="100000"/>
              </a:lnSpc>
              <a:buNone/>
              <a:defRPr lang="en-GB" sz="4000" kern="1200" dirty="0" smtClean="0">
                <a:solidFill>
                  <a:schemeClr val="tx1"/>
                </a:solidFill>
                <a:latin typeface="+mn-lt"/>
                <a:ea typeface="Open Sans Light" panose="020B0306030504020204" pitchFamily="34" charset="0"/>
                <a:cs typeface="Open Sans Light" panose="020B0306030504020204" pitchFamily="34" charset="0"/>
              </a:defRPr>
            </a:lvl2pPr>
            <a:lvl3pPr marL="914400" indent="0">
              <a:buNone/>
              <a:defRPr lang="en-GB" sz="4000" kern="1200" dirty="0" smtClean="0">
                <a:solidFill>
                  <a:schemeClr val="tx1"/>
                </a:solidFill>
                <a:latin typeface="+mn-lt"/>
                <a:ea typeface="Open Sans Light" panose="020B0306030504020204" pitchFamily="34" charset="0"/>
                <a:cs typeface="Open Sans Light" panose="020B0306030504020204" pitchFamily="34" charset="0"/>
              </a:defRPr>
            </a:lvl3pPr>
            <a:lvl4pPr marL="1371600" indent="0">
              <a:buNone/>
              <a:defRPr lang="en-GB" sz="4000" kern="1200" dirty="0" smtClean="0">
                <a:solidFill>
                  <a:schemeClr val="tx1"/>
                </a:solidFill>
                <a:latin typeface="+mn-lt"/>
                <a:ea typeface="Open Sans Light" panose="020B0306030504020204" pitchFamily="34" charset="0"/>
                <a:cs typeface="Open Sans Light" panose="020B0306030504020204" pitchFamily="34" charset="0"/>
              </a:defRPr>
            </a:lvl4pPr>
            <a:lvl5pPr marL="1828800" indent="0">
              <a:buNone/>
              <a:defRPr lang="en-GB" sz="4000" kern="1200" dirty="0">
                <a:solidFill>
                  <a:schemeClr val="tx1"/>
                </a:solidFill>
                <a:latin typeface="+mn-lt"/>
                <a:ea typeface="Open Sans Light" panose="020B0306030504020204" pitchFamily="34" charset="0"/>
                <a:cs typeface="Open Sans Light" panose="020B0306030504020204" pitchFamily="34" charset="0"/>
              </a:defRPr>
            </a:lvl5pPr>
          </a:lstStyle>
          <a:p>
            <a:pPr lvl="0"/>
            <a:r>
              <a:rPr lang="en-US"/>
              <a:t>Click to edit Master text styles</a:t>
            </a:r>
          </a:p>
        </p:txBody>
      </p:sp>
      <p:sp>
        <p:nvSpPr>
          <p:cNvPr id="20" name="Text Placeholder 18">
            <a:extLst>
              <a:ext uri="{FF2B5EF4-FFF2-40B4-BE49-F238E27FC236}">
                <a16:creationId xmlns:a16="http://schemas.microsoft.com/office/drawing/2014/main" id="{48BC4465-C68A-844B-ABA9-61E2C12A3C72}"/>
              </a:ext>
            </a:extLst>
          </p:cNvPr>
          <p:cNvSpPr>
            <a:spLocks noGrp="1"/>
          </p:cNvSpPr>
          <p:nvPr>
            <p:ph type="body" sz="quarter" idx="11"/>
          </p:nvPr>
        </p:nvSpPr>
        <p:spPr>
          <a:xfrm>
            <a:off x="3452219" y="2688186"/>
            <a:ext cx="7866062" cy="1512456"/>
          </a:xfrm>
        </p:spPr>
        <p:txBody>
          <a:bodyPr>
            <a:noAutofit/>
          </a:bodyPr>
          <a:lstStyle>
            <a:lvl1pPr marL="0" indent="0">
              <a:spcAft>
                <a:spcPts val="800"/>
              </a:spcAft>
              <a:buNone/>
              <a:defRPr lang="en-GB" sz="26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lang="en-GB" sz="4000" kern="1200" dirty="0" smtClean="0">
                <a:solidFill>
                  <a:schemeClr val="tx1"/>
                </a:solidFill>
                <a:latin typeface="+mn-lt"/>
                <a:ea typeface="Open Sans Light" panose="020B0306030504020204" pitchFamily="34" charset="0"/>
                <a:cs typeface="Open Sans Light" panose="020B0306030504020204" pitchFamily="34" charset="0"/>
              </a:defRPr>
            </a:lvl2pPr>
            <a:lvl3pPr marL="914400" indent="0">
              <a:buNone/>
              <a:defRPr lang="en-GB" sz="4000" kern="1200" dirty="0" smtClean="0">
                <a:solidFill>
                  <a:schemeClr val="tx1"/>
                </a:solidFill>
                <a:latin typeface="+mn-lt"/>
                <a:ea typeface="Open Sans Light" panose="020B0306030504020204" pitchFamily="34" charset="0"/>
                <a:cs typeface="Open Sans Light" panose="020B0306030504020204" pitchFamily="34" charset="0"/>
              </a:defRPr>
            </a:lvl3pPr>
            <a:lvl4pPr marL="1371600" indent="0">
              <a:buNone/>
              <a:defRPr lang="en-GB" sz="4000" kern="1200" dirty="0" smtClean="0">
                <a:solidFill>
                  <a:schemeClr val="tx1"/>
                </a:solidFill>
                <a:latin typeface="+mn-lt"/>
                <a:ea typeface="Open Sans Light" panose="020B0306030504020204" pitchFamily="34" charset="0"/>
                <a:cs typeface="Open Sans Light" panose="020B0306030504020204" pitchFamily="34" charset="0"/>
              </a:defRPr>
            </a:lvl4pPr>
            <a:lvl5pPr marL="1828800" indent="0">
              <a:buNone/>
              <a:defRPr lang="en-GB" sz="4000" kern="1200" dirty="0">
                <a:solidFill>
                  <a:schemeClr val="tx1"/>
                </a:solidFill>
                <a:latin typeface="+mn-lt"/>
                <a:ea typeface="Open Sans Light" panose="020B0306030504020204" pitchFamily="34" charset="0"/>
                <a:cs typeface="Open Sans Light" panose="020B0306030504020204" pitchFamily="34" charset="0"/>
              </a:defRPr>
            </a:lvl5pPr>
          </a:lstStyle>
          <a:p>
            <a:pPr marL="0" lvl="0" indent="0" algn="l" defTabSz="914400" rtl="0" eaLnBrk="1" latinLnBrk="0" hangingPunct="1">
              <a:lnSpc>
                <a:spcPct val="110000"/>
              </a:lnSpc>
              <a:spcBef>
                <a:spcPts val="0"/>
              </a:spcBef>
              <a:spcAft>
                <a:spcPts val="1200"/>
              </a:spcAft>
              <a:buFont typeface="Arial" panose="020B0604020202020204" pitchFamily="34" charset="0"/>
              <a:buNone/>
            </a:pPr>
            <a:r>
              <a:rPr lang="en-US"/>
              <a:t>Click to edit Master text styles</a:t>
            </a:r>
          </a:p>
        </p:txBody>
      </p:sp>
      <p:sp>
        <p:nvSpPr>
          <p:cNvPr id="11" name="TextBox 10">
            <a:extLst>
              <a:ext uri="{FF2B5EF4-FFF2-40B4-BE49-F238E27FC236}">
                <a16:creationId xmlns:a16="http://schemas.microsoft.com/office/drawing/2014/main" id="{6E1D88D5-7EC6-F042-A3D0-5392D5EDFCC8}"/>
              </a:ext>
            </a:extLst>
          </p:cNvPr>
          <p:cNvSpPr txBox="1"/>
          <p:nvPr userDrawn="1"/>
        </p:nvSpPr>
        <p:spPr>
          <a:xfrm>
            <a:off x="10108505" y="265889"/>
            <a:ext cx="1869423" cy="553998"/>
          </a:xfrm>
          <a:prstGeom prst="rect">
            <a:avLst/>
          </a:prstGeom>
          <a:noFill/>
        </p:spPr>
        <p:txBody>
          <a:bodyPr wrap="none" rtlCol="0">
            <a:spAutoFit/>
          </a:bodyPr>
          <a:lstStyle/>
          <a:p>
            <a:r>
              <a:rPr lang="en-GB" sz="3000" b="1" i="0" dirty="0">
                <a:solidFill>
                  <a:srgbClr val="D2222A"/>
                </a:solidFill>
                <a:latin typeface="Open Sans" panose="020B0606030504020204" pitchFamily="34" charset="0"/>
                <a:ea typeface="Open Sans" panose="020B0606030504020204" pitchFamily="34" charset="0"/>
                <a:cs typeface="Open Sans" panose="020B0606030504020204" pitchFamily="34" charset="0"/>
              </a:rPr>
              <a:t>Stats4SD</a:t>
            </a:r>
          </a:p>
        </p:txBody>
      </p:sp>
    </p:spTree>
    <p:extLst>
      <p:ext uri="{BB962C8B-B14F-4D97-AF65-F5344CB8AC3E}">
        <p14:creationId xmlns:p14="http://schemas.microsoft.com/office/powerpoint/2010/main" val="27466353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809B01-23F5-F346-B24D-7AA19B8B5E0D}"/>
              </a:ext>
            </a:extLst>
          </p:cNvPr>
          <p:cNvSpPr>
            <a:spLocks noGrp="1"/>
          </p:cNvSpPr>
          <p:nvPr>
            <p:ph type="title"/>
          </p:nvPr>
        </p:nvSpPr>
        <p:spPr>
          <a:xfrm>
            <a:off x="838198" y="540912"/>
            <a:ext cx="10916907" cy="1105325"/>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1EEE05F-F78F-0D48-8887-C53654C39AFB}"/>
              </a:ext>
            </a:extLst>
          </p:cNvPr>
          <p:cNvSpPr>
            <a:spLocks noGrp="1"/>
          </p:cNvSpPr>
          <p:nvPr>
            <p:ph type="body" idx="1"/>
          </p:nvPr>
        </p:nvSpPr>
        <p:spPr>
          <a:xfrm>
            <a:off x="838200" y="1825625"/>
            <a:ext cx="10916906" cy="39814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073C7B4-2B6E-B649-A283-23AE6B7A4258}"/>
              </a:ext>
            </a:extLst>
          </p:cNvPr>
          <p:cNvSpPr>
            <a:spLocks noGrp="1"/>
          </p:cNvSpPr>
          <p:nvPr>
            <p:ph type="dt" sz="half" idx="2"/>
          </p:nvPr>
        </p:nvSpPr>
        <p:spPr>
          <a:xfrm>
            <a:off x="436894" y="6077516"/>
            <a:ext cx="2319338"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CB5E76-5E52-4D49-9FE7-71CCA674D2DF}" type="datetime1">
              <a:rPr lang="en-US" smtClean="0"/>
              <a:t>2/5/24</a:t>
            </a:fld>
            <a:endParaRPr lang="en-US" dirty="0"/>
          </a:p>
        </p:txBody>
      </p:sp>
      <p:sp>
        <p:nvSpPr>
          <p:cNvPr id="5" name="Footer Placeholder 4">
            <a:extLst>
              <a:ext uri="{FF2B5EF4-FFF2-40B4-BE49-F238E27FC236}">
                <a16:creationId xmlns:a16="http://schemas.microsoft.com/office/drawing/2014/main" id="{0D972EB5-F374-6B40-BF2A-1423618BFB9A}"/>
              </a:ext>
            </a:extLst>
          </p:cNvPr>
          <p:cNvSpPr>
            <a:spLocks noGrp="1"/>
          </p:cNvSpPr>
          <p:nvPr>
            <p:ph type="ftr" sz="quarter" idx="3"/>
          </p:nvPr>
        </p:nvSpPr>
        <p:spPr>
          <a:xfrm>
            <a:off x="2819834" y="6077516"/>
            <a:ext cx="347900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A54B805-EFE3-3E45-9C7F-69BAA91A2695}"/>
              </a:ext>
            </a:extLst>
          </p:cNvPr>
          <p:cNvSpPr>
            <a:spLocks noGrp="1"/>
          </p:cNvSpPr>
          <p:nvPr>
            <p:ph type="sldNum" sz="quarter" idx="4"/>
          </p:nvPr>
        </p:nvSpPr>
        <p:spPr>
          <a:xfrm>
            <a:off x="6342137" y="6077516"/>
            <a:ext cx="231933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7757166"/>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9" r:id="rId7"/>
    <p:sldLayoutId id="2147483669" r:id="rId8"/>
    <p:sldLayoutId id="2147483670" r:id="rId9"/>
  </p:sldLayoutIdLst>
  <p:hf hdr="0" ftr="0" dt="0"/>
  <p:txStyles>
    <p:titleStyle>
      <a:lvl1pPr algn="l" defTabSz="914400" rtl="0" eaLnBrk="1" latinLnBrk="0" hangingPunct="1">
        <a:lnSpc>
          <a:spcPct val="90000"/>
        </a:lnSpc>
        <a:spcBef>
          <a:spcPct val="0"/>
        </a:spcBef>
        <a:buNone/>
        <a:defRPr sz="60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110000"/>
        </a:lnSpc>
        <a:spcBef>
          <a:spcPts val="0"/>
        </a:spcBef>
        <a:spcAft>
          <a:spcPts val="1200"/>
        </a:spcAft>
        <a:buFont typeface="Arial" panose="020B0604020202020204" pitchFamily="34" charset="0"/>
        <a:buChar char="•"/>
        <a:defRPr lang="en-US" sz="2000" b="0" i="0" kern="1200" dirty="0" smtClean="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110000"/>
        </a:lnSpc>
        <a:spcBef>
          <a:spcPts val="0"/>
        </a:spcBef>
        <a:spcAft>
          <a:spcPts val="900"/>
        </a:spcAft>
        <a:buFont typeface="Arial" panose="020B0604020202020204" pitchFamily="34" charset="0"/>
        <a:buChar char="•"/>
        <a:defRPr sz="1800" b="0" i="0" kern="120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110000"/>
        </a:lnSpc>
        <a:spcBef>
          <a:spcPts val="0"/>
        </a:spcBef>
        <a:spcAft>
          <a:spcPts val="600"/>
        </a:spcAft>
        <a:buFont typeface="Arial" panose="020B0604020202020204" pitchFamily="34" charset="0"/>
        <a:buChar char="•"/>
        <a:defRPr sz="1600" b="0" i="0" kern="120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110000"/>
        </a:lnSpc>
        <a:spcBef>
          <a:spcPts val="0"/>
        </a:spcBef>
        <a:spcAft>
          <a:spcPts val="400"/>
        </a:spcAft>
        <a:buFont typeface="Arial" panose="020B0604020202020204" pitchFamily="34" charset="0"/>
        <a:buChar char="•"/>
        <a:defRPr sz="1600" b="0" i="0" kern="120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110000"/>
        </a:lnSpc>
        <a:spcBef>
          <a:spcPts val="0"/>
        </a:spcBef>
        <a:spcAft>
          <a:spcPts val="400"/>
        </a:spcAft>
        <a:buFont typeface="Arial" panose="020B0604020202020204" pitchFamily="34" charset="0"/>
        <a:buChar char="•"/>
        <a:defRPr sz="1600" b="0" i="0" kern="120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7.xml"/><Relationship Id="rId6" Type="http://schemas.openxmlformats.org/officeDocument/2006/relationships/image" Target="../media/image5.png"/><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8.xml"/><Relationship Id="rId6" Type="http://schemas.openxmlformats.org/officeDocument/2006/relationships/image" Target="../media/image5.png"/><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9.xml"/><Relationship Id="rId6" Type="http://schemas.openxmlformats.org/officeDocument/2006/relationships/image" Target="../media/image5.png"/><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10.xml"/><Relationship Id="rId6" Type="http://schemas.openxmlformats.org/officeDocument/2006/relationships/image" Target="../media/image5.png"/><Relationship Id="rId5" Type="http://schemas.openxmlformats.org/officeDocument/2006/relationships/notesSlide" Target="../notesSlides/notesSlide13.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hyperlink" Target="https://getthematic.com/insights/coding-qualitative-data/" TargetMode="External"/><Relationship Id="rId5" Type="http://schemas.openxmlformats.org/officeDocument/2006/relationships/hyperlink" Target="https://delvetool.com/guide" TargetMode="External"/><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3.xml"/><Relationship Id="rId6" Type="http://schemas.openxmlformats.org/officeDocument/2006/relationships/image" Target="../media/image5.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4.xml"/><Relationship Id="rId6" Type="http://schemas.openxmlformats.org/officeDocument/2006/relationships/image" Target="../media/image5.pn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5.xml"/><Relationship Id="rId6" Type="http://schemas.openxmlformats.org/officeDocument/2006/relationships/image" Target="../media/image5.png"/><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6.xml"/><Relationship Id="rId6" Type="http://schemas.openxmlformats.org/officeDocument/2006/relationships/image" Target="../media/image5.png"/><Relationship Id="rId5" Type="http://schemas.openxmlformats.org/officeDocument/2006/relationships/notesSlide" Target="../notesSlides/notesSlide9.xml"/><Relationship Id="rId4"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8B939-3F9B-AE44-87B0-FDA2F323F7FC}"/>
              </a:ext>
            </a:extLst>
          </p:cNvPr>
          <p:cNvSpPr>
            <a:spLocks noGrp="1"/>
          </p:cNvSpPr>
          <p:nvPr>
            <p:ph type="title"/>
          </p:nvPr>
        </p:nvSpPr>
        <p:spPr/>
        <p:txBody>
          <a:bodyPr/>
          <a:lstStyle/>
          <a:p>
            <a:r>
              <a:rPr lang="en-US" dirty="0"/>
              <a:t>Qualitative Data Management</a:t>
            </a:r>
          </a:p>
        </p:txBody>
      </p:sp>
      <p:sp>
        <p:nvSpPr>
          <p:cNvPr id="3" name="Subtitle 2">
            <a:extLst>
              <a:ext uri="{FF2B5EF4-FFF2-40B4-BE49-F238E27FC236}">
                <a16:creationId xmlns:a16="http://schemas.microsoft.com/office/drawing/2014/main" id="{320FF102-B0BE-BD4E-A451-FAC5AE89EA80}"/>
              </a:ext>
            </a:extLst>
          </p:cNvPr>
          <p:cNvSpPr>
            <a:spLocks noGrp="1"/>
          </p:cNvSpPr>
          <p:nvPr>
            <p:ph type="subTitle" idx="1"/>
          </p:nvPr>
        </p:nvSpPr>
        <p:spPr/>
        <p:txBody>
          <a:bodyPr/>
          <a:lstStyle/>
          <a:p>
            <a:r>
              <a:rPr lang="en-US" b="1" dirty="0">
                <a:latin typeface="Open Sans SemiBold" panose="020B0606030504020204" pitchFamily="34" charset="0"/>
                <a:ea typeface="Open Sans SemiBold" panose="020B0606030504020204" pitchFamily="34" charset="0"/>
                <a:cs typeface="Open Sans SemiBold" panose="020B0606030504020204" pitchFamily="34" charset="0"/>
              </a:rPr>
              <a:t>Romina De Angelis</a:t>
            </a:r>
            <a:r>
              <a:rPr lang="en-US" dirty="0"/>
              <a:t>– October 2023</a:t>
            </a:r>
          </a:p>
        </p:txBody>
      </p:sp>
      <p:sp>
        <p:nvSpPr>
          <p:cNvPr id="12" name="Text Placeholder 11">
            <a:extLst>
              <a:ext uri="{FF2B5EF4-FFF2-40B4-BE49-F238E27FC236}">
                <a16:creationId xmlns:a16="http://schemas.microsoft.com/office/drawing/2014/main" id="{F2261578-BB27-9D4D-B0C4-54B327738E74}"/>
              </a:ext>
            </a:extLst>
          </p:cNvPr>
          <p:cNvSpPr>
            <a:spLocks noGrp="1"/>
          </p:cNvSpPr>
          <p:nvPr>
            <p:ph type="body" sz="quarter" idx="11"/>
          </p:nvPr>
        </p:nvSpPr>
        <p:spPr>
          <a:xfrm>
            <a:off x="1966913" y="4192487"/>
            <a:ext cx="8894676" cy="569912"/>
          </a:xfrm>
        </p:spPr>
        <p:txBody>
          <a:bodyPr/>
          <a:lstStyle/>
          <a:p>
            <a:r>
              <a:rPr lang="en-GB" dirty="0"/>
              <a:t>CRFS – Research Methods Support Project </a:t>
            </a:r>
          </a:p>
        </p:txBody>
      </p:sp>
      <p:pic>
        <p:nvPicPr>
          <p:cNvPr id="6" name="Audio 5">
            <a:hlinkClick r:id="" action="ppaction://media"/>
            <a:extLst>
              <a:ext uri="{FF2B5EF4-FFF2-40B4-BE49-F238E27FC236}">
                <a16:creationId xmlns:a16="http://schemas.microsoft.com/office/drawing/2014/main" id="{63554F6B-7F3A-B0C9-ED05-0A8920777AA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060903565"/>
      </p:ext>
    </p:extLst>
  </p:cSld>
  <p:clrMapOvr>
    <a:masterClrMapping/>
  </p:clrMapOvr>
  <mc:AlternateContent xmlns:mc="http://schemas.openxmlformats.org/markup-compatibility/2006" xmlns:p14="http://schemas.microsoft.com/office/powerpoint/2010/main">
    <mc:Choice Requires="p14">
      <p:transition spd="slow" p14:dur="2000" advTm="10393"/>
    </mc:Choice>
    <mc:Fallback xmlns="">
      <p:transition spd="slow" advTm="103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7293868-A8D9-C05A-C029-214B60F66E15}"/>
              </a:ext>
            </a:extLst>
          </p:cNvPr>
          <p:cNvSpPr>
            <a:spLocks noGrp="1"/>
          </p:cNvSpPr>
          <p:nvPr>
            <p:ph idx="1"/>
          </p:nvPr>
        </p:nvSpPr>
        <p:spPr>
          <a:xfrm>
            <a:off x="4486275" y="440827"/>
            <a:ext cx="7365414" cy="6029778"/>
          </a:xfrm>
        </p:spPr>
        <p:txBody>
          <a:bodyPr/>
          <a:lstStyle/>
          <a:p>
            <a:r>
              <a:rPr lang="en-US" dirty="0"/>
              <a:t>Assigning the first round of codes to data excerpts following the research questions, interests and/or theoretical framework. </a:t>
            </a:r>
          </a:p>
          <a:p>
            <a:r>
              <a:rPr lang="en-US" dirty="0"/>
              <a:t>After assigning the first codes, look for similar content that belongs to the same codes. </a:t>
            </a:r>
          </a:p>
          <a:p>
            <a:r>
              <a:rPr lang="en-US" dirty="0"/>
              <a:t>Another round through the data set to review the codes assigned and make changes.</a:t>
            </a:r>
          </a:p>
        </p:txBody>
      </p:sp>
      <p:sp>
        <p:nvSpPr>
          <p:cNvPr id="3" name="Title 2">
            <a:extLst>
              <a:ext uri="{FF2B5EF4-FFF2-40B4-BE49-F238E27FC236}">
                <a16:creationId xmlns:a16="http://schemas.microsoft.com/office/drawing/2014/main" id="{9BC3A686-F744-CA6C-ECC2-50E02BF67E45}"/>
              </a:ext>
            </a:extLst>
          </p:cNvPr>
          <p:cNvSpPr>
            <a:spLocks noGrp="1"/>
          </p:cNvSpPr>
          <p:nvPr>
            <p:ph type="title"/>
          </p:nvPr>
        </p:nvSpPr>
        <p:spPr/>
        <p:txBody>
          <a:bodyPr/>
          <a:lstStyle/>
          <a:p>
            <a:r>
              <a:rPr lang="en-US" dirty="0"/>
              <a:t>Developing a coding frame</a:t>
            </a:r>
            <a:endParaRPr lang="en-GB" dirty="0"/>
          </a:p>
        </p:txBody>
      </p:sp>
      <p:sp>
        <p:nvSpPr>
          <p:cNvPr id="4" name="Slide Number Placeholder 3">
            <a:extLst>
              <a:ext uri="{FF2B5EF4-FFF2-40B4-BE49-F238E27FC236}">
                <a16:creationId xmlns:a16="http://schemas.microsoft.com/office/drawing/2014/main" id="{2B133E0F-0AF3-0C6E-000F-31FA1D4A2A0A}"/>
              </a:ext>
            </a:extLst>
          </p:cNvPr>
          <p:cNvSpPr>
            <a:spLocks noGrp="1"/>
          </p:cNvSpPr>
          <p:nvPr>
            <p:ph type="sldNum" sz="quarter" idx="12"/>
          </p:nvPr>
        </p:nvSpPr>
        <p:spPr/>
        <p:txBody>
          <a:bodyPr/>
          <a:lstStyle/>
          <a:p>
            <a:fld id="{D57F1E4F-1CFF-5643-939E-217C01CDF565}" type="slidenum">
              <a:rPr lang="en-US" smtClean="0"/>
              <a:pPr/>
              <a:t>10</a:t>
            </a:fld>
            <a:endParaRPr lang="en-US" dirty="0"/>
          </a:p>
        </p:txBody>
      </p:sp>
      <p:pic>
        <p:nvPicPr>
          <p:cNvPr id="9" name="Audio 8">
            <a:hlinkClick r:id="" action="ppaction://media"/>
            <a:extLst>
              <a:ext uri="{FF2B5EF4-FFF2-40B4-BE49-F238E27FC236}">
                <a16:creationId xmlns:a16="http://schemas.microsoft.com/office/drawing/2014/main" id="{A76AAF1F-CFFB-7BA0-58B8-FC14E9912430}"/>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203125" t="-203125" r="-203125" b="-20312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1729414615"/>
      </p:ext>
    </p:extLst>
  </p:cSld>
  <p:clrMapOvr>
    <a:masterClrMapping/>
  </p:clrMapOvr>
  <mc:AlternateContent xmlns:mc="http://schemas.openxmlformats.org/markup-compatibility/2006" xmlns:p14="http://schemas.microsoft.com/office/powerpoint/2010/main">
    <mc:Choice Requires="p14">
      <p:transition spd="slow" p14:dur="2000" advTm="44285"/>
    </mc:Choice>
    <mc:Fallback xmlns="">
      <p:transition spd="slow" advTm="442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9"/>
                </p:tgtEl>
              </p:cMediaNode>
            </p:audio>
          </p:childTnLst>
        </p:cTn>
      </p:par>
    </p:tnLst>
    <p:bldLst>
      <p:bldP spid="2"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E78C402-85DF-339B-3448-822B19A7BE5A}"/>
              </a:ext>
            </a:extLst>
          </p:cNvPr>
          <p:cNvSpPr>
            <a:spLocks noGrp="1"/>
          </p:cNvSpPr>
          <p:nvPr>
            <p:ph idx="1"/>
          </p:nvPr>
        </p:nvSpPr>
        <p:spPr>
          <a:xfrm>
            <a:off x="4562167" y="1439514"/>
            <a:ext cx="7547537" cy="3972378"/>
          </a:xfrm>
        </p:spPr>
        <p:txBody>
          <a:bodyPr>
            <a:normAutofit fontScale="92500" lnSpcReduction="10000"/>
          </a:bodyPr>
          <a:lstStyle/>
          <a:p>
            <a:r>
              <a:rPr lang="en-US" dirty="0"/>
              <a:t>Collating data excerpts with their codes.</a:t>
            </a:r>
          </a:p>
          <a:p>
            <a:r>
              <a:rPr lang="en-US" dirty="0"/>
              <a:t>Grouping codes into categories based on themes.</a:t>
            </a:r>
          </a:p>
          <a:p>
            <a:pPr marL="0" indent="0" algn="ctr">
              <a:buNone/>
            </a:pPr>
            <a:r>
              <a:rPr lang="en-US" dirty="0"/>
              <a:t>E.g., codes from previous example ‘improves soil quality’ and ‘difficult start with water scarcity’ may be grouped into the categories ‘successes’ and ‘challenges’ under the main theme ‘implementing AE practices’.</a:t>
            </a:r>
          </a:p>
          <a:p>
            <a:r>
              <a:rPr lang="en-US" dirty="0"/>
              <a:t>Structuring codes and categories hierarchically based on their relationships (i.e., axial coding). </a:t>
            </a:r>
          </a:p>
          <a:p>
            <a:r>
              <a:rPr lang="en-US" dirty="0"/>
              <a:t>Evaluating themes and thematic structure to check whether they need rearranging (e.g., merging within a theme, splitting into more themes, or deleting).</a:t>
            </a:r>
            <a:endParaRPr lang="en-GB" dirty="0"/>
          </a:p>
        </p:txBody>
      </p:sp>
      <p:sp>
        <p:nvSpPr>
          <p:cNvPr id="3" name="Title 2">
            <a:extLst>
              <a:ext uri="{FF2B5EF4-FFF2-40B4-BE49-F238E27FC236}">
                <a16:creationId xmlns:a16="http://schemas.microsoft.com/office/drawing/2014/main" id="{4605C834-D6B2-41C5-3FFB-A27695232E51}"/>
              </a:ext>
            </a:extLst>
          </p:cNvPr>
          <p:cNvSpPr>
            <a:spLocks noGrp="1"/>
          </p:cNvSpPr>
          <p:nvPr>
            <p:ph type="title"/>
          </p:nvPr>
        </p:nvSpPr>
        <p:spPr>
          <a:xfrm>
            <a:off x="248477" y="440827"/>
            <a:ext cx="3894897" cy="5287670"/>
          </a:xfrm>
        </p:spPr>
        <p:txBody>
          <a:bodyPr/>
          <a:lstStyle/>
          <a:p>
            <a:r>
              <a:rPr lang="en-US" dirty="0"/>
              <a:t>Structuring codes </a:t>
            </a:r>
            <a:endParaRPr lang="en-GB" dirty="0"/>
          </a:p>
        </p:txBody>
      </p:sp>
      <p:sp>
        <p:nvSpPr>
          <p:cNvPr id="4" name="Slide Number Placeholder 3">
            <a:extLst>
              <a:ext uri="{FF2B5EF4-FFF2-40B4-BE49-F238E27FC236}">
                <a16:creationId xmlns:a16="http://schemas.microsoft.com/office/drawing/2014/main" id="{CE92AA67-55E9-4F60-1037-13E591406E61}"/>
              </a:ext>
            </a:extLst>
          </p:cNvPr>
          <p:cNvSpPr>
            <a:spLocks noGrp="1"/>
          </p:cNvSpPr>
          <p:nvPr>
            <p:ph type="sldNum" sz="quarter" idx="12"/>
          </p:nvPr>
        </p:nvSpPr>
        <p:spPr/>
        <p:txBody>
          <a:bodyPr/>
          <a:lstStyle/>
          <a:p>
            <a:fld id="{D57F1E4F-1CFF-5643-939E-217C01CDF565}" type="slidenum">
              <a:rPr lang="en-US" smtClean="0"/>
              <a:pPr/>
              <a:t>11</a:t>
            </a:fld>
            <a:endParaRPr lang="en-US" dirty="0"/>
          </a:p>
        </p:txBody>
      </p:sp>
      <p:pic>
        <p:nvPicPr>
          <p:cNvPr id="15" name="Audio 14">
            <a:hlinkClick r:id="" action="ppaction://media"/>
            <a:extLst>
              <a:ext uri="{FF2B5EF4-FFF2-40B4-BE49-F238E27FC236}">
                <a16:creationId xmlns:a16="http://schemas.microsoft.com/office/drawing/2014/main" id="{BFDA060B-24C6-5671-92D9-F65E3818ACEF}"/>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203125" t="-203125" r="-203125" b="-203125"/>
          <a:stretch>
            <a:fillRect/>
          </a:stretch>
        </p:blipFill>
        <p:spPr>
          <a:xfrm>
            <a:off x="10052304" y="4718304"/>
            <a:ext cx="2057400" cy="2057400"/>
          </a:xfrm>
          <a:prstGeom prst="ellipse">
            <a:avLst/>
          </a:prstGeom>
        </p:spPr>
      </p:pic>
      <p:sp>
        <p:nvSpPr>
          <p:cNvPr id="5" name="Rectangle: Rounded Corners 4">
            <a:extLst>
              <a:ext uri="{FF2B5EF4-FFF2-40B4-BE49-F238E27FC236}">
                <a16:creationId xmlns:a16="http://schemas.microsoft.com/office/drawing/2014/main" id="{08479836-9369-B7B4-0578-C0F28B81848E}"/>
              </a:ext>
            </a:extLst>
          </p:cNvPr>
          <p:cNvSpPr/>
          <p:nvPr/>
        </p:nvSpPr>
        <p:spPr>
          <a:xfrm>
            <a:off x="4562166" y="4572000"/>
            <a:ext cx="7547537" cy="189860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Different process from quantitative data, where the nature of data does not change in the data management and analysis processes.</a:t>
            </a:r>
          </a:p>
          <a:p>
            <a:pPr algn="ctr"/>
            <a:r>
              <a:rPr lang="en-US" dirty="0"/>
              <a:t>In qualitative approaches, the management and analysis of data change its nature (e.g., from audio to text; from text into codes; or into a different language).</a:t>
            </a:r>
            <a:endParaRPr lang="en-GB" dirty="0"/>
          </a:p>
        </p:txBody>
      </p:sp>
      <p:sp>
        <p:nvSpPr>
          <p:cNvPr id="7" name="Content Placeholder 1">
            <a:extLst>
              <a:ext uri="{FF2B5EF4-FFF2-40B4-BE49-F238E27FC236}">
                <a16:creationId xmlns:a16="http://schemas.microsoft.com/office/drawing/2014/main" id="{B7385D9B-42CD-B649-5888-B300D07FBF84}"/>
              </a:ext>
            </a:extLst>
          </p:cNvPr>
          <p:cNvSpPr txBox="1">
            <a:spLocks/>
          </p:cNvSpPr>
          <p:nvPr/>
        </p:nvSpPr>
        <p:spPr>
          <a:xfrm>
            <a:off x="4562165" y="1439514"/>
            <a:ext cx="7547537" cy="3972378"/>
          </a:xfrm>
          <a:prstGeom prst="rect">
            <a:avLst/>
          </a:prstGeom>
        </p:spPr>
        <p:txBody>
          <a:bodyPr vert="horz" lIns="90000" tIns="45720" rIns="91440" bIns="45720" rtlCol="0" anchor="ctr">
            <a:normAutofit fontScale="92500" lnSpcReduction="10000"/>
          </a:bodyPr>
          <a:lstStyle>
            <a:lvl1pPr marL="342900" indent="-342900" algn="l" defTabSz="914400" rtl="0" eaLnBrk="1" latinLnBrk="0" hangingPunct="1">
              <a:lnSpc>
                <a:spcPct val="110000"/>
              </a:lnSpc>
              <a:spcBef>
                <a:spcPts val="0"/>
              </a:spcBef>
              <a:spcAft>
                <a:spcPts val="1200"/>
              </a:spcAft>
              <a:buSzPct val="100000"/>
              <a:buFont typeface="Arial" panose="020B0604020202020204" pitchFamily="34" charset="0"/>
              <a:buChar char="•"/>
              <a:defRPr lang="en-US" sz="2000" b="0" i="0" kern="120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110000"/>
              </a:lnSpc>
              <a:spcBef>
                <a:spcPts val="0"/>
              </a:spcBef>
              <a:spcAft>
                <a:spcPts val="900"/>
              </a:spcAft>
              <a:buFont typeface="Arial" panose="020B0604020202020204" pitchFamily="34" charset="0"/>
              <a:buChar char="•"/>
              <a:defRPr sz="2000" b="0" i="0" kern="120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110000"/>
              </a:lnSpc>
              <a:spcBef>
                <a:spcPts val="0"/>
              </a:spcBef>
              <a:spcAft>
                <a:spcPts val="600"/>
              </a:spcAft>
              <a:buFont typeface="Arial" panose="020B0604020202020204" pitchFamily="34" charset="0"/>
              <a:buChar char="•"/>
              <a:defRPr sz="2000" b="0" i="0" kern="120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110000"/>
              </a:lnSpc>
              <a:spcBef>
                <a:spcPts val="0"/>
              </a:spcBef>
              <a:spcAft>
                <a:spcPts val="400"/>
              </a:spcAft>
              <a:buFont typeface="Arial" panose="020B0604020202020204" pitchFamily="34" charset="0"/>
              <a:buChar char="•"/>
              <a:defRPr sz="2000" b="0" i="0" kern="120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110000"/>
              </a:lnSpc>
              <a:spcBef>
                <a:spcPts val="0"/>
              </a:spcBef>
              <a:spcAft>
                <a:spcPts val="400"/>
              </a:spcAft>
              <a:buFont typeface="Arial" panose="020B0604020202020204" pitchFamily="34" charset="0"/>
              <a:buChar char="•"/>
              <a:defRPr sz="2000" b="0" i="0" kern="120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Collating data excerpts with their codes.</a:t>
            </a:r>
          </a:p>
          <a:p>
            <a:r>
              <a:rPr lang="en-GB" dirty="0"/>
              <a:t>Grouping codes into categories based on themes.</a:t>
            </a:r>
          </a:p>
          <a:p>
            <a:pPr marL="0" indent="0" algn="ctr">
              <a:buFont typeface="Arial" panose="020B0604020202020204" pitchFamily="34" charset="0"/>
              <a:buNone/>
            </a:pPr>
            <a:r>
              <a:rPr lang="en-GB" dirty="0"/>
              <a:t>E.g., codes from previous example ‘improves soil quality’ and ‘difficult start with water scarcity’ may be grouped into the categories ‘successes’ and ‘challenges’ under the main theme ‘implementing AE practices’.</a:t>
            </a:r>
          </a:p>
          <a:p>
            <a:r>
              <a:rPr lang="en-GB" dirty="0"/>
              <a:t>Structuring codes and categories hierarchically based on their relationships (i.e., axial coding). </a:t>
            </a:r>
          </a:p>
          <a:p>
            <a:r>
              <a:rPr lang="en-GB" dirty="0"/>
              <a:t>Evaluating themes and thematic structure to check whether they need rearranging (e.g., merging within a theme, splitting into more themes, or deleting).</a:t>
            </a:r>
          </a:p>
        </p:txBody>
      </p:sp>
    </p:spTree>
    <p:custDataLst>
      <p:tags r:id="rId1"/>
    </p:custDataLst>
    <p:extLst>
      <p:ext uri="{BB962C8B-B14F-4D97-AF65-F5344CB8AC3E}">
        <p14:creationId xmlns:p14="http://schemas.microsoft.com/office/powerpoint/2010/main" val="540112055"/>
      </p:ext>
    </p:extLst>
  </p:cSld>
  <p:clrMapOvr>
    <a:masterClrMapping/>
  </p:clrMapOvr>
  <mc:AlternateContent xmlns:mc="http://schemas.openxmlformats.org/markup-compatibility/2006" xmlns:p14="http://schemas.microsoft.com/office/powerpoint/2010/main">
    <mc:Choice Requires="p14">
      <p:transition spd="slow" p14:dur="2000" advTm="135311"/>
    </mc:Choice>
    <mc:Fallback xmlns="">
      <p:transition spd="slow" advTm="1353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1"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xit" presetSubtype="0" fill="hold" grpId="1" nodeType="withEffect">
                                  <p:stCondLst>
                                    <p:cond delay="0"/>
                                  </p:stCondLst>
                                  <p:childTnLst>
                                    <p:set>
                                      <p:cBhvr>
                                        <p:cTn id="32" dur="1" fill="hold">
                                          <p:stCondLst>
                                            <p:cond delay="0"/>
                                          </p:stCondLst>
                                        </p:cTn>
                                        <p:tgtEl>
                                          <p:spTgt spid="2">
                                            <p:txEl>
                                              <p:pRg st="0" end="0"/>
                                            </p:txEl>
                                          </p:spTgt>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2">
                                            <p:txEl>
                                              <p:pRg st="1" end="1"/>
                                            </p:txEl>
                                          </p:spTgt>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2">
                                            <p:txEl>
                                              <p:pRg st="2" end="2"/>
                                            </p:txEl>
                                          </p:spTgt>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2">
                                            <p:txEl>
                                              <p:pRg st="3" end="3"/>
                                            </p:txEl>
                                          </p:spTgt>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2">
                                            <p:txEl>
                                              <p:pRg st="4" end="4"/>
                                            </p:txEl>
                                          </p:spTgt>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42" presetClass="path" presetSubtype="0" accel="50000" decel="50000" fill="hold" grpId="0" nodeType="clickEffect">
                                  <p:stCondLst>
                                    <p:cond delay="0"/>
                                  </p:stCondLst>
                                  <p:childTnLst>
                                    <p:animMotion origin="layout" path="M -3.95833E-6 2.96296E-6 L -3.95833E-6 -0.1463 " pathEditMode="relative" rAng="0" ptsTypes="AA">
                                      <p:cBhvr>
                                        <p:cTn id="44" dur="1000" fill="hold"/>
                                        <p:tgtEl>
                                          <p:spTgt spid="7"/>
                                        </p:tgtEl>
                                        <p:attrNameLst>
                                          <p:attrName>ppt_x</p:attrName>
                                          <p:attrName>ppt_y</p:attrName>
                                        </p:attrNameLst>
                                      </p:cBhvr>
                                      <p:rCtr x="0" y="-7315"/>
                                    </p:animMotion>
                                  </p:childTnLst>
                                </p:cTn>
                              </p:par>
                              <p:par>
                                <p:cTn id="45" presetID="2" presetClass="entr" presetSubtype="4" accel="50000" decel="50000" fill="hold" grpId="0" nodeType="with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additive="base">
                                        <p:cTn id="47" dur="1000" fill="hold"/>
                                        <p:tgtEl>
                                          <p:spTgt spid="5"/>
                                        </p:tgtEl>
                                        <p:attrNameLst>
                                          <p:attrName>ppt_x</p:attrName>
                                        </p:attrNameLst>
                                      </p:cBhvr>
                                      <p:tavLst>
                                        <p:tav tm="0">
                                          <p:val>
                                            <p:strVal val="#ppt_x"/>
                                          </p:val>
                                        </p:tav>
                                        <p:tav tm="100000">
                                          <p:val>
                                            <p:strVal val="#ppt_x"/>
                                          </p:val>
                                        </p:tav>
                                      </p:tavLst>
                                    </p:anim>
                                    <p:anim calcmode="lin" valueType="num">
                                      <p:cBhvr additive="base">
                                        <p:cTn id="48" dur="1000" fill="hold"/>
                                        <p:tgtEl>
                                          <p:spTgt spid="5"/>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15"/>
                </p:tgtEl>
              </p:cMediaNode>
            </p:audio>
          </p:childTnLst>
        </p:cTn>
      </p:par>
    </p:tnLst>
    <p:bldLst>
      <p:bldP spid="2" grpId="0" uiExpand="1" build="p"/>
      <p:bldP spid="2" grpId="1" build="p"/>
      <p:bldP spid="5" grpId="0" animBg="1"/>
      <p:bldP spid="7" grpId="0"/>
      <p:bldP spid="7"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A5B2B0-5485-A278-D48A-E6FF01D6C178}"/>
              </a:ext>
            </a:extLst>
          </p:cNvPr>
          <p:cNvSpPr>
            <a:spLocks noGrp="1"/>
          </p:cNvSpPr>
          <p:nvPr>
            <p:ph type="title"/>
          </p:nvPr>
        </p:nvSpPr>
        <p:spPr/>
        <p:txBody>
          <a:bodyPr/>
          <a:lstStyle/>
          <a:p>
            <a:r>
              <a:rPr lang="en-US" dirty="0"/>
              <a:t>Example</a:t>
            </a:r>
            <a:endParaRPr lang="en-GB" dirty="0"/>
          </a:p>
        </p:txBody>
      </p:sp>
      <p:sp>
        <p:nvSpPr>
          <p:cNvPr id="4" name="Slide Number Placeholder 3">
            <a:extLst>
              <a:ext uri="{FF2B5EF4-FFF2-40B4-BE49-F238E27FC236}">
                <a16:creationId xmlns:a16="http://schemas.microsoft.com/office/drawing/2014/main" id="{E2C988FA-1B52-59C6-88A2-862B010F1B2B}"/>
              </a:ext>
            </a:extLst>
          </p:cNvPr>
          <p:cNvSpPr>
            <a:spLocks noGrp="1"/>
          </p:cNvSpPr>
          <p:nvPr>
            <p:ph type="sldNum" sz="quarter" idx="12"/>
          </p:nvPr>
        </p:nvSpPr>
        <p:spPr/>
        <p:txBody>
          <a:bodyPr/>
          <a:lstStyle/>
          <a:p>
            <a:fld id="{D57F1E4F-1CFF-5643-939E-217C01CDF565}" type="slidenum">
              <a:rPr lang="en-US" smtClean="0"/>
              <a:pPr/>
              <a:t>12</a:t>
            </a:fld>
            <a:endParaRPr lang="en-US" dirty="0"/>
          </a:p>
        </p:txBody>
      </p:sp>
      <p:sp>
        <p:nvSpPr>
          <p:cNvPr id="5" name="Rectangle 4">
            <a:extLst>
              <a:ext uri="{FF2B5EF4-FFF2-40B4-BE49-F238E27FC236}">
                <a16:creationId xmlns:a16="http://schemas.microsoft.com/office/drawing/2014/main" id="{4FAF3908-C13D-8589-3033-D221FD4AB861}"/>
              </a:ext>
            </a:extLst>
          </p:cNvPr>
          <p:cNvSpPr/>
          <p:nvPr/>
        </p:nvSpPr>
        <p:spPr>
          <a:xfrm>
            <a:off x="7216877" y="518048"/>
            <a:ext cx="2064775" cy="78964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Implementing AE practices</a:t>
            </a:r>
          </a:p>
        </p:txBody>
      </p:sp>
      <p:sp>
        <p:nvSpPr>
          <p:cNvPr id="6" name="Rectangle: Rounded Corners 5">
            <a:extLst>
              <a:ext uri="{FF2B5EF4-FFF2-40B4-BE49-F238E27FC236}">
                <a16:creationId xmlns:a16="http://schemas.microsoft.com/office/drawing/2014/main" id="{62F8A904-6914-92CB-7DA0-4F955C69FCA2}"/>
              </a:ext>
            </a:extLst>
          </p:cNvPr>
          <p:cNvSpPr/>
          <p:nvPr/>
        </p:nvSpPr>
        <p:spPr>
          <a:xfrm>
            <a:off x="5820697" y="1865584"/>
            <a:ext cx="1504334" cy="104755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successes</a:t>
            </a:r>
          </a:p>
        </p:txBody>
      </p:sp>
      <p:sp>
        <p:nvSpPr>
          <p:cNvPr id="7" name="Rectangle: Rounded Corners 6">
            <a:extLst>
              <a:ext uri="{FF2B5EF4-FFF2-40B4-BE49-F238E27FC236}">
                <a16:creationId xmlns:a16="http://schemas.microsoft.com/office/drawing/2014/main" id="{B1EEE3ED-A99B-8700-383B-9EF7A637DBA4}"/>
              </a:ext>
            </a:extLst>
          </p:cNvPr>
          <p:cNvSpPr/>
          <p:nvPr/>
        </p:nvSpPr>
        <p:spPr>
          <a:xfrm>
            <a:off x="9001210" y="1865584"/>
            <a:ext cx="1602658" cy="100145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challenges</a:t>
            </a:r>
          </a:p>
        </p:txBody>
      </p:sp>
      <p:sp>
        <p:nvSpPr>
          <p:cNvPr id="8" name="Oval 7">
            <a:extLst>
              <a:ext uri="{FF2B5EF4-FFF2-40B4-BE49-F238E27FC236}">
                <a16:creationId xmlns:a16="http://schemas.microsoft.com/office/drawing/2014/main" id="{C6AB1646-D2A2-5BB2-6333-964DADE22382}"/>
              </a:ext>
            </a:extLst>
          </p:cNvPr>
          <p:cNvSpPr/>
          <p:nvPr/>
        </p:nvSpPr>
        <p:spPr>
          <a:xfrm>
            <a:off x="5717119" y="4844844"/>
            <a:ext cx="1759973" cy="141093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improves soil quality</a:t>
            </a:r>
          </a:p>
        </p:txBody>
      </p:sp>
      <p:sp>
        <p:nvSpPr>
          <p:cNvPr id="9" name="Oval 8">
            <a:extLst>
              <a:ext uri="{FF2B5EF4-FFF2-40B4-BE49-F238E27FC236}">
                <a16:creationId xmlns:a16="http://schemas.microsoft.com/office/drawing/2014/main" id="{8CF7EC10-BC3E-FAFA-D494-58EECA7254CB}"/>
              </a:ext>
            </a:extLst>
          </p:cNvPr>
          <p:cNvSpPr/>
          <p:nvPr/>
        </p:nvSpPr>
        <p:spPr>
          <a:xfrm>
            <a:off x="8941551" y="4877110"/>
            <a:ext cx="1759972" cy="141093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difficult start with water scarcity</a:t>
            </a:r>
          </a:p>
        </p:txBody>
      </p:sp>
      <p:cxnSp>
        <p:nvCxnSpPr>
          <p:cNvPr id="11" name="Straight Arrow Connector 10">
            <a:extLst>
              <a:ext uri="{FF2B5EF4-FFF2-40B4-BE49-F238E27FC236}">
                <a16:creationId xmlns:a16="http://schemas.microsoft.com/office/drawing/2014/main" id="{72618154-B62D-7E18-3E4C-31E442ADB4F3}"/>
              </a:ext>
            </a:extLst>
          </p:cNvPr>
          <p:cNvCxnSpPr>
            <a:cxnSpLocks/>
          </p:cNvCxnSpPr>
          <p:nvPr/>
        </p:nvCxnSpPr>
        <p:spPr>
          <a:xfrm flipH="1">
            <a:off x="6796517" y="1307690"/>
            <a:ext cx="840719" cy="531186"/>
          </a:xfrm>
          <a:prstGeom prst="straightConnector1">
            <a:avLst/>
          </a:prstGeom>
          <a:ln w="190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74784C6D-CFAA-8C71-985B-3982817C141B}"/>
              </a:ext>
            </a:extLst>
          </p:cNvPr>
          <p:cNvCxnSpPr>
            <a:cxnSpLocks/>
          </p:cNvCxnSpPr>
          <p:nvPr/>
        </p:nvCxnSpPr>
        <p:spPr>
          <a:xfrm>
            <a:off x="8736619" y="1317385"/>
            <a:ext cx="776748" cy="537787"/>
          </a:xfrm>
          <a:prstGeom prst="straightConnector1">
            <a:avLst/>
          </a:prstGeom>
          <a:ln w="190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04EA63CD-AAAA-47C9-0ED4-947473C57797}"/>
              </a:ext>
            </a:extLst>
          </p:cNvPr>
          <p:cNvCxnSpPr>
            <a:cxnSpLocks/>
          </p:cNvCxnSpPr>
          <p:nvPr/>
        </p:nvCxnSpPr>
        <p:spPr>
          <a:xfrm>
            <a:off x="6572864" y="2911283"/>
            <a:ext cx="0" cy="517717"/>
          </a:xfrm>
          <a:prstGeom prst="straightConnector1">
            <a:avLst/>
          </a:prstGeom>
          <a:ln w="190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FEF9B370-E639-6330-3C60-2B3B8D4307EF}"/>
              </a:ext>
            </a:extLst>
          </p:cNvPr>
          <p:cNvCxnSpPr>
            <a:cxnSpLocks/>
          </p:cNvCxnSpPr>
          <p:nvPr/>
        </p:nvCxnSpPr>
        <p:spPr>
          <a:xfrm flipH="1">
            <a:off x="9821536" y="2867038"/>
            <a:ext cx="1" cy="561962"/>
          </a:xfrm>
          <a:prstGeom prst="straightConnector1">
            <a:avLst/>
          </a:prstGeom>
          <a:ln w="1905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6" name="Flowchart: Preparation 25">
            <a:extLst>
              <a:ext uri="{FF2B5EF4-FFF2-40B4-BE49-F238E27FC236}">
                <a16:creationId xmlns:a16="http://schemas.microsoft.com/office/drawing/2014/main" id="{A000187F-36B5-3014-C7E0-5D893422BB09}"/>
              </a:ext>
            </a:extLst>
          </p:cNvPr>
          <p:cNvSpPr/>
          <p:nvPr/>
        </p:nvSpPr>
        <p:spPr>
          <a:xfrm>
            <a:off x="5417579" y="3493255"/>
            <a:ext cx="2330239" cy="918384"/>
          </a:xfrm>
          <a:prstGeom prst="flowChartPreparati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Biophysical</a:t>
            </a:r>
            <a:endParaRPr lang="en-GB" dirty="0"/>
          </a:p>
        </p:txBody>
      </p:sp>
      <p:sp>
        <p:nvSpPr>
          <p:cNvPr id="30" name="Flowchart: Preparation 29">
            <a:extLst>
              <a:ext uri="{FF2B5EF4-FFF2-40B4-BE49-F238E27FC236}">
                <a16:creationId xmlns:a16="http://schemas.microsoft.com/office/drawing/2014/main" id="{BAFC4A10-C379-56B1-41B5-333B8FFE5C7B}"/>
              </a:ext>
            </a:extLst>
          </p:cNvPr>
          <p:cNvSpPr/>
          <p:nvPr/>
        </p:nvSpPr>
        <p:spPr>
          <a:xfrm>
            <a:off x="8684969" y="3503089"/>
            <a:ext cx="2192582" cy="898137"/>
          </a:xfrm>
          <a:prstGeom prst="flowChartPreparati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Resources</a:t>
            </a:r>
            <a:endParaRPr lang="en-GB" dirty="0"/>
          </a:p>
        </p:txBody>
      </p:sp>
      <p:cxnSp>
        <p:nvCxnSpPr>
          <p:cNvPr id="15" name="Straight Arrow Connector 14">
            <a:extLst>
              <a:ext uri="{FF2B5EF4-FFF2-40B4-BE49-F238E27FC236}">
                <a16:creationId xmlns:a16="http://schemas.microsoft.com/office/drawing/2014/main" id="{056EBEAA-D0E2-E2CE-135E-B0FA10ABC346}"/>
              </a:ext>
            </a:extLst>
          </p:cNvPr>
          <p:cNvCxnSpPr>
            <a:cxnSpLocks/>
          </p:cNvCxnSpPr>
          <p:nvPr/>
        </p:nvCxnSpPr>
        <p:spPr>
          <a:xfrm flipH="1">
            <a:off x="6582698" y="4411639"/>
            <a:ext cx="923" cy="339519"/>
          </a:xfrm>
          <a:prstGeom prst="straightConnector1">
            <a:avLst/>
          </a:prstGeom>
          <a:ln w="190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265BEB8B-F736-7930-504E-C237300EABF7}"/>
              </a:ext>
            </a:extLst>
          </p:cNvPr>
          <p:cNvCxnSpPr>
            <a:cxnSpLocks/>
          </p:cNvCxnSpPr>
          <p:nvPr/>
        </p:nvCxnSpPr>
        <p:spPr>
          <a:xfrm>
            <a:off x="9821537" y="4401226"/>
            <a:ext cx="0" cy="386362"/>
          </a:xfrm>
          <a:prstGeom prst="straightConnector1">
            <a:avLst/>
          </a:prstGeom>
          <a:ln w="19050">
            <a:solidFill>
              <a:schemeClr val="tx2"/>
            </a:solidFill>
            <a:tailEnd type="triangle"/>
          </a:ln>
        </p:spPr>
        <p:style>
          <a:lnRef idx="1">
            <a:schemeClr val="accent1"/>
          </a:lnRef>
          <a:fillRef idx="0">
            <a:schemeClr val="accent1"/>
          </a:fillRef>
          <a:effectRef idx="0">
            <a:schemeClr val="accent1"/>
          </a:effectRef>
          <a:fontRef idx="minor">
            <a:schemeClr val="tx1"/>
          </a:fontRef>
        </p:style>
      </p:cxnSp>
      <p:pic>
        <p:nvPicPr>
          <p:cNvPr id="32" name="Audio 31">
            <a:hlinkClick r:id="" action="ppaction://media"/>
            <a:extLst>
              <a:ext uri="{FF2B5EF4-FFF2-40B4-BE49-F238E27FC236}">
                <a16:creationId xmlns:a16="http://schemas.microsoft.com/office/drawing/2014/main" id="{2AC2C65A-4773-81AB-0CF6-E2BC53CD100E}"/>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203125" t="-203125" r="-203125" b="-20312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4286075403"/>
      </p:ext>
    </p:extLst>
  </p:cSld>
  <p:clrMapOvr>
    <a:masterClrMapping/>
  </p:clrMapOvr>
  <mc:AlternateContent xmlns:mc="http://schemas.openxmlformats.org/markup-compatibility/2006" xmlns:p14="http://schemas.microsoft.com/office/powerpoint/2010/main">
    <mc:Choice Requires="p14">
      <p:transition spd="slow" p14:dur="2000" advTm="63912"/>
    </mc:Choice>
    <mc:Fallback xmlns="">
      <p:transition spd="slow" advTm="639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par>
                    <p:cTn id="7" fill="hold">
                      <p:stCondLst>
                        <p:cond delay="indefinite"/>
                      </p:stCondLst>
                      <p:childTnLst>
                        <p:par>
                          <p:cTn id="8" fill="hold">
                            <p:stCondLst>
                              <p:cond delay="0"/>
                            </p:stCondLst>
                            <p:childTnLst>
                              <p:par>
                                <p:cTn id="9" presetID="4" presetClass="entr" presetSubtype="32"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ox(out)">
                                      <p:cBhvr>
                                        <p:cTn id="11" dur="1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randombar(horizontal)">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32"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ox(out)">
                                      <p:cBhvr>
                                        <p:cTn id="21" dur="10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randombar(horizontal)">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4" presetClass="entr" presetSubtype="32"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ox(out)">
                                      <p:cBhvr>
                                        <p:cTn id="31" dur="10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randombar(horizontal)">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8" presetClass="entr" presetSubtype="32"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diamond(out)">
                                      <p:cBhvr>
                                        <p:cTn id="41" dur="10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randombar(horizontal)">
                                      <p:cBhvr>
                                        <p:cTn id="46" dur="5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8" presetClass="entr" presetSubtype="32" fill="hold" grpId="0" nodeType="click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diamond(out)">
                                      <p:cBhvr>
                                        <p:cTn id="51" dur="1000"/>
                                        <p:tgtEl>
                                          <p:spTgt spid="30"/>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nodeType="click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randombar(horizontal)">
                                      <p:cBhvr>
                                        <p:cTn id="56" dur="500"/>
                                        <p:tgtEl>
                                          <p:spTgt spid="15"/>
                                        </p:tgtEl>
                                      </p:cBhvr>
                                    </p:animEffect>
                                  </p:childTnLst>
                                </p:cTn>
                              </p:par>
                            </p:childTnLst>
                          </p:cTn>
                        </p:par>
                      </p:childTnLst>
                    </p:cTn>
                  </p:par>
                  <p:par>
                    <p:cTn id="57" fill="hold">
                      <p:stCondLst>
                        <p:cond delay="indefinite"/>
                      </p:stCondLst>
                      <p:childTnLst>
                        <p:par>
                          <p:cTn id="58" fill="hold">
                            <p:stCondLst>
                              <p:cond delay="0"/>
                            </p:stCondLst>
                            <p:childTnLst>
                              <p:par>
                                <p:cTn id="59" presetID="6" presetClass="entr" presetSubtype="32" fill="hold" grpId="0" nodeType="click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circle(out)">
                                      <p:cBhvr>
                                        <p:cTn id="61" dur="1000"/>
                                        <p:tgtEl>
                                          <p:spTgt spid="8"/>
                                        </p:tgtEl>
                                      </p:cBhvr>
                                    </p:animEffect>
                                  </p:childTnLst>
                                </p:cTn>
                              </p:par>
                            </p:childTnLst>
                          </p:cTn>
                        </p:par>
                      </p:childTnLst>
                    </p:cTn>
                  </p:par>
                  <p:par>
                    <p:cTn id="62" fill="hold">
                      <p:stCondLst>
                        <p:cond delay="indefinite"/>
                      </p:stCondLst>
                      <p:childTnLst>
                        <p:par>
                          <p:cTn id="63" fill="hold">
                            <p:stCondLst>
                              <p:cond delay="0"/>
                            </p:stCondLst>
                            <p:childTnLst>
                              <p:par>
                                <p:cTn id="64" presetID="14" presetClass="entr" presetSubtype="10" fill="hold" nodeType="click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randombar(horizontal)">
                                      <p:cBhvr>
                                        <p:cTn id="66" dur="500"/>
                                        <p:tgtEl>
                                          <p:spTgt spid="20"/>
                                        </p:tgtEl>
                                      </p:cBhvr>
                                    </p:animEffect>
                                  </p:childTnLst>
                                </p:cTn>
                              </p:par>
                            </p:childTnLst>
                          </p:cTn>
                        </p:par>
                      </p:childTnLst>
                    </p:cTn>
                  </p:par>
                  <p:par>
                    <p:cTn id="67" fill="hold">
                      <p:stCondLst>
                        <p:cond delay="indefinite"/>
                      </p:stCondLst>
                      <p:childTnLst>
                        <p:par>
                          <p:cTn id="68" fill="hold">
                            <p:stCondLst>
                              <p:cond delay="0"/>
                            </p:stCondLst>
                            <p:childTnLst>
                              <p:par>
                                <p:cTn id="69" presetID="6" presetClass="entr" presetSubtype="32" fill="hold" grpId="0" nodeType="clickEffect">
                                  <p:stCondLst>
                                    <p:cond delay="0"/>
                                  </p:stCondLst>
                                  <p:childTnLst>
                                    <p:set>
                                      <p:cBhvr>
                                        <p:cTn id="70" dur="1" fill="hold">
                                          <p:stCondLst>
                                            <p:cond delay="0"/>
                                          </p:stCondLst>
                                        </p:cTn>
                                        <p:tgtEl>
                                          <p:spTgt spid="9"/>
                                        </p:tgtEl>
                                        <p:attrNameLst>
                                          <p:attrName>style.visibility</p:attrName>
                                        </p:attrNameLst>
                                      </p:cBhvr>
                                      <p:to>
                                        <p:strVal val="visible"/>
                                      </p:to>
                                    </p:set>
                                    <p:animEffect transition="in" filter="circle(out)">
                                      <p:cBhvr>
                                        <p:cTn id="7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2" fill="hold" display="0">
                  <p:stCondLst>
                    <p:cond delay="indefinite"/>
                  </p:stCondLst>
                  <p:endCondLst>
                    <p:cond evt="onStopAudio" delay="0">
                      <p:tgtEl>
                        <p:sldTgt/>
                      </p:tgtEl>
                    </p:cond>
                  </p:endCondLst>
                </p:cTn>
                <p:tgtEl>
                  <p:spTgt spid="32"/>
                </p:tgtEl>
              </p:cMediaNode>
            </p:audio>
          </p:childTnLst>
        </p:cTn>
      </p:par>
    </p:tnLst>
    <p:bldLst>
      <p:bldP spid="5" grpId="0" animBg="1"/>
      <p:bldP spid="6" grpId="0" animBg="1"/>
      <p:bldP spid="7" grpId="0" animBg="1"/>
      <p:bldP spid="8" grpId="0" animBg="1"/>
      <p:bldP spid="9" grpId="0" animBg="1"/>
      <p:bldP spid="26" grpId="0" animBg="1"/>
      <p:bldP spid="3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7C2302A-4588-B7CA-B8BC-C7A02A1B43EC}"/>
              </a:ext>
            </a:extLst>
          </p:cNvPr>
          <p:cNvSpPr>
            <a:spLocks noGrp="1"/>
          </p:cNvSpPr>
          <p:nvPr>
            <p:ph idx="1"/>
          </p:nvPr>
        </p:nvSpPr>
        <p:spPr>
          <a:xfrm>
            <a:off x="4507345" y="440827"/>
            <a:ext cx="7436177" cy="5664653"/>
          </a:xfrm>
        </p:spPr>
        <p:txBody>
          <a:bodyPr>
            <a:normAutofit/>
          </a:bodyPr>
          <a:lstStyle/>
          <a:p>
            <a:r>
              <a:rPr lang="en-US" dirty="0"/>
              <a:t>Use a codebook to track all the codes.</a:t>
            </a:r>
          </a:p>
          <a:p>
            <a:r>
              <a:rPr lang="en-US" dirty="0"/>
              <a:t>Assign a description to the code (and the date and person who created it in a team).</a:t>
            </a:r>
          </a:p>
          <a:p>
            <a:r>
              <a:rPr lang="en-US" dirty="0"/>
              <a:t>Codes: generic but at the same time precise.</a:t>
            </a:r>
          </a:p>
          <a:p>
            <a:r>
              <a:rPr lang="en-US" dirty="0"/>
              <a:t>Codes that contrast with each other.</a:t>
            </a:r>
          </a:p>
          <a:p>
            <a:r>
              <a:rPr lang="en-US" dirty="0"/>
              <a:t>Codes that group portions of data related to the same theme.</a:t>
            </a:r>
          </a:p>
          <a:p>
            <a:r>
              <a:rPr lang="en-US" dirty="0"/>
              <a:t>Have coders check each other’s coding for accuracy.</a:t>
            </a:r>
          </a:p>
        </p:txBody>
      </p:sp>
      <p:sp>
        <p:nvSpPr>
          <p:cNvPr id="3" name="Title 2">
            <a:extLst>
              <a:ext uri="{FF2B5EF4-FFF2-40B4-BE49-F238E27FC236}">
                <a16:creationId xmlns:a16="http://schemas.microsoft.com/office/drawing/2014/main" id="{ABCC5A29-9A54-74FC-05FC-C946583D144E}"/>
              </a:ext>
            </a:extLst>
          </p:cNvPr>
          <p:cNvSpPr>
            <a:spLocks noGrp="1"/>
          </p:cNvSpPr>
          <p:nvPr>
            <p:ph type="title"/>
          </p:nvPr>
        </p:nvSpPr>
        <p:spPr/>
        <p:txBody>
          <a:bodyPr/>
          <a:lstStyle/>
          <a:p>
            <a:r>
              <a:rPr lang="en-US" dirty="0"/>
              <a:t>Useful Tips</a:t>
            </a:r>
            <a:endParaRPr lang="en-GB" dirty="0"/>
          </a:p>
        </p:txBody>
      </p:sp>
      <p:sp>
        <p:nvSpPr>
          <p:cNvPr id="4" name="Slide Number Placeholder 3">
            <a:extLst>
              <a:ext uri="{FF2B5EF4-FFF2-40B4-BE49-F238E27FC236}">
                <a16:creationId xmlns:a16="http://schemas.microsoft.com/office/drawing/2014/main" id="{82DD9205-CEAF-41D4-F61C-D65CD4ADA936}"/>
              </a:ext>
            </a:extLst>
          </p:cNvPr>
          <p:cNvSpPr>
            <a:spLocks noGrp="1"/>
          </p:cNvSpPr>
          <p:nvPr>
            <p:ph type="sldNum" sz="quarter" idx="12"/>
          </p:nvPr>
        </p:nvSpPr>
        <p:spPr/>
        <p:txBody>
          <a:bodyPr/>
          <a:lstStyle/>
          <a:p>
            <a:fld id="{D57F1E4F-1CFF-5643-939E-217C01CDF565}" type="slidenum">
              <a:rPr lang="en-US" smtClean="0"/>
              <a:pPr/>
              <a:t>13</a:t>
            </a:fld>
            <a:endParaRPr lang="en-US" dirty="0"/>
          </a:p>
        </p:txBody>
      </p:sp>
      <p:pic>
        <p:nvPicPr>
          <p:cNvPr id="10" name="Audio 9">
            <a:hlinkClick r:id="" action="ppaction://media"/>
            <a:extLst>
              <a:ext uri="{FF2B5EF4-FFF2-40B4-BE49-F238E27FC236}">
                <a16:creationId xmlns:a16="http://schemas.microsoft.com/office/drawing/2014/main" id="{14DCC537-2A40-7309-593F-66F73868D64E}"/>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203125" t="-203125" r="-203125" b="-20312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1386304988"/>
      </p:ext>
    </p:extLst>
  </p:cSld>
  <p:clrMapOvr>
    <a:masterClrMapping/>
  </p:clrMapOvr>
  <mc:AlternateContent xmlns:mc="http://schemas.openxmlformats.org/markup-compatibility/2006" xmlns:p14="http://schemas.microsoft.com/office/powerpoint/2010/main">
    <mc:Choice Requires="p14">
      <p:transition spd="slow" p14:dur="2000" advTm="86246"/>
    </mc:Choice>
    <mc:Fallback xmlns="">
      <p:transition spd="slow" advTm="862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10"/>
                </p:tgtEl>
              </p:cMediaNode>
            </p:audio>
          </p:childTnLst>
        </p:cTn>
      </p:par>
    </p:tnLst>
    <p:bldLst>
      <p:bldP spid="2"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9420620-8397-892A-D14B-5F6D5FD3876A}"/>
              </a:ext>
            </a:extLst>
          </p:cNvPr>
          <p:cNvSpPr>
            <a:spLocks noGrp="1"/>
          </p:cNvSpPr>
          <p:nvPr>
            <p:ph idx="1"/>
          </p:nvPr>
        </p:nvSpPr>
        <p:spPr/>
        <p:txBody>
          <a:bodyPr/>
          <a:lstStyle/>
          <a:p>
            <a:r>
              <a:rPr lang="en-US" dirty="0"/>
              <a:t>Developing a narrative from codes, categories and themes and write-up.…</a:t>
            </a:r>
            <a:endParaRPr lang="en-GB" dirty="0"/>
          </a:p>
        </p:txBody>
      </p:sp>
      <p:sp>
        <p:nvSpPr>
          <p:cNvPr id="3" name="Slide Number Placeholder 2">
            <a:extLst>
              <a:ext uri="{FF2B5EF4-FFF2-40B4-BE49-F238E27FC236}">
                <a16:creationId xmlns:a16="http://schemas.microsoft.com/office/drawing/2014/main" id="{8717E0F3-97E4-2C6C-5A8F-7905B99ACFBA}"/>
              </a:ext>
            </a:extLst>
          </p:cNvPr>
          <p:cNvSpPr>
            <a:spLocks noGrp="1"/>
          </p:cNvSpPr>
          <p:nvPr>
            <p:ph type="sldNum" sz="quarter" idx="12"/>
          </p:nvPr>
        </p:nvSpPr>
        <p:spPr/>
        <p:txBody>
          <a:bodyPr/>
          <a:lstStyle/>
          <a:p>
            <a:fld id="{D57F1E4F-1CFF-5643-939E-217C01CDF565}" type="slidenum">
              <a:rPr lang="en-US" smtClean="0"/>
              <a:pPr/>
              <a:t>14</a:t>
            </a:fld>
            <a:endParaRPr lang="en-US" dirty="0"/>
          </a:p>
        </p:txBody>
      </p:sp>
      <p:sp>
        <p:nvSpPr>
          <p:cNvPr id="4" name="Title 3">
            <a:extLst>
              <a:ext uri="{FF2B5EF4-FFF2-40B4-BE49-F238E27FC236}">
                <a16:creationId xmlns:a16="http://schemas.microsoft.com/office/drawing/2014/main" id="{E56FE058-FDD5-1FC9-28AA-053D243D0A7B}"/>
              </a:ext>
            </a:extLst>
          </p:cNvPr>
          <p:cNvSpPr>
            <a:spLocks noGrp="1"/>
          </p:cNvSpPr>
          <p:nvPr>
            <p:ph type="title"/>
          </p:nvPr>
        </p:nvSpPr>
        <p:spPr/>
        <p:txBody>
          <a:bodyPr/>
          <a:lstStyle/>
          <a:p>
            <a:r>
              <a:rPr lang="en-US" dirty="0"/>
              <a:t>What next?</a:t>
            </a:r>
            <a:endParaRPr lang="en-GB" dirty="0"/>
          </a:p>
        </p:txBody>
      </p:sp>
      <p:pic>
        <p:nvPicPr>
          <p:cNvPr id="7" name="Audio 6">
            <a:hlinkClick r:id="" action="ppaction://media"/>
            <a:extLst>
              <a:ext uri="{FF2B5EF4-FFF2-40B4-BE49-F238E27FC236}">
                <a16:creationId xmlns:a16="http://schemas.microsoft.com/office/drawing/2014/main" id="{2C87CEEA-E1DD-FABD-D1BF-9AF61E76047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94381518"/>
      </p:ext>
    </p:extLst>
  </p:cSld>
  <p:clrMapOvr>
    <a:masterClrMapping/>
  </p:clrMapOvr>
  <mc:AlternateContent xmlns:mc="http://schemas.openxmlformats.org/markup-compatibility/2006" xmlns:p14="http://schemas.microsoft.com/office/powerpoint/2010/main">
    <mc:Choice Requires="p14">
      <p:transition spd="slow" p14:dur="2000" advTm="22880"/>
    </mc:Choice>
    <mc:Fallback xmlns="">
      <p:transition spd="slow" advTm="228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BAC37F5-E8EA-9544-8807-DEF2B8617558}"/>
              </a:ext>
            </a:extLst>
          </p:cNvPr>
          <p:cNvSpPr>
            <a:spLocks noGrp="1"/>
          </p:cNvSpPr>
          <p:nvPr>
            <p:ph idx="1"/>
          </p:nvPr>
        </p:nvSpPr>
        <p:spPr/>
        <p:txBody>
          <a:bodyPr>
            <a:normAutofit/>
          </a:bodyPr>
          <a:lstStyle/>
          <a:p>
            <a:r>
              <a:rPr lang="en-US" dirty="0"/>
              <a:t>Delve. The Essential Guide to Coding Qualitative Data. </a:t>
            </a:r>
            <a:r>
              <a:rPr lang="en-US" sz="2000" dirty="0">
                <a:solidFill>
                  <a:schemeClr val="tx2"/>
                </a:solidFill>
                <a:hlinkClick r:id="rId5">
                  <a:extLst>
                    <a:ext uri="{A12FA001-AC4F-418D-AE19-62706E023703}">
                      <ahyp:hlinkClr xmlns:ahyp="http://schemas.microsoft.com/office/drawing/2018/hyperlinkcolor" val="tx"/>
                    </a:ext>
                  </a:extLst>
                </a:hlinkClick>
              </a:rPr>
              <a:t>https://delvetool.com/guide</a:t>
            </a:r>
            <a:r>
              <a:rPr lang="en-US" sz="2000" dirty="0"/>
              <a:t>, [Accessed on 12.06.2023]. </a:t>
            </a:r>
          </a:p>
          <a:p>
            <a:endParaRPr lang="en-US" dirty="0"/>
          </a:p>
          <a:p>
            <a:r>
              <a:rPr lang="en-US" dirty="0" err="1"/>
              <a:t>Medelyan</a:t>
            </a:r>
            <a:r>
              <a:rPr lang="en-US" dirty="0"/>
              <a:t>, A. Coding Qualitative Data: How to Code Qualitative Research. </a:t>
            </a:r>
            <a:r>
              <a:rPr lang="en-US" dirty="0" err="1"/>
              <a:t>InSights</a:t>
            </a:r>
            <a:r>
              <a:rPr lang="en-US" dirty="0"/>
              <a:t>, thematic, </a:t>
            </a:r>
            <a:r>
              <a:rPr lang="en-US" dirty="0">
                <a:solidFill>
                  <a:schemeClr val="tx2"/>
                </a:solidFill>
                <a:hlinkClick r:id="rId6">
                  <a:extLst>
                    <a:ext uri="{A12FA001-AC4F-418D-AE19-62706E023703}">
                      <ahyp:hlinkClr xmlns:ahyp="http://schemas.microsoft.com/office/drawing/2018/hyperlinkcolor" val="tx"/>
                    </a:ext>
                  </a:extLst>
                </a:hlinkClick>
              </a:rPr>
              <a:t>https://getthematic.com/insights/coding-qualitative-data/</a:t>
            </a:r>
            <a:r>
              <a:rPr lang="en-US" dirty="0"/>
              <a:t>, [Accessed on 12.06.2023]. </a:t>
            </a:r>
          </a:p>
          <a:p>
            <a:endParaRPr lang="en-US" sz="2000" dirty="0"/>
          </a:p>
        </p:txBody>
      </p:sp>
      <p:sp>
        <p:nvSpPr>
          <p:cNvPr id="3" name="Title 2">
            <a:extLst>
              <a:ext uri="{FF2B5EF4-FFF2-40B4-BE49-F238E27FC236}">
                <a16:creationId xmlns:a16="http://schemas.microsoft.com/office/drawing/2014/main" id="{C6C2B99D-8853-1141-BC4D-D8DA7C7672BD}"/>
              </a:ext>
            </a:extLst>
          </p:cNvPr>
          <p:cNvSpPr>
            <a:spLocks noGrp="1"/>
          </p:cNvSpPr>
          <p:nvPr>
            <p:ph type="title"/>
          </p:nvPr>
        </p:nvSpPr>
        <p:spPr/>
        <p:txBody>
          <a:bodyPr>
            <a:normAutofit/>
          </a:bodyPr>
          <a:lstStyle/>
          <a:p>
            <a:r>
              <a:rPr lang="en-US"/>
              <a:t>Useful resources</a:t>
            </a:r>
            <a:endParaRPr lang="en-US" sz="4400" dirty="0"/>
          </a:p>
        </p:txBody>
      </p:sp>
      <p:sp>
        <p:nvSpPr>
          <p:cNvPr id="4" name="Slide Number Placeholder 3">
            <a:extLst>
              <a:ext uri="{FF2B5EF4-FFF2-40B4-BE49-F238E27FC236}">
                <a16:creationId xmlns:a16="http://schemas.microsoft.com/office/drawing/2014/main" id="{1B03E146-5748-0866-B98E-9D7DF5F2F312}"/>
              </a:ext>
            </a:extLst>
          </p:cNvPr>
          <p:cNvSpPr>
            <a:spLocks noGrp="1"/>
          </p:cNvSpPr>
          <p:nvPr>
            <p:ph type="sldNum" sz="quarter" idx="12"/>
          </p:nvPr>
        </p:nvSpPr>
        <p:spPr/>
        <p:txBody>
          <a:bodyPr/>
          <a:lstStyle/>
          <a:p>
            <a:fld id="{D57F1E4F-1CFF-5643-939E-217C01CDF565}" type="slidenum">
              <a:rPr lang="en-US" smtClean="0"/>
              <a:pPr/>
              <a:t>15</a:t>
            </a:fld>
            <a:endParaRPr lang="en-US" dirty="0"/>
          </a:p>
        </p:txBody>
      </p:sp>
      <p:pic>
        <p:nvPicPr>
          <p:cNvPr id="7" name="Audio 6">
            <a:hlinkClick r:id="" action="ppaction://media"/>
            <a:extLst>
              <a:ext uri="{FF2B5EF4-FFF2-40B4-BE49-F238E27FC236}">
                <a16:creationId xmlns:a16="http://schemas.microsoft.com/office/drawing/2014/main" id="{DAC74D61-0188-2F94-E4BB-67DF207BED7D}"/>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63599682"/>
      </p:ext>
    </p:extLst>
  </p:cSld>
  <p:clrMapOvr>
    <a:masterClrMapping/>
  </p:clrMapOvr>
  <mc:AlternateContent xmlns:mc="http://schemas.openxmlformats.org/markup-compatibility/2006" xmlns:p14="http://schemas.microsoft.com/office/powerpoint/2010/main">
    <mc:Choice Requires="p14">
      <p:transition spd="slow" p14:dur="2000" advTm="10210"/>
    </mc:Choice>
    <mc:Fallback xmlns="">
      <p:transition spd="slow" advTm="102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AAADC98-361E-D348-9854-08FD463970F7}"/>
              </a:ext>
            </a:extLst>
          </p:cNvPr>
          <p:cNvSpPr>
            <a:spLocks noGrp="1"/>
          </p:cNvSpPr>
          <p:nvPr>
            <p:ph type="body" sz="quarter" idx="10"/>
          </p:nvPr>
        </p:nvSpPr>
        <p:spPr/>
        <p:txBody>
          <a:bodyPr>
            <a:normAutofit fontScale="85000" lnSpcReduction="10000"/>
          </a:bodyPr>
          <a:lstStyle/>
          <a:p>
            <a:r>
              <a:rPr lang="en-GB" dirty="0"/>
              <a:t>From the webinar series:</a:t>
            </a:r>
            <a:br>
              <a:rPr lang="en-GB" dirty="0"/>
            </a:br>
            <a:r>
              <a:rPr lang="en-GB" dirty="0"/>
              <a:t>Qualitative Data Management</a:t>
            </a:r>
          </a:p>
        </p:txBody>
      </p:sp>
      <p:sp>
        <p:nvSpPr>
          <p:cNvPr id="7" name="Text Placeholder 6">
            <a:extLst>
              <a:ext uri="{FF2B5EF4-FFF2-40B4-BE49-F238E27FC236}">
                <a16:creationId xmlns:a16="http://schemas.microsoft.com/office/drawing/2014/main" id="{D01D29D9-EAB0-2549-988E-62281C3880AB}"/>
              </a:ext>
            </a:extLst>
          </p:cNvPr>
          <p:cNvSpPr>
            <a:spLocks noGrp="1"/>
          </p:cNvSpPr>
          <p:nvPr>
            <p:ph type="body" sz="quarter" idx="11"/>
          </p:nvPr>
        </p:nvSpPr>
        <p:spPr/>
        <p:txBody>
          <a:bodyPr>
            <a:normAutofit fontScale="85000" lnSpcReduction="20000"/>
          </a:bodyPr>
          <a:lstStyle/>
          <a:p>
            <a:r>
              <a:rPr lang="en-GB" dirty="0"/>
              <a:t>Created and presented by </a:t>
            </a:r>
            <a:r>
              <a:rPr lang="en-GB" b="1" dirty="0">
                <a:latin typeface="Open Sans SemiBold" panose="020B0606030504020204" pitchFamily="34" charset="0"/>
                <a:ea typeface="Open Sans SemiBold" panose="020B0606030504020204" pitchFamily="34" charset="0"/>
                <a:cs typeface="Open Sans SemiBold" panose="020B0606030504020204" pitchFamily="34" charset="0"/>
              </a:rPr>
              <a:t>Romina De Angelis </a:t>
            </a:r>
            <a:r>
              <a:rPr lang="en-GB" dirty="0"/>
              <a:t>CRFS – Research Methods Support project</a:t>
            </a:r>
          </a:p>
          <a:p>
            <a:r>
              <a:rPr lang="en-GB" dirty="0"/>
              <a:t>Edited and produced by </a:t>
            </a:r>
            <a:r>
              <a:rPr lang="en-GB" dirty="0">
                <a:latin typeface="Open Sans SemiBold" panose="020B0706030804020204" pitchFamily="34" charset="0"/>
                <a:ea typeface="Open Sans SemiBold" panose="020B0706030804020204" pitchFamily="34" charset="0"/>
                <a:cs typeface="Open Sans SemiBold" panose="020B0706030804020204" pitchFamily="34" charset="0"/>
              </a:rPr>
              <a:t>Emily Nevitt </a:t>
            </a:r>
            <a:r>
              <a:rPr lang="en-GB" dirty="0"/>
              <a:t>and </a:t>
            </a:r>
            <a:r>
              <a:rPr lang="en-GB" b="1" dirty="0">
                <a:latin typeface="Open Sans SemiBold" panose="020B0706030804020204" pitchFamily="34" charset="0"/>
                <a:ea typeface="Open Sans SemiBold" panose="020B0706030804020204" pitchFamily="34" charset="0"/>
                <a:cs typeface="Open Sans SemiBold" panose="020B0706030804020204" pitchFamily="34" charset="0"/>
              </a:rPr>
              <a:t>Grace Gilbert</a:t>
            </a:r>
          </a:p>
          <a:p>
            <a:r>
              <a:rPr lang="en-GB" dirty="0"/>
              <a:t>October 2023</a:t>
            </a:r>
          </a:p>
        </p:txBody>
      </p:sp>
      <p:pic>
        <p:nvPicPr>
          <p:cNvPr id="2" name="Picture 1" descr="A black background with white text&#10;&#10;Description automatically generated">
            <a:extLst>
              <a:ext uri="{FF2B5EF4-FFF2-40B4-BE49-F238E27FC236}">
                <a16:creationId xmlns:a16="http://schemas.microsoft.com/office/drawing/2014/main" id="{97D7C5AF-B89A-B2D4-D21D-1FE1B17E9830}"/>
              </a:ext>
            </a:extLst>
          </p:cNvPr>
          <p:cNvPicPr>
            <a:picLocks noChangeAspect="1"/>
          </p:cNvPicPr>
          <p:nvPr/>
        </p:nvPicPr>
        <p:blipFill>
          <a:blip r:embed="rId5"/>
          <a:stretch>
            <a:fillRect/>
          </a:stretch>
        </p:blipFill>
        <p:spPr>
          <a:xfrm>
            <a:off x="8454363" y="244300"/>
            <a:ext cx="1405253" cy="638202"/>
          </a:xfrm>
          <a:prstGeom prst="rect">
            <a:avLst/>
          </a:prstGeom>
        </p:spPr>
      </p:pic>
      <p:pic>
        <p:nvPicPr>
          <p:cNvPr id="11" name="Audio 10">
            <a:hlinkClick r:id="" action="ppaction://media"/>
            <a:extLst>
              <a:ext uri="{FF2B5EF4-FFF2-40B4-BE49-F238E27FC236}">
                <a16:creationId xmlns:a16="http://schemas.microsoft.com/office/drawing/2014/main" id="{7343C73E-1300-E340-69AA-59596643672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59477788"/>
      </p:ext>
    </p:extLst>
  </p:cSld>
  <p:clrMapOvr>
    <a:masterClrMapping/>
  </p:clrMapOvr>
  <mc:AlternateContent xmlns:mc="http://schemas.openxmlformats.org/markup-compatibility/2006" xmlns:p14="http://schemas.microsoft.com/office/powerpoint/2010/main">
    <mc:Choice Requires="p14">
      <p:transition spd="slow" p14:dur="2000" advTm="20881"/>
    </mc:Choice>
    <mc:Fallback xmlns="">
      <p:transition spd="slow" advTm="208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7020E-31B3-2F4A-A144-D6AED0783AA0}"/>
              </a:ext>
            </a:extLst>
          </p:cNvPr>
          <p:cNvSpPr>
            <a:spLocks noGrp="1"/>
          </p:cNvSpPr>
          <p:nvPr>
            <p:ph type="title"/>
          </p:nvPr>
        </p:nvSpPr>
        <p:spPr/>
        <p:txBody>
          <a:bodyPr>
            <a:normAutofit/>
          </a:bodyPr>
          <a:lstStyle/>
          <a:p>
            <a:r>
              <a:rPr lang="en-US">
                <a:latin typeface="Open Sans"/>
                <a:ea typeface="Open Sans"/>
                <a:cs typeface="Open Sans"/>
              </a:rPr>
              <a:t>Coding </a:t>
            </a:r>
            <a:r>
              <a:rPr lang="en-US" dirty="0">
                <a:latin typeface="Open Sans"/>
                <a:ea typeface="Open Sans"/>
                <a:cs typeface="Open Sans"/>
              </a:rPr>
              <a:t>Procedures</a:t>
            </a:r>
          </a:p>
        </p:txBody>
      </p:sp>
      <p:sp>
        <p:nvSpPr>
          <p:cNvPr id="3" name="Subtitle 2">
            <a:extLst>
              <a:ext uri="{FF2B5EF4-FFF2-40B4-BE49-F238E27FC236}">
                <a16:creationId xmlns:a16="http://schemas.microsoft.com/office/drawing/2014/main" id="{B85C8D04-D240-6D4B-ACEC-09A59370111B}"/>
              </a:ext>
            </a:extLst>
          </p:cNvPr>
          <p:cNvSpPr>
            <a:spLocks noGrp="1"/>
          </p:cNvSpPr>
          <p:nvPr>
            <p:ph type="subTitle" idx="1"/>
          </p:nvPr>
        </p:nvSpPr>
        <p:spPr/>
        <p:txBody>
          <a:bodyPr/>
          <a:lstStyle/>
          <a:p>
            <a:r>
              <a:rPr lang="en-US" b="1" dirty="0">
                <a:latin typeface="Open Sans SemiBold" panose="020B0606030504020204" pitchFamily="34" charset="0"/>
                <a:ea typeface="Open Sans SemiBold" panose="020B0606030504020204" pitchFamily="34" charset="0"/>
                <a:cs typeface="Open Sans SemiBold" panose="020B0606030504020204" pitchFamily="34" charset="0"/>
              </a:rPr>
              <a:t>Coding</a:t>
            </a:r>
            <a:endParaRPr lang="en-US" dirty="0"/>
          </a:p>
        </p:txBody>
      </p:sp>
      <p:pic>
        <p:nvPicPr>
          <p:cNvPr id="6" name="Audio 5">
            <a:hlinkClick r:id="" action="ppaction://media"/>
            <a:extLst>
              <a:ext uri="{FF2B5EF4-FFF2-40B4-BE49-F238E27FC236}">
                <a16:creationId xmlns:a16="http://schemas.microsoft.com/office/drawing/2014/main" id="{8339D46E-F7EB-7BAB-7D95-F6A88190B1E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07877366"/>
      </p:ext>
    </p:extLst>
  </p:cSld>
  <p:clrMapOvr>
    <a:masterClrMapping/>
  </p:clrMapOvr>
  <mc:AlternateContent xmlns:mc="http://schemas.openxmlformats.org/markup-compatibility/2006" xmlns:p14="http://schemas.microsoft.com/office/powerpoint/2010/main">
    <mc:Choice Requires="p14">
      <p:transition spd="slow" p14:dur="2000" advTm="8230"/>
    </mc:Choice>
    <mc:Fallback xmlns="">
      <p:transition spd="slow" advTm="82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8526F4C-546E-5C25-CF9B-13F653F41381}"/>
              </a:ext>
            </a:extLst>
          </p:cNvPr>
          <p:cNvSpPr>
            <a:spLocks noGrp="1"/>
          </p:cNvSpPr>
          <p:nvPr>
            <p:ph idx="1"/>
          </p:nvPr>
        </p:nvSpPr>
        <p:spPr/>
        <p:txBody>
          <a:bodyPr/>
          <a:lstStyle/>
          <a:p>
            <a:r>
              <a:rPr lang="en-US" dirty="0"/>
              <a:t>Defining coding.</a:t>
            </a:r>
          </a:p>
          <a:p>
            <a:r>
              <a:rPr lang="en-US" dirty="0"/>
              <a:t>Overview of approaches to coding.</a:t>
            </a:r>
          </a:p>
          <a:p>
            <a:r>
              <a:rPr lang="en-US" dirty="0"/>
              <a:t>Example of a coding frame and structure.</a:t>
            </a:r>
          </a:p>
          <a:p>
            <a:endParaRPr lang="en-US" dirty="0"/>
          </a:p>
          <a:p>
            <a:endParaRPr lang="en-GB" dirty="0"/>
          </a:p>
        </p:txBody>
      </p:sp>
      <p:sp>
        <p:nvSpPr>
          <p:cNvPr id="3" name="Slide Number Placeholder 2">
            <a:extLst>
              <a:ext uri="{FF2B5EF4-FFF2-40B4-BE49-F238E27FC236}">
                <a16:creationId xmlns:a16="http://schemas.microsoft.com/office/drawing/2014/main" id="{8E115A73-DF0C-8358-06DC-3872A223019A}"/>
              </a:ext>
            </a:extLst>
          </p:cNvPr>
          <p:cNvSpPr>
            <a:spLocks noGrp="1"/>
          </p:cNvSpPr>
          <p:nvPr>
            <p:ph type="sldNum" sz="quarter" idx="12"/>
          </p:nvPr>
        </p:nvSpPr>
        <p:spPr/>
        <p:txBody>
          <a:bodyPr/>
          <a:lstStyle/>
          <a:p>
            <a:fld id="{D57F1E4F-1CFF-5643-939E-217C01CDF565}" type="slidenum">
              <a:rPr lang="en-US" smtClean="0"/>
              <a:pPr/>
              <a:t>3</a:t>
            </a:fld>
            <a:endParaRPr lang="en-US" dirty="0"/>
          </a:p>
        </p:txBody>
      </p:sp>
      <p:sp>
        <p:nvSpPr>
          <p:cNvPr id="4" name="Title 3">
            <a:extLst>
              <a:ext uri="{FF2B5EF4-FFF2-40B4-BE49-F238E27FC236}">
                <a16:creationId xmlns:a16="http://schemas.microsoft.com/office/drawing/2014/main" id="{9B70E1E6-1EA6-5168-EB37-41333797D93F}"/>
              </a:ext>
            </a:extLst>
          </p:cNvPr>
          <p:cNvSpPr>
            <a:spLocks noGrp="1"/>
          </p:cNvSpPr>
          <p:nvPr>
            <p:ph type="title"/>
          </p:nvPr>
        </p:nvSpPr>
        <p:spPr/>
        <p:txBody>
          <a:bodyPr/>
          <a:lstStyle/>
          <a:p>
            <a:r>
              <a:rPr lang="en-US" dirty="0"/>
              <a:t>Objectives</a:t>
            </a:r>
            <a:endParaRPr lang="en-GB" dirty="0"/>
          </a:p>
        </p:txBody>
      </p:sp>
      <p:pic>
        <p:nvPicPr>
          <p:cNvPr id="46" name="Audio 45">
            <a:hlinkClick r:id="" action="ppaction://media"/>
            <a:extLst>
              <a:ext uri="{FF2B5EF4-FFF2-40B4-BE49-F238E27FC236}">
                <a16:creationId xmlns:a16="http://schemas.microsoft.com/office/drawing/2014/main" id="{EE6D6FB4-549A-0244-B56D-8927F421F961}"/>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203125" t="-203125" r="-203125" b="-20312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2418405113"/>
      </p:ext>
    </p:extLst>
  </p:cSld>
  <p:clrMapOvr>
    <a:masterClrMapping/>
  </p:clrMapOvr>
  <mc:AlternateContent xmlns:mc="http://schemas.openxmlformats.org/markup-compatibility/2006" xmlns:p14="http://schemas.microsoft.com/office/powerpoint/2010/main">
    <mc:Choice Requires="p14">
      <p:transition spd="slow" p14:dur="2000" advTm="32684"/>
    </mc:Choice>
    <mc:Fallback xmlns="">
      <p:transition spd="slow" advTm="326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46"/>
                </p:tgtEl>
              </p:cMediaNode>
            </p:audio>
          </p:childTnLst>
        </p:cTn>
      </p:par>
    </p:tnLst>
    <p:bldLst>
      <p:bldP spid="2"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BAC37F5-E8EA-9544-8807-DEF2B8617558}"/>
              </a:ext>
            </a:extLst>
          </p:cNvPr>
          <p:cNvSpPr>
            <a:spLocks noGrp="1"/>
          </p:cNvSpPr>
          <p:nvPr>
            <p:ph idx="1"/>
          </p:nvPr>
        </p:nvSpPr>
        <p:spPr>
          <a:xfrm>
            <a:off x="4720856" y="440827"/>
            <a:ext cx="6912344" cy="5756773"/>
          </a:xfrm>
        </p:spPr>
        <p:txBody>
          <a:bodyPr>
            <a:normAutofit/>
          </a:bodyPr>
          <a:lstStyle/>
          <a:p>
            <a:r>
              <a:rPr lang="en-US" b="1" dirty="0"/>
              <a:t>L</a:t>
            </a:r>
            <a:r>
              <a:rPr lang="en-US" sz="2000" b="1" dirty="0"/>
              <a:t>abelling</a:t>
            </a:r>
            <a:r>
              <a:rPr lang="en-US" sz="2000" dirty="0"/>
              <a:t> and </a:t>
            </a:r>
            <a:r>
              <a:rPr lang="en-US" sz="2000" b="1" dirty="0"/>
              <a:t>systematically </a:t>
            </a:r>
            <a:r>
              <a:rPr lang="en-US" sz="2000" b="1" dirty="0" err="1"/>
              <a:t>organising</a:t>
            </a:r>
            <a:r>
              <a:rPr lang="en-US" sz="2000" b="1" dirty="0"/>
              <a:t> </a:t>
            </a:r>
            <a:r>
              <a:rPr lang="en-US" sz="2000" dirty="0"/>
              <a:t>unstructured </a:t>
            </a:r>
            <a:r>
              <a:rPr lang="en-US" dirty="0"/>
              <a:t>raw </a:t>
            </a:r>
            <a:r>
              <a:rPr lang="en-US" sz="2000" dirty="0"/>
              <a:t>data to determine themes, their relationships and patterns.</a:t>
            </a:r>
          </a:p>
          <a:p>
            <a:r>
              <a:rPr lang="en-US" dirty="0"/>
              <a:t>By hand, using a document processor and/or software (e.g., NVivo, </a:t>
            </a:r>
            <a:r>
              <a:rPr lang="en-US" dirty="0" err="1"/>
              <a:t>Taguette</a:t>
            </a:r>
            <a:r>
              <a:rPr lang="en-US" dirty="0"/>
              <a:t>).</a:t>
            </a:r>
            <a:endParaRPr lang="en-US" sz="2000" dirty="0"/>
          </a:p>
          <a:p>
            <a:r>
              <a:rPr lang="en-US" b="1" dirty="0"/>
              <a:t>Deductive</a:t>
            </a:r>
            <a:r>
              <a:rPr lang="en-US" dirty="0"/>
              <a:t> or </a:t>
            </a:r>
            <a:r>
              <a:rPr lang="en-US" b="1" dirty="0"/>
              <a:t>inductive</a:t>
            </a:r>
            <a:r>
              <a:rPr lang="en-US" dirty="0"/>
              <a:t>.</a:t>
            </a:r>
          </a:p>
          <a:p>
            <a:endParaRPr lang="en-US" sz="2000" dirty="0"/>
          </a:p>
        </p:txBody>
      </p:sp>
      <p:sp>
        <p:nvSpPr>
          <p:cNvPr id="3" name="Title 2">
            <a:extLst>
              <a:ext uri="{FF2B5EF4-FFF2-40B4-BE49-F238E27FC236}">
                <a16:creationId xmlns:a16="http://schemas.microsoft.com/office/drawing/2014/main" id="{C6C2B99D-8853-1141-BC4D-D8DA7C7672BD}"/>
              </a:ext>
            </a:extLst>
          </p:cNvPr>
          <p:cNvSpPr>
            <a:spLocks noGrp="1"/>
          </p:cNvSpPr>
          <p:nvPr>
            <p:ph type="title"/>
          </p:nvPr>
        </p:nvSpPr>
        <p:spPr>
          <a:xfrm>
            <a:off x="248478" y="440827"/>
            <a:ext cx="3816626" cy="5403382"/>
          </a:xfrm>
        </p:spPr>
        <p:txBody>
          <a:bodyPr>
            <a:normAutofit/>
          </a:bodyPr>
          <a:lstStyle/>
          <a:p>
            <a:r>
              <a:rPr lang="en-US" sz="4400" dirty="0"/>
              <a:t>What is coding?</a:t>
            </a:r>
          </a:p>
        </p:txBody>
      </p:sp>
      <p:sp>
        <p:nvSpPr>
          <p:cNvPr id="4" name="Slide Number Placeholder 3">
            <a:extLst>
              <a:ext uri="{FF2B5EF4-FFF2-40B4-BE49-F238E27FC236}">
                <a16:creationId xmlns:a16="http://schemas.microsoft.com/office/drawing/2014/main" id="{2267D6DC-DBE9-3163-CCA7-E3F20C0D41B3}"/>
              </a:ext>
            </a:extLst>
          </p:cNvPr>
          <p:cNvSpPr>
            <a:spLocks noGrp="1"/>
          </p:cNvSpPr>
          <p:nvPr>
            <p:ph type="sldNum" sz="quarter" idx="12"/>
          </p:nvPr>
        </p:nvSpPr>
        <p:spPr/>
        <p:txBody>
          <a:bodyPr/>
          <a:lstStyle/>
          <a:p>
            <a:fld id="{D57F1E4F-1CFF-5643-939E-217C01CDF565}" type="slidenum">
              <a:rPr lang="en-US" smtClean="0"/>
              <a:pPr/>
              <a:t>4</a:t>
            </a:fld>
            <a:endParaRPr lang="en-US" dirty="0"/>
          </a:p>
        </p:txBody>
      </p:sp>
      <p:pic>
        <p:nvPicPr>
          <p:cNvPr id="17" name="Audio 16">
            <a:hlinkClick r:id="" action="ppaction://media"/>
            <a:extLst>
              <a:ext uri="{FF2B5EF4-FFF2-40B4-BE49-F238E27FC236}">
                <a16:creationId xmlns:a16="http://schemas.microsoft.com/office/drawing/2014/main" id="{A985B07C-70DA-3898-9480-049D2EF9B078}"/>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203125" t="-203125" r="-203125" b="-20312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3769146680"/>
      </p:ext>
    </p:extLst>
  </p:cSld>
  <p:clrMapOvr>
    <a:masterClrMapping/>
  </p:clrMapOvr>
  <mc:AlternateContent xmlns:mc="http://schemas.openxmlformats.org/markup-compatibility/2006" xmlns:p14="http://schemas.microsoft.com/office/powerpoint/2010/main">
    <mc:Choice Requires="p14">
      <p:transition spd="slow" p14:dur="2000" advTm="44464"/>
    </mc:Choice>
    <mc:Fallback xmlns="">
      <p:transition spd="slow" advTm="444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7"/>
                </p:tgtEl>
              </p:cMediaNode>
            </p:audio>
          </p:childTnLst>
        </p:cTn>
      </p:par>
    </p:tnLst>
    <p:bldLst>
      <p:bldP spid="2"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BAC37F5-E8EA-9544-8807-DEF2B8617558}"/>
              </a:ext>
            </a:extLst>
          </p:cNvPr>
          <p:cNvSpPr>
            <a:spLocks noGrp="1"/>
          </p:cNvSpPr>
          <p:nvPr>
            <p:ph idx="1"/>
          </p:nvPr>
        </p:nvSpPr>
        <p:spPr>
          <a:xfrm>
            <a:off x="4505325" y="440827"/>
            <a:ext cx="7248525" cy="5664653"/>
          </a:xfrm>
        </p:spPr>
        <p:txBody>
          <a:bodyPr>
            <a:normAutofit/>
          </a:bodyPr>
          <a:lstStyle/>
          <a:p>
            <a:r>
              <a:rPr lang="en-US" sz="2000" b="1" dirty="0"/>
              <a:t>Predefined set of codes </a:t>
            </a:r>
            <a:r>
              <a:rPr lang="en-US" sz="2000" dirty="0"/>
              <a:t>are</a:t>
            </a:r>
            <a:r>
              <a:rPr lang="en-US" sz="2000" b="1" dirty="0"/>
              <a:t> </a:t>
            </a:r>
            <a:r>
              <a:rPr lang="en-US" sz="2000" dirty="0"/>
              <a:t>assigned to the data. They may be based on a specific conceptual framework or topic of interest (e.g., AE farm interventions; FRNs’ inclusion practices).</a:t>
            </a:r>
          </a:p>
          <a:p>
            <a:pPr marL="0" indent="0" algn="ctr">
              <a:buNone/>
            </a:pPr>
            <a:r>
              <a:rPr lang="en-US" dirty="0"/>
              <a:t>Challenges: </a:t>
            </a:r>
            <a:r>
              <a:rPr lang="en-US" b="1" dirty="0"/>
              <a:t>risk of bias </a:t>
            </a:r>
            <a:r>
              <a:rPr lang="en-US" dirty="0"/>
              <a:t>towards the expected answers and may overlook important information.</a:t>
            </a:r>
          </a:p>
          <a:p>
            <a:pPr marL="0" indent="0" algn="ctr">
              <a:buNone/>
            </a:pPr>
            <a:r>
              <a:rPr lang="en-US" sz="2000" dirty="0"/>
              <a:t>E.g., AE interventions may use AE principles as codes to identify the extent of their implementation; FRN inclusion practices may use codes derived from the FRN principles.</a:t>
            </a:r>
          </a:p>
        </p:txBody>
      </p:sp>
      <p:sp>
        <p:nvSpPr>
          <p:cNvPr id="3" name="Title 2">
            <a:extLst>
              <a:ext uri="{FF2B5EF4-FFF2-40B4-BE49-F238E27FC236}">
                <a16:creationId xmlns:a16="http://schemas.microsoft.com/office/drawing/2014/main" id="{C6C2B99D-8853-1141-BC4D-D8DA7C7672BD}"/>
              </a:ext>
            </a:extLst>
          </p:cNvPr>
          <p:cNvSpPr>
            <a:spLocks noGrp="1"/>
          </p:cNvSpPr>
          <p:nvPr>
            <p:ph type="title"/>
          </p:nvPr>
        </p:nvSpPr>
        <p:spPr/>
        <p:txBody>
          <a:bodyPr>
            <a:normAutofit/>
          </a:bodyPr>
          <a:lstStyle/>
          <a:p>
            <a:r>
              <a:rPr lang="en-US" sz="4400" dirty="0"/>
              <a:t>Deductive coding</a:t>
            </a:r>
          </a:p>
        </p:txBody>
      </p:sp>
      <p:sp>
        <p:nvSpPr>
          <p:cNvPr id="4" name="Slide Number Placeholder 3">
            <a:extLst>
              <a:ext uri="{FF2B5EF4-FFF2-40B4-BE49-F238E27FC236}">
                <a16:creationId xmlns:a16="http://schemas.microsoft.com/office/drawing/2014/main" id="{F479C96B-D497-FBA7-CCB0-4093B5CF524F}"/>
              </a:ext>
            </a:extLst>
          </p:cNvPr>
          <p:cNvSpPr>
            <a:spLocks noGrp="1"/>
          </p:cNvSpPr>
          <p:nvPr>
            <p:ph type="sldNum" sz="quarter" idx="12"/>
          </p:nvPr>
        </p:nvSpPr>
        <p:spPr/>
        <p:txBody>
          <a:bodyPr/>
          <a:lstStyle/>
          <a:p>
            <a:fld id="{D57F1E4F-1CFF-5643-939E-217C01CDF565}" type="slidenum">
              <a:rPr lang="en-US" smtClean="0"/>
              <a:pPr/>
              <a:t>5</a:t>
            </a:fld>
            <a:endParaRPr lang="en-US" dirty="0"/>
          </a:p>
        </p:txBody>
      </p:sp>
      <p:pic>
        <p:nvPicPr>
          <p:cNvPr id="19" name="Audio 18">
            <a:hlinkClick r:id="" action="ppaction://media"/>
            <a:extLst>
              <a:ext uri="{FF2B5EF4-FFF2-40B4-BE49-F238E27FC236}">
                <a16:creationId xmlns:a16="http://schemas.microsoft.com/office/drawing/2014/main" id="{D64937B0-CAF9-5217-097B-54E7FC3C3387}"/>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203125" t="-203125" r="-203125" b="-20312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1390730972"/>
      </p:ext>
    </p:extLst>
  </p:cSld>
  <p:clrMapOvr>
    <a:masterClrMapping/>
  </p:clrMapOvr>
  <mc:AlternateContent xmlns:mc="http://schemas.openxmlformats.org/markup-compatibility/2006" xmlns:p14="http://schemas.microsoft.com/office/powerpoint/2010/main">
    <mc:Choice Requires="p14">
      <p:transition spd="slow" p14:dur="2000" advTm="77426"/>
    </mc:Choice>
    <mc:Fallback xmlns="">
      <p:transition spd="slow" advTm="774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9"/>
                </p:tgtEl>
              </p:cMediaNode>
            </p:audio>
          </p:childTnLst>
        </p:cTn>
      </p:par>
    </p:tnLst>
    <p:bldLst>
      <p:bldP spid="2"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61F3381-5ED5-6481-9094-201F99F6E1C4}"/>
              </a:ext>
            </a:extLst>
          </p:cNvPr>
          <p:cNvSpPr>
            <a:spLocks noGrp="1"/>
          </p:cNvSpPr>
          <p:nvPr>
            <p:ph idx="1"/>
          </p:nvPr>
        </p:nvSpPr>
        <p:spPr>
          <a:xfrm>
            <a:off x="4559301" y="440827"/>
            <a:ext cx="7384222" cy="5664653"/>
          </a:xfrm>
        </p:spPr>
        <p:txBody>
          <a:bodyPr>
            <a:normAutofit/>
          </a:bodyPr>
          <a:lstStyle/>
          <a:p>
            <a:r>
              <a:rPr lang="en-US" b="1" dirty="0"/>
              <a:t>‘Open’ codes are derived from data </a:t>
            </a:r>
            <a:r>
              <a:rPr lang="en-US" dirty="0"/>
              <a:t>and theory emerges from data (typically in Grounded Theory).</a:t>
            </a:r>
          </a:p>
          <a:p>
            <a:r>
              <a:rPr lang="en-US" dirty="0"/>
              <a:t>Codes can be assigned based on relevant topics that arise.</a:t>
            </a:r>
          </a:p>
          <a:p>
            <a:r>
              <a:rPr lang="en-US" dirty="0"/>
              <a:t>In a set of data samples, there will be recurrent codes among them but also new ones.</a:t>
            </a:r>
          </a:p>
          <a:p>
            <a:r>
              <a:rPr lang="en-US" dirty="0"/>
              <a:t>At times, we need to split a code into two or change it after going through the whole data set.</a:t>
            </a:r>
          </a:p>
          <a:p>
            <a:r>
              <a:rPr lang="en-US" dirty="0"/>
              <a:t>Challenges: </a:t>
            </a:r>
            <a:r>
              <a:rPr lang="en-US" b="1" dirty="0"/>
              <a:t>systematic approach </a:t>
            </a:r>
            <a:r>
              <a:rPr lang="en-US" dirty="0"/>
              <a:t>to avoid miscoding data. Time and energy consuming.</a:t>
            </a:r>
            <a:endParaRPr lang="en-GB" dirty="0"/>
          </a:p>
        </p:txBody>
      </p:sp>
      <p:sp>
        <p:nvSpPr>
          <p:cNvPr id="3" name="Title 2">
            <a:extLst>
              <a:ext uri="{FF2B5EF4-FFF2-40B4-BE49-F238E27FC236}">
                <a16:creationId xmlns:a16="http://schemas.microsoft.com/office/drawing/2014/main" id="{1EA5D680-7F9E-E44E-2CBB-FA4AE85A984D}"/>
              </a:ext>
            </a:extLst>
          </p:cNvPr>
          <p:cNvSpPr>
            <a:spLocks noGrp="1"/>
          </p:cNvSpPr>
          <p:nvPr>
            <p:ph type="title"/>
          </p:nvPr>
        </p:nvSpPr>
        <p:spPr/>
        <p:txBody>
          <a:bodyPr/>
          <a:lstStyle/>
          <a:p>
            <a:r>
              <a:rPr lang="en-US" dirty="0"/>
              <a:t>Inductive coding</a:t>
            </a:r>
            <a:endParaRPr lang="en-GB" dirty="0"/>
          </a:p>
        </p:txBody>
      </p:sp>
      <p:sp>
        <p:nvSpPr>
          <p:cNvPr id="4" name="Slide Number Placeholder 3">
            <a:extLst>
              <a:ext uri="{FF2B5EF4-FFF2-40B4-BE49-F238E27FC236}">
                <a16:creationId xmlns:a16="http://schemas.microsoft.com/office/drawing/2014/main" id="{B80B3565-01C9-D1D3-2C58-D7FD45053FCB}"/>
              </a:ext>
            </a:extLst>
          </p:cNvPr>
          <p:cNvSpPr>
            <a:spLocks noGrp="1"/>
          </p:cNvSpPr>
          <p:nvPr>
            <p:ph type="sldNum" sz="quarter" idx="12"/>
          </p:nvPr>
        </p:nvSpPr>
        <p:spPr/>
        <p:txBody>
          <a:bodyPr/>
          <a:lstStyle/>
          <a:p>
            <a:fld id="{D57F1E4F-1CFF-5643-939E-217C01CDF565}" type="slidenum">
              <a:rPr lang="en-US" smtClean="0"/>
              <a:pPr/>
              <a:t>6</a:t>
            </a:fld>
            <a:endParaRPr lang="en-US" dirty="0"/>
          </a:p>
        </p:txBody>
      </p:sp>
      <p:pic>
        <p:nvPicPr>
          <p:cNvPr id="7" name="Audio 6">
            <a:hlinkClick r:id="" action="ppaction://media"/>
            <a:extLst>
              <a:ext uri="{FF2B5EF4-FFF2-40B4-BE49-F238E27FC236}">
                <a16:creationId xmlns:a16="http://schemas.microsoft.com/office/drawing/2014/main" id="{AB6F23E1-92CE-A71F-F9D3-A46E623904ED}"/>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203125" t="-203125" r="-203125" b="-20312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507914008"/>
      </p:ext>
    </p:extLst>
  </p:cSld>
  <p:clrMapOvr>
    <a:masterClrMapping/>
  </p:clrMapOvr>
  <mc:AlternateContent xmlns:mc="http://schemas.openxmlformats.org/markup-compatibility/2006" xmlns:p14="http://schemas.microsoft.com/office/powerpoint/2010/main">
    <mc:Choice Requires="p14">
      <p:transition spd="slow" p14:dur="2000" advTm="62302"/>
    </mc:Choice>
    <mc:Fallback xmlns="">
      <p:transition spd="slow" advTm="623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7"/>
                </p:tgtEl>
              </p:cMediaNode>
            </p:audio>
          </p:childTnLst>
        </p:cTn>
      </p:par>
    </p:tnLst>
    <p:bldLst>
      <p:bldP spid="2"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4B1A308-7AB9-E8F1-63A5-CE92A92863BD}"/>
              </a:ext>
            </a:extLst>
          </p:cNvPr>
          <p:cNvSpPr>
            <a:spLocks noGrp="1"/>
          </p:cNvSpPr>
          <p:nvPr>
            <p:ph idx="1"/>
          </p:nvPr>
        </p:nvSpPr>
        <p:spPr>
          <a:xfrm>
            <a:off x="4546600" y="440827"/>
            <a:ext cx="7338658" cy="5654241"/>
          </a:xfrm>
        </p:spPr>
        <p:txBody>
          <a:bodyPr/>
          <a:lstStyle/>
          <a:p>
            <a:r>
              <a:rPr lang="en-US" dirty="0"/>
              <a:t>Not mutually exclusive &amp; often combined.</a:t>
            </a:r>
          </a:p>
          <a:p>
            <a:pPr marL="0" indent="0" algn="ctr">
              <a:buNone/>
            </a:pPr>
            <a:r>
              <a:rPr lang="en-US" dirty="0"/>
              <a:t>E.g., we may start by using a deductive approach and applying some codes based on our topic of interest and then develop new ones inductively from the data.</a:t>
            </a:r>
            <a:endParaRPr lang="en-GB" dirty="0"/>
          </a:p>
        </p:txBody>
      </p:sp>
      <p:sp>
        <p:nvSpPr>
          <p:cNvPr id="3" name="Slide Number Placeholder 2">
            <a:extLst>
              <a:ext uri="{FF2B5EF4-FFF2-40B4-BE49-F238E27FC236}">
                <a16:creationId xmlns:a16="http://schemas.microsoft.com/office/drawing/2014/main" id="{A552CB4B-BF4A-2645-8256-C834515A53D1}"/>
              </a:ext>
            </a:extLst>
          </p:cNvPr>
          <p:cNvSpPr>
            <a:spLocks noGrp="1"/>
          </p:cNvSpPr>
          <p:nvPr>
            <p:ph type="sldNum" sz="quarter" idx="12"/>
          </p:nvPr>
        </p:nvSpPr>
        <p:spPr/>
        <p:txBody>
          <a:bodyPr/>
          <a:lstStyle/>
          <a:p>
            <a:fld id="{D57F1E4F-1CFF-5643-939E-217C01CDF565}" type="slidenum">
              <a:rPr lang="en-US" smtClean="0"/>
              <a:pPr/>
              <a:t>7</a:t>
            </a:fld>
            <a:endParaRPr lang="en-US" dirty="0"/>
          </a:p>
        </p:txBody>
      </p:sp>
      <p:sp>
        <p:nvSpPr>
          <p:cNvPr id="4" name="Title 3">
            <a:extLst>
              <a:ext uri="{FF2B5EF4-FFF2-40B4-BE49-F238E27FC236}">
                <a16:creationId xmlns:a16="http://schemas.microsoft.com/office/drawing/2014/main" id="{89EA3C2A-A3C0-12CE-1D47-6D86B1ADB774}"/>
              </a:ext>
            </a:extLst>
          </p:cNvPr>
          <p:cNvSpPr>
            <a:spLocks noGrp="1"/>
          </p:cNvSpPr>
          <p:nvPr>
            <p:ph type="title"/>
          </p:nvPr>
        </p:nvSpPr>
        <p:spPr/>
        <p:txBody>
          <a:bodyPr/>
          <a:lstStyle/>
          <a:p>
            <a:r>
              <a:rPr lang="en-US" dirty="0"/>
              <a:t>Deductive &amp; Inductive coding</a:t>
            </a:r>
            <a:endParaRPr lang="en-GB" dirty="0"/>
          </a:p>
        </p:txBody>
      </p:sp>
      <p:pic>
        <p:nvPicPr>
          <p:cNvPr id="7" name="Audio 6">
            <a:hlinkClick r:id="" action="ppaction://media"/>
            <a:extLst>
              <a:ext uri="{FF2B5EF4-FFF2-40B4-BE49-F238E27FC236}">
                <a16:creationId xmlns:a16="http://schemas.microsoft.com/office/drawing/2014/main" id="{6BE5EF78-B5FE-7473-709E-35D2C377526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9379062"/>
      </p:ext>
    </p:extLst>
  </p:cSld>
  <p:clrMapOvr>
    <a:masterClrMapping/>
  </p:clrMapOvr>
  <mc:AlternateContent xmlns:mc="http://schemas.openxmlformats.org/markup-compatibility/2006" xmlns:p14="http://schemas.microsoft.com/office/powerpoint/2010/main">
    <mc:Choice Requires="p14">
      <p:transition spd="slow" p14:dur="2000" advTm="29992"/>
    </mc:Choice>
    <mc:Fallback xmlns="">
      <p:transition spd="slow" advTm="299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BAC37F5-E8EA-9544-8807-DEF2B8617558}"/>
              </a:ext>
            </a:extLst>
          </p:cNvPr>
          <p:cNvSpPr>
            <a:spLocks noGrp="1"/>
          </p:cNvSpPr>
          <p:nvPr>
            <p:ph idx="1"/>
          </p:nvPr>
        </p:nvSpPr>
        <p:spPr>
          <a:xfrm>
            <a:off x="4486275" y="440827"/>
            <a:ext cx="7457247" cy="5774236"/>
          </a:xfrm>
        </p:spPr>
        <p:txBody>
          <a:bodyPr>
            <a:normAutofit/>
          </a:bodyPr>
          <a:lstStyle/>
          <a:p>
            <a:r>
              <a:rPr lang="en-US" sz="2000" dirty="0"/>
              <a:t>Who is coding? </a:t>
            </a:r>
            <a:r>
              <a:rPr lang="en-US" dirty="0"/>
              <a:t>You? The transcriber? Someone else (e.g., a team)?</a:t>
            </a:r>
          </a:p>
          <a:p>
            <a:r>
              <a:rPr lang="en-US" dirty="0"/>
              <a:t>Depending on who is carrying out the coding exercise, there will be different arrangements.</a:t>
            </a:r>
          </a:p>
          <a:p>
            <a:r>
              <a:rPr lang="en-US" sz="2000" dirty="0"/>
              <a:t>Difference between managing and </a:t>
            </a:r>
            <a:r>
              <a:rPr lang="en-US" sz="2000" dirty="0" err="1"/>
              <a:t>analysing</a:t>
            </a:r>
            <a:r>
              <a:rPr lang="en-US" sz="2000" dirty="0"/>
              <a:t> quantitative and qualitative data. With quantitative data managing and </a:t>
            </a:r>
            <a:r>
              <a:rPr lang="en-US" sz="2000" dirty="0" err="1"/>
              <a:t>analysing</a:t>
            </a:r>
            <a:r>
              <a:rPr lang="en-US" sz="2000" dirty="0"/>
              <a:t> are separate processes, whereas in qualitative research data management and analysis can overlap. </a:t>
            </a:r>
          </a:p>
        </p:txBody>
      </p:sp>
      <p:sp>
        <p:nvSpPr>
          <p:cNvPr id="3" name="Title 2">
            <a:extLst>
              <a:ext uri="{FF2B5EF4-FFF2-40B4-BE49-F238E27FC236}">
                <a16:creationId xmlns:a16="http://schemas.microsoft.com/office/drawing/2014/main" id="{C6C2B99D-8853-1141-BC4D-D8DA7C7672BD}"/>
              </a:ext>
            </a:extLst>
          </p:cNvPr>
          <p:cNvSpPr>
            <a:spLocks noGrp="1"/>
          </p:cNvSpPr>
          <p:nvPr>
            <p:ph type="title"/>
          </p:nvPr>
        </p:nvSpPr>
        <p:spPr/>
        <p:txBody>
          <a:bodyPr>
            <a:normAutofit/>
          </a:bodyPr>
          <a:lstStyle/>
          <a:p>
            <a:r>
              <a:rPr lang="en-US" sz="4400" dirty="0"/>
              <a:t>Who is coding?</a:t>
            </a:r>
          </a:p>
        </p:txBody>
      </p:sp>
      <p:sp>
        <p:nvSpPr>
          <p:cNvPr id="4" name="Slide Number Placeholder 3">
            <a:extLst>
              <a:ext uri="{FF2B5EF4-FFF2-40B4-BE49-F238E27FC236}">
                <a16:creationId xmlns:a16="http://schemas.microsoft.com/office/drawing/2014/main" id="{6868D17E-FE7A-37D6-CA53-F50E74EECE43}"/>
              </a:ext>
            </a:extLst>
          </p:cNvPr>
          <p:cNvSpPr>
            <a:spLocks noGrp="1"/>
          </p:cNvSpPr>
          <p:nvPr>
            <p:ph type="sldNum" sz="quarter" idx="12"/>
          </p:nvPr>
        </p:nvSpPr>
        <p:spPr/>
        <p:txBody>
          <a:bodyPr/>
          <a:lstStyle/>
          <a:p>
            <a:fld id="{D57F1E4F-1CFF-5643-939E-217C01CDF565}" type="slidenum">
              <a:rPr lang="en-US" smtClean="0"/>
              <a:pPr/>
              <a:t>8</a:t>
            </a:fld>
            <a:endParaRPr lang="en-US" dirty="0"/>
          </a:p>
        </p:txBody>
      </p:sp>
      <p:pic>
        <p:nvPicPr>
          <p:cNvPr id="15" name="Audio 14">
            <a:hlinkClick r:id="" action="ppaction://media"/>
            <a:extLst>
              <a:ext uri="{FF2B5EF4-FFF2-40B4-BE49-F238E27FC236}">
                <a16:creationId xmlns:a16="http://schemas.microsoft.com/office/drawing/2014/main" id="{DA14675E-F236-4B8D-EDB0-6AE4742BCDEB}"/>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203125" t="-203125" r="-203125" b="-20312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3046286083"/>
      </p:ext>
    </p:extLst>
  </p:cSld>
  <p:clrMapOvr>
    <a:masterClrMapping/>
  </p:clrMapOvr>
  <mc:AlternateContent xmlns:mc="http://schemas.openxmlformats.org/markup-compatibility/2006" xmlns:p14="http://schemas.microsoft.com/office/powerpoint/2010/main">
    <mc:Choice Requires="p14">
      <p:transition spd="slow" p14:dur="2000" advTm="95470"/>
    </mc:Choice>
    <mc:Fallback xmlns="">
      <p:transition spd="slow" advTm="954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5"/>
                </p:tgtEl>
              </p:cMediaNode>
            </p:audio>
          </p:childTnLst>
        </p:cTn>
      </p:par>
    </p:tnLst>
    <p:bldLst>
      <p:bldP spid="2"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035685A-0B40-58DD-B004-715BB191969F}"/>
              </a:ext>
            </a:extLst>
          </p:cNvPr>
          <p:cNvSpPr>
            <a:spLocks noGrp="1"/>
          </p:cNvSpPr>
          <p:nvPr>
            <p:ph sz="half" idx="2"/>
          </p:nvPr>
        </p:nvSpPr>
        <p:spPr/>
        <p:txBody>
          <a:bodyPr/>
          <a:lstStyle/>
          <a:p>
            <a:endParaRPr lang="en-US" dirty="0"/>
          </a:p>
        </p:txBody>
      </p:sp>
      <p:sp>
        <p:nvSpPr>
          <p:cNvPr id="4" name="Slide Number Placeholder 3">
            <a:extLst>
              <a:ext uri="{FF2B5EF4-FFF2-40B4-BE49-F238E27FC236}">
                <a16:creationId xmlns:a16="http://schemas.microsoft.com/office/drawing/2014/main" id="{7A8B940C-8639-41C6-DB1E-7AACA700A0EE}"/>
              </a:ext>
            </a:extLst>
          </p:cNvPr>
          <p:cNvSpPr>
            <a:spLocks noGrp="1"/>
          </p:cNvSpPr>
          <p:nvPr>
            <p:ph type="sldNum" sz="quarter" idx="12"/>
          </p:nvPr>
        </p:nvSpPr>
        <p:spPr/>
        <p:txBody>
          <a:bodyPr/>
          <a:lstStyle/>
          <a:p>
            <a:fld id="{D57F1E4F-1CFF-5643-939E-217C01CDF565}" type="slidenum">
              <a:rPr lang="en-US" smtClean="0"/>
              <a:pPr/>
              <a:t>9</a:t>
            </a:fld>
            <a:endParaRPr lang="en-US" dirty="0"/>
          </a:p>
        </p:txBody>
      </p:sp>
      <p:sp>
        <p:nvSpPr>
          <p:cNvPr id="3" name="Title 2">
            <a:extLst>
              <a:ext uri="{FF2B5EF4-FFF2-40B4-BE49-F238E27FC236}">
                <a16:creationId xmlns:a16="http://schemas.microsoft.com/office/drawing/2014/main" id="{E74D96F1-8C4E-B8E7-5297-3361B914D519}"/>
              </a:ext>
            </a:extLst>
          </p:cNvPr>
          <p:cNvSpPr>
            <a:spLocks noGrp="1"/>
          </p:cNvSpPr>
          <p:nvPr>
            <p:ph type="title"/>
          </p:nvPr>
        </p:nvSpPr>
        <p:spPr/>
        <p:txBody>
          <a:bodyPr/>
          <a:lstStyle/>
          <a:p>
            <a:r>
              <a:rPr lang="en-US" dirty="0"/>
              <a:t>Some approaches to coding</a:t>
            </a:r>
            <a:endParaRPr lang="en-GB" dirty="0"/>
          </a:p>
        </p:txBody>
      </p:sp>
      <p:sp>
        <p:nvSpPr>
          <p:cNvPr id="5" name="Speech Bubble: Rectangle with Corners Rounded 4">
            <a:extLst>
              <a:ext uri="{FF2B5EF4-FFF2-40B4-BE49-F238E27FC236}">
                <a16:creationId xmlns:a16="http://schemas.microsoft.com/office/drawing/2014/main" id="{E69B529F-02B6-BBBA-1886-900846020D5B}"/>
              </a:ext>
            </a:extLst>
          </p:cNvPr>
          <p:cNvSpPr/>
          <p:nvPr/>
        </p:nvSpPr>
        <p:spPr>
          <a:xfrm>
            <a:off x="3463920" y="1995393"/>
            <a:ext cx="5143584" cy="3120720"/>
          </a:xfrm>
          <a:prstGeom prst="wedgeRoundRectCallou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“employing AE practices has improved the quality of the soil in the household, but they were difficult to start because of water scarcity.”</a:t>
            </a:r>
            <a:endParaRPr lang="en-GB" dirty="0"/>
          </a:p>
        </p:txBody>
      </p:sp>
      <p:sp>
        <p:nvSpPr>
          <p:cNvPr id="6" name="Rectangle: Rounded Corners 5">
            <a:extLst>
              <a:ext uri="{FF2B5EF4-FFF2-40B4-BE49-F238E27FC236}">
                <a16:creationId xmlns:a16="http://schemas.microsoft.com/office/drawing/2014/main" id="{D2F9545B-C53E-197E-AB50-5BDF2282E8A0}"/>
              </a:ext>
            </a:extLst>
          </p:cNvPr>
          <p:cNvSpPr/>
          <p:nvPr/>
        </p:nvSpPr>
        <p:spPr>
          <a:xfrm>
            <a:off x="501913" y="1238985"/>
            <a:ext cx="2759587" cy="1524573"/>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 Vivo coding: </a:t>
            </a:r>
          </a:p>
          <a:p>
            <a:pPr marL="342900" indent="-342900">
              <a:buAutoNum type="arabicPeriod"/>
            </a:pPr>
            <a:r>
              <a:rPr lang="en-US" dirty="0"/>
              <a:t>AE improved quality of soil; </a:t>
            </a:r>
          </a:p>
          <a:p>
            <a:pPr marL="342900" indent="-342900">
              <a:buAutoNum type="arabicPeriod"/>
            </a:pPr>
            <a:r>
              <a:rPr lang="en-US" dirty="0"/>
              <a:t>Water scarcity.</a:t>
            </a:r>
            <a:endParaRPr lang="en-GB" dirty="0"/>
          </a:p>
        </p:txBody>
      </p:sp>
      <p:sp>
        <p:nvSpPr>
          <p:cNvPr id="7" name="Rectangle: Rounded Corners 6">
            <a:extLst>
              <a:ext uri="{FF2B5EF4-FFF2-40B4-BE49-F238E27FC236}">
                <a16:creationId xmlns:a16="http://schemas.microsoft.com/office/drawing/2014/main" id="{2091B97E-FEA9-1709-DE04-EFCE0FD2EE2B}"/>
              </a:ext>
            </a:extLst>
          </p:cNvPr>
          <p:cNvSpPr/>
          <p:nvPr/>
        </p:nvSpPr>
        <p:spPr>
          <a:xfrm>
            <a:off x="8791644" y="1236458"/>
            <a:ext cx="2759587" cy="1494086"/>
          </a:xfrm>
          <a:prstGeom prst="round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Process coding:</a:t>
            </a:r>
          </a:p>
          <a:p>
            <a:pPr marL="342900" indent="-342900">
              <a:buAutoNum type="arabicPeriod"/>
            </a:pPr>
            <a:r>
              <a:rPr lang="en-US" dirty="0"/>
              <a:t>Improving soil quality;</a:t>
            </a:r>
          </a:p>
          <a:p>
            <a:pPr marL="342900" indent="-342900">
              <a:buAutoNum type="arabicPeriod"/>
            </a:pPr>
            <a:r>
              <a:rPr lang="en-US" dirty="0"/>
              <a:t>Lacking water to start.</a:t>
            </a:r>
            <a:endParaRPr lang="en-GB" dirty="0"/>
          </a:p>
        </p:txBody>
      </p:sp>
      <p:sp>
        <p:nvSpPr>
          <p:cNvPr id="8" name="Rectangle: Rounded Corners 7">
            <a:extLst>
              <a:ext uri="{FF2B5EF4-FFF2-40B4-BE49-F238E27FC236}">
                <a16:creationId xmlns:a16="http://schemas.microsoft.com/office/drawing/2014/main" id="{07CCCF86-7C04-C94D-0B18-8BF4CD09DB4F}"/>
              </a:ext>
            </a:extLst>
          </p:cNvPr>
          <p:cNvSpPr/>
          <p:nvPr/>
        </p:nvSpPr>
        <p:spPr>
          <a:xfrm>
            <a:off x="601427" y="4662277"/>
            <a:ext cx="2660073" cy="1476199"/>
          </a:xfrm>
          <a:prstGeom prst="round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Open coding:</a:t>
            </a:r>
          </a:p>
          <a:p>
            <a:pPr marL="342900" indent="-342900">
              <a:buAutoNum type="arabicPeriod"/>
            </a:pPr>
            <a:r>
              <a:rPr lang="en-US" dirty="0"/>
              <a:t>AE improves soil quality;</a:t>
            </a:r>
          </a:p>
          <a:p>
            <a:pPr marL="342900" indent="-342900">
              <a:buAutoNum type="arabicPeriod"/>
            </a:pPr>
            <a:r>
              <a:rPr lang="en-US" dirty="0"/>
              <a:t>Difficult start with water scarcity.</a:t>
            </a:r>
            <a:endParaRPr lang="en-GB" dirty="0"/>
          </a:p>
        </p:txBody>
      </p:sp>
      <p:sp>
        <p:nvSpPr>
          <p:cNvPr id="9" name="Rectangle: Rounded Corners 8">
            <a:extLst>
              <a:ext uri="{FF2B5EF4-FFF2-40B4-BE49-F238E27FC236}">
                <a16:creationId xmlns:a16="http://schemas.microsoft.com/office/drawing/2014/main" id="{1BB5563C-C5B5-F0E3-88D3-D691A32706C6}"/>
              </a:ext>
            </a:extLst>
          </p:cNvPr>
          <p:cNvSpPr/>
          <p:nvPr/>
        </p:nvSpPr>
        <p:spPr>
          <a:xfrm>
            <a:off x="8791644" y="4674879"/>
            <a:ext cx="2728109" cy="1463597"/>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Descriptive coding:</a:t>
            </a:r>
          </a:p>
          <a:p>
            <a:pPr marL="342900" indent="-342900">
              <a:buAutoNum type="arabicPeriod"/>
            </a:pPr>
            <a:r>
              <a:rPr lang="en-US" dirty="0"/>
              <a:t>Soil quality</a:t>
            </a:r>
            <a:r>
              <a:rPr lang="en-GB" dirty="0"/>
              <a:t>;</a:t>
            </a:r>
          </a:p>
          <a:p>
            <a:pPr marL="342900" indent="-342900">
              <a:buAutoNum type="arabicPeriod"/>
            </a:pPr>
            <a:r>
              <a:rPr lang="en-GB" dirty="0"/>
              <a:t>Water scarcity.</a:t>
            </a:r>
            <a:endParaRPr lang="en-US" dirty="0"/>
          </a:p>
        </p:txBody>
      </p:sp>
      <p:pic>
        <p:nvPicPr>
          <p:cNvPr id="32" name="Audio 31">
            <a:hlinkClick r:id="" action="ppaction://media"/>
            <a:extLst>
              <a:ext uri="{FF2B5EF4-FFF2-40B4-BE49-F238E27FC236}">
                <a16:creationId xmlns:a16="http://schemas.microsoft.com/office/drawing/2014/main" id="{1B196F26-8D9C-3BC2-DEFF-610AF0EC14DE}"/>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203125" t="-203125" r="-203125" b="-20312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2618712583"/>
      </p:ext>
    </p:extLst>
  </p:cSld>
  <p:clrMapOvr>
    <a:masterClrMapping/>
  </p:clrMapOvr>
  <mc:AlternateContent xmlns:mc="http://schemas.openxmlformats.org/markup-compatibility/2006" xmlns:p14="http://schemas.microsoft.com/office/powerpoint/2010/main">
    <mc:Choice Requires="p14">
      <p:transition spd="slow" p14:dur="2000" advTm="173383"/>
    </mc:Choice>
    <mc:Fallback xmlns="">
      <p:transition spd="slow" advTm="1733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nodePh="1">
                                  <p:stCondLst>
                                    <p:cond delay="0"/>
                                  </p:stCondLst>
                                  <p:endCondLst>
                                    <p:cond evt="begin" delay="0">
                                      <p:tn val="13"/>
                                    </p:cond>
                                  </p:endCondLst>
                                  <p:childTnLst>
                                    <p:set>
                                      <p:cBhvr>
                                        <p:cTn id="14"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500" fill="hold"/>
                                        <p:tgtEl>
                                          <p:spTgt spid="8"/>
                                        </p:tgtEl>
                                        <p:attrNameLst>
                                          <p:attrName>ppt_w</p:attrName>
                                        </p:attrNameLst>
                                      </p:cBhvr>
                                      <p:tavLst>
                                        <p:tav tm="0">
                                          <p:val>
                                            <p:fltVal val="0"/>
                                          </p:val>
                                        </p:tav>
                                        <p:tav tm="100000">
                                          <p:val>
                                            <p:strVal val="#ppt_w"/>
                                          </p:val>
                                        </p:tav>
                                      </p:tavLst>
                                    </p:anim>
                                    <p:anim calcmode="lin" valueType="num">
                                      <p:cBhvr>
                                        <p:cTn id="34" dur="500" fill="hold"/>
                                        <p:tgtEl>
                                          <p:spTgt spid="8"/>
                                        </p:tgtEl>
                                        <p:attrNameLst>
                                          <p:attrName>ppt_h</p:attrName>
                                        </p:attrNameLst>
                                      </p:cBhvr>
                                      <p:tavLst>
                                        <p:tav tm="0">
                                          <p:val>
                                            <p:fltVal val="0"/>
                                          </p:val>
                                        </p:tav>
                                        <p:tav tm="100000">
                                          <p:val>
                                            <p:strVal val="#ppt_h"/>
                                          </p:val>
                                        </p:tav>
                                      </p:tavLst>
                                    </p:anim>
                                    <p:animEffect transition="in" filter="fade">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p:cTn id="40" dur="500" fill="hold"/>
                                        <p:tgtEl>
                                          <p:spTgt spid="9"/>
                                        </p:tgtEl>
                                        <p:attrNameLst>
                                          <p:attrName>ppt_w</p:attrName>
                                        </p:attrNameLst>
                                      </p:cBhvr>
                                      <p:tavLst>
                                        <p:tav tm="0">
                                          <p:val>
                                            <p:fltVal val="0"/>
                                          </p:val>
                                        </p:tav>
                                        <p:tav tm="100000">
                                          <p:val>
                                            <p:strVal val="#ppt_w"/>
                                          </p:val>
                                        </p:tav>
                                      </p:tavLst>
                                    </p:anim>
                                    <p:anim calcmode="lin" valueType="num">
                                      <p:cBhvr>
                                        <p:cTn id="41" dur="500" fill="hold"/>
                                        <p:tgtEl>
                                          <p:spTgt spid="9"/>
                                        </p:tgtEl>
                                        <p:attrNameLst>
                                          <p:attrName>ppt_h</p:attrName>
                                        </p:attrNameLst>
                                      </p:cBhvr>
                                      <p:tavLst>
                                        <p:tav tm="0">
                                          <p:val>
                                            <p:fltVal val="0"/>
                                          </p:val>
                                        </p:tav>
                                        <p:tav tm="100000">
                                          <p:val>
                                            <p:strVal val="#ppt_h"/>
                                          </p:val>
                                        </p:tav>
                                      </p:tavLst>
                                    </p:anim>
                                    <p:animEffect transition="in" filter="fade">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32"/>
                </p:tgtEl>
              </p:cMediaNode>
            </p:audio>
          </p:childTnLst>
        </p:cTn>
      </p:par>
    </p:tnLst>
    <p:bldLst>
      <p:bldP spid="2" grpId="0" build="p"/>
      <p:bldP spid="5" grpId="0" animBg="1"/>
      <p:bldP spid="6" grpId="0" animBg="1"/>
      <p:bldP spid="7" grpId="0" animBg="1"/>
      <p:bldP spid="8" grpId="0" animBg="1"/>
      <p:bldP spid="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7.7|6|7"/>
</p:tagLst>
</file>

<file path=ppt/tags/tag10.xml><?xml version="1.0" encoding="utf-8"?>
<p:tagLst xmlns:a="http://schemas.openxmlformats.org/drawingml/2006/main" xmlns:r="http://schemas.openxmlformats.org/officeDocument/2006/relationships" xmlns:p="http://schemas.openxmlformats.org/presentationml/2006/main">
  <p:tag name="TIMING" val="|6.9|10|16|14.6|14.5|9.5"/>
</p:tagLst>
</file>

<file path=ppt/tags/tag2.xml><?xml version="1.0" encoding="utf-8"?>
<p:tagLst xmlns:a="http://schemas.openxmlformats.org/drawingml/2006/main" xmlns:r="http://schemas.openxmlformats.org/officeDocument/2006/relationships" xmlns:p="http://schemas.openxmlformats.org/presentationml/2006/main">
  <p:tag name="TIMING" val="|7.2|20.4|10.4"/>
</p:tagLst>
</file>

<file path=ppt/tags/tag3.xml><?xml version="1.0" encoding="utf-8"?>
<p:tagLst xmlns:a="http://schemas.openxmlformats.org/drawingml/2006/main" xmlns:r="http://schemas.openxmlformats.org/officeDocument/2006/relationships" xmlns:p="http://schemas.openxmlformats.org/presentationml/2006/main">
  <p:tag name="TIMING" val="|1.5|25.4"/>
</p:tagLst>
</file>

<file path=ppt/tags/tag4.xml><?xml version="1.0" encoding="utf-8"?>
<p:tagLst xmlns:a="http://schemas.openxmlformats.org/drawingml/2006/main" xmlns:r="http://schemas.openxmlformats.org/officeDocument/2006/relationships" xmlns:p="http://schemas.openxmlformats.org/presentationml/2006/main">
  <p:tag name="TIMING" val="|2.9|12.9|9.4|10.7|12.2"/>
</p:tagLst>
</file>

<file path=ppt/tags/tag5.xml><?xml version="1.0" encoding="utf-8"?>
<p:tagLst xmlns:a="http://schemas.openxmlformats.org/drawingml/2006/main" xmlns:r="http://schemas.openxmlformats.org/officeDocument/2006/relationships" xmlns:p="http://schemas.openxmlformats.org/presentationml/2006/main">
  <p:tag name="TIMING" val="|6.6"/>
</p:tagLst>
</file>

<file path=ppt/tags/tag6.xml><?xml version="1.0" encoding="utf-8"?>
<p:tagLst xmlns:a="http://schemas.openxmlformats.org/drawingml/2006/main" xmlns:r="http://schemas.openxmlformats.org/officeDocument/2006/relationships" xmlns:p="http://schemas.openxmlformats.org/presentationml/2006/main">
  <p:tag name="TIMING" val="|8.4|-8.4|9.3|64.2|34|45.3"/>
</p:tagLst>
</file>

<file path=ppt/tags/tag7.xml><?xml version="1.0" encoding="utf-8"?>
<p:tagLst xmlns:a="http://schemas.openxmlformats.org/drawingml/2006/main" xmlns:r="http://schemas.openxmlformats.org/officeDocument/2006/relationships" xmlns:p="http://schemas.openxmlformats.org/presentationml/2006/main">
  <p:tag name="TIMING" val="|2.4|17.9|12.3"/>
</p:tagLst>
</file>

<file path=ppt/tags/tag8.xml><?xml version="1.0" encoding="utf-8"?>
<p:tagLst xmlns:a="http://schemas.openxmlformats.org/drawingml/2006/main" xmlns:r="http://schemas.openxmlformats.org/officeDocument/2006/relationships" xmlns:p="http://schemas.openxmlformats.org/presentationml/2006/main">
  <p:tag name="TIMING" val="|1.3|16.9|30.1|21.1"/>
</p:tagLst>
</file>

<file path=ppt/tags/tag9.xml><?xml version="1.0" encoding="utf-8"?>
<p:tagLst xmlns:a="http://schemas.openxmlformats.org/drawingml/2006/main" xmlns:r="http://schemas.openxmlformats.org/officeDocument/2006/relationships" xmlns:p="http://schemas.openxmlformats.org/presentationml/2006/main">
  <p:tag name="TIMING" val="|7.8|6.3|4.4|2.8|0.9|3.7|16.2|9.8|4.7|1.2|0.8|0.8|0.8"/>
</p:tagLst>
</file>

<file path=ppt/theme/theme1.xml><?xml version="1.0" encoding="utf-8"?>
<a:theme xmlns:a="http://schemas.openxmlformats.org/drawingml/2006/main" name="ssdwebinar">
  <a:themeElements>
    <a:clrScheme name="Custom 1">
      <a:dk1>
        <a:srgbClr val="000000"/>
      </a:dk1>
      <a:lt1>
        <a:srgbClr val="FFFFFF"/>
      </a:lt1>
      <a:dk2>
        <a:srgbClr val="D32229"/>
      </a:dk2>
      <a:lt2>
        <a:srgbClr val="B4DCFA"/>
      </a:lt2>
      <a:accent1>
        <a:srgbClr val="D32229"/>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tats4SD">
      <a:majorFont>
        <a:latin typeface="Open Sans bold"/>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2"/>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Resource Presentation Webinar CCRP Template" id="{5BA198B2-58FA-DB4A-87A5-005A1622EEC8}" vid="{4EF926C4-8EF1-5043-8491-4C76BE0C54D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Session 3 Coding</Template>
  <TotalTime>314</TotalTime>
  <Words>2642</Words>
  <Application>Microsoft Macintosh PowerPoint</Application>
  <PresentationFormat>Widescreen</PresentationFormat>
  <Paragraphs>164</Paragraphs>
  <Slides>16</Slides>
  <Notes>15</Notes>
  <HiddenSlides>0</HiddenSlides>
  <MMClips>16</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Calibri</vt:lpstr>
      <vt:lpstr>Open Sans</vt:lpstr>
      <vt:lpstr>Arial</vt:lpstr>
      <vt:lpstr>Open Sans Light</vt:lpstr>
      <vt:lpstr>Open Sans SemiBold</vt:lpstr>
      <vt:lpstr>ssdwebinar</vt:lpstr>
      <vt:lpstr>Qualitative Data Management</vt:lpstr>
      <vt:lpstr>Coding Procedures</vt:lpstr>
      <vt:lpstr>Objectives</vt:lpstr>
      <vt:lpstr>What is coding?</vt:lpstr>
      <vt:lpstr>Deductive coding</vt:lpstr>
      <vt:lpstr>Inductive coding</vt:lpstr>
      <vt:lpstr>Deductive &amp; Inductive coding</vt:lpstr>
      <vt:lpstr>Who is coding?</vt:lpstr>
      <vt:lpstr>Some approaches to coding</vt:lpstr>
      <vt:lpstr>Developing a coding frame</vt:lpstr>
      <vt:lpstr>Structuring codes </vt:lpstr>
      <vt:lpstr>Example</vt:lpstr>
      <vt:lpstr>Useful Tips</vt:lpstr>
      <vt:lpstr>What next?</vt:lpstr>
      <vt:lpstr>Useful resources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Webinar Series Title</dc:title>
  <dc:creator>Romina De Angelis</dc:creator>
  <cp:lastModifiedBy>Emily Nevitt</cp:lastModifiedBy>
  <cp:revision>149</cp:revision>
  <dcterms:created xsi:type="dcterms:W3CDTF">2023-06-09T09:33:37Z</dcterms:created>
  <dcterms:modified xsi:type="dcterms:W3CDTF">2024-02-05T17:30:58Z</dcterms:modified>
</cp:coreProperties>
</file>