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1" r:id="rId1"/>
  </p:sldMasterIdLst>
  <p:notesMasterIdLst>
    <p:notesMasterId r:id="rId26"/>
  </p:notesMasterIdLst>
  <p:handoutMasterIdLst>
    <p:handoutMasterId r:id="rId27"/>
  </p:handoutMasterIdLst>
  <p:sldIdLst>
    <p:sldId id="259" r:id="rId2"/>
    <p:sldId id="256" r:id="rId3"/>
    <p:sldId id="257" r:id="rId4"/>
    <p:sldId id="275" r:id="rId5"/>
    <p:sldId id="276" r:id="rId6"/>
    <p:sldId id="286" r:id="rId7"/>
    <p:sldId id="288" r:id="rId8"/>
    <p:sldId id="287" r:id="rId9"/>
    <p:sldId id="270" r:id="rId10"/>
    <p:sldId id="266" r:id="rId11"/>
    <p:sldId id="272" r:id="rId12"/>
    <p:sldId id="264" r:id="rId13"/>
    <p:sldId id="268" r:id="rId14"/>
    <p:sldId id="271" r:id="rId15"/>
    <p:sldId id="279" r:id="rId16"/>
    <p:sldId id="281" r:id="rId17"/>
    <p:sldId id="282" r:id="rId18"/>
    <p:sldId id="283" r:id="rId19"/>
    <p:sldId id="280" r:id="rId20"/>
    <p:sldId id="284" r:id="rId21"/>
    <p:sldId id="285" r:id="rId22"/>
    <p:sldId id="273" r:id="rId23"/>
    <p:sldId id="269" r:id="rId24"/>
    <p:sldId id="261" r:id="rId25"/>
  </p:sldIdLst>
  <p:sldSz cx="12192000" cy="6858000"/>
  <p:notesSz cx="6858000" cy="9144000"/>
  <p:embeddedFontLst>
    <p:embeddedFont>
      <p:font typeface="Open Sans" pitchFamily="2" charset="0"/>
      <p:regular r:id="rId28"/>
      <p:bold r:id="rId29"/>
      <p:italic r:id="rId30"/>
      <p:boldItalic r:id="rId31"/>
    </p:embeddedFont>
    <p:embeddedFont>
      <p:font typeface="Open Sans Light" pitchFamily="2" charset="0"/>
      <p:regular r:id="rId32"/>
      <p:italic r:id="rId33"/>
    </p:embeddedFont>
    <p:embeddedFont>
      <p:font typeface="Open Sans SemiBold" pitchFamily="2" charset="0"/>
      <p:regular r:id="rId34"/>
      <p:bold r:id="rId35"/>
      <p:italic r:id="rId36"/>
      <p:boldItalic r:id="rId37"/>
    </p:embeddedFont>
    <p:embeddedFont>
      <p:font typeface="Segoe UI" panose="020B0502040204020203"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97507D-682E-43C8-CA31-50B2BC4C3648}" name="Romina De Angelis" initials="RDA" userId="S::romina@stats4sd.org::c23edf8c-dfbe-41c1-bdf9-3501a1ae3b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3197" autoAdjust="0"/>
  </p:normalViewPr>
  <p:slideViewPr>
    <p:cSldViewPr snapToGrid="0" snapToObjects="1">
      <p:cViewPr varScale="1">
        <p:scale>
          <a:sx n="101" d="100"/>
          <a:sy n="101" d="100"/>
        </p:scale>
        <p:origin x="1424" y="192"/>
      </p:cViewPr>
      <p:guideLst/>
    </p:cSldViewPr>
  </p:slideViewPr>
  <p:notesTextViewPr>
    <p:cViewPr>
      <p:scale>
        <a:sx n="100" d="100"/>
        <a:sy n="100" d="100"/>
      </p:scale>
      <p:origin x="0" y="0"/>
    </p:cViewPr>
  </p:notesText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67E71E-686C-174D-8B70-9A0CE74AF6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C936664-D617-9B47-BC89-4F325D7E82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2499A1-5F0C-FC4C-AC0D-831223B2703B}" type="datetimeFigureOut">
              <a:rPr lang="en-GB" smtClean="0"/>
              <a:t>05/02/2024</a:t>
            </a:fld>
            <a:endParaRPr lang="en-GB"/>
          </a:p>
        </p:txBody>
      </p:sp>
      <p:sp>
        <p:nvSpPr>
          <p:cNvPr id="4" name="Footer Placeholder 3">
            <a:extLst>
              <a:ext uri="{FF2B5EF4-FFF2-40B4-BE49-F238E27FC236}">
                <a16:creationId xmlns:a16="http://schemas.microsoft.com/office/drawing/2014/main" id="{0DEBB0D7-3D7C-1B45-9654-E3855B1B25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88AD0CD-00B3-6542-9269-91784A15F9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C7C348-898D-EC4D-AA51-7AEB92EDD569}" type="slidenum">
              <a:rPr lang="en-GB" smtClean="0"/>
              <a:t>‹#›</a:t>
            </a:fld>
            <a:endParaRPr lang="en-GB"/>
          </a:p>
        </p:txBody>
      </p:sp>
    </p:spTree>
    <p:extLst>
      <p:ext uri="{BB962C8B-B14F-4D97-AF65-F5344CB8AC3E}">
        <p14:creationId xmlns:p14="http://schemas.microsoft.com/office/powerpoint/2010/main" val="2050140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06D72-4DCB-4182-947B-5898EA50CD37}" type="datetimeFigureOut">
              <a:rPr lang="en-GB" smtClean="0"/>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36D76-2365-4229-8DCE-7F9BA9DB6A31}" type="slidenum">
              <a:rPr lang="en-GB" smtClean="0"/>
              <a:t>‹#›</a:t>
            </a:fld>
            <a:endParaRPr lang="en-GB"/>
          </a:p>
        </p:txBody>
      </p:sp>
    </p:spTree>
    <p:extLst>
      <p:ext uri="{BB962C8B-B14F-4D97-AF65-F5344CB8AC3E}">
        <p14:creationId xmlns:p14="http://schemas.microsoft.com/office/powerpoint/2010/main" val="3182957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everyone. This is the third of 4 videos on qualitative data management.</a:t>
            </a:r>
            <a:endParaRPr lang="en-GB" dirty="0"/>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a:t>
            </a:fld>
            <a:endParaRPr lang="en-GB"/>
          </a:p>
        </p:txBody>
      </p:sp>
    </p:spTree>
    <p:extLst>
      <p:ext uri="{BB962C8B-B14F-4D97-AF65-F5344CB8AC3E}">
        <p14:creationId xmlns:p14="http://schemas.microsoft.com/office/powerpoint/2010/main" val="4207589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need to determine the availability of the budget prior to sending recordings to the transcriber and check charging methods (e.g., per recorded minute/hour, or by time taken to transcribe).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need to discuss all the costs involved with the transcriber(s) (e.g., VAT, supplementary charges and when they are applied,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would be prudent to ask them to sign a confidentiality agreement.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Determine whether small talks at the beginning of interviews need to be transcribed.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Check the quality of one finished transcript before sending them more.</a:t>
            </a:r>
          </a:p>
          <a:p>
            <a:pPr marL="171450" indent="-171450">
              <a:buFont typeface="Arial" panose="020B0604020202020204" pitchFamily="34" charset="0"/>
              <a:buChar char="•"/>
              <a:defRPr/>
            </a:pPr>
            <a:r>
              <a:rPr lang="en-US" dirty="0"/>
              <a:t>Use a transcribing log (that is to say a record with a list of all the interviews conducted, where you keep track of those that have been transcribed and those that still need transcribing) where you can check your own transcription progress or what has been completed by (and paid to) the transcriber to easily manage and keep track of the recordings and your budget. </a:t>
            </a:r>
            <a:endParaRPr lang="en-US"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12</a:t>
            </a:fld>
            <a:endParaRPr lang="en-GB"/>
          </a:p>
        </p:txBody>
      </p:sp>
    </p:spTree>
    <p:extLst>
      <p:ext uri="{BB962C8B-B14F-4D97-AF65-F5344CB8AC3E}">
        <p14:creationId xmlns:p14="http://schemas.microsoft.com/office/powerpoint/2010/main" val="1800154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Provide transcribers with instructions related to the purpose of the research and transcription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Research aims will also determine the level of detail needed (e.g., whether to transcribe non-verbal aspects, involuntary vocalizations</a:t>
            </a:r>
            <a:r>
              <a:rPr lang="en-US" dirty="0"/>
              <a:t>, </a:t>
            </a:r>
            <a:r>
              <a:rPr lang="en-US" sz="1200" dirty="0"/>
              <a:t>details of pauses,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Using standardized transcription symbols? E.g., Jefferson (2004) can be helpful based, again on our research aims and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Using specific formats in transcriptions based on analysis software used (or not) or archiving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Glossary of frequently used terms used in the interviews that are not in everyday common use and how to transcribe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Comp</a:t>
            </a:r>
            <a:r>
              <a:rPr lang="en-US" dirty="0"/>
              <a:t>ile all the info and share it with the transcriber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Double-check accuracy and quality of transcripts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image shows an example of the symbols based on the system devised by Jefferson, although there are several variations that can be found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highlight>
                <a:srgbClr val="FFFF00"/>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13</a:t>
            </a:fld>
            <a:endParaRPr lang="en-GB"/>
          </a:p>
        </p:txBody>
      </p:sp>
    </p:spTree>
    <p:extLst>
      <p:ext uri="{BB962C8B-B14F-4D97-AF65-F5344CB8AC3E}">
        <p14:creationId xmlns:p14="http://schemas.microsoft.com/office/powerpoint/2010/main" val="2552595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Whether the interviewer is also the transcriber, or they hire an external one, it is good practice to first transcribe audio files in the original language and then translate them into another target language, if needed.</a:t>
            </a:r>
          </a:p>
          <a:p>
            <a:pPr marL="171450" indent="-171450">
              <a:buFont typeface="Arial" panose="020B0604020202020204" pitchFamily="34" charset="0"/>
              <a:buChar char="•"/>
              <a:defRPr/>
            </a:pPr>
            <a:r>
              <a:rPr lang="en-US" sz="1200" dirty="0"/>
              <a:t>We need to consider whether a high level of accuracy of transcripts (e.g., vernacular expressions) may expose participants’ identities or encourage negative perceptions towards them. Moreover, we should always remember to </a:t>
            </a:r>
            <a:r>
              <a:rPr lang="en-US" sz="1200" dirty="0" err="1"/>
              <a:t>anonymise</a:t>
            </a:r>
            <a:r>
              <a:rPr lang="en-US" sz="1200" dirty="0"/>
              <a:t> participants in transcripts and develop a protocol to refer to them with participant IDs linked to their actual names that are stored separately and securely in a document containing a list of the research participants.</a:t>
            </a:r>
            <a:r>
              <a:rPr lang="en-US" dirty="0"/>
              <a:t> Solutions related to having a good protocol to protect participants' identities can be discussed in a separate seminar.</a:t>
            </a:r>
            <a:endParaRPr lang="en-US" sz="120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Accuracies related to aspects of speech such as speed, tone, emphases, etc. can affect data interpretation.</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14</a:t>
            </a:fld>
            <a:endParaRPr lang="en-GB"/>
          </a:p>
        </p:txBody>
      </p:sp>
    </p:spTree>
    <p:extLst>
      <p:ext uri="{BB962C8B-B14F-4D97-AF65-F5344CB8AC3E}">
        <p14:creationId xmlns:p14="http://schemas.microsoft.com/office/powerpoint/2010/main" val="2084628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2 different ways of transcribing the same interview. These are 3 short extracts from an online interview, which we will look at separately in the following slides. The context was a semi-structured interview about the role of the interviewee coordinating and their lessons and insights from their experience working with Farmer Research Networks in 3 different regions. That is to say, the Andes, West and South and East Africa. </a:t>
            </a:r>
          </a:p>
          <a:p>
            <a:r>
              <a:rPr lang="en-US" dirty="0"/>
              <a:t>Can you tell which one may be wrong and WHAT is wrong with it?</a:t>
            </a:r>
          </a:p>
          <a:p>
            <a:endParaRPr lang="en-US" dirty="0"/>
          </a:p>
          <a:p>
            <a:r>
              <a:rPr lang="en-US" dirty="0"/>
              <a:t>The one on the left, at a first look, appears just as an extract of text that does not contain any symbol to indicate how the utterance occurred. There’s no punctuation or indication of pauses and other speech signals. You cannot visually recognize who is asking a question and who is answering it and cannot even tell which part of the text belongs to the interviewer and which one to the interviewee. There are no indications of overlapping speech, pauses or emphases in speech or of nonverbal activities…</a:t>
            </a:r>
          </a:p>
          <a:p>
            <a:endParaRPr lang="en-US" dirty="0"/>
          </a:p>
          <a:p>
            <a:r>
              <a:rPr lang="en-US" dirty="0"/>
              <a:t>In this simple example, we can see an extract from an interview where the interviewee is anonymized and indicated with a coded ID (it simply stands for Female Respondent and then an assigned identification number 01). The researcher is indicated as ‘I’ (for ‘interviewer’). Had there been more than one researchers in the team, I would have probably used the researcher’s name.</a:t>
            </a:r>
          </a:p>
          <a:p>
            <a:endParaRPr lang="en-US" dirty="0"/>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15</a:t>
            </a:fld>
            <a:endParaRPr lang="en-GB"/>
          </a:p>
        </p:txBody>
      </p:sp>
    </p:spTree>
    <p:extLst>
      <p:ext uri="{BB962C8B-B14F-4D97-AF65-F5344CB8AC3E}">
        <p14:creationId xmlns:p14="http://schemas.microsoft.com/office/powerpoint/2010/main" val="1508627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Here we can listen to the first part of the transcription excerpt from the previous slide.</a:t>
            </a:r>
          </a:p>
          <a:p>
            <a:endParaRPr lang="en-US" sz="1800" dirty="0">
              <a:effectLst/>
              <a:latin typeface="Segoe UI" panose="020B0502040204020203" pitchFamily="34" charset="0"/>
            </a:endParaRPr>
          </a:p>
          <a:p>
            <a:r>
              <a:rPr lang="en-US" sz="1800" dirty="0">
                <a:effectLst/>
                <a:latin typeface="Segoe UI" panose="020B0502040204020203" pitchFamily="34" charset="0"/>
              </a:rPr>
              <a:t>I need audio: First part - Min: from 6.29 to 8.59</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16</a:t>
            </a:fld>
            <a:endParaRPr lang="en-GB"/>
          </a:p>
        </p:txBody>
      </p:sp>
    </p:spTree>
    <p:extLst>
      <p:ext uri="{BB962C8B-B14F-4D97-AF65-F5344CB8AC3E}">
        <p14:creationId xmlns:p14="http://schemas.microsoft.com/office/powerpoint/2010/main" val="3391802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transcript from the first part on the right side shows some use of the symbols developed by Jefferson –which are highlighted- such as the square brackets to indicate overlapping speech of the interviewer and the interviewee, three dots to indicate a short pause and, in the end, we can also see the use of the column symbol to indicate a longer vowel pronounced by the speaker on the word ‘long’ to indicate an emphasis on the length of time the emancipatory movements have existed in the Andes region… You can also note that I didn’t follow exactly the symbols provided in the list by Jefferson and I instead adapted them to my preference. For instance, for short pauses I didn’t use brackets to enclose the dots or the exact number of seconds that the pause lasted. In my view, this helped to improve the reading fluency of the transcript. This choice also indicates that the transcription symbols can be used as guidelines but can also be adapted to our needs. The important thing is that, when working within a research team, we inform other team members about the meaning of the symbols used to ensure accuracy and </a:t>
            </a:r>
            <a:r>
              <a:rPr lang="en-US" dirty="0" err="1"/>
              <a:t>rigour</a:t>
            </a:r>
            <a:r>
              <a:rPr lang="en-US" dirty="0"/>
              <a:t> in the analysis of data.</a:t>
            </a:r>
          </a:p>
        </p:txBody>
      </p:sp>
      <p:sp>
        <p:nvSpPr>
          <p:cNvPr id="4" name="Slide Number Placeholder 3"/>
          <p:cNvSpPr>
            <a:spLocks noGrp="1"/>
          </p:cNvSpPr>
          <p:nvPr>
            <p:ph type="sldNum" sz="quarter" idx="5"/>
          </p:nvPr>
        </p:nvSpPr>
        <p:spPr/>
        <p:txBody>
          <a:bodyPr/>
          <a:lstStyle/>
          <a:p>
            <a:fld id="{66036D76-2365-4229-8DCE-7F9BA9DB6A31}" type="slidenum">
              <a:rPr lang="en-GB" smtClean="0"/>
              <a:t>17</a:t>
            </a:fld>
            <a:endParaRPr lang="en-GB"/>
          </a:p>
        </p:txBody>
      </p:sp>
    </p:spTree>
    <p:extLst>
      <p:ext uri="{BB962C8B-B14F-4D97-AF65-F5344CB8AC3E}">
        <p14:creationId xmlns:p14="http://schemas.microsoft.com/office/powerpoint/2010/main" val="1241500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listen to the second part of the interview extract that we saw in slide 12.</a:t>
            </a:r>
          </a:p>
          <a:p>
            <a:endParaRPr lang="en-US" dirty="0"/>
          </a:p>
          <a:p>
            <a:r>
              <a:rPr lang="en-US" dirty="0"/>
              <a:t>I need audio Second part - </a:t>
            </a:r>
            <a:r>
              <a:rPr lang="en-US" sz="1800" dirty="0">
                <a:effectLst/>
                <a:latin typeface="Segoe UI" panose="020B0502040204020203" pitchFamily="34" charset="0"/>
              </a:rPr>
              <a:t>Min: from 9.23 to 9.55</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18</a:t>
            </a:fld>
            <a:endParaRPr lang="en-GB"/>
          </a:p>
        </p:txBody>
      </p:sp>
    </p:spTree>
    <p:extLst>
      <p:ext uri="{BB962C8B-B14F-4D97-AF65-F5344CB8AC3E}">
        <p14:creationId xmlns:p14="http://schemas.microsoft.com/office/powerpoint/2010/main" val="3426061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second excerpt from the interview transcription of the audio, we can notice the text enclosed within double-brackets to indicate a non-verbal activity, such as laughing.</a:t>
            </a:r>
          </a:p>
          <a:p>
            <a:r>
              <a:rPr lang="en-US" dirty="0"/>
              <a:t>The notation of body language can change the meaning of the interaction. For instance, the omission of the laughs may make the statement sound serious and the humor in it may be missed.</a:t>
            </a:r>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19</a:t>
            </a:fld>
            <a:endParaRPr lang="en-GB"/>
          </a:p>
        </p:txBody>
      </p:sp>
    </p:spTree>
    <p:extLst>
      <p:ext uri="{BB962C8B-B14F-4D97-AF65-F5344CB8AC3E}">
        <p14:creationId xmlns:p14="http://schemas.microsoft.com/office/powerpoint/2010/main" val="394795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Here we can listen to the third part of the interview extract that we saw in slide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I need audio: Third part - Min: from 12.40 to 13.00</a:t>
            </a:r>
            <a:endParaRPr lang="en-US" sz="180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20</a:t>
            </a:fld>
            <a:endParaRPr lang="en-GB"/>
          </a:p>
        </p:txBody>
      </p:sp>
    </p:spTree>
    <p:extLst>
      <p:ext uri="{BB962C8B-B14F-4D97-AF65-F5344CB8AC3E}">
        <p14:creationId xmlns:p14="http://schemas.microsoft.com/office/powerpoint/2010/main" val="3540938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short extract of transcripts from the third part of the interview, on the right side, we can notice the underlined text where the interviewee stressed the concept that they were expressing, which is highlighted in blue… Having an indication of what the participant emphasized is helpful for data interpretation and in order to convey the tone with which a statement is made, which can alter its meaning. </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21</a:t>
            </a:fld>
            <a:endParaRPr lang="en-GB"/>
          </a:p>
        </p:txBody>
      </p:sp>
    </p:spTree>
    <p:extLst>
      <p:ext uri="{BB962C8B-B14F-4D97-AF65-F5344CB8AC3E}">
        <p14:creationId xmlns:p14="http://schemas.microsoft.com/office/powerpoint/2010/main" val="417318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is about transcription procedures.</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2</a:t>
            </a:fld>
            <a:endParaRPr lang="en-GB"/>
          </a:p>
        </p:txBody>
      </p:sp>
    </p:spTree>
    <p:extLst>
      <p:ext uri="{BB962C8B-B14F-4D97-AF65-F5344CB8AC3E}">
        <p14:creationId xmlns:p14="http://schemas.microsoft.com/office/powerpoint/2010/main" val="3580680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Translators and translations are needed w</a:t>
            </a:r>
            <a:r>
              <a:rPr lang="en-US" sz="1200" dirty="0"/>
              <a:t>hen the target language is different fro</a:t>
            </a:r>
            <a:r>
              <a:rPr lang="en-US" dirty="0"/>
              <a:t>m participants’ language.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 should budget extra time for translation by considering an average of 10 translated pages per per</a:t>
            </a:r>
            <a:r>
              <a:rPr lang="en-US" dirty="0"/>
              <a:t>son daily.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Translators’ experience can help them </a:t>
            </a:r>
            <a:r>
              <a:rPr lang="en-US" dirty="0"/>
              <a:t>include cultural meanings besides literal translations.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Greater understanding of the linguistic and social context within which things are said can help arrive at a translated meaning that is equivalent to what was said in the original language and contextually accurate.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Translation too is interpretation, first through the process of verbatim transcription and, then, through the process of translating into target language we interpret data and make analytical decisions.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Using </a:t>
            </a:r>
            <a:r>
              <a:rPr lang="en-US" sz="1200" dirty="0" err="1"/>
              <a:t>Brislin’s</a:t>
            </a:r>
            <a:r>
              <a:rPr lang="en-US" sz="1200" dirty="0"/>
              <a:t> Translation Model by employing 2 bilingual translators with familiarity with the research area can help the precision of the translation. The first translator translates from the original into the target language and the second one translates back into the original language. Then they chec</a:t>
            </a:r>
            <a:r>
              <a:rPr lang="en-US" dirty="0"/>
              <a:t>k for correspondence between the 2 texts and negotiate on the differences</a:t>
            </a:r>
            <a:r>
              <a:rPr lang="en-US" sz="1200" dirty="0"/>
              <a:t>…</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22</a:t>
            </a:fld>
            <a:endParaRPr lang="en-GB"/>
          </a:p>
        </p:txBody>
      </p:sp>
    </p:spTree>
    <p:extLst>
      <p:ext uri="{BB962C8B-B14F-4D97-AF65-F5344CB8AC3E}">
        <p14:creationId xmlns:p14="http://schemas.microsoft.com/office/powerpoint/2010/main" val="4083806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useful resources to explore some of the points covered in more detail.</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23</a:t>
            </a:fld>
            <a:endParaRPr lang="en-GB"/>
          </a:p>
        </p:txBody>
      </p:sp>
    </p:spTree>
    <p:extLst>
      <p:ext uri="{BB962C8B-B14F-4D97-AF65-F5344CB8AC3E}">
        <p14:creationId xmlns:p14="http://schemas.microsoft.com/office/powerpoint/2010/main" val="4289341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case you’re interested, the slides for this presentation as well as lots more resources can be downloaded from our website at stats4sd.org/resources. Thank you very much! </a:t>
            </a:r>
            <a:endParaRPr lang="en-GB" dirty="0"/>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24</a:t>
            </a:fld>
            <a:endParaRPr lang="en-GB"/>
          </a:p>
        </p:txBody>
      </p:sp>
    </p:spTree>
    <p:extLst>
      <p:ext uri="{BB962C8B-B14F-4D97-AF65-F5344CB8AC3E}">
        <p14:creationId xmlns:p14="http://schemas.microsoft.com/office/powerpoint/2010/main" val="105161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Calibri"/>
              </a:rPr>
              <a:t>This session will cover 3 main points, that is to say:</a:t>
            </a:r>
          </a:p>
          <a:p>
            <a:pPr marL="171450" indent="-171450">
              <a:buFont typeface="Arial" panose="020B0604020202020204" pitchFamily="34" charset="0"/>
              <a:buChar char="•"/>
            </a:pPr>
            <a:r>
              <a:rPr lang="en-US" dirty="0">
                <a:ea typeface="Calibri"/>
                <a:cs typeface="Calibri"/>
              </a:rPr>
              <a:t>Understanding what transcriptions are and how to conduct them. </a:t>
            </a:r>
          </a:p>
          <a:p>
            <a:pPr marL="171450" indent="-171450">
              <a:buFont typeface="Arial" panose="020B0604020202020204" pitchFamily="34" charset="0"/>
              <a:buChar char="•"/>
            </a:pPr>
            <a:r>
              <a:rPr lang="en-US" dirty="0">
                <a:ea typeface="Calibri"/>
                <a:cs typeface="Calibri"/>
              </a:rPr>
              <a:t>Examining good and bad examples of transcriptions. </a:t>
            </a:r>
          </a:p>
          <a:p>
            <a:pPr marL="171450" indent="-171450">
              <a:buFont typeface="Arial" panose="020B0604020202020204" pitchFamily="34" charset="0"/>
              <a:buChar char="•"/>
            </a:pPr>
            <a:r>
              <a:rPr lang="en-US" dirty="0">
                <a:ea typeface="Calibri"/>
                <a:cs typeface="Calibri"/>
              </a:rPr>
              <a:t>Considering key points about translations of transcriptions.</a:t>
            </a:r>
          </a:p>
        </p:txBody>
      </p:sp>
      <p:sp>
        <p:nvSpPr>
          <p:cNvPr id="4" name="Slide Number Placeholder 3"/>
          <p:cNvSpPr>
            <a:spLocks noGrp="1"/>
          </p:cNvSpPr>
          <p:nvPr>
            <p:ph type="sldNum" sz="quarter" idx="5"/>
          </p:nvPr>
        </p:nvSpPr>
        <p:spPr/>
        <p:txBody>
          <a:bodyPr/>
          <a:lstStyle/>
          <a:p>
            <a:fld id="{66036D76-2365-4229-8DCE-7F9BA9DB6A31}" type="slidenum">
              <a:rPr lang="en-GB" smtClean="0"/>
              <a:t>3</a:t>
            </a:fld>
            <a:endParaRPr lang="en-GB"/>
          </a:p>
        </p:txBody>
      </p:sp>
    </p:spTree>
    <p:extLst>
      <p:ext uri="{BB962C8B-B14F-4D97-AF65-F5344CB8AC3E}">
        <p14:creationId xmlns:p14="http://schemas.microsoft.com/office/powerpoint/2010/main" val="412378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Simply put, the transcription process takes place whenever we engage in transforming qualitative data from audio o visual recordings into text.</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4</a:t>
            </a:fld>
            <a:endParaRPr lang="en-GB"/>
          </a:p>
        </p:txBody>
      </p:sp>
    </p:spTree>
    <p:extLst>
      <p:ext uri="{BB962C8B-B14F-4D97-AF65-F5344CB8AC3E}">
        <p14:creationId xmlns:p14="http://schemas.microsoft.com/office/powerpoint/2010/main" val="55965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complicate things, transcribing is not just an “objective” account of recorded data, based on the school of thought I come from. The process of transformation of data from sound to text entails making choices where we select what aspects to include or exclude from audio or video recordings (e.g., pauses, hesitation, grammar mistakes…) based on whether they are relevant to the purpose of our research. We need to make these selective choices prior to starting the transcription process and they constitute an initial stage of data interpretation. </a:t>
            </a:r>
            <a:r>
              <a:rPr lang="en-US" b="1" dirty="0"/>
              <a:t>These choices may be registered in writing when working within a team to ensure that all team members are on the same page and as part of the </a:t>
            </a:r>
            <a:r>
              <a:rPr lang="en-US" b="1" dirty="0" err="1"/>
              <a:t>rigour</a:t>
            </a:r>
            <a:r>
              <a:rPr lang="en-US" b="1" dirty="0"/>
              <a:t> of the approach</a:t>
            </a:r>
            <a:r>
              <a:rPr lang="en-US" dirty="0"/>
              <a:t>. The overlap between data management and analysis in qualitative approaches constitutes a difference from quantitative data, where data management and data analysis are two separate processes. </a:t>
            </a:r>
          </a:p>
          <a:p>
            <a:pPr marL="171450" indent="-171450">
              <a:buFont typeface="Arial" panose="020B0604020202020204" pitchFamily="34" charset="0"/>
              <a:buChar char="•"/>
            </a:pPr>
            <a:r>
              <a:rPr lang="en-US" dirty="0"/>
              <a:t>It is important to note that even when using transcription software to support this task, the process still includes interpretation because the algorithms they are based on are designed by humans who are part of specific social contexts. Additionally, after the software has converted audio into text, there is a need for human input to check for accuracy and edit (punctuation and other bits) based on the specific requirements of the research.</a:t>
            </a:r>
          </a:p>
        </p:txBody>
      </p:sp>
      <p:sp>
        <p:nvSpPr>
          <p:cNvPr id="4" name="Slide Number Placeholder 3"/>
          <p:cNvSpPr>
            <a:spLocks noGrp="1"/>
          </p:cNvSpPr>
          <p:nvPr>
            <p:ph type="sldNum" sz="quarter" idx="5"/>
          </p:nvPr>
        </p:nvSpPr>
        <p:spPr/>
        <p:txBody>
          <a:bodyPr/>
          <a:lstStyle/>
          <a:p>
            <a:fld id="{66036D76-2365-4229-8DCE-7F9BA9DB6A31}" type="slidenum">
              <a:rPr lang="en-GB" smtClean="0"/>
              <a:t>5</a:t>
            </a:fld>
            <a:endParaRPr lang="en-GB"/>
          </a:p>
        </p:txBody>
      </p:sp>
    </p:spTree>
    <p:extLst>
      <p:ext uri="{BB962C8B-B14F-4D97-AF65-F5344CB8AC3E}">
        <p14:creationId xmlns:p14="http://schemas.microsoft.com/office/powerpoint/2010/main" val="611961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Another aspect to consider is that our theoretical perspectives will play a role in the choices we make when transcribing and hence will result in the transcripts being a construct of an interpretive process. </a:t>
            </a:r>
            <a:r>
              <a:rPr lang="en-US" b="0" dirty="0"/>
              <a:t>A main difference exists between naturalized and denaturalized approaches. The first one employs verbatim transcriptions, with symbols to capture as many details as possible to faithfully represent speech. On the one hand, this approach may be helpful to catch nuances of interactions with participants. On the other hand, though, excessive mention of non-verbal signals may obfuscate the meaning of participants’ statements. </a:t>
            </a:r>
            <a:r>
              <a:rPr lang="en-US" b="1" dirty="0"/>
              <a:t>The second one, the denaturalized approach focuses more on the meanings within interactions and less on how ideas are said and what those meanings convey about participants’ lives. </a:t>
            </a:r>
            <a:r>
              <a:rPr lang="en-US" b="0" dirty="0"/>
              <a:t>There is no better or worse choice between approaches. Rather, the research question and kind of information sought will determine the most useful approach to transcription for that purpose. For instance, if we’re interested in how speech is used to negotiate the adoption of AE practices among farmers, then a naturalized approach would suit this purpose better. However, if we’re interested in the meanings and perceptions related to the adoption of AE practices, then a denaturalized approach to transcription would be more helpful.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dirty="0"/>
              <a:t>Other considerations relate to the fact that choices about transcription may influence how the research participants are perceived. Within a naturalized approach, for instance, maintaining non-standard English expressions may reveal the ethnicity, age-group and socio-economic background of participants and this at times can influence how analysts perceive participants. As a consequence, the analysis of data from interviews may be subject to prejudices. An example could be developing assumptions on the ‘laziness’ of some research participants due to their ethnic and socio-cultural backgrounds which can adversely affect intervention </a:t>
            </a:r>
            <a:r>
              <a:rPr lang="en-US" dirty="0" err="1"/>
              <a:t>programmes</a:t>
            </a:r>
            <a:r>
              <a:rPr lang="en-US" dirty="0"/>
              <a:t> designed for them based on the research study. At the same time, maintaining these nuances in speech may help have socio-culturally rich data that could improve the outcomes of the research. In this case, interventions may be designed in a more relevant way to participants’ features and needs. An example could be choosing to include content in social </a:t>
            </a:r>
            <a:r>
              <a:rPr lang="en-US" dirty="0" err="1"/>
              <a:t>programmes’</a:t>
            </a:r>
            <a:r>
              <a:rPr lang="en-US" dirty="0"/>
              <a:t> interventions that is more culturally relevant to the participants and hence enhances participation and engagement.</a:t>
            </a:r>
          </a:p>
          <a:p>
            <a:pPr marL="171450" indent="-171450">
              <a:buFont typeface="Arial" panose="020B0604020202020204" pitchFamily="34" charset="0"/>
              <a:buChar char="•"/>
            </a:pPr>
            <a:r>
              <a:rPr lang="en-US" dirty="0"/>
              <a:t>An important step in this process is to stop and reflect about the transcription choices we make. To help us choose what approach would better server the participants, we could also ask ourselves how the participants themselves would transcribe their own speech. For instance, for my doctoral research in Jamaica, I chose to keep the spelling of Jamaican </a:t>
            </a:r>
            <a:r>
              <a:rPr lang="en-US" dirty="0" err="1"/>
              <a:t>patwah</a:t>
            </a:r>
            <a:r>
              <a:rPr lang="en-US" dirty="0"/>
              <a:t> words in most instances because I knew that participants used that same spelling when they texted on </a:t>
            </a:r>
            <a:r>
              <a:rPr lang="en-US" dirty="0" err="1"/>
              <a:t>whatsapp</a:t>
            </a:r>
            <a:r>
              <a:rPr lang="en-US" dirty="0"/>
              <a:t> on a daily basis for instance.</a:t>
            </a:r>
          </a:p>
          <a:p>
            <a:pPr marL="171450" indent="-171450">
              <a:buFont typeface="Arial" panose="020B0604020202020204" pitchFamily="34" charset="0"/>
              <a:buChar char="•"/>
            </a:pPr>
            <a:r>
              <a:rPr lang="en-US" dirty="0"/>
              <a:t>Another helpful aspect would be for the interviewer to make non-verbal signals or involuntary </a:t>
            </a:r>
            <a:r>
              <a:rPr lang="en-US" dirty="0" err="1"/>
              <a:t>vocalisations</a:t>
            </a:r>
            <a:r>
              <a:rPr lang="en-US" dirty="0"/>
              <a:t> clearer for the transcriber. For instance, a sniff or a laugh in an audio recording may be confusing and interpreted respectively as a cry or a laugh, when instead they may indicate the participant just having a cold or a nervous laugh.</a:t>
            </a:r>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6</a:t>
            </a:fld>
            <a:endParaRPr lang="en-GB"/>
          </a:p>
        </p:txBody>
      </p:sp>
    </p:spTree>
    <p:extLst>
      <p:ext uri="{BB962C8B-B14F-4D97-AF65-F5344CB8AC3E}">
        <p14:creationId xmlns:p14="http://schemas.microsoft.com/office/powerpoint/2010/main" val="715158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we will see later, we will make different choices based on whether we are the transcriber or someone else is.</a:t>
            </a:r>
          </a:p>
          <a:p>
            <a:pPr marL="171450" indent="-171450">
              <a:buFont typeface="Arial" panose="020B0604020202020204" pitchFamily="34" charset="0"/>
              <a:buChar char="•"/>
            </a:pPr>
            <a:r>
              <a:rPr lang="en-US" dirty="0"/>
              <a:t>The method of analysis that we will use will influence the choices we make about the type of transcription we choose to use. Unpack: if you use conversation analysis you will need more detailed transcription on elements of conversation and if you use content analysis those won’t matter…..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Both in the case that we carry out transcriptions and when there is an external transcriber, it is preferable to follow the same ethical and data protection guidelines. This aspect needs to be agreed on at the beginning when employing external transcribers in order to be on the same page.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is important to check that we</a:t>
            </a:r>
            <a:r>
              <a:rPr lang="en-US" dirty="0"/>
              <a:t> have enough space to store audio/video files on our devices and that we have agreed on a safe sharing method with our transcriber(s) to ensure a smooth process.</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9</a:t>
            </a:fld>
            <a:endParaRPr lang="en-GB"/>
          </a:p>
        </p:txBody>
      </p:sp>
    </p:spTree>
    <p:extLst>
      <p:ext uri="{BB962C8B-B14F-4D97-AF65-F5344CB8AC3E}">
        <p14:creationId xmlns:p14="http://schemas.microsoft.com/office/powerpoint/2010/main" val="716374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need to plan our transcription time based on the chosen method of analysis (verbatim transcriptions can take 3 hours per each hour of talk).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factors that can affect the amount of time needed are whether the recordings involve individual interviews or FGDs; sound quality; participants’ clarity of speech; our (or the transcriber’s) typing speed;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Earlier using a foot pedal was common practice. Nowadays computer software like media player or Audacity make the task of playing and pausing the audio recording while transcribing much easier…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transcription process can be combined with a transcription software, such as Express Scribe, Otter.ai or </a:t>
            </a:r>
            <a:r>
              <a:rPr lang="en-US" dirty="0" err="1"/>
              <a:t>Trint</a:t>
            </a:r>
            <a:r>
              <a:rPr lang="en-US" dirty="0"/>
              <a:t> – The question remains on whether there is any software available that includes local languages.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Some soft</a:t>
            </a:r>
            <a:r>
              <a:rPr lang="en-US" dirty="0"/>
              <a:t>ware have helpful features that help improve the sound quality by removing background noise. This can be particularly helpful in case you are conducting interviews in a location where you cannot make changes to the background. For instance, I was once conducting an interview during the rainy season in Jamaica and the noise of the heavy rain almost completely covered the interviewee’s voice in the recording. In that case, I didn’t have access to sound quality-improving features and had to rely on the handwritten notes that I had taken during the interview.</a:t>
            </a:r>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10</a:t>
            </a:fld>
            <a:endParaRPr lang="en-GB"/>
          </a:p>
        </p:txBody>
      </p:sp>
    </p:spTree>
    <p:extLst>
      <p:ext uri="{BB962C8B-B14F-4D97-AF65-F5344CB8AC3E}">
        <p14:creationId xmlns:p14="http://schemas.microsoft.com/office/powerpoint/2010/main" val="2905943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is helpful to combine the transcripts from audio recordings with notes about participants’ body language, tone, expressions or other relevant and non-verbal elements as well as what occurred in the surroundings to build a richer picture for our data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is important to set up our workstation ergonomically as transcriptions will take hours of work and to take breaks in between.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Using line numbers in our word processing software can help easily refer to parts of the transcripts.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Using a Rich Text Format (.rtf) can simplify importing files in data analysis software.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Taking these steps can help better manage your qualitative data for a smooth transition between different stages of the process of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11</a:t>
            </a:fld>
            <a:endParaRPr lang="en-GB"/>
          </a:p>
        </p:txBody>
      </p:sp>
    </p:spTree>
    <p:extLst>
      <p:ext uri="{BB962C8B-B14F-4D97-AF65-F5344CB8AC3E}">
        <p14:creationId xmlns:p14="http://schemas.microsoft.com/office/powerpoint/2010/main" val="8068422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stats4sd.org/resources" TargetMode="External"/><Relationship Id="rId4" Type="http://schemas.openxmlformats.org/officeDocument/2006/relationships/hyperlink" Target="https://creativecommons.org/licenses/by-sa/4.0/legalcod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0" name="Rectangle 9">
            <a:extLst>
              <a:ext uri="{FF2B5EF4-FFF2-40B4-BE49-F238E27FC236}">
                <a16:creationId xmlns:a16="http://schemas.microsoft.com/office/drawing/2014/main" id="{B4A98632-6E9B-724A-BE33-B8B085B90770}"/>
              </a:ext>
            </a:extLst>
          </p:cNvPr>
          <p:cNvSpPr/>
          <p:nvPr/>
        </p:nvSpPr>
        <p:spPr>
          <a:xfrm>
            <a:off x="3525332" y="-1"/>
            <a:ext cx="8666668"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1807B2B-D8AF-CC43-9621-80DA46E64D20}"/>
              </a:ext>
            </a:extLst>
          </p:cNvPr>
          <p:cNvSpPr txBox="1"/>
          <p:nvPr/>
        </p:nvSpPr>
        <p:spPr>
          <a:xfrm>
            <a:off x="3919528" y="6340134"/>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2" name="Straight Connector 21">
            <a:extLst>
              <a:ext uri="{FF2B5EF4-FFF2-40B4-BE49-F238E27FC236}">
                <a16:creationId xmlns:a16="http://schemas.microsoft.com/office/drawing/2014/main" id="{EA7BF755-AB1A-BE42-8293-A5716BD29FE5}"/>
              </a:ext>
            </a:extLst>
          </p:cNvPr>
          <p:cNvCxnSpPr>
            <a:cxnSpLocks/>
          </p:cNvCxnSpPr>
          <p:nvPr/>
        </p:nvCxnSpPr>
        <p:spPr>
          <a:xfrm flipH="1">
            <a:off x="4176661" y="3988353"/>
            <a:ext cx="145669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4077855" y="1668339"/>
            <a:ext cx="7662983" cy="2141463"/>
          </a:xfrm>
          <a:ln>
            <a:noFill/>
          </a:ln>
        </p:spPr>
        <p:txBody>
          <a:bodyPr anchor="b" anchorCtr="0">
            <a:normAutofit/>
          </a:bodyPr>
          <a:lstStyle>
            <a:lvl1pPr>
              <a:defRPr lang="en-US" sz="6600" dirty="0">
                <a:solidFill>
                  <a:schemeClr val="tx1"/>
                </a:solidFill>
              </a:defRPr>
            </a:lvl1pPr>
          </a:lstStyle>
          <a:p>
            <a:pPr marL="0" lvl="0"/>
            <a:r>
              <a:rPr lang="en-US"/>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4062357" y="4504573"/>
            <a:ext cx="7662983" cy="1242769"/>
          </a:xfrm>
        </p:spPr>
        <p:txBody>
          <a:bodyPr>
            <a:noAutofit/>
          </a:bodyPr>
          <a:lstStyle>
            <a:lvl1pPr marL="0" indent="0" algn="l">
              <a:buNone/>
              <a:defRPr sz="3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TextBox 11">
            <a:extLst>
              <a:ext uri="{FF2B5EF4-FFF2-40B4-BE49-F238E27FC236}">
                <a16:creationId xmlns:a16="http://schemas.microsoft.com/office/drawing/2014/main" id="{E7A06FF0-D8F7-CE48-9579-8FD21B555F7D}"/>
              </a:ext>
            </a:extLst>
          </p:cNvPr>
          <p:cNvSpPr txBox="1"/>
          <p:nvPr/>
        </p:nvSpPr>
        <p:spPr>
          <a:xfrm>
            <a:off x="8905462" y="5879267"/>
            <a:ext cx="2994731" cy="861774"/>
          </a:xfrm>
          <a:prstGeom prst="rect">
            <a:avLst/>
          </a:prstGeom>
          <a:noFill/>
        </p:spPr>
        <p:txBody>
          <a:bodyPr wrap="none" rtlCol="0">
            <a:spAutoFit/>
          </a:bodyPr>
          <a:lstStyle/>
          <a:p>
            <a:r>
              <a:rPr lang="en-GB" sz="5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27294685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DE9A2-F659-734E-80DD-3E9217476162}"/>
              </a:ext>
            </a:extLst>
          </p:cNvPr>
          <p:cNvSpPr/>
          <p:nvPr/>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E7B1DC-6323-2C4F-9C96-B852C977B893}"/>
              </a:ext>
            </a:extLst>
          </p:cNvPr>
          <p:cNvSpPr>
            <a:spLocks noGrp="1"/>
          </p:cNvSpPr>
          <p:nvPr>
            <p:ph idx="1"/>
          </p:nvPr>
        </p:nvSpPr>
        <p:spPr>
          <a:xfrm>
            <a:off x="4882896" y="440827"/>
            <a:ext cx="6528816" cy="5654241"/>
          </a:xfrm>
        </p:spPr>
        <p:txBody>
          <a:bodyPr lIns="90000" anchor="ctr"/>
          <a:lstStyle>
            <a:lvl1pPr marL="342900" indent="-342900">
              <a:lnSpc>
                <a:spcPct val="110000"/>
              </a:lnSpc>
              <a:spcBef>
                <a:spcPts val="0"/>
              </a:spcBef>
              <a:buSzPct val="100000"/>
              <a:buFont typeface="Arial" panose="020B0604020202020204" pitchFamily="34" charset="0"/>
              <a:buChar char="•"/>
              <a:defRPr sz="2000"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10000"/>
              </a:lnSpc>
              <a:spcBef>
                <a:spcPts val="0"/>
              </a:spcBef>
              <a:defRPr sz="2000"/>
            </a:lvl2pPr>
            <a:lvl3pPr>
              <a:lnSpc>
                <a:spcPct val="110000"/>
              </a:lnSpc>
              <a:spcBef>
                <a:spcPts val="0"/>
              </a:spcBef>
              <a:defRPr sz="2000"/>
            </a:lvl3pPr>
            <a:lvl4pPr>
              <a:lnSpc>
                <a:spcPct val="110000"/>
              </a:lnSpc>
              <a:spcBef>
                <a:spcPts val="0"/>
              </a:spcBef>
              <a:defRPr sz="2000"/>
            </a:lvl4pPr>
            <a:lvl5pPr>
              <a:lnSpc>
                <a:spcPct val="110000"/>
              </a:lnSpc>
              <a:spcBef>
                <a:spcPts val="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C860B29-20B8-5F40-90F6-9F7CD8ADB1E4}"/>
              </a:ext>
            </a:extLst>
          </p:cNvPr>
          <p:cNvSpPr>
            <a:spLocks noGrp="1"/>
          </p:cNvSpPr>
          <p:nvPr>
            <p:ph type="dt" sz="half" idx="10"/>
          </p:nvPr>
        </p:nvSpPr>
        <p:spPr>
          <a:xfrm>
            <a:off x="4882896" y="6105480"/>
            <a:ext cx="2061601" cy="375537"/>
          </a:xfrm>
        </p:spPr>
        <p:txBody>
          <a:bodyPr/>
          <a:lstStyle/>
          <a:p>
            <a:fld id="{66297596-52CE-4EB3-8D2F-5844D516588C}" type="datetime1">
              <a:rPr lang="en-US" smtClean="0"/>
              <a:t>2/5/24</a:t>
            </a:fld>
            <a:endParaRPr lang="en-US" dirty="0"/>
          </a:p>
        </p:txBody>
      </p:sp>
      <p:sp>
        <p:nvSpPr>
          <p:cNvPr id="5" name="Footer Placeholder 4">
            <a:extLst>
              <a:ext uri="{FF2B5EF4-FFF2-40B4-BE49-F238E27FC236}">
                <a16:creationId xmlns:a16="http://schemas.microsoft.com/office/drawing/2014/main" id="{29E98B9E-187C-0641-86A2-374CB6246200}"/>
              </a:ext>
            </a:extLst>
          </p:cNvPr>
          <p:cNvSpPr>
            <a:spLocks noGrp="1"/>
          </p:cNvSpPr>
          <p:nvPr>
            <p:ph type="ftr" sz="quarter" idx="11"/>
          </p:nvPr>
        </p:nvSpPr>
        <p:spPr>
          <a:xfrm>
            <a:off x="6944497" y="6105480"/>
            <a:ext cx="3993668" cy="365125"/>
          </a:xfrm>
        </p:spPr>
        <p:txBody>
          <a:bodyPr/>
          <a:lstStyle/>
          <a:p>
            <a:endParaRPr lang="en-US" dirty="0"/>
          </a:p>
        </p:txBody>
      </p:sp>
      <p:sp>
        <p:nvSpPr>
          <p:cNvPr id="6" name="Slide Number Placeholder 5">
            <a:extLst>
              <a:ext uri="{FF2B5EF4-FFF2-40B4-BE49-F238E27FC236}">
                <a16:creationId xmlns:a16="http://schemas.microsoft.com/office/drawing/2014/main" id="{05FEDD09-6B66-974C-8395-7A9D9B58C4FB}"/>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C0F6A9EA-C2A7-7643-BEFA-B69BDBBB7604}"/>
              </a:ext>
            </a:extLst>
          </p:cNvPr>
          <p:cNvSpPr/>
          <p:nvPr/>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2" name="Title 1">
            <a:extLst>
              <a:ext uri="{FF2B5EF4-FFF2-40B4-BE49-F238E27FC236}">
                <a16:creationId xmlns:a16="http://schemas.microsoft.com/office/drawing/2014/main" id="{AD4A3F56-6D27-1E48-8A26-B8A29496C759}"/>
              </a:ext>
            </a:extLst>
          </p:cNvPr>
          <p:cNvSpPr>
            <a:spLocks noGrp="1"/>
          </p:cNvSpPr>
          <p:nvPr>
            <p:ph type="title"/>
          </p:nvPr>
        </p:nvSpPr>
        <p:spPr>
          <a:xfrm>
            <a:off x="248478" y="440827"/>
            <a:ext cx="3576792" cy="5287670"/>
          </a:xfrm>
        </p:spPr>
        <p:txBody>
          <a:bodyPr lIns="90000" tIns="46800" anchor="ctr" anchorCtr="0">
            <a:normAutofit/>
          </a:bodyPr>
          <a:lstStyle>
            <a:lvl1pPr algn="r">
              <a:defRPr sz="4400">
                <a:solidFill>
                  <a:schemeClr val="tx1"/>
                </a:solidFill>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C004DB0E-FA05-1849-9B17-1ADEB1E65A51}"/>
              </a:ext>
            </a:extLst>
          </p:cNvPr>
          <p:cNvSpPr txBox="1"/>
          <p:nvPr/>
        </p:nvSpPr>
        <p:spPr>
          <a:xfrm>
            <a:off x="1794974" y="5981462"/>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114492664"/>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ide/Pictur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1" y="1582034"/>
            <a:ext cx="11355064"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B37EFE09-B594-46FC-8FD9-F24837898708}" type="datetime1">
              <a:rPr lang="en-US" smtClean="0"/>
              <a:t>2/5/24</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US"/>
              <a:t>Click to edit Master title style</a:t>
            </a:r>
            <a:endParaRPr lang="en-US" dirty="0"/>
          </a:p>
        </p:txBody>
      </p:sp>
      <p:sp>
        <p:nvSpPr>
          <p:cNvPr id="10" name="TextBox 9">
            <a:extLst>
              <a:ext uri="{FF2B5EF4-FFF2-40B4-BE49-F238E27FC236}">
                <a16:creationId xmlns:a16="http://schemas.microsoft.com/office/drawing/2014/main" id="{FDAD5118-030E-3B47-8E35-A2FD36F48A18}"/>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746844005"/>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0"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57FA1059-5139-4952-93FF-A8A7FEFFDAB5}" type="datetime1">
              <a:rPr lang="en-US" smtClean="0"/>
              <a:t>2/5/24</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US"/>
              <a:t>Click to edit Master title style</a:t>
            </a:r>
            <a:endParaRPr lang="en-US" dirty="0"/>
          </a:p>
        </p:txBody>
      </p:sp>
      <p:sp>
        <p:nvSpPr>
          <p:cNvPr id="10" name="Content Placeholder 3">
            <a:extLst>
              <a:ext uri="{FF2B5EF4-FFF2-40B4-BE49-F238E27FC236}">
                <a16:creationId xmlns:a16="http://schemas.microsoft.com/office/drawing/2014/main" id="{44901950-5B56-9B4B-9196-414187BDEB97}"/>
              </a:ext>
            </a:extLst>
          </p:cNvPr>
          <p:cNvSpPr>
            <a:spLocks noGrp="1"/>
          </p:cNvSpPr>
          <p:nvPr>
            <p:ph sz="half" idx="13"/>
          </p:nvPr>
        </p:nvSpPr>
        <p:spPr>
          <a:xfrm>
            <a:off x="6371835"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B72842E2-371D-1F4B-9B94-400F9A7D55C1}"/>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4257599925"/>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D7538-5F79-6244-8BAE-06CD970E45AE}"/>
              </a:ext>
            </a:extLst>
          </p:cNvPr>
          <p:cNvSpPr>
            <a:spLocks noGrp="1"/>
          </p:cNvSpPr>
          <p:nvPr>
            <p:ph type="dt" sz="half" idx="10"/>
          </p:nvPr>
        </p:nvSpPr>
        <p:spPr/>
        <p:txBody>
          <a:bodyPr/>
          <a:lstStyle/>
          <a:p>
            <a:fld id="{963EEEE4-6F85-491D-922A-7E4F0D0D5320}" type="datetime1">
              <a:rPr lang="en-US" smtClean="0"/>
              <a:t>2/5/24</a:t>
            </a:fld>
            <a:endParaRPr lang="en-US" dirty="0"/>
          </a:p>
        </p:txBody>
      </p:sp>
      <p:sp>
        <p:nvSpPr>
          <p:cNvPr id="3" name="Footer Placeholder 2">
            <a:extLst>
              <a:ext uri="{FF2B5EF4-FFF2-40B4-BE49-F238E27FC236}">
                <a16:creationId xmlns:a16="http://schemas.microsoft.com/office/drawing/2014/main" id="{3CEB099F-84DD-7741-A646-247138C6ED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4FB99-1B8A-2B4E-A2D8-95910992C24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7324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Webinar info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563370"/>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2BB24562-CA13-4DD0-B45D-FAB4B6D56978}" type="datetime1">
              <a:rPr lang="en-US" smtClean="0"/>
              <a:t>2/5/24</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231184"/>
            <a:ext cx="7334800" cy="2141463"/>
          </a:xfrm>
          <a:ln>
            <a:noFill/>
          </a:ln>
        </p:spPr>
        <p:txBody>
          <a:bodyPr anchor="b" anchorCtr="0">
            <a:normAutofit/>
          </a:bodyPr>
          <a:lstStyle>
            <a:lvl1pPr>
              <a:defRPr lang="en-US" sz="6600" dirty="0">
                <a:solidFill>
                  <a:schemeClr val="bg1"/>
                </a:solidFill>
              </a:defRPr>
            </a:lvl1pPr>
          </a:lstStyle>
          <a:p>
            <a:pPr marL="0" lvl="0"/>
            <a:r>
              <a:rPr lang="en-US"/>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589573"/>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AC9833F7-2487-1A47-A42E-8AC5BA1A9912}"/>
              </a:ext>
            </a:extLst>
          </p:cNvPr>
          <p:cNvSpPr txBox="1"/>
          <p:nvPr/>
        </p:nvSpPr>
        <p:spPr>
          <a:xfrm>
            <a:off x="1312150" y="6018967"/>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57740491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Webinar info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415086"/>
            <a:ext cx="0" cy="325680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458BB534-5D38-4E09-94F1-0A66A9835889}" type="datetime1">
              <a:rPr lang="en-US" smtClean="0"/>
              <a:t>2/5/24</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082900"/>
            <a:ext cx="7334800" cy="2141463"/>
          </a:xfrm>
          <a:ln>
            <a:noFill/>
          </a:ln>
        </p:spPr>
        <p:txBody>
          <a:bodyPr anchor="b" anchorCtr="0">
            <a:normAutofit/>
          </a:bodyPr>
          <a:lstStyle>
            <a:lvl1pPr>
              <a:defRPr lang="en-US" sz="6600" dirty="0">
                <a:solidFill>
                  <a:schemeClr val="bg1"/>
                </a:solidFill>
              </a:defRPr>
            </a:lvl1pPr>
          </a:lstStyle>
          <a:p>
            <a:pPr marL="0" lvl="0"/>
            <a:r>
              <a:rPr lang="en-US"/>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441289"/>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7FD64E2-89D0-4642-B183-0B59063B4DED}"/>
              </a:ext>
            </a:extLst>
          </p:cNvPr>
          <p:cNvSpPr>
            <a:spLocks noGrp="1"/>
          </p:cNvSpPr>
          <p:nvPr>
            <p:ph type="body" sz="quarter" idx="11"/>
          </p:nvPr>
        </p:nvSpPr>
        <p:spPr>
          <a:xfrm>
            <a:off x="1966913" y="4192487"/>
            <a:ext cx="7334250" cy="569912"/>
          </a:xfrm>
        </p:spPr>
        <p:txBody>
          <a:bodyPr vert="horz" lIns="91440" tIns="45720" rIns="91440" bIns="45720" rtlCol="0">
            <a:noAutofit/>
          </a:bodyPr>
          <a:lstStyle>
            <a:lvl1pPr marL="0" indent="0">
              <a:buNone/>
              <a:defRPr lang="en-GB" sz="3200" dirty="0">
                <a:solidFill>
                  <a:schemeClr val="bg1"/>
                </a:solidFill>
              </a:defRPr>
            </a:lvl1pPr>
          </a:lstStyle>
          <a:p>
            <a:pPr marL="228600" lvl="0" indent="-228600"/>
            <a:r>
              <a:rPr lang="en-US"/>
              <a:t>Click to edit Master text styles</a:t>
            </a:r>
          </a:p>
        </p:txBody>
      </p:sp>
      <p:sp>
        <p:nvSpPr>
          <p:cNvPr id="11" name="TextBox 10">
            <a:extLst>
              <a:ext uri="{FF2B5EF4-FFF2-40B4-BE49-F238E27FC236}">
                <a16:creationId xmlns:a16="http://schemas.microsoft.com/office/drawing/2014/main" id="{73AE5F96-E694-C044-90F3-FB3FEC110F9D}"/>
              </a:ext>
            </a:extLst>
          </p:cNvPr>
          <p:cNvSpPr txBox="1"/>
          <p:nvPr userDrawn="1"/>
        </p:nvSpPr>
        <p:spPr>
          <a:xfrm>
            <a:off x="1312150" y="6018967"/>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27077844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C88E63C-7146-544E-B0BE-791D359D5399}"/>
              </a:ext>
            </a:extLst>
          </p:cNvPr>
          <p:cNvPicPr>
            <a:picLocks noChangeAspect="1"/>
          </p:cNvPicPr>
          <p:nvPr/>
        </p:nvPicPr>
        <p:blipFill>
          <a:blip r:embed="rId2"/>
          <a:stretch>
            <a:fillRect/>
          </a:stretch>
        </p:blipFill>
        <p:spPr>
          <a:xfrm>
            <a:off x="10477914" y="6363164"/>
            <a:ext cx="1428821" cy="250731"/>
          </a:xfrm>
          <a:prstGeom prst="rect">
            <a:avLst/>
          </a:prstGeom>
        </p:spPr>
      </p:pic>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0"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92FC730A-EAF4-4F3E-BC5C-8CE1DC5C1960}" type="datetime1">
              <a:rPr lang="en-US" smtClean="0"/>
              <a:t>2/5/24</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US"/>
              <a:t>Click to edit Master title style</a:t>
            </a:r>
            <a:endParaRPr lang="en-US" dirty="0"/>
          </a:p>
        </p:txBody>
      </p:sp>
      <p:sp>
        <p:nvSpPr>
          <p:cNvPr id="10" name="Content Placeholder 3">
            <a:extLst>
              <a:ext uri="{FF2B5EF4-FFF2-40B4-BE49-F238E27FC236}">
                <a16:creationId xmlns:a16="http://schemas.microsoft.com/office/drawing/2014/main" id="{44901950-5B56-9B4B-9196-414187BDEB97}"/>
              </a:ext>
            </a:extLst>
          </p:cNvPr>
          <p:cNvSpPr>
            <a:spLocks noGrp="1"/>
          </p:cNvSpPr>
          <p:nvPr>
            <p:ph sz="half" idx="13"/>
          </p:nvPr>
        </p:nvSpPr>
        <p:spPr>
          <a:xfrm>
            <a:off x="6371835"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5031935"/>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569B09-30A1-BF42-9AC9-A41617EC0C41}"/>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55000"/>
                    </a14:imgEffect>
                    <a14:imgEffect>
                      <a14:brightnessContrast bright="-12000"/>
                    </a14:imgEffect>
                  </a14:imgLayer>
                </a14:imgProps>
              </a:ext>
            </a:extLst>
          </a:blip>
          <a:srcRect b="24970"/>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2AE17C0-B662-534D-9D8E-374BDD40D1EC}"/>
              </a:ext>
            </a:extLst>
          </p:cNvPr>
          <p:cNvSpPr/>
          <p:nvPr userDrawn="1"/>
        </p:nvSpPr>
        <p:spPr>
          <a:xfrm>
            <a:off x="2783632" y="0"/>
            <a:ext cx="9408367" cy="685799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3974A12-DDA2-FB49-95AB-04F917955AC5}"/>
              </a:ext>
            </a:extLst>
          </p:cNvPr>
          <p:cNvSpPr txBox="1"/>
          <p:nvPr userDrawn="1"/>
        </p:nvSpPr>
        <p:spPr>
          <a:xfrm>
            <a:off x="3363266" y="6309320"/>
            <a:ext cx="8071187" cy="276999"/>
          </a:xfrm>
          <a:prstGeom prst="rect">
            <a:avLst/>
          </a:prstGeom>
          <a:noFill/>
        </p:spPr>
        <p:txBody>
          <a:bodyPr wrap="square" rtlCol="0">
            <a:spAutoFit/>
          </a:bodyPr>
          <a:lstStyle/>
          <a:p>
            <a:pPr>
              <a:spcBef>
                <a:spcPts val="0"/>
              </a:spcBef>
              <a:spcAft>
                <a:spcPts val="400"/>
              </a:spcAft>
            </a:pPr>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fld id="{EE89269B-7EA9-BA4D-9995-048642ABEEF8}" type="datetimeyyyy">
              <a:rPr lang="en-GB" sz="1200" smtClean="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2024</a:t>
            </a:fld>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Statistics for Sustainable Development  </a:t>
            </a:r>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AE884C96-75E8-0548-97E2-2B256A366938}"/>
              </a:ext>
            </a:extLst>
          </p:cNvPr>
          <p:cNvSpPr txBox="1"/>
          <p:nvPr userDrawn="1"/>
        </p:nvSpPr>
        <p:spPr>
          <a:xfrm>
            <a:off x="4598964" y="4689803"/>
            <a:ext cx="6835490" cy="948593"/>
          </a:xfrm>
          <a:prstGeom prst="rect">
            <a:avLst/>
          </a:prstGeom>
          <a:noFill/>
        </p:spPr>
        <p:txBody>
          <a:bodyPr wrap="square" rtlCol="0">
            <a:spAutoFit/>
          </a:bodyPr>
          <a:lstStyle/>
          <a:p>
            <a:pPr>
              <a:lnSpc>
                <a:spcPct val="110000"/>
              </a:lnSpc>
              <a:spcAft>
                <a:spcPts val="2700"/>
              </a:spcAft>
            </a:pPr>
            <a:r>
              <a:rPr lang="en-GB" sz="2600" dirty="0">
                <a:latin typeface="Open Sans Light" panose="020B0306030504020204" pitchFamily="34" charset="0"/>
                <a:ea typeface="Open Sans Light" panose="020B0306030504020204" pitchFamily="34" charset="0"/>
                <a:cs typeface="Open Sans Light" panose="020B0306030504020204" pitchFamily="34" charset="0"/>
              </a:rPr>
              <a:t>Find more guides and materials at </a:t>
            </a:r>
            <a:r>
              <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hlinkClick r:id="rId5">
                  <a:extLst>
                    <a:ext uri="{A12FA001-AC4F-418D-AE19-62706E023703}">
                      <ahyp:hlinkClr xmlns:ahyp="http://schemas.microsoft.com/office/drawing/2018/hyperlinkcolor" val="tx"/>
                    </a:ext>
                  </a:extLst>
                </a:hlinkClick>
              </a:rPr>
              <a:t>stats4sd.org/resources</a:t>
            </a:r>
            <a:endPar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2" name="Picture 11" descr="A picture containing black, night&#10;&#10;Description automatically generated">
            <a:extLst>
              <a:ext uri="{FF2B5EF4-FFF2-40B4-BE49-F238E27FC236}">
                <a16:creationId xmlns:a16="http://schemas.microsoft.com/office/drawing/2014/main" id="{0EEC8CFF-BCA2-8A47-AA27-84C4B0528C9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63266" y="4720792"/>
            <a:ext cx="952467" cy="952467"/>
          </a:xfrm>
          <a:prstGeom prst="rect">
            <a:avLst/>
          </a:prstGeom>
        </p:spPr>
      </p:pic>
      <p:sp>
        <p:nvSpPr>
          <p:cNvPr id="19" name="Text Placeholder 18">
            <a:extLst>
              <a:ext uri="{FF2B5EF4-FFF2-40B4-BE49-F238E27FC236}">
                <a16:creationId xmlns:a16="http://schemas.microsoft.com/office/drawing/2014/main" id="{3CC3B39E-BD63-504B-BD1C-16C881EACE9A}"/>
              </a:ext>
            </a:extLst>
          </p:cNvPr>
          <p:cNvSpPr>
            <a:spLocks noGrp="1"/>
          </p:cNvSpPr>
          <p:nvPr>
            <p:ph type="body" sz="quarter" idx="10"/>
          </p:nvPr>
        </p:nvSpPr>
        <p:spPr>
          <a:xfrm>
            <a:off x="3452219" y="1100558"/>
            <a:ext cx="7866062" cy="1444738"/>
          </a:xfrm>
        </p:spPr>
        <p:txBody>
          <a:bodyPr/>
          <a:lstStyle>
            <a:lvl1pPr marL="0" indent="0">
              <a:lnSpc>
                <a:spcPct val="100000"/>
              </a:lnSpc>
              <a:buNone/>
              <a:defRPr lang="en-GB" sz="4400" b="1"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nSpc>
                <a:spcPct val="100000"/>
              </a:lnSpc>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lvl="0"/>
            <a:r>
              <a:rPr lang="en-US"/>
              <a:t>Click to edit Master text styles</a:t>
            </a:r>
          </a:p>
        </p:txBody>
      </p:sp>
      <p:sp>
        <p:nvSpPr>
          <p:cNvPr id="20" name="Text Placeholder 18">
            <a:extLst>
              <a:ext uri="{FF2B5EF4-FFF2-40B4-BE49-F238E27FC236}">
                <a16:creationId xmlns:a16="http://schemas.microsoft.com/office/drawing/2014/main" id="{48BC4465-C68A-844B-ABA9-61E2C12A3C72}"/>
              </a:ext>
            </a:extLst>
          </p:cNvPr>
          <p:cNvSpPr>
            <a:spLocks noGrp="1"/>
          </p:cNvSpPr>
          <p:nvPr>
            <p:ph type="body" sz="quarter" idx="11"/>
          </p:nvPr>
        </p:nvSpPr>
        <p:spPr>
          <a:xfrm>
            <a:off x="3452219" y="2688186"/>
            <a:ext cx="7866062" cy="1512456"/>
          </a:xfrm>
        </p:spPr>
        <p:txBody>
          <a:bodyPr>
            <a:noAutofit/>
          </a:bodyPr>
          <a:lstStyle>
            <a:lvl1pPr marL="0" indent="0">
              <a:spcAft>
                <a:spcPts val="800"/>
              </a:spcAft>
              <a:buNone/>
              <a:defRPr lang="en-GB" sz="26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marL="0" lvl="0" indent="0" algn="l" defTabSz="914400" rtl="0" eaLnBrk="1" latinLnBrk="0" hangingPunct="1">
              <a:lnSpc>
                <a:spcPct val="110000"/>
              </a:lnSpc>
              <a:spcBef>
                <a:spcPts val="0"/>
              </a:spcBef>
              <a:spcAft>
                <a:spcPts val="1200"/>
              </a:spcAft>
              <a:buFont typeface="Arial" panose="020B0604020202020204" pitchFamily="34" charset="0"/>
              <a:buNone/>
            </a:pPr>
            <a:r>
              <a:rPr lang="en-US"/>
              <a:t>Click to edit Master text styles</a:t>
            </a:r>
          </a:p>
        </p:txBody>
      </p:sp>
      <p:sp>
        <p:nvSpPr>
          <p:cNvPr id="11" name="TextBox 10">
            <a:extLst>
              <a:ext uri="{FF2B5EF4-FFF2-40B4-BE49-F238E27FC236}">
                <a16:creationId xmlns:a16="http://schemas.microsoft.com/office/drawing/2014/main" id="{6E1D88D5-7EC6-F042-A3D0-5392D5EDFCC8}"/>
              </a:ext>
            </a:extLst>
          </p:cNvPr>
          <p:cNvSpPr txBox="1"/>
          <p:nvPr userDrawn="1"/>
        </p:nvSpPr>
        <p:spPr>
          <a:xfrm>
            <a:off x="10108505" y="265889"/>
            <a:ext cx="1869423" cy="553998"/>
          </a:xfrm>
          <a:prstGeom prst="rect">
            <a:avLst/>
          </a:prstGeom>
          <a:noFill/>
        </p:spPr>
        <p:txBody>
          <a:bodyPr wrap="none" rtlCol="0">
            <a:spAutoFit/>
          </a:bodyPr>
          <a:lstStyle/>
          <a:p>
            <a:r>
              <a:rPr lang="en-GB" sz="3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274663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09B01-23F5-F346-B24D-7AA19B8B5E0D}"/>
              </a:ext>
            </a:extLst>
          </p:cNvPr>
          <p:cNvSpPr>
            <a:spLocks noGrp="1"/>
          </p:cNvSpPr>
          <p:nvPr>
            <p:ph type="title"/>
          </p:nvPr>
        </p:nvSpPr>
        <p:spPr>
          <a:xfrm>
            <a:off x="838198" y="540912"/>
            <a:ext cx="10916907" cy="110532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EEE05F-F78F-0D48-8887-C53654C39AFB}"/>
              </a:ext>
            </a:extLst>
          </p:cNvPr>
          <p:cNvSpPr>
            <a:spLocks noGrp="1"/>
          </p:cNvSpPr>
          <p:nvPr>
            <p:ph type="body" idx="1"/>
          </p:nvPr>
        </p:nvSpPr>
        <p:spPr>
          <a:xfrm>
            <a:off x="838200" y="1825625"/>
            <a:ext cx="10916906" cy="39814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73C7B4-2B6E-B649-A283-23AE6B7A4258}"/>
              </a:ext>
            </a:extLst>
          </p:cNvPr>
          <p:cNvSpPr>
            <a:spLocks noGrp="1"/>
          </p:cNvSpPr>
          <p:nvPr>
            <p:ph type="dt" sz="half" idx="2"/>
          </p:nvPr>
        </p:nvSpPr>
        <p:spPr>
          <a:xfrm>
            <a:off x="436894" y="6077516"/>
            <a:ext cx="23193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ECADB8-499A-49F1-B2A7-112D1F6E065B}" type="datetime1">
              <a:rPr lang="en-US" smtClean="0"/>
              <a:t>2/5/24</a:t>
            </a:fld>
            <a:endParaRPr lang="en-US" dirty="0"/>
          </a:p>
        </p:txBody>
      </p:sp>
      <p:sp>
        <p:nvSpPr>
          <p:cNvPr id="5" name="Footer Placeholder 4">
            <a:extLst>
              <a:ext uri="{FF2B5EF4-FFF2-40B4-BE49-F238E27FC236}">
                <a16:creationId xmlns:a16="http://schemas.microsoft.com/office/drawing/2014/main" id="{0D972EB5-F374-6B40-BF2A-1423618BFB9A}"/>
              </a:ext>
            </a:extLst>
          </p:cNvPr>
          <p:cNvSpPr>
            <a:spLocks noGrp="1"/>
          </p:cNvSpPr>
          <p:nvPr>
            <p:ph type="ftr" sz="quarter" idx="3"/>
          </p:nvPr>
        </p:nvSpPr>
        <p:spPr>
          <a:xfrm>
            <a:off x="2819834" y="6077516"/>
            <a:ext cx="347900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54B805-EFE3-3E45-9C7F-69BAA91A2695}"/>
              </a:ext>
            </a:extLst>
          </p:cNvPr>
          <p:cNvSpPr>
            <a:spLocks noGrp="1"/>
          </p:cNvSpPr>
          <p:nvPr>
            <p:ph type="sldNum" sz="quarter" idx="4"/>
          </p:nvPr>
        </p:nvSpPr>
        <p:spPr>
          <a:xfrm>
            <a:off x="6342137" y="6077516"/>
            <a:ext cx="23193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75716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9" r:id="rId7"/>
    <p:sldLayoutId id="2147483669" r:id="rId8"/>
    <p:sldLayoutId id="2147483670" r:id="rId9"/>
  </p:sldLayoutIdLst>
  <p:hf hdr="0" ftr="0" dt="0"/>
  <p:txStyles>
    <p:titleStyle>
      <a:lvl1pPr algn="l" defTabSz="914400" rtl="0" eaLnBrk="1" latinLnBrk="0" hangingPunct="1">
        <a:lnSpc>
          <a:spcPct val="90000"/>
        </a:lnSpc>
        <a:spcBef>
          <a:spcPct val="0"/>
        </a:spcBef>
        <a:buNone/>
        <a:defRPr sz="6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lang="en-US" sz="20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14.xml"/><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8" Type="http://schemas.openxmlformats.org/officeDocument/2006/relationships/hyperlink" Target="https://doi.org/10.1177/1525822X02239573" TargetMode="External"/><Relationship Id="rId3" Type="http://schemas.openxmlformats.org/officeDocument/2006/relationships/hyperlink" Target="https://eprints.ncrm.ac.uk/id/eprint/1863/1/15-toolkit-transcribing-data-with-external-agency.pdf" TargetMode="External"/><Relationship Id="rId7" Type="http://schemas.openxmlformats.org/officeDocument/2006/relationships/hyperlink" Target="https://www.alnap.org/system/files/content/resource/files/main/ircqualitativetranscriptionandtranslationguidelines-ext.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aitlinhafferty.blogspot.com/2021/07/practical-and-ethical-considerations-for-automated-transcription.html" TargetMode="External"/><Relationship Id="rId5" Type="http://schemas.openxmlformats.org/officeDocument/2006/relationships/hyperlink" Target="https://doi.org/10.1177/160940690900800206" TargetMode="External"/><Relationship Id="rId10" Type="http://schemas.openxmlformats.org/officeDocument/2006/relationships/hyperlink" Target="https://doi.org/10.1177/160940691000900103" TargetMode="External"/><Relationship Id="rId4" Type="http://schemas.openxmlformats.org/officeDocument/2006/relationships/hyperlink" Target="https://eprints.ncrm.ac.uk/id/eprint/973/2/08-toolkit-transcribing-your-qual-data.pdf" TargetMode="External"/><Relationship Id="rId9" Type="http://schemas.openxmlformats.org/officeDocument/2006/relationships/hyperlink" Target="https://doi.org/10.1353/sof.2006.002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8B939-3F9B-AE44-87B0-FDA2F323F7FC}"/>
              </a:ext>
            </a:extLst>
          </p:cNvPr>
          <p:cNvSpPr>
            <a:spLocks noGrp="1"/>
          </p:cNvSpPr>
          <p:nvPr>
            <p:ph type="title"/>
          </p:nvPr>
        </p:nvSpPr>
        <p:spPr/>
        <p:txBody>
          <a:bodyPr/>
          <a:lstStyle/>
          <a:p>
            <a:r>
              <a:rPr lang="en-US" dirty="0"/>
              <a:t>Qualitative Data Management</a:t>
            </a:r>
          </a:p>
        </p:txBody>
      </p:sp>
      <p:sp>
        <p:nvSpPr>
          <p:cNvPr id="3" name="Subtitle 2">
            <a:extLst>
              <a:ext uri="{FF2B5EF4-FFF2-40B4-BE49-F238E27FC236}">
                <a16:creationId xmlns:a16="http://schemas.microsoft.com/office/drawing/2014/main" id="{320FF102-B0BE-BD4E-A451-FAC5AE89EA80}"/>
              </a:ext>
            </a:extLst>
          </p:cNvPr>
          <p:cNvSpPr>
            <a:spLocks noGrp="1"/>
          </p:cNvSpPr>
          <p:nvPr>
            <p:ph type="subTitle" idx="1"/>
          </p:nvPr>
        </p:nvSpPr>
        <p:spPr/>
        <p:txBody>
          <a:bodyPr/>
          <a:lstStyle/>
          <a:p>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Romina De Angelis</a:t>
            </a:r>
            <a:r>
              <a:rPr lang="en-US" dirty="0"/>
              <a:t>– October 2023</a:t>
            </a:r>
          </a:p>
        </p:txBody>
      </p:sp>
      <p:sp>
        <p:nvSpPr>
          <p:cNvPr id="12" name="Text Placeholder 11">
            <a:extLst>
              <a:ext uri="{FF2B5EF4-FFF2-40B4-BE49-F238E27FC236}">
                <a16:creationId xmlns:a16="http://schemas.microsoft.com/office/drawing/2014/main" id="{F2261578-BB27-9D4D-B0C4-54B327738E74}"/>
              </a:ext>
            </a:extLst>
          </p:cNvPr>
          <p:cNvSpPr>
            <a:spLocks noGrp="1"/>
          </p:cNvSpPr>
          <p:nvPr>
            <p:ph type="body" sz="quarter" idx="11"/>
          </p:nvPr>
        </p:nvSpPr>
        <p:spPr>
          <a:xfrm>
            <a:off x="1966913" y="4192487"/>
            <a:ext cx="8894676" cy="569912"/>
          </a:xfrm>
        </p:spPr>
        <p:txBody>
          <a:bodyPr/>
          <a:lstStyle/>
          <a:p>
            <a:r>
              <a:rPr lang="en-GB" dirty="0"/>
              <a:t>CRFS – Research Methods Support Project </a:t>
            </a:r>
          </a:p>
        </p:txBody>
      </p:sp>
    </p:spTree>
    <p:extLst>
      <p:ext uri="{BB962C8B-B14F-4D97-AF65-F5344CB8AC3E}">
        <p14:creationId xmlns:p14="http://schemas.microsoft.com/office/powerpoint/2010/main" val="2060903565"/>
      </p:ext>
    </p:extLst>
  </p:cSld>
  <p:clrMapOvr>
    <a:masterClrMapping/>
  </p:clrMapOvr>
  <mc:AlternateContent xmlns:mc="http://schemas.openxmlformats.org/markup-compatibility/2006" xmlns:p14="http://schemas.microsoft.com/office/powerpoint/2010/main">
    <mc:Choice Requires="p14">
      <p:transition spd="slow" p14:dur="2000" advClick="0" advTm="8090"/>
    </mc:Choice>
    <mc:Fallback xmlns="">
      <p:transition spd="slow" advClick="0" advTm="809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403323" y="248575"/>
            <a:ext cx="7717141" cy="5921406"/>
          </a:xfrm>
        </p:spPr>
        <p:txBody>
          <a:bodyPr>
            <a:normAutofit/>
          </a:bodyPr>
          <a:lstStyle/>
          <a:p>
            <a:r>
              <a:rPr lang="en-US" dirty="0"/>
              <a:t>Plan transcription time (e.g., 3 </a:t>
            </a:r>
            <a:r>
              <a:rPr lang="en-US" dirty="0" err="1"/>
              <a:t>hrs</a:t>
            </a:r>
            <a:r>
              <a:rPr lang="en-US" dirty="0"/>
              <a:t> per each </a:t>
            </a:r>
            <a:r>
              <a:rPr lang="en-US" dirty="0" err="1"/>
              <a:t>hr</a:t>
            </a:r>
            <a:r>
              <a:rPr lang="en-US" dirty="0"/>
              <a:t> of talk). </a:t>
            </a:r>
          </a:p>
          <a:p>
            <a:r>
              <a:rPr lang="en-US" dirty="0"/>
              <a:t>Factors: individual interviews or FGDs; sound quality; participants’ clarity of speech; our typing speed; etc.</a:t>
            </a:r>
          </a:p>
          <a:p>
            <a:r>
              <a:rPr lang="en-US" dirty="0"/>
              <a:t>Foot pedal in the past, now Media player, Audacity software.</a:t>
            </a:r>
          </a:p>
          <a:p>
            <a:r>
              <a:rPr lang="en-US" dirty="0"/>
              <a:t>Transcription software, such as Express Scribe, Otter.ai or </a:t>
            </a:r>
            <a:r>
              <a:rPr lang="en-US" dirty="0" err="1"/>
              <a:t>Trint</a:t>
            </a:r>
            <a:r>
              <a:rPr lang="en-US" dirty="0"/>
              <a:t> - </a:t>
            </a:r>
            <a:r>
              <a:rPr lang="en-US" b="1" dirty="0"/>
              <a:t>*</a:t>
            </a:r>
            <a:r>
              <a:rPr lang="en-US" dirty="0"/>
              <a:t>available in local languages?</a:t>
            </a:r>
            <a:r>
              <a:rPr lang="en-US" b="1" dirty="0"/>
              <a:t>*</a:t>
            </a:r>
            <a:endParaRPr lang="en-US" dirty="0"/>
          </a:p>
          <a:p>
            <a:r>
              <a:rPr lang="en-GB" dirty="0"/>
              <a:t>Some software have features to improve sound quality &amp; remove background noise.</a:t>
            </a:r>
          </a:p>
          <a:p>
            <a:pPr marL="0" indent="0">
              <a:buNone/>
            </a:pPr>
            <a:endParaRPr lang="en-US" dirty="0"/>
          </a:p>
          <a:p>
            <a:pPr marL="0" indent="0" algn="r">
              <a:buNone/>
            </a:pPr>
            <a:r>
              <a:rPr lang="en-US" sz="1000" dirty="0"/>
              <a:t>(Bailey, 2008; Burke et al., 2010)</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906272" cy="5391802"/>
          </a:xfrm>
        </p:spPr>
        <p:txBody>
          <a:bodyPr>
            <a:normAutofit/>
          </a:bodyPr>
          <a:lstStyle/>
          <a:p>
            <a:r>
              <a:rPr lang="en-US" sz="4400" dirty="0"/>
              <a:t>When you transcribe your data (pt.1)</a:t>
            </a:r>
          </a:p>
        </p:txBody>
      </p:sp>
      <p:sp>
        <p:nvSpPr>
          <p:cNvPr id="4" name="Slide Number Placeholder 3">
            <a:extLst>
              <a:ext uri="{FF2B5EF4-FFF2-40B4-BE49-F238E27FC236}">
                <a16:creationId xmlns:a16="http://schemas.microsoft.com/office/drawing/2014/main" id="{9B3E5DE8-AD1C-D012-D0FD-9294E574AE74}"/>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custDataLst>
      <p:tags r:id="rId1"/>
    </p:custDataLst>
    <p:extLst>
      <p:ext uri="{BB962C8B-B14F-4D97-AF65-F5344CB8AC3E}">
        <p14:creationId xmlns:p14="http://schemas.microsoft.com/office/powerpoint/2010/main" val="598586774"/>
      </p:ext>
    </p:extLst>
  </p:cSld>
  <p:clrMapOvr>
    <a:masterClrMapping/>
  </p:clrMapOvr>
  <mc:AlternateContent xmlns:mc="http://schemas.openxmlformats.org/markup-compatibility/2006" xmlns:p14="http://schemas.microsoft.com/office/powerpoint/2010/main">
    <mc:Choice Requires="p14">
      <p:transition spd="slow" p14:dur="2000" advClick="0" advTm="111200"/>
    </mc:Choice>
    <mc:Fallback xmlns="">
      <p:transition spd="slow" advClick="0" advTm="11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40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15000"/>
                            </p:stCondLst>
                            <p:childTnLst>
                              <p:par>
                                <p:cTn id="11" presetID="1" presetClass="entr" presetSubtype="0" fill="hold" grpId="0" nodeType="afterEffect">
                                  <p:stCondLst>
                                    <p:cond delay="191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34100"/>
                            </p:stCondLst>
                            <p:childTnLst>
                              <p:par>
                                <p:cTn id="14" presetID="1" presetClass="entr" presetSubtype="0" fill="hold" grpId="0" nodeType="afterEffect">
                                  <p:stCondLst>
                                    <p:cond delay="169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par>
                          <p:cTn id="16" fill="hold">
                            <p:stCondLst>
                              <p:cond delay="51000"/>
                            </p:stCondLst>
                            <p:childTnLst>
                              <p:par>
                                <p:cTn id="17" presetID="1"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par>
                          <p:cTn id="19" fill="hold">
                            <p:stCondLst>
                              <p:cond delay="51000"/>
                            </p:stCondLst>
                            <p:childTnLst>
                              <p:par>
                                <p:cTn id="20" presetID="1" presetClass="entr" presetSubtype="0" fill="hold" grpId="0" nodeType="afterEffect">
                                  <p:stCondLst>
                                    <p:cond delay="1600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385387" y="440827"/>
            <a:ext cx="7713685" cy="5664653"/>
          </a:xfrm>
        </p:spPr>
        <p:txBody>
          <a:bodyPr>
            <a:normAutofit/>
          </a:bodyPr>
          <a:lstStyle/>
          <a:p>
            <a:r>
              <a:rPr lang="en-US" dirty="0"/>
              <a:t>Combine transcripts + notes of non-verbal elements. </a:t>
            </a:r>
          </a:p>
          <a:p>
            <a:r>
              <a:rPr lang="en-GB" dirty="0"/>
              <a:t>Arrange an ergonomic workstation and take breaks.</a:t>
            </a:r>
          </a:p>
          <a:p>
            <a:r>
              <a:rPr lang="en-US" dirty="0"/>
              <a:t>Use line numbers in word processing software.</a:t>
            </a:r>
          </a:p>
          <a:p>
            <a:r>
              <a:rPr lang="en-US" dirty="0"/>
              <a:t>Use a Rich Text Format (.rtf).</a:t>
            </a:r>
          </a:p>
          <a:p>
            <a:pPr marL="0" indent="0">
              <a:buNone/>
            </a:pPr>
            <a:endParaRPr lang="en-US" dirty="0"/>
          </a:p>
          <a:p>
            <a:pPr marL="0" indent="0" algn="r">
              <a:buNone/>
            </a:pPr>
            <a:r>
              <a:rPr lang="en-US" dirty="0"/>
              <a:t>(Burke et al., 2010)</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959628" cy="5287670"/>
          </a:xfrm>
        </p:spPr>
        <p:txBody>
          <a:bodyPr>
            <a:normAutofit/>
          </a:bodyPr>
          <a:lstStyle/>
          <a:p>
            <a:r>
              <a:rPr lang="en-US" sz="4400" dirty="0"/>
              <a:t>When you transcribe your data (pt.2)</a:t>
            </a:r>
          </a:p>
        </p:txBody>
      </p:sp>
      <p:sp>
        <p:nvSpPr>
          <p:cNvPr id="4" name="Slide Number Placeholder 3">
            <a:extLst>
              <a:ext uri="{FF2B5EF4-FFF2-40B4-BE49-F238E27FC236}">
                <a16:creationId xmlns:a16="http://schemas.microsoft.com/office/drawing/2014/main" id="{1BC8C939-4D48-C029-F745-CEA43D232405}"/>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custDataLst>
      <p:tags r:id="rId1"/>
    </p:custDataLst>
    <p:extLst>
      <p:ext uri="{BB962C8B-B14F-4D97-AF65-F5344CB8AC3E}">
        <p14:creationId xmlns:p14="http://schemas.microsoft.com/office/powerpoint/2010/main" val="3737496702"/>
      </p:ext>
    </p:extLst>
  </p:cSld>
  <p:clrMapOvr>
    <a:masterClrMapping/>
  </p:clrMapOvr>
  <mc:AlternateContent xmlns:mc="http://schemas.openxmlformats.org/markup-compatibility/2006" xmlns:p14="http://schemas.microsoft.com/office/powerpoint/2010/main">
    <mc:Choice Requires="p14">
      <p:transition spd="slow" p14:dur="2000" advClick="0" advTm="59900"/>
    </mc:Choice>
    <mc:Fallback xmlns="">
      <p:transition spd="slow" advClick="0" advTm="5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5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20500"/>
                            </p:stCondLst>
                            <p:childTnLst>
                              <p:par>
                                <p:cTn id="8" presetID="1" presetClass="entr" presetSubtype="0" fill="hold" grpId="0" nodeType="afterEffect">
                                  <p:stCondLst>
                                    <p:cond delay="111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31600"/>
                            </p:stCondLst>
                            <p:childTnLst>
                              <p:par>
                                <p:cTn id="11" presetID="1" presetClass="entr" presetSubtype="0" fill="hold" grpId="0" nodeType="afterEffect">
                                  <p:stCondLst>
                                    <p:cond delay="111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42700"/>
                            </p:stCondLst>
                            <p:childTnLst>
                              <p:par>
                                <p:cTn id="14" presetID="1" presetClass="entr" presetSubtype="0" fill="hold" grpId="0" nodeType="afterEffect">
                                  <p:stCondLst>
                                    <p:cond delay="75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par>
                          <p:cTn id="16" fill="hold">
                            <p:stCondLst>
                              <p:cond delay="50200"/>
                            </p:stCondLst>
                            <p:childTnLst>
                              <p:par>
                                <p:cTn id="17" presetID="1" presetClass="entr" presetSubtype="0" fill="hold" grpId="0" nodeType="afterEffect">
                                  <p:stCondLst>
                                    <p:cond delay="710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394717" y="440827"/>
            <a:ext cx="7654407" cy="5664653"/>
          </a:xfrm>
        </p:spPr>
        <p:txBody>
          <a:bodyPr>
            <a:normAutofit/>
          </a:bodyPr>
          <a:lstStyle/>
          <a:p>
            <a:r>
              <a:rPr lang="en-US" dirty="0"/>
              <a:t>Determine budget a priori. </a:t>
            </a:r>
          </a:p>
          <a:p>
            <a:r>
              <a:rPr lang="en-US" dirty="0"/>
              <a:t>Discuss all the costs.</a:t>
            </a:r>
          </a:p>
          <a:p>
            <a:r>
              <a:rPr lang="en-US" dirty="0">
                <a:latin typeface="Open Sans Light"/>
                <a:ea typeface="Open Sans Light"/>
                <a:cs typeface="Open Sans Light"/>
              </a:rPr>
              <a:t>Ask to sign a confidentiality agreement!!!!!</a:t>
            </a:r>
            <a:endParaRPr lang="en-US" dirty="0"/>
          </a:p>
          <a:p>
            <a:r>
              <a:rPr lang="en-US" dirty="0"/>
              <a:t>What about small talk in interviews?</a:t>
            </a:r>
          </a:p>
          <a:p>
            <a:r>
              <a:rPr lang="en-US" dirty="0"/>
              <a:t>Check the quality of one finished transcript before sending more.</a:t>
            </a:r>
          </a:p>
          <a:p>
            <a:r>
              <a:rPr lang="en-US" dirty="0"/>
              <a:t>Use a transcribing log </a:t>
            </a:r>
            <a:r>
              <a:rPr lang="en-GB" dirty="0"/>
              <a:t>to track the transcription progress</a:t>
            </a:r>
            <a:r>
              <a:rPr lang="en-US" dirty="0"/>
              <a:t>.</a:t>
            </a:r>
          </a:p>
          <a:p>
            <a:endParaRPr lang="en-US" sz="2000" dirty="0"/>
          </a:p>
          <a:p>
            <a:pPr marL="0" indent="0" algn="r">
              <a:buNone/>
            </a:pPr>
            <a:r>
              <a:rPr lang="en-US" sz="1800" dirty="0"/>
              <a:t>(Burke, 2011; International Rescue Committee, 2017)</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987620" cy="5362814"/>
          </a:xfrm>
        </p:spPr>
        <p:txBody>
          <a:bodyPr>
            <a:normAutofit/>
          </a:bodyPr>
          <a:lstStyle/>
          <a:p>
            <a:r>
              <a:rPr lang="en-US" sz="4400" dirty="0"/>
              <a:t>When there is an external transcriber</a:t>
            </a:r>
          </a:p>
        </p:txBody>
      </p:sp>
      <p:sp>
        <p:nvSpPr>
          <p:cNvPr id="4" name="Slide Number Placeholder 3">
            <a:extLst>
              <a:ext uri="{FF2B5EF4-FFF2-40B4-BE49-F238E27FC236}">
                <a16:creationId xmlns:a16="http://schemas.microsoft.com/office/drawing/2014/main" id="{A7847F0A-0416-D3CD-69F8-C88BC0BD06FB}"/>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custDataLst>
      <p:tags r:id="rId1"/>
    </p:custDataLst>
    <p:extLst>
      <p:ext uri="{BB962C8B-B14F-4D97-AF65-F5344CB8AC3E}">
        <p14:creationId xmlns:p14="http://schemas.microsoft.com/office/powerpoint/2010/main" val="4018888728"/>
      </p:ext>
    </p:extLst>
  </p:cSld>
  <p:clrMapOvr>
    <a:masterClrMapping/>
  </p:clrMapOvr>
  <mc:AlternateContent xmlns:mc="http://schemas.openxmlformats.org/markup-compatibility/2006" xmlns:p14="http://schemas.microsoft.com/office/powerpoint/2010/main">
    <mc:Choice Requires="p14">
      <p:transition spd="slow" p14:dur="2000" advClick="0" advTm="84150"/>
    </mc:Choice>
    <mc:Fallback xmlns="">
      <p:transition spd="slow" advClick="0" advTm="8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70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18000"/>
                            </p:stCondLst>
                            <p:childTnLst>
                              <p:par>
                                <p:cTn id="11" presetID="1" presetClass="entr" presetSubtype="0" fill="hold" grpId="0" nodeType="afterEffect">
                                  <p:stCondLst>
                                    <p:cond delay="118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29800"/>
                            </p:stCondLst>
                            <p:childTnLst>
                              <p:par>
                                <p:cTn id="14" presetID="1" presetClass="entr" presetSubtype="0" fill="hold" grpId="0" nodeType="afterEffect">
                                  <p:stCondLst>
                                    <p:cond delay="70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par>
                          <p:cTn id="16" fill="hold">
                            <p:stCondLst>
                              <p:cond delay="36800"/>
                            </p:stCondLst>
                            <p:childTnLst>
                              <p:par>
                                <p:cTn id="17" presetID="1" presetClass="entr" presetSubtype="0" fill="hold" grpId="0" nodeType="afterEffect">
                                  <p:stCondLst>
                                    <p:cond delay="710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par>
                          <p:cTn id="19" fill="hold">
                            <p:stCondLst>
                              <p:cond delay="43900"/>
                            </p:stCondLst>
                            <p:childTnLst>
                              <p:par>
                                <p:cTn id="20" presetID="1" presetClass="entr" presetSubtype="0" fill="hold" grpId="0" nodeType="afterEffect">
                                  <p:stCondLst>
                                    <p:cond delay="870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childTnLst>
                          </p:cTn>
                        </p:par>
                        <p:par>
                          <p:cTn id="22" fill="hold">
                            <p:stCondLst>
                              <p:cond delay="52600"/>
                            </p:stCondLst>
                            <p:childTnLst>
                              <p:par>
                                <p:cTn id="23" presetID="1" presetClass="entr" presetSubtype="0" fill="hold" grpId="0" nodeType="afterEffect">
                                  <p:stCondLst>
                                    <p:cond delay="2900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394719" y="440827"/>
            <a:ext cx="7490540" cy="5654241"/>
          </a:xfrm>
        </p:spPr>
        <p:txBody>
          <a:bodyPr>
            <a:normAutofit/>
          </a:bodyPr>
          <a:lstStyle/>
          <a:p>
            <a:r>
              <a:rPr lang="en-US" sz="2000" dirty="0"/>
              <a:t>Provide transcribers with instructions.</a:t>
            </a:r>
          </a:p>
          <a:p>
            <a:r>
              <a:rPr lang="en-US" sz="2000" dirty="0"/>
              <a:t>Research aims to determine the level of detail. </a:t>
            </a:r>
          </a:p>
          <a:p>
            <a:r>
              <a:rPr lang="en-US" dirty="0" err="1"/>
              <a:t>S</a:t>
            </a:r>
            <a:r>
              <a:rPr lang="en-US" sz="2000" dirty="0" err="1"/>
              <a:t>tandardised</a:t>
            </a:r>
            <a:r>
              <a:rPr lang="en-US" sz="2000" dirty="0"/>
              <a:t> transcription symbols. E.g., Jefferson (2004).</a:t>
            </a:r>
            <a:endParaRPr lang="en-US" sz="2000" dirty="0">
              <a:highlight>
                <a:srgbClr val="FFFF00"/>
              </a:highlight>
            </a:endParaRPr>
          </a:p>
          <a:p>
            <a:r>
              <a:rPr lang="en-US" dirty="0"/>
              <a:t>Analysis software and/or archiving needs of specific formats. </a:t>
            </a:r>
          </a:p>
          <a:p>
            <a:r>
              <a:rPr lang="en-US" dirty="0"/>
              <a:t>Glossary of frequently used terms </a:t>
            </a:r>
            <a:r>
              <a:rPr lang="en-GB" dirty="0"/>
              <a:t>that are not common use</a:t>
            </a:r>
            <a:r>
              <a:rPr lang="en-US" dirty="0"/>
              <a:t>. </a:t>
            </a:r>
          </a:p>
          <a:p>
            <a:r>
              <a:rPr lang="en-US" dirty="0"/>
              <a:t>Share all info with the transcriber.</a:t>
            </a:r>
          </a:p>
          <a:p>
            <a:r>
              <a:rPr lang="en-US" dirty="0"/>
              <a:t>Double-check transcripts’ accuracy and quality.</a:t>
            </a:r>
            <a:endParaRPr lang="en-US" sz="2000" dirty="0"/>
          </a:p>
          <a:p>
            <a:pPr marL="0" indent="0" algn="r">
              <a:buNone/>
            </a:pPr>
            <a:endParaRPr lang="en-US" dirty="0"/>
          </a:p>
          <a:p>
            <a:pPr marL="0" indent="0" algn="r">
              <a:buNone/>
            </a:pPr>
            <a:r>
              <a:rPr lang="en-US" sz="1300" dirty="0"/>
              <a:t>(Burke, 2011; International Rescue Committee, 2017)</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922306" cy="5287670"/>
          </a:xfrm>
        </p:spPr>
        <p:txBody>
          <a:bodyPr>
            <a:normAutofit/>
          </a:bodyPr>
          <a:lstStyle/>
          <a:p>
            <a:r>
              <a:rPr lang="en-US" sz="4400" dirty="0"/>
              <a:t>When there is an external transcriber</a:t>
            </a:r>
          </a:p>
        </p:txBody>
      </p:sp>
      <p:sp>
        <p:nvSpPr>
          <p:cNvPr id="4" name="Slide Number Placeholder 3">
            <a:extLst>
              <a:ext uri="{FF2B5EF4-FFF2-40B4-BE49-F238E27FC236}">
                <a16:creationId xmlns:a16="http://schemas.microsoft.com/office/drawing/2014/main" id="{5D58DCB0-54AC-5B7F-7D07-938E12BE522F}"/>
              </a:ext>
            </a:extLst>
          </p:cNvPr>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6" name="Picture 5" descr="A close up of a document&#10;&#10;Description automatically generated">
            <a:extLst>
              <a:ext uri="{FF2B5EF4-FFF2-40B4-BE49-F238E27FC236}">
                <a16:creationId xmlns:a16="http://schemas.microsoft.com/office/drawing/2014/main" id="{CAF314DA-A0E3-BC79-218C-4EB54DB0D234}"/>
              </a:ext>
            </a:extLst>
          </p:cNvPr>
          <p:cNvPicPr>
            <a:picLocks noChangeAspect="1"/>
          </p:cNvPicPr>
          <p:nvPr/>
        </p:nvPicPr>
        <p:blipFill>
          <a:blip r:embed="rId4"/>
          <a:stretch>
            <a:fillRect/>
          </a:stretch>
        </p:blipFill>
        <p:spPr>
          <a:xfrm>
            <a:off x="-2189594" y="618437"/>
            <a:ext cx="6748436" cy="6349722"/>
          </a:xfrm>
          <a:prstGeom prst="rect">
            <a:avLst/>
          </a:prstGeom>
        </p:spPr>
      </p:pic>
    </p:spTree>
    <p:custDataLst>
      <p:tags r:id="rId1"/>
    </p:custDataLst>
    <p:extLst>
      <p:ext uri="{BB962C8B-B14F-4D97-AF65-F5344CB8AC3E}">
        <p14:creationId xmlns:p14="http://schemas.microsoft.com/office/powerpoint/2010/main" val="1167122316"/>
      </p:ext>
    </p:extLst>
  </p:cSld>
  <p:clrMapOvr>
    <a:masterClrMapping/>
  </p:clrMapOvr>
  <mc:AlternateContent xmlns:mc="http://schemas.openxmlformats.org/markup-compatibility/2006" xmlns:p14="http://schemas.microsoft.com/office/powerpoint/2010/main">
    <mc:Choice Requires="p14">
      <p:transition spd="slow" p14:dur="2000" advClick="0" advTm="136900"/>
    </mc:Choice>
    <mc:Fallback xmlns="">
      <p:transition spd="slow" advClick="0" advTm="13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10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12000"/>
                            </p:stCondLst>
                            <p:childTnLst>
                              <p:par>
                                <p:cTn id="11" presetID="1" presetClass="entr" presetSubtype="0" fill="hold" grpId="0" nodeType="afterEffect">
                                  <p:stCondLst>
                                    <p:cond delay="141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26100"/>
                            </p:stCondLst>
                            <p:childTnLst>
                              <p:par>
                                <p:cTn id="14" presetID="1" presetClass="entr" presetSubtype="0" fill="hold" grpId="0" nodeType="afterEffect">
                                  <p:stCondLst>
                                    <p:cond delay="198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par>
                          <p:cTn id="16" fill="hold">
                            <p:stCondLst>
                              <p:cond delay="45900"/>
                            </p:stCondLst>
                            <p:childTnLst>
                              <p:par>
                                <p:cTn id="17" presetID="1" presetClass="entr" presetSubtype="0" fill="hold" grpId="0" nodeType="afterEffect">
                                  <p:stCondLst>
                                    <p:cond delay="1140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par>
                          <p:cTn id="19" fill="hold">
                            <p:stCondLst>
                              <p:cond delay="57300"/>
                            </p:stCondLst>
                            <p:childTnLst>
                              <p:par>
                                <p:cTn id="20" presetID="1" presetClass="entr" presetSubtype="0" fill="hold" grpId="0" nodeType="afterEffect">
                                  <p:stCondLst>
                                    <p:cond delay="1400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childTnLst>
                          </p:cTn>
                        </p:par>
                        <p:par>
                          <p:cTn id="22" fill="hold">
                            <p:stCondLst>
                              <p:cond delay="71300"/>
                            </p:stCondLst>
                            <p:childTnLst>
                              <p:par>
                                <p:cTn id="23" presetID="1" presetClass="entr" presetSubtype="0" fill="hold" grpId="0" nodeType="afterEffect">
                                  <p:stCondLst>
                                    <p:cond delay="710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par>
                          <p:cTn id="25" fill="hold">
                            <p:stCondLst>
                              <p:cond delay="78400"/>
                            </p:stCondLst>
                            <p:childTnLst>
                              <p:par>
                                <p:cTn id="26" presetID="1" presetClass="entr" presetSubtype="0" fill="hold" grpId="0" nodeType="afterEffect">
                                  <p:stCondLst>
                                    <p:cond delay="12000"/>
                                  </p:stCondLst>
                                  <p:childTnLst>
                                    <p:set>
                                      <p:cBhvr>
                                        <p:cTn id="27" dur="1" fill="hold">
                                          <p:stCondLst>
                                            <p:cond delay="0"/>
                                          </p:stCondLst>
                                        </p:cTn>
                                        <p:tgtEl>
                                          <p:spTgt spid="2">
                                            <p:txEl>
                                              <p:pRg st="8" end="8"/>
                                            </p:txEl>
                                          </p:spTgt>
                                        </p:tgtEl>
                                        <p:attrNameLst>
                                          <p:attrName>style.visibility</p:attrName>
                                        </p:attrNameLst>
                                      </p:cBhvr>
                                      <p:to>
                                        <p:strVal val="visible"/>
                                      </p:to>
                                    </p:set>
                                  </p:childTnLst>
                                </p:cTn>
                              </p:par>
                            </p:childTnLst>
                          </p:cTn>
                        </p:par>
                        <p:par>
                          <p:cTn id="28" fill="hold">
                            <p:stCondLst>
                              <p:cond delay="90400"/>
                            </p:stCondLst>
                            <p:childTnLst>
                              <p:par>
                                <p:cTn id="29" presetID="14" presetClass="entr" presetSubtype="10" fill="hold" nodeType="afterEffect">
                                  <p:stCondLst>
                                    <p:cond delay="110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450702" y="440827"/>
            <a:ext cx="7623110" cy="5754700"/>
          </a:xfrm>
        </p:spPr>
        <p:txBody>
          <a:bodyPr>
            <a:normAutofit/>
          </a:bodyPr>
          <a:lstStyle/>
          <a:p>
            <a:r>
              <a:rPr lang="en-US" dirty="0"/>
              <a:t>First transcribe audio files in the original language and then translate them into target language.</a:t>
            </a:r>
            <a:endParaRPr lang="en-US" sz="2000" dirty="0"/>
          </a:p>
          <a:p>
            <a:r>
              <a:rPr lang="en-US" sz="2000" dirty="0"/>
              <a:t>Consider the risk of exposing participants’ identities </a:t>
            </a:r>
            <a:r>
              <a:rPr lang="en-GB" dirty="0"/>
              <a:t>by keeping vernacular expressions or other identifiers</a:t>
            </a:r>
            <a:r>
              <a:rPr lang="en-US" sz="2000" dirty="0"/>
              <a:t>.</a:t>
            </a:r>
          </a:p>
          <a:p>
            <a:r>
              <a:rPr lang="en-US" dirty="0"/>
              <a:t>Speed, tone, emphases, etc. can affect data interpretation.</a:t>
            </a:r>
          </a:p>
          <a:p>
            <a:pPr marL="0" indent="0" algn="r">
              <a:buNone/>
            </a:pPr>
            <a:endParaRPr lang="en-US" sz="1000" dirty="0"/>
          </a:p>
          <a:p>
            <a:pPr marL="0" indent="0" algn="r">
              <a:buNone/>
            </a:pPr>
            <a:endParaRPr lang="en-US" sz="1000" dirty="0"/>
          </a:p>
          <a:p>
            <a:pPr marL="0" indent="0" algn="r">
              <a:buNone/>
            </a:pPr>
            <a:endParaRPr lang="en-US" sz="1000" dirty="0"/>
          </a:p>
          <a:p>
            <a:pPr marL="0" indent="0" algn="r">
              <a:buNone/>
            </a:pPr>
            <a:endParaRPr lang="en-US" sz="1000" dirty="0"/>
          </a:p>
          <a:p>
            <a:pPr marL="0" indent="0" algn="r">
              <a:buNone/>
            </a:pPr>
            <a:r>
              <a:rPr lang="en-US" sz="1800" dirty="0"/>
              <a:t>(Bailey, 2008; International Rescue Committee, 2017)</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1" y="440827"/>
            <a:ext cx="4254758" cy="5287670"/>
          </a:xfrm>
        </p:spPr>
        <p:txBody>
          <a:bodyPr>
            <a:normAutofit/>
          </a:bodyPr>
          <a:lstStyle/>
          <a:p>
            <a:r>
              <a:rPr lang="en-US" sz="4300" dirty="0"/>
              <a:t>Transcriptions: general points</a:t>
            </a:r>
          </a:p>
        </p:txBody>
      </p:sp>
      <p:sp>
        <p:nvSpPr>
          <p:cNvPr id="4" name="Slide Number Placeholder 3">
            <a:extLst>
              <a:ext uri="{FF2B5EF4-FFF2-40B4-BE49-F238E27FC236}">
                <a16:creationId xmlns:a16="http://schemas.microsoft.com/office/drawing/2014/main" id="{8F34479F-9CCB-9106-90E8-253EEFAC45F4}"/>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custDataLst>
      <p:tags r:id="rId1"/>
    </p:custDataLst>
    <p:extLst>
      <p:ext uri="{BB962C8B-B14F-4D97-AF65-F5344CB8AC3E}">
        <p14:creationId xmlns:p14="http://schemas.microsoft.com/office/powerpoint/2010/main" val="297277519"/>
      </p:ext>
    </p:extLst>
  </p:cSld>
  <p:clrMapOvr>
    <a:masterClrMapping/>
  </p:clrMapOvr>
  <mc:AlternateContent xmlns:mc="http://schemas.openxmlformats.org/markup-compatibility/2006" xmlns:p14="http://schemas.microsoft.com/office/powerpoint/2010/main">
    <mc:Choice Requires="p14">
      <p:transition spd="slow" p14:dur="2000" advClick="0" advTm="74090"/>
    </mc:Choice>
    <mc:Fallback xmlns="">
      <p:transition spd="slow" advClick="0" advTm="7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75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18500"/>
                            </p:stCondLst>
                            <p:childTnLst>
                              <p:par>
                                <p:cTn id="11" presetID="1" presetClass="entr" presetSubtype="0" fill="hold" grpId="0" nodeType="afterEffect">
                                  <p:stCondLst>
                                    <p:cond delay="4225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60750"/>
                            </p:stCondLst>
                            <p:childTnLst>
                              <p:par>
                                <p:cTn id="14" presetID="1" presetClass="entr" presetSubtype="0" fill="hold" grpId="0" nodeType="afterEffect">
                                  <p:stCondLst>
                                    <p:cond delay="12500"/>
                                  </p:stCondLst>
                                  <p:childTnLst>
                                    <p:set>
                                      <p:cBhvr>
                                        <p:cTn id="15"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DEC7AE-079D-F0F7-4923-8E6E58F15162}"/>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
        <p:nvSpPr>
          <p:cNvPr id="5" name="Content Placeholder 4">
            <a:extLst>
              <a:ext uri="{FF2B5EF4-FFF2-40B4-BE49-F238E27FC236}">
                <a16:creationId xmlns:a16="http://schemas.microsoft.com/office/drawing/2014/main" id="{3481ED2B-B860-F4C0-0527-DC2145A69EF5}"/>
              </a:ext>
            </a:extLst>
          </p:cNvPr>
          <p:cNvSpPr txBox="1">
            <a:spLocks noGrp="1"/>
          </p:cNvSpPr>
          <p:nvPr>
            <p:ph idx="4294967295"/>
          </p:nvPr>
        </p:nvSpPr>
        <p:spPr>
          <a:xfrm>
            <a:off x="0" y="0"/>
            <a:ext cx="6096000" cy="6858000"/>
          </a:xfrm>
          <a:prstGeom prst="rect">
            <a:avLst/>
          </a:prstGeom>
          <a:solidFill>
            <a:schemeClr val="bg1"/>
          </a:solidFill>
        </p:spPr>
        <p:txBody>
          <a:bodyPr wrap="square" rtlCol="0">
            <a:noAutofit/>
          </a:bodyPr>
          <a:lstStyle/>
          <a:p>
            <a:pPr marL="0" indent="0">
              <a:lnSpc>
                <a:spcPct val="107000"/>
              </a:lnSpc>
              <a:spcAft>
                <a:spcPts val="800"/>
              </a:spcAft>
              <a:buNone/>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Thank you so much and because you mentioned the differences uhm on the top of your head what what are the striking differences that come to mind if you think of the different regions</a:t>
            </a:r>
            <a:br>
              <a:rPr lang="en-US" sz="1100" kern="100" dirty="0">
                <a:effectLst/>
                <a:latin typeface="Calibri" panose="020F0502020204030204" pitchFamily="34" charset="0"/>
                <a:ea typeface="Calibri" panose="020F0502020204030204" pitchFamily="34" charset="0"/>
                <a:cs typeface="Times New Roman" panose="02020603050405020304" pitchFamily="18" charset="0"/>
              </a:rPr>
            </a:b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uuhhh</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that’s ok so you can choose the aspects that you want to focus on yeah it’s uhm this is just from my perspective and it’s very general but I would say uhm one difference is is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kinda</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the role of different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in the regions is slightly different In West Africa they have a lot of very strong farmer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and the farmer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are or farmer federations in some cases, are quite central to and have become more and more so uhm to the farmer research networks and so they are able to kind of use their uhm I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wanna</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call it maybe social capital but anyway they use their connections with farmers in many different regions and many different farmers uhm to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ahhh</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create a large network of farmers and they can be doing uhm this this work that can be part of an FRN for example </a:t>
            </a:r>
            <a:r>
              <a:rPr lang="en-US" sz="1100" kern="100" dirty="0">
                <a:latin typeface="Calibri" panose="020F0502020204030204" pitchFamily="34" charset="0"/>
                <a:ea typeface="Calibri" panose="020F0502020204030204" pitchFamily="34" charset="0"/>
                <a:cs typeface="Times New Roman" panose="02020603050405020304" pitchFamily="18" charset="0"/>
              </a:rPr>
              <a:t>a</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nd uhm obviously there there’s differences in crops in farming techniques in climate in you know soils uhm you know there’s many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many</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other differences uhm in East and Southern Africa NGOs are often the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that are more central to uhm the development of an FRN uhm could be an NGO or a civil society organization or a community-based organization hmm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hmm</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and then uhm</a:t>
            </a:r>
            <a:r>
              <a:rPr lang="en-US" sz="1100" kern="100" dirty="0">
                <a:latin typeface="Calibri" panose="020F0502020204030204" pitchFamily="34" charset="0"/>
                <a:ea typeface="Calibri" panose="020F0502020204030204" pitchFamily="34" charset="0"/>
                <a:cs typeface="Times New Roman" panose="02020603050405020304" pitchFamily="18" charset="0"/>
              </a:rPr>
              <a:t>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in the Andes it’s kind of a mix I and I think you know the interesting thing is the Andes is just the depth of of an experience and uhm his history with participatory meth methods </a:t>
            </a:r>
            <a:r>
              <a:rPr lang="en-US" sz="1100" kern="100" dirty="0">
                <a:latin typeface="Calibri" panose="020F0502020204030204" pitchFamily="34" charset="0"/>
                <a:ea typeface="Calibri" panose="020F0502020204030204" pitchFamily="34" charset="0"/>
                <a:cs typeface="Times New Roman" panose="02020603050405020304" pitchFamily="18" charset="0"/>
              </a:rPr>
              <a:t>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 I you know there’s there’s a long history of emancipatory movements and uhm farmer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centred</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uhm research and practice etcetera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etcetera</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so there’s I they’re just each region has its own specificities and its own strengths really</a:t>
            </a:r>
          </a:p>
          <a:p>
            <a:pPr marL="0" indent="0" algn="ctr">
              <a:lnSpc>
                <a:spcPct val="107000"/>
              </a:lnSpc>
              <a:spcAft>
                <a:spcPts val="800"/>
              </a:spcAft>
              <a:buNone/>
            </a:pPr>
            <a:r>
              <a:rPr lang="en-US" sz="1100" kern="100" dirty="0">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That’s a really hard question </a:t>
            </a:r>
            <a:r>
              <a:rPr lang="en-US" sz="1100" kern="100" dirty="0">
                <a:latin typeface="Calibri" panose="020F0502020204030204" pitchFamily="34" charset="0"/>
                <a:ea typeface="Calibri" panose="020F0502020204030204" pitchFamily="34" charset="0"/>
                <a:cs typeface="Times New Roman" panose="02020603050405020304" pitchFamily="18" charset="0"/>
              </a:rPr>
              <a:t>u</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hm well I think in West Africa this a strength is just the number of farmers that they can reach quite uhm with with the kinds of infrastructures and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that they have uhm can reach a lot of farmers uh quite effectively Uhm so that certainly is one </a:t>
            </a:r>
            <a:r>
              <a:rPr lang="en-US" sz="1100" kern="100" dirty="0">
                <a:latin typeface="Calibri" panose="020F0502020204030204" pitchFamily="34" charset="0"/>
                <a:ea typeface="Calibri" panose="020F0502020204030204" pitchFamily="34" charset="0"/>
                <a:cs typeface="Times New Roman" panose="02020603050405020304" pitchFamily="18" charset="0"/>
              </a:rPr>
              <a:t>u</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hm I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it’s you know the thing’s that it varies a lot by project that’s that’s the other thing</a:t>
            </a:r>
            <a:br>
              <a:rPr lang="en-US" sz="1100" kern="100" dirty="0">
                <a:effectLst/>
                <a:latin typeface="Calibri" panose="020F0502020204030204" pitchFamily="34" charset="0"/>
                <a:ea typeface="Calibri" panose="020F0502020204030204" pitchFamily="34" charset="0"/>
                <a:cs typeface="Times New Roman" panose="02020603050405020304" pitchFamily="18" charset="0"/>
              </a:rPr>
            </a:b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hmm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hmm</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Aft>
                <a:spcPts val="800"/>
              </a:spcAft>
              <a:buNone/>
            </a:pPr>
            <a:r>
              <a:rPr lang="en-US" sz="1100" kern="100" dirty="0">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wanting to bring in also farmers’ knowledge like that’s the important thing I think is that you uh uh  is that you also hopefully I think most of the FRNs really are uhm paying attention to farmer knowledge and to local knowledge and to different forms of it sometimes traditional and indigenous knowledge as well</a:t>
            </a:r>
            <a:endParaRPr lang="en-GB" sz="1100" dirty="0"/>
          </a:p>
        </p:txBody>
      </p:sp>
      <p:sp>
        <p:nvSpPr>
          <p:cNvPr id="6" name="TextBox 5">
            <a:extLst>
              <a:ext uri="{FF2B5EF4-FFF2-40B4-BE49-F238E27FC236}">
                <a16:creationId xmlns:a16="http://schemas.microsoft.com/office/drawing/2014/main" id="{6D5BD3DD-6007-7423-37F7-A13869E4E145}"/>
              </a:ext>
            </a:extLst>
          </p:cNvPr>
          <p:cNvSpPr txBox="1"/>
          <p:nvPr/>
        </p:nvSpPr>
        <p:spPr>
          <a:xfrm>
            <a:off x="6096000" y="0"/>
            <a:ext cx="6096000" cy="6858000"/>
          </a:xfrm>
          <a:prstGeom prst="rect">
            <a:avLst/>
          </a:prstGeom>
          <a:solidFill>
            <a:schemeClr val="accent2">
              <a:lumMod val="20000"/>
              <a:lumOff val="80000"/>
            </a:schemeClr>
          </a:solidFill>
        </p:spPr>
        <p:txBody>
          <a:bodyPr wrap="square" lIns="91440" tIns="45720" rIns="91440" bIns="45720" rtlCol="0" anchor="t">
            <a:noAutofit/>
          </a:bodyPr>
          <a:lstStyle/>
          <a:p>
            <a:pPr>
              <a:lnSpc>
                <a:spcPct val="107000"/>
              </a:lnSpc>
              <a:spcAft>
                <a:spcPts val="800"/>
              </a:spcAft>
            </a:pPr>
            <a:r>
              <a:rPr lang="en-US" sz="105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I</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Thank you so much. And, because you mentioned the differences, uhm, on the top of your head, what, what are the striking differences that come to mind if you think of the different regions?</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50" kern="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FR01</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050" kern="100" dirty="0" err="1">
                <a:effectLst/>
                <a:latin typeface="Calibri" panose="020F0502020204030204" pitchFamily="34" charset="0"/>
                <a:ea typeface="Calibri" panose="020F0502020204030204" pitchFamily="34" charset="0"/>
                <a:cs typeface="Times New Roman" panose="02020603050405020304" pitchFamily="18" charset="0"/>
              </a:rPr>
              <a:t>uuhhh</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that’s… ok, so]…</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I: [you can choose the aspects that you want to focus on]…</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50" kern="100" dirty="0">
                <a:latin typeface="Calibri" panose="020F0502020204030204" pitchFamily="34" charset="0"/>
                <a:ea typeface="Calibri" panose="020F0502020204030204" pitchFamily="34" charset="0"/>
                <a:cs typeface="Times New Roman" panose="02020603050405020304" pitchFamily="18" charset="0"/>
              </a:rPr>
              <a:t>FR01</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yeah… it’s uhm.. this is just from my perspective and it’s very general, but I would say uhm… one difference is, is </a:t>
            </a:r>
            <a:r>
              <a:rPr lang="en-US" sz="1050" kern="100" dirty="0" err="1">
                <a:effectLst/>
                <a:latin typeface="Calibri" panose="020F0502020204030204" pitchFamily="34" charset="0"/>
                <a:ea typeface="Calibri" panose="020F0502020204030204" pitchFamily="34" charset="0"/>
                <a:cs typeface="Times New Roman" panose="02020603050405020304" pitchFamily="18" charset="0"/>
              </a:rPr>
              <a:t>kinda</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the role of different </a:t>
            </a:r>
            <a:r>
              <a:rPr lang="en-US" sz="105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in the regions is slightly different. In West Africa they have a lot of very strong farmer </a:t>
            </a:r>
            <a:r>
              <a:rPr lang="en-US" sz="105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and the farmer </a:t>
            </a:r>
            <a:r>
              <a:rPr lang="en-US" sz="105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are, or farmer federations in some cases, are quite central to… and have become more and more so uhm… to the farmer research networks and so they are able to kind of use their uhm…I </a:t>
            </a:r>
            <a:r>
              <a:rPr lang="en-US" sz="1050" kern="100" dirty="0" err="1">
                <a:effectLst/>
                <a:latin typeface="Calibri" panose="020F0502020204030204" pitchFamily="34" charset="0"/>
                <a:ea typeface="Calibri" panose="020F0502020204030204" pitchFamily="34" charset="0"/>
                <a:cs typeface="Times New Roman" panose="02020603050405020304" pitchFamily="18" charset="0"/>
              </a:rPr>
              <a:t>wanna</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call it maybe social capital, but anyway they use their connections with farmers in many different regions and many different farmers uhm to… </a:t>
            </a:r>
            <a:r>
              <a:rPr lang="en-US" sz="1050" kern="100" dirty="0" err="1">
                <a:effectLst/>
                <a:latin typeface="Calibri" panose="020F0502020204030204" pitchFamily="34" charset="0"/>
                <a:ea typeface="Calibri" panose="020F0502020204030204" pitchFamily="34" charset="0"/>
                <a:cs typeface="Times New Roman" panose="02020603050405020304" pitchFamily="18" charset="0"/>
              </a:rPr>
              <a:t>ahhh</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…create a large network of farmers and they can be doing uhm, this, this work that can be part of an FRN for example. And uhm… obviously, there, there’s differences in crops, in farming techniques, in climate, in… you know, soils uhm, you know, there’s many many other differences. Uhm, in East and Southern Africa NGOs are often the </a:t>
            </a:r>
            <a:r>
              <a:rPr lang="en-US" sz="105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that are more central to uhm the development of an FRN. Uhm… could be an NGO or a civil society organization, or a [community-based organization]…</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I: [hmm hmm]</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50" kern="100" dirty="0">
                <a:latin typeface="Calibri" panose="020F0502020204030204" pitchFamily="34" charset="0"/>
                <a:ea typeface="Calibri" panose="020F0502020204030204" pitchFamily="34" charset="0"/>
                <a:cs typeface="Times New Roman" panose="02020603050405020304" pitchFamily="18" charset="0"/>
              </a:rPr>
              <a:t>FR01</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And then…uhm…in the Andes it’s kind of a mix, I… and I think, you know, the interesting thing is the Andes is just the depth of, of an experience and uhm… his- history with participatory meth, methods. So, I, you know there’s, there’s a </a:t>
            </a:r>
            <a:r>
              <a:rPr lang="en-US" sz="1050" kern="100" dirty="0" err="1">
                <a:effectLst/>
                <a:latin typeface="Calibri" panose="020F0502020204030204" pitchFamily="34" charset="0"/>
                <a:ea typeface="Calibri" panose="020F0502020204030204" pitchFamily="34" charset="0"/>
                <a:cs typeface="Times New Roman" panose="02020603050405020304" pitchFamily="18" charset="0"/>
              </a:rPr>
              <a:t>lo:ng</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history of emancipatory movements and uhm, farmer </a:t>
            </a:r>
            <a:r>
              <a:rPr lang="en-US" sz="1050" kern="100" dirty="0" err="1">
                <a:effectLst/>
                <a:latin typeface="Calibri" panose="020F0502020204030204" pitchFamily="34" charset="0"/>
                <a:ea typeface="Calibri" panose="020F0502020204030204" pitchFamily="34" charset="0"/>
                <a:cs typeface="Times New Roman" panose="02020603050405020304" pitchFamily="18" charset="0"/>
              </a:rPr>
              <a:t>centred</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uhm… research and practice etcetera, etcetera, so there’s I…they’re just, each region has its own specificities and its own strengths really.</a:t>
            </a:r>
          </a:p>
          <a:p>
            <a:pPr algn="ctr">
              <a:lnSpc>
                <a:spcPct val="107000"/>
              </a:lnSpc>
              <a:spcAft>
                <a:spcPts val="800"/>
              </a:spcAft>
            </a:pPr>
            <a:r>
              <a:rPr lang="en-US" sz="1050" kern="1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1050" kern="100" dirty="0">
                <a:latin typeface="Calibri" panose="020F0502020204030204" pitchFamily="34" charset="0"/>
                <a:ea typeface="Calibri" panose="020F0502020204030204" pitchFamily="34" charset="0"/>
                <a:cs typeface="Times New Roman" panose="02020603050405020304" pitchFamily="18" charset="0"/>
              </a:rPr>
              <a:t>FR01</a:t>
            </a:r>
            <a:r>
              <a:rPr lang="en-US" sz="1050" kern="100" dirty="0">
                <a:effectLst/>
                <a:latin typeface="Calibri"/>
                <a:ea typeface="Calibri"/>
                <a:cs typeface="Times New Roman"/>
              </a:rPr>
              <a:t>: ((</a:t>
            </a:r>
            <a:r>
              <a:rPr lang="en-US" sz="1050" i="1" kern="100" dirty="0">
                <a:effectLst/>
                <a:latin typeface="Calibri"/>
                <a:ea typeface="Calibri"/>
                <a:cs typeface="Times New Roman"/>
              </a:rPr>
              <a:t>laughs</a:t>
            </a:r>
            <a:r>
              <a:rPr lang="en-US" sz="1050" kern="100" dirty="0">
                <a:effectLst/>
                <a:latin typeface="Calibri"/>
                <a:ea typeface="Calibri"/>
                <a:cs typeface="Times New Roman"/>
              </a:rPr>
              <a:t>))…That’s a really hard question! Uhm…well, I think in West Africa this, a strength is just the number of farmers that they can reach quite uhm, with, with the kinds of infrastructures and </a:t>
            </a:r>
            <a:r>
              <a:rPr lang="en-US" sz="1050" kern="100" dirty="0" err="1">
                <a:effectLst/>
                <a:latin typeface="Calibri"/>
                <a:ea typeface="Calibri"/>
                <a:cs typeface="Times New Roman"/>
              </a:rPr>
              <a:t>organisations</a:t>
            </a:r>
            <a:r>
              <a:rPr lang="en-US" sz="1050" kern="100" dirty="0">
                <a:effectLst/>
                <a:latin typeface="Calibri"/>
                <a:ea typeface="Calibri"/>
                <a:cs typeface="Times New Roman"/>
              </a:rPr>
              <a:t> that they have uhm… can reach a lot of farmers uh.. quite effectively. Uhm…so, that certainly is one… Uhm, I…I, and, and, it’s, you know, the thing’s that it varies a lot by project. That’s, [that’s the other thing]…</a:t>
            </a:r>
          </a:p>
          <a:p>
            <a:pPr>
              <a:lnSpc>
                <a:spcPct val="107000"/>
              </a:lnSpc>
              <a:spcAft>
                <a:spcPts val="800"/>
              </a:spcAft>
            </a:pPr>
            <a:r>
              <a:rPr lang="en-US" sz="1050" kern="100" dirty="0">
                <a:latin typeface="Calibri" panose="020F0502020204030204" pitchFamily="34" charset="0"/>
                <a:ea typeface="Calibri" panose="020F0502020204030204" pitchFamily="34" charset="0"/>
                <a:cs typeface="Times New Roman" panose="02020603050405020304" pitchFamily="18" charset="0"/>
              </a:rPr>
              <a:t>I: [hmm hmm]</a:t>
            </a:r>
          </a:p>
          <a:p>
            <a:pPr algn="ctr">
              <a:lnSpc>
                <a:spcPct val="107000"/>
              </a:lnSpc>
              <a:spcAft>
                <a:spcPts val="800"/>
              </a:spcAft>
            </a:pPr>
            <a:r>
              <a:rPr lang="en-US" sz="1050" kern="1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1050" kern="100" dirty="0">
                <a:latin typeface="Calibri" panose="020F0502020204030204" pitchFamily="34" charset="0"/>
                <a:ea typeface="Calibri" panose="020F0502020204030204" pitchFamily="34" charset="0"/>
                <a:cs typeface="Times New Roman" panose="02020603050405020304" pitchFamily="18" charset="0"/>
              </a:rPr>
              <a:t>F</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R01: wanting to bring in also farmers’ knowledge, like </a:t>
            </a:r>
            <a:r>
              <a:rPr lang="en-US" sz="1050" u="sng" kern="100" dirty="0">
                <a:effectLst/>
                <a:latin typeface="Calibri" panose="020F0502020204030204" pitchFamily="34" charset="0"/>
                <a:ea typeface="Calibri" panose="020F0502020204030204" pitchFamily="34" charset="0"/>
                <a:cs typeface="Times New Roman" panose="02020603050405020304" pitchFamily="18" charset="0"/>
              </a:rPr>
              <a:t>that’s the important thing</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I think. Is that you…</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I: [uh, uh]</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FR01: [is that you] also, hopefully I think most of the FRNs really are uhm.. paying attention to farmer knowledge and to local knowledge and to different forms of it, sometimes traditional and indigenous knowledge as well.</a:t>
            </a:r>
            <a:endParaRPr lang="en-GB" sz="1050" dirty="0"/>
          </a:p>
        </p:txBody>
      </p:sp>
    </p:spTree>
    <p:custDataLst>
      <p:tags r:id="rId1"/>
    </p:custDataLst>
    <p:extLst>
      <p:ext uri="{BB962C8B-B14F-4D97-AF65-F5344CB8AC3E}">
        <p14:creationId xmlns:p14="http://schemas.microsoft.com/office/powerpoint/2010/main" val="1205953906"/>
      </p:ext>
    </p:extLst>
  </p:cSld>
  <p:clrMapOvr>
    <a:masterClrMapping/>
  </p:clrMapOvr>
  <mc:AlternateContent xmlns:mc="http://schemas.openxmlformats.org/markup-compatibility/2006" xmlns:p14="http://schemas.microsoft.com/office/powerpoint/2010/main">
    <mc:Choice Requires="p14">
      <p:transition spd="slow" p14:dur="2000" advClick="0" advTm="123980"/>
    </mc:Choice>
    <mc:Fallback xmlns="">
      <p:transition spd="slow" advClick="0" advTm="12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073835-B8BB-9DF9-EBF7-4E48136FA3C9}"/>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
        <p:nvSpPr>
          <p:cNvPr id="6" name="TextBox 5">
            <a:extLst>
              <a:ext uri="{FF2B5EF4-FFF2-40B4-BE49-F238E27FC236}">
                <a16:creationId xmlns:a16="http://schemas.microsoft.com/office/drawing/2014/main" id="{F422F3D0-A0AB-2F76-6844-187133940D42}"/>
              </a:ext>
            </a:extLst>
          </p:cNvPr>
          <p:cNvSpPr txBox="1"/>
          <p:nvPr/>
        </p:nvSpPr>
        <p:spPr>
          <a:xfrm>
            <a:off x="3048000" y="0"/>
            <a:ext cx="6096000" cy="6858000"/>
          </a:xfrm>
          <a:prstGeom prst="rect">
            <a:avLst/>
          </a:prstGeom>
          <a:solidFill>
            <a:schemeClr val="accent2">
              <a:lumMod val="20000"/>
              <a:lumOff val="80000"/>
            </a:schemeClr>
          </a:solidFill>
        </p:spPr>
        <p:txBody>
          <a:bodyPr wrap="square" lIns="91440" tIns="45720" rIns="91440" bIns="45720" rtlCol="0" anchor="t">
            <a:noAutofit/>
          </a:bodyPr>
          <a:lstStyle/>
          <a:p>
            <a:pPr>
              <a:lnSpc>
                <a:spcPct val="107000"/>
              </a:lnSpc>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 Thank you so much. And, because you mentioned the differences, uhm, on the top of your head, what, what are the striking differences that come to mind if you think of the different regions?</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latin typeface="Calibri" panose="020F0502020204030204" pitchFamily="34" charset="0"/>
                <a:ea typeface="Calibri" panose="020F0502020204030204" pitchFamily="34" charset="0"/>
                <a:cs typeface="Times New Roman" panose="02020603050405020304" pitchFamily="18" charset="0"/>
              </a:rPr>
              <a:t>FR01</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uuhhh</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that’s… ok, so]…</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 [you can choose the aspects that you want to focus on]…</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latin typeface="Calibri" panose="020F0502020204030204" pitchFamily="34" charset="0"/>
                <a:ea typeface="Calibri" panose="020F0502020204030204" pitchFamily="34" charset="0"/>
                <a:cs typeface="Times New Roman" panose="02020603050405020304" pitchFamily="18" charset="0"/>
              </a:rPr>
              <a:t>FR01</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yeah… it’s uhm.. this is just from my perspective and it’s very general, but I would say uhm… one difference is, is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kinda</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the role of different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in the regions is slightly different. In West Africa they have a lot of very strong farmer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and the farmer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are, or farmer federations in some cases, are quite central to… and have become more and more so uhm… to the farmer research networks and so they are able to kind of use their uhm…I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wanna</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call it maybe social capital, but anyway they use their connections with farmers in many different regions and many different farmers uhm to…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ahhh</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…create a large network of farmers and they can be doing uhm, this, this work that can be part of an FRN for example. And uhm… obviously, there, there’s differences in crops, in farming techniques, in climate, in… you know, soils uhm, you know, there’s many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many</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other differences. Uhm, in East and Southern Africa NGOs are often the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that are more central to uhm the development of an FRN. Uhm… could be an NGO or a civil society organization, or a [community-based organization]…</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 [hmm hmm]</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latin typeface="Calibri" panose="020F0502020204030204" pitchFamily="34" charset="0"/>
                <a:ea typeface="Calibri" panose="020F0502020204030204" pitchFamily="34" charset="0"/>
                <a:cs typeface="Times New Roman" panose="02020603050405020304" pitchFamily="18" charset="0"/>
              </a:rPr>
              <a:t>FR01</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And then…uhm…in the Andes it’s kind of a mix, I… and I think, you know, the interesting thing is the Andes is just the depth of, of an experience and uhm… his- history with participatory meth, methods. So, I, you know there’s, there’s a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lo:ng</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history of emancipatory movements and uhm, farmer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centred</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uhm… research and practice etcetera, etcetera, so there’s I…they’re just, each region has its own specificities and its own strengths really.</a:t>
            </a:r>
          </a:p>
        </p:txBody>
      </p:sp>
      <p:pic>
        <p:nvPicPr>
          <p:cNvPr id="4" name="GMT20230719-143833_Recording">
            <a:hlinkClick r:id="" action="ppaction://media"/>
            <a:extLst>
              <a:ext uri="{FF2B5EF4-FFF2-40B4-BE49-F238E27FC236}">
                <a16:creationId xmlns:a16="http://schemas.microsoft.com/office/drawing/2014/main" id="{6C790F66-FB7C-C1EC-817E-2127E7D047D4}"/>
              </a:ext>
            </a:extLst>
          </p:cNvPr>
          <p:cNvPicPr>
            <a:picLocks noChangeAspect="1"/>
          </p:cNvPicPr>
          <p:nvPr>
            <a:audioFile r:link="rId2"/>
            <p:extLst>
              <p:ext uri="{DAA4B4D4-6D71-4841-9C94-3DE7FCFB9230}">
                <p14:media xmlns:p14="http://schemas.microsoft.com/office/powerpoint/2010/main" r:embed="rId3">
                  <p14:trim st="389000" end="563240"/>
                </p14:media>
              </p:ext>
            </p:extLst>
          </p:nvPr>
        </p:nvPicPr>
        <p:blipFill>
          <a:blip r:embed="rId6"/>
          <a:stretch>
            <a:fillRect/>
          </a:stretch>
        </p:blipFill>
        <p:spPr>
          <a:xfrm>
            <a:off x="4847218" y="1896787"/>
            <a:ext cx="1841817" cy="1841817"/>
          </a:xfrm>
          <a:prstGeom prst="rect">
            <a:avLst/>
          </a:prstGeom>
        </p:spPr>
      </p:pic>
    </p:spTree>
    <p:custDataLst>
      <p:tags r:id="rId1"/>
    </p:custDataLst>
    <p:extLst>
      <p:ext uri="{BB962C8B-B14F-4D97-AF65-F5344CB8AC3E}">
        <p14:creationId xmlns:p14="http://schemas.microsoft.com/office/powerpoint/2010/main" val="2534028405"/>
      </p:ext>
    </p:extLst>
  </p:cSld>
  <p:clrMapOvr>
    <a:masterClrMapping/>
  </p:clrMapOvr>
  <mc:AlternateContent xmlns:mc="http://schemas.openxmlformats.org/markup-compatibility/2006" xmlns:p14="http://schemas.microsoft.com/office/powerpoint/2010/main">
    <mc:Choice Requires="p14">
      <p:transition spd="slow" p14:dur="2000" advClick="0" advTm="162000"/>
    </mc:Choice>
    <mc:Fallback xmlns="">
      <p:transition spd="slow" advClick="0" advTm="1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0"/>
                                  </p:stCondLst>
                                  <p:childTnLst>
                                    <p:cmd type="call" cmd="playFrom(0.0)">
                                      <p:cBhvr>
                                        <p:cTn id="6" dur="15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DEC7AE-079D-F0F7-4923-8E6E58F15162}"/>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
        <p:nvSpPr>
          <p:cNvPr id="5" name="Content Placeholder 4">
            <a:extLst>
              <a:ext uri="{FF2B5EF4-FFF2-40B4-BE49-F238E27FC236}">
                <a16:creationId xmlns:a16="http://schemas.microsoft.com/office/drawing/2014/main" id="{3481ED2B-B860-F4C0-0527-DC2145A69EF5}"/>
              </a:ext>
            </a:extLst>
          </p:cNvPr>
          <p:cNvSpPr txBox="1">
            <a:spLocks noGrp="1"/>
          </p:cNvSpPr>
          <p:nvPr>
            <p:ph idx="4294967295"/>
          </p:nvPr>
        </p:nvSpPr>
        <p:spPr>
          <a:xfrm>
            <a:off x="0" y="0"/>
            <a:ext cx="6096000" cy="6858000"/>
          </a:xfrm>
          <a:prstGeom prst="rect">
            <a:avLst/>
          </a:prstGeom>
          <a:solidFill>
            <a:schemeClr val="bg1"/>
          </a:solidFill>
        </p:spPr>
        <p:txBody>
          <a:bodyPr wrap="square" rtlCol="0">
            <a:noAutofit/>
          </a:bodyPr>
          <a:lstStyle/>
          <a:p>
            <a:pPr marL="0" indent="0">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Thank you so much </a:t>
            </a:r>
            <a:r>
              <a:rPr lang="en-US" sz="1400" kern="100" dirty="0">
                <a:latin typeface="Calibri" panose="020F0502020204030204" pitchFamily="34" charset="0"/>
                <a:ea typeface="Calibri" panose="020F0502020204030204" pitchFamily="34" charset="0"/>
                <a:cs typeface="Times New Roman" panose="02020603050405020304" pitchFamily="18" charset="0"/>
              </a:rPr>
              <a:t>a</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nd because you mentioned the differences uhm on the top of your head what what are the striking differences that come to mind if you think of the different regions</a:t>
            </a:r>
            <a:r>
              <a:rPr lang="en-US"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uuhhh</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that’s ok so you can choose the aspects that you want to focus on yeah it’s uhm this is just from my perspective and it’s very general but I would say uhm one difference is is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kinda</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the role of different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in the regions is slightly different in West Africa they have a lot of very strong farmer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and the farmer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are or farmer federations in some cases are quite central to and have become more and more so uhm to the farmer research networks and so they are able to kind of use their uhm I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wanna</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call it maybe social capital but anyway they use their connections with farmers in many different regions and many different farmers uhm to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ahhh</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create a large network of farmers and they can be doing uhm this this work that can be part of an FRN for example</a:t>
            </a:r>
            <a:r>
              <a:rPr lang="en-US" sz="1400" kern="100" dirty="0">
                <a:latin typeface="Calibri" panose="020F0502020204030204" pitchFamily="34" charset="0"/>
                <a:ea typeface="Calibri" panose="020F0502020204030204" pitchFamily="34" charset="0"/>
                <a:cs typeface="Times New Roman" panose="02020603050405020304" pitchFamily="18" charset="0"/>
              </a:rPr>
              <a:t> a</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nd uhm obviously there there’s differences in crops in farming techniques in climate in you know soils uhm you know there’s many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many</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other differences</a:t>
            </a:r>
            <a:r>
              <a:rPr lang="en-US" sz="1400" kern="100" dirty="0">
                <a:latin typeface="Calibri" panose="020F0502020204030204" pitchFamily="34" charset="0"/>
                <a:ea typeface="Calibri" panose="020F0502020204030204" pitchFamily="34" charset="0"/>
                <a:cs typeface="Times New Roman" panose="02020603050405020304" pitchFamily="18" charset="0"/>
              </a:rPr>
              <a:t> u</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hm in East and Southern Africa NGOs are often the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that are more central to uhm the development of an FRN </a:t>
            </a:r>
            <a:r>
              <a:rPr lang="en-US" sz="1400" kern="100" dirty="0">
                <a:latin typeface="Calibri" panose="020F0502020204030204" pitchFamily="34" charset="0"/>
                <a:ea typeface="Calibri" panose="020F0502020204030204" pitchFamily="34" charset="0"/>
                <a:cs typeface="Times New Roman" panose="02020603050405020304" pitchFamily="18" charset="0"/>
              </a:rPr>
              <a:t>u</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hm could be an NGO or a civil society organization or a community-based organization hmm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hmm</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and then uhm in the Andes it’s kind of a mix I and I think you know the interesting thing is the Andes is just the depth of of an experience and uhm his history with participatory meth methods so I you know there’s there’s a long history of emancipatory movements and uhm, farmer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centred</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uhm research and practice etcetera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etcetera</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so there’s I they’re just each region has its own specificities and its own strengths really</a:t>
            </a:r>
          </a:p>
        </p:txBody>
      </p:sp>
      <p:sp>
        <p:nvSpPr>
          <p:cNvPr id="6" name="TextBox 5">
            <a:extLst>
              <a:ext uri="{FF2B5EF4-FFF2-40B4-BE49-F238E27FC236}">
                <a16:creationId xmlns:a16="http://schemas.microsoft.com/office/drawing/2014/main" id="{6D5BD3DD-6007-7423-37F7-A13869E4E145}"/>
              </a:ext>
            </a:extLst>
          </p:cNvPr>
          <p:cNvSpPr txBox="1"/>
          <p:nvPr/>
        </p:nvSpPr>
        <p:spPr>
          <a:xfrm>
            <a:off x="6096000" y="0"/>
            <a:ext cx="6096000" cy="6858000"/>
          </a:xfrm>
          <a:prstGeom prst="rect">
            <a:avLst/>
          </a:prstGeom>
          <a:solidFill>
            <a:schemeClr val="accent2">
              <a:lumMod val="20000"/>
              <a:lumOff val="80000"/>
            </a:schemeClr>
          </a:solidFill>
        </p:spPr>
        <p:txBody>
          <a:bodyPr wrap="square" lIns="91440" tIns="45720" rIns="91440" bIns="45720" rtlCol="0" anchor="t">
            <a:noAutofit/>
          </a:bodyPr>
          <a:lstStyle/>
          <a:p>
            <a:pPr>
              <a:lnSpc>
                <a:spcPct val="107000"/>
              </a:lnSpc>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 Thank you so much. And, because you mentioned the differences, uhm, on the top of your head, what, what are the striking differences that come to mind if you think of the different regions?</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latin typeface="Calibri" panose="020F0502020204030204" pitchFamily="34" charset="0"/>
                <a:ea typeface="Calibri" panose="020F0502020204030204" pitchFamily="34" charset="0"/>
                <a:cs typeface="Times New Roman" panose="02020603050405020304" pitchFamily="18" charset="0"/>
              </a:rPr>
              <a:t>FR01</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a:t>
            </a:r>
            <a:r>
              <a:rPr lang="en-US" sz="1400" kern="100" dirty="0" err="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uuhhh</a:t>
            </a:r>
            <a:r>
              <a:rPr lang="en-US" sz="14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that’s… ok, so]…</a:t>
            </a:r>
            <a:endParaRPr lang="en-GB" sz="14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 </a:t>
            </a:r>
            <a:r>
              <a:rPr lang="en-US" sz="14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[you can choose the aspects that you want to focus on]…</a:t>
            </a:r>
            <a:endParaRPr lang="en-GB" sz="14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latin typeface="Calibri" panose="020F0502020204030204" pitchFamily="34" charset="0"/>
                <a:ea typeface="Calibri" panose="020F0502020204030204" pitchFamily="34" charset="0"/>
                <a:cs typeface="Times New Roman" panose="02020603050405020304" pitchFamily="18" charset="0"/>
              </a:rPr>
              <a:t>FR01</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yeah… it’s uhm.. this is just from my perspective and it’s very general, but I would say uhm… one difference is, is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kinda</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the role of different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in the regions is slightly different. In West Africa they have a lot of very strong farmer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and the farmer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are, or farmer federations in some cases, are quite central to… and have become more and more so uhm… to the farmer research networks and so they are able to kind of use their uhm…I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wanna</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call it maybe social capital, but anyway they use their connections with farmers in many different regions and many different farmers uhm to…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ahhh</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…create a large network of farmers and they can be doing uhm, this, this work that can be part of an FRN for example. And uhm… obviously, there, there’s differences in crops, in farming techniques, in climate, in… you know, soils uhm, you know, there’s many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many</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other differences. Uhm, in East and Southern Africa NGOs are often the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that are more central to uhm the development of an FRN. Uhm… could be an NGO or a civil society organization, or a </a:t>
            </a:r>
            <a:r>
              <a:rPr lang="en-US" sz="14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[community-based organization]…</a:t>
            </a:r>
            <a:endParaRPr lang="en-GB" sz="14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 </a:t>
            </a:r>
            <a:r>
              <a:rPr lang="en-US" sz="14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[hmm hmm]</a:t>
            </a:r>
            <a:endParaRPr lang="en-GB" sz="14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latin typeface="Calibri" panose="020F0502020204030204" pitchFamily="34" charset="0"/>
                <a:ea typeface="Calibri" panose="020F0502020204030204" pitchFamily="34" charset="0"/>
                <a:cs typeface="Times New Roman" panose="02020603050405020304" pitchFamily="18" charset="0"/>
              </a:rPr>
              <a:t>FR01</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And then…uhm…in the Andes it’s kind of a mix, I… and I think, you know, the interesting thing is the Andes is just the depth of, of an experience and uhm… his- history with participatory meth, methods. So, I, you know there’s, there’s a </a:t>
            </a:r>
            <a:r>
              <a:rPr lang="en-US" sz="1400" kern="100" dirty="0" err="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lo:ng</a:t>
            </a:r>
            <a:r>
              <a:rPr lang="en-US" sz="14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history of emancipatory movements and uhm, farmer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centred</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uhm… research and practice etcetera, etcetera, so there’s I…they’re just, each region has its own specificities and its own strengths really.</a:t>
            </a:r>
          </a:p>
        </p:txBody>
      </p:sp>
    </p:spTree>
    <p:custDataLst>
      <p:tags r:id="rId1"/>
    </p:custDataLst>
    <p:extLst>
      <p:ext uri="{BB962C8B-B14F-4D97-AF65-F5344CB8AC3E}">
        <p14:creationId xmlns:p14="http://schemas.microsoft.com/office/powerpoint/2010/main" val="3737725085"/>
      </p:ext>
    </p:extLst>
  </p:cSld>
  <p:clrMapOvr>
    <a:masterClrMapping/>
  </p:clrMapOvr>
  <mc:AlternateContent xmlns:mc="http://schemas.openxmlformats.org/markup-compatibility/2006" xmlns:p14="http://schemas.microsoft.com/office/powerpoint/2010/main">
    <mc:Choice Requires="p14">
      <p:transition spd="slow" p14:dur="2000" advClick="0" advTm="96090"/>
    </mc:Choice>
    <mc:Fallback xmlns="">
      <p:transition spd="slow" advClick="0" advTm="9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B269FA-C059-DD44-A96F-E8A1DA4FB062}"/>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
        <p:nvSpPr>
          <p:cNvPr id="3" name="TextBox 2">
            <a:extLst>
              <a:ext uri="{FF2B5EF4-FFF2-40B4-BE49-F238E27FC236}">
                <a16:creationId xmlns:a16="http://schemas.microsoft.com/office/drawing/2014/main" id="{700416A7-BED1-85CC-E333-BF999229AD80}"/>
              </a:ext>
            </a:extLst>
          </p:cNvPr>
          <p:cNvSpPr txBox="1"/>
          <p:nvPr/>
        </p:nvSpPr>
        <p:spPr>
          <a:xfrm>
            <a:off x="2966483" y="0"/>
            <a:ext cx="6259033" cy="6858000"/>
          </a:xfrm>
          <a:prstGeom prst="rect">
            <a:avLst/>
          </a:prstGeom>
          <a:solidFill>
            <a:schemeClr val="accent2">
              <a:lumMod val="20000"/>
              <a:lumOff val="80000"/>
            </a:schemeClr>
          </a:solidFill>
        </p:spPr>
        <p:txBody>
          <a:bodyPr wrap="square" lIns="91440" tIns="45720" rIns="91440" bIns="45720" rtlCol="0" anchor="t">
            <a:noAutofit/>
          </a:bodyPr>
          <a:lstStyle/>
          <a:p>
            <a:pPr>
              <a:lnSpc>
                <a:spcPct val="107000"/>
              </a:lnSpc>
              <a:spcAft>
                <a:spcPts val="800"/>
              </a:spcAft>
            </a:pPr>
            <a:r>
              <a:rPr lang="en-US" sz="2800" kern="100" dirty="0">
                <a:latin typeface="Calibri" panose="020F0502020204030204" pitchFamily="34" charset="0"/>
                <a:ea typeface="Calibri" panose="020F0502020204030204" pitchFamily="34" charset="0"/>
                <a:cs typeface="Times New Roman" panose="02020603050405020304" pitchFamily="18" charset="0"/>
              </a:rPr>
              <a:t>FR01</a:t>
            </a:r>
            <a:r>
              <a:rPr lang="en-US" sz="2800" kern="100" dirty="0">
                <a:effectLst/>
                <a:latin typeface="Calibri"/>
                <a:ea typeface="Calibri"/>
                <a:cs typeface="Times New Roman"/>
              </a:rPr>
              <a:t>: ((</a:t>
            </a:r>
            <a:r>
              <a:rPr lang="en-US" sz="2800" i="1" kern="100" dirty="0">
                <a:effectLst/>
                <a:latin typeface="Calibri"/>
                <a:ea typeface="Calibri"/>
                <a:cs typeface="Times New Roman"/>
              </a:rPr>
              <a:t>laughs</a:t>
            </a:r>
            <a:r>
              <a:rPr lang="en-US" sz="2800" kern="100" dirty="0">
                <a:effectLst/>
                <a:latin typeface="Calibri"/>
                <a:ea typeface="Calibri"/>
                <a:cs typeface="Times New Roman"/>
              </a:rPr>
              <a:t>))…That’s a really hard question! Uhm…well, I think in West Africa this, a strength is just the number of farmers that they can reach quite uhm, with, with the kinds of infrastructures and </a:t>
            </a:r>
            <a:r>
              <a:rPr lang="en-US" sz="2800" kern="100" dirty="0" err="1">
                <a:effectLst/>
                <a:latin typeface="Calibri"/>
                <a:ea typeface="Calibri"/>
                <a:cs typeface="Times New Roman"/>
              </a:rPr>
              <a:t>organisations</a:t>
            </a:r>
            <a:r>
              <a:rPr lang="en-US" sz="2800" kern="100" dirty="0">
                <a:effectLst/>
                <a:latin typeface="Calibri"/>
                <a:ea typeface="Calibri"/>
                <a:cs typeface="Times New Roman"/>
              </a:rPr>
              <a:t> that they have uhm… can reach a lot of farmers uh.. quite effectively. Uhm…so, that certainly is one… Uhm, I…I, and, and, it’s, you know, the thing’s that it varies a lot by project. That’s, [that’s the other thing]…</a:t>
            </a:r>
          </a:p>
          <a:p>
            <a:pPr>
              <a:lnSpc>
                <a:spcPct val="107000"/>
              </a:lnSpc>
              <a:spcAft>
                <a:spcPts val="800"/>
              </a:spcAft>
            </a:pPr>
            <a:r>
              <a:rPr lang="en-US" sz="2800" kern="100" dirty="0">
                <a:latin typeface="Calibri"/>
                <a:ea typeface="Calibri"/>
                <a:cs typeface="Times New Roman"/>
              </a:rPr>
              <a:t>I: [hmm hmm]</a:t>
            </a:r>
            <a:endParaRPr lang="en-US" sz="2800" kern="100" dirty="0">
              <a:effectLst/>
              <a:latin typeface="Calibri"/>
              <a:ea typeface="Calibri"/>
              <a:cs typeface="Times New Roman"/>
            </a:endParaRPr>
          </a:p>
        </p:txBody>
      </p:sp>
      <p:pic>
        <p:nvPicPr>
          <p:cNvPr id="4" name="GMT20230719-143833_Recording">
            <a:hlinkClick r:id="" action="ppaction://media"/>
            <a:extLst>
              <a:ext uri="{FF2B5EF4-FFF2-40B4-BE49-F238E27FC236}">
                <a16:creationId xmlns:a16="http://schemas.microsoft.com/office/drawing/2014/main" id="{3892C8BC-2703-AFAD-D53C-6A6795529C49}"/>
              </a:ext>
            </a:extLst>
          </p:cNvPr>
          <p:cNvPicPr>
            <a:picLocks noChangeAspect="1"/>
          </p:cNvPicPr>
          <p:nvPr>
            <a:audioFile r:link="rId1"/>
            <p:extLst>
              <p:ext uri="{DAA4B4D4-6D71-4841-9C94-3DE7FCFB9230}">
                <p14:media xmlns:p14="http://schemas.microsoft.com/office/powerpoint/2010/main" r:embed="rId2">
                  <p14:trim st="562500" end="507240"/>
                </p14:media>
              </p:ext>
            </p:extLst>
          </p:nvPr>
        </p:nvPicPr>
        <p:blipFill>
          <a:blip r:embed="rId5"/>
          <a:stretch>
            <a:fillRect/>
          </a:stretch>
        </p:blipFill>
        <p:spPr>
          <a:xfrm>
            <a:off x="5091035" y="2241395"/>
            <a:ext cx="1187605" cy="1187605"/>
          </a:xfrm>
          <a:prstGeom prst="rect">
            <a:avLst/>
          </a:prstGeom>
        </p:spPr>
      </p:pic>
    </p:spTree>
    <p:extLst>
      <p:ext uri="{BB962C8B-B14F-4D97-AF65-F5344CB8AC3E}">
        <p14:creationId xmlns:p14="http://schemas.microsoft.com/office/powerpoint/2010/main" val="2112893829"/>
      </p:ext>
    </p:extLst>
  </p:cSld>
  <p:clrMapOvr>
    <a:masterClrMapping/>
  </p:clrMapOvr>
  <mc:AlternateContent xmlns:mc="http://schemas.openxmlformats.org/markup-compatibility/2006" xmlns:p14="http://schemas.microsoft.com/office/powerpoint/2010/main">
    <mc:Choice Requires="p14">
      <p:transition spd="slow" p14:dur="2000" advClick="0" advTm="40120"/>
    </mc:Choice>
    <mc:Fallback xmlns="">
      <p:transition spd="slow" advClick="0" advTm="40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8000"/>
                                  </p:stCondLst>
                                  <p:childTnLst>
                                    <p:cmd type="call" cmd="playFrom(0.0)">
                                      <p:cBhvr>
                                        <p:cTn id="6" dur="3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DACC71-0C15-7D3D-6C96-44610ED44C79}"/>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
        <p:nvSpPr>
          <p:cNvPr id="5" name="Content Placeholder 4">
            <a:extLst>
              <a:ext uri="{FF2B5EF4-FFF2-40B4-BE49-F238E27FC236}">
                <a16:creationId xmlns:a16="http://schemas.microsoft.com/office/drawing/2014/main" id="{8B5DBF3A-5D0A-B819-BBA3-17F0FA787CFF}"/>
              </a:ext>
            </a:extLst>
          </p:cNvPr>
          <p:cNvSpPr txBox="1">
            <a:spLocks/>
          </p:cNvSpPr>
          <p:nvPr/>
        </p:nvSpPr>
        <p:spPr>
          <a:xfrm>
            <a:off x="0" y="0"/>
            <a:ext cx="5932967" cy="6858000"/>
          </a:xfrm>
          <a:prstGeom prst="rect">
            <a:avLst/>
          </a:prstGeom>
          <a:solidFill>
            <a:schemeClr val="bg1"/>
          </a:solidFill>
        </p:spPr>
        <p:txBody>
          <a:bodyPr vert="horz" wrap="square" lIns="91440" tIns="45720" rIns="91440" bIns="45720" rtlCol="0">
            <a:no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lang="en-US" sz="20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US" sz="2800" kern="100" dirty="0">
                <a:latin typeface="Calibri" panose="020F0502020204030204" pitchFamily="34" charset="0"/>
                <a:ea typeface="Calibri" panose="020F0502020204030204" pitchFamily="34" charset="0"/>
                <a:cs typeface="Times New Roman" panose="02020603050405020304" pitchFamily="18" charset="0"/>
              </a:rPr>
              <a:t>That’s a really hard question uhm well I think in West Africa this a strength is just the number of farmers that they can reach quite uhm with with the kinds of infrastructures and </a:t>
            </a:r>
            <a:r>
              <a:rPr lang="en-US" sz="2800" kern="100" dirty="0" err="1">
                <a:latin typeface="Calibri" panose="020F0502020204030204" pitchFamily="34" charset="0"/>
                <a:ea typeface="Calibri" panose="020F0502020204030204" pitchFamily="34" charset="0"/>
                <a:cs typeface="Times New Roman" panose="02020603050405020304" pitchFamily="18" charset="0"/>
              </a:rPr>
              <a:t>organisations</a:t>
            </a:r>
            <a:r>
              <a:rPr lang="en-US" sz="2800" kern="100" dirty="0">
                <a:latin typeface="Calibri" panose="020F0502020204030204" pitchFamily="34" charset="0"/>
                <a:ea typeface="Calibri" panose="020F0502020204030204" pitchFamily="34" charset="0"/>
                <a:cs typeface="Times New Roman" panose="02020603050405020304" pitchFamily="18" charset="0"/>
              </a:rPr>
              <a:t> that they have uhm can reach a lot of farmers uh quite effectively uhm so that certainly is one uhm I </a:t>
            </a:r>
            <a:r>
              <a:rPr lang="en-US" sz="2800" kern="100" dirty="0" err="1">
                <a:latin typeface="Calibri" panose="020F0502020204030204" pitchFamily="34" charset="0"/>
                <a:ea typeface="Calibri" panose="020F0502020204030204" pitchFamily="34" charset="0"/>
                <a:cs typeface="Times New Roman" panose="02020603050405020304" pitchFamily="18" charset="0"/>
              </a:rPr>
              <a:t>I</a:t>
            </a:r>
            <a:r>
              <a:rPr lang="en-US" sz="2800" kern="100" dirty="0">
                <a:latin typeface="Calibri" panose="020F0502020204030204" pitchFamily="34" charset="0"/>
                <a:ea typeface="Calibri" panose="020F0502020204030204" pitchFamily="34" charset="0"/>
                <a:cs typeface="Times New Roman" panose="02020603050405020304" pitchFamily="18" charset="0"/>
              </a:rPr>
              <a:t> and </a:t>
            </a:r>
            <a:r>
              <a:rPr lang="en-US" sz="2800" kern="100" dirty="0" err="1">
                <a:latin typeface="Calibri" panose="020F0502020204030204" pitchFamily="34" charset="0"/>
                <a:ea typeface="Calibri" panose="020F0502020204030204" pitchFamily="34" charset="0"/>
                <a:cs typeface="Times New Roman" panose="02020603050405020304" pitchFamily="18" charset="0"/>
              </a:rPr>
              <a:t>and</a:t>
            </a:r>
            <a:r>
              <a:rPr lang="en-US" sz="2800" kern="100" dirty="0">
                <a:latin typeface="Calibri" panose="020F0502020204030204" pitchFamily="34" charset="0"/>
                <a:ea typeface="Calibri" panose="020F0502020204030204" pitchFamily="34" charset="0"/>
                <a:cs typeface="Times New Roman" panose="02020603050405020304" pitchFamily="18" charset="0"/>
              </a:rPr>
              <a:t> it’s you know the thing’s that it varies a lot by project that’s that’s the other thing</a:t>
            </a:r>
            <a:br>
              <a:rPr lang="en-US" sz="2800" kern="100" dirty="0">
                <a:latin typeface="Calibri" panose="020F0502020204030204" pitchFamily="34" charset="0"/>
                <a:ea typeface="Calibri" panose="020F0502020204030204" pitchFamily="34" charset="0"/>
                <a:cs typeface="Times New Roman" panose="02020603050405020304" pitchFamily="18" charset="0"/>
              </a:rPr>
            </a:br>
            <a:r>
              <a:rPr lang="en-US" sz="2800" kern="100" dirty="0">
                <a:latin typeface="Calibri" panose="020F0502020204030204" pitchFamily="34" charset="0"/>
                <a:ea typeface="Calibri" panose="020F0502020204030204" pitchFamily="34" charset="0"/>
                <a:cs typeface="Times New Roman" panose="02020603050405020304" pitchFamily="18" charset="0"/>
              </a:rPr>
              <a:t>hmm </a:t>
            </a:r>
            <a:r>
              <a:rPr lang="en-US" sz="2800" kern="100" dirty="0" err="1">
                <a:latin typeface="Calibri" panose="020F0502020204030204" pitchFamily="34" charset="0"/>
                <a:ea typeface="Calibri" panose="020F0502020204030204" pitchFamily="34" charset="0"/>
                <a:cs typeface="Times New Roman" panose="02020603050405020304" pitchFamily="18" charset="0"/>
              </a:rPr>
              <a:t>hmm</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3BD070D-DDDF-2C1E-EF91-42A7619E295C}"/>
              </a:ext>
            </a:extLst>
          </p:cNvPr>
          <p:cNvSpPr txBox="1"/>
          <p:nvPr/>
        </p:nvSpPr>
        <p:spPr>
          <a:xfrm>
            <a:off x="5932967" y="0"/>
            <a:ext cx="6259033" cy="6858000"/>
          </a:xfrm>
          <a:prstGeom prst="rect">
            <a:avLst/>
          </a:prstGeom>
          <a:solidFill>
            <a:schemeClr val="accent2">
              <a:lumMod val="20000"/>
              <a:lumOff val="80000"/>
            </a:schemeClr>
          </a:solidFill>
        </p:spPr>
        <p:txBody>
          <a:bodyPr wrap="square" lIns="91440" tIns="45720" rIns="91440" bIns="45720" rtlCol="0" anchor="t">
            <a:noAutofit/>
          </a:bodyPr>
          <a:lstStyle/>
          <a:p>
            <a:pPr>
              <a:lnSpc>
                <a:spcPct val="107000"/>
              </a:lnSpc>
              <a:spcAft>
                <a:spcPts val="800"/>
              </a:spcAft>
            </a:pPr>
            <a:r>
              <a:rPr lang="en-US" sz="2800" kern="100" dirty="0">
                <a:latin typeface="Calibri" panose="020F0502020204030204" pitchFamily="34" charset="0"/>
                <a:ea typeface="Calibri" panose="020F0502020204030204" pitchFamily="34" charset="0"/>
                <a:cs typeface="Times New Roman" panose="02020603050405020304" pitchFamily="18" charset="0"/>
              </a:rPr>
              <a:t>FR01</a:t>
            </a:r>
            <a:r>
              <a:rPr lang="en-US" sz="2800" kern="100" dirty="0">
                <a:effectLst/>
                <a:latin typeface="Calibri"/>
                <a:ea typeface="Calibri"/>
                <a:cs typeface="Times New Roman"/>
              </a:rPr>
              <a:t>: </a:t>
            </a:r>
            <a:r>
              <a:rPr lang="en-US" sz="2800" kern="100" dirty="0">
                <a:effectLst/>
                <a:highlight>
                  <a:srgbClr val="00FFFF"/>
                </a:highlight>
                <a:latin typeface="Calibri"/>
                <a:ea typeface="Calibri"/>
                <a:cs typeface="Times New Roman"/>
              </a:rPr>
              <a:t>((</a:t>
            </a:r>
            <a:r>
              <a:rPr lang="en-US" sz="2800" i="1" kern="100" dirty="0">
                <a:effectLst/>
                <a:highlight>
                  <a:srgbClr val="00FFFF"/>
                </a:highlight>
                <a:latin typeface="Calibri"/>
                <a:ea typeface="Calibri"/>
                <a:cs typeface="Times New Roman"/>
              </a:rPr>
              <a:t>laughs</a:t>
            </a:r>
            <a:r>
              <a:rPr lang="en-US" sz="2800" kern="100" dirty="0">
                <a:effectLst/>
                <a:highlight>
                  <a:srgbClr val="00FFFF"/>
                </a:highlight>
                <a:latin typeface="Calibri"/>
                <a:ea typeface="Calibri"/>
                <a:cs typeface="Times New Roman"/>
              </a:rPr>
              <a:t>))</a:t>
            </a:r>
            <a:r>
              <a:rPr lang="en-US" sz="2800" kern="100" dirty="0">
                <a:effectLst/>
                <a:latin typeface="Calibri"/>
                <a:ea typeface="Calibri"/>
                <a:cs typeface="Times New Roman"/>
              </a:rPr>
              <a:t>…That’s a really hard question! Uhm…well, I think in West Africa this, a strength is just the number of farmers that they can reach quite uhm, with, with the kinds of infrastructures and </a:t>
            </a:r>
            <a:r>
              <a:rPr lang="en-US" sz="2800" kern="100" dirty="0" err="1">
                <a:effectLst/>
                <a:latin typeface="Calibri"/>
                <a:ea typeface="Calibri"/>
                <a:cs typeface="Times New Roman"/>
              </a:rPr>
              <a:t>organisations</a:t>
            </a:r>
            <a:r>
              <a:rPr lang="en-US" sz="2800" kern="100" dirty="0">
                <a:effectLst/>
                <a:latin typeface="Calibri"/>
                <a:ea typeface="Calibri"/>
                <a:cs typeface="Times New Roman"/>
              </a:rPr>
              <a:t> that they have uhm… can reach a lot of farmers uh.. quite effectively. Uhm…so, that certainly is one… Uhm, I…I, and, and, it’s, you know, the thing’s that it varies a lot by project. That’s, [that’s the other thing]…</a:t>
            </a:r>
          </a:p>
          <a:p>
            <a:pPr>
              <a:lnSpc>
                <a:spcPct val="107000"/>
              </a:lnSpc>
              <a:spcAft>
                <a:spcPts val="800"/>
              </a:spcAft>
            </a:pPr>
            <a:r>
              <a:rPr lang="en-US" sz="2800" kern="100" dirty="0">
                <a:latin typeface="Calibri"/>
                <a:ea typeface="Calibri"/>
                <a:cs typeface="Times New Roman"/>
              </a:rPr>
              <a:t>I: [hmm hmm]</a:t>
            </a:r>
            <a:endParaRPr lang="en-US" sz="2800" kern="100" dirty="0">
              <a:effectLst/>
              <a:latin typeface="Calibri"/>
              <a:ea typeface="Calibri"/>
              <a:cs typeface="Times New Roman"/>
            </a:endParaRPr>
          </a:p>
        </p:txBody>
      </p:sp>
    </p:spTree>
    <p:custDataLst>
      <p:tags r:id="rId1"/>
    </p:custDataLst>
    <p:extLst>
      <p:ext uri="{BB962C8B-B14F-4D97-AF65-F5344CB8AC3E}">
        <p14:creationId xmlns:p14="http://schemas.microsoft.com/office/powerpoint/2010/main" val="2335287087"/>
      </p:ext>
    </p:extLst>
  </p:cSld>
  <p:clrMapOvr>
    <a:masterClrMapping/>
  </p:clrMapOvr>
  <mc:AlternateContent xmlns:mc="http://schemas.openxmlformats.org/markup-compatibility/2006" xmlns:p14="http://schemas.microsoft.com/office/powerpoint/2010/main">
    <mc:Choice Requires="p14">
      <p:transition spd="slow" p14:dur="2000" advClick="0" advTm="34030"/>
    </mc:Choice>
    <mc:Fallback xmlns="">
      <p:transition spd="slow" advClick="0" advTm="34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9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9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20E-31B3-2F4A-A144-D6AED0783AA0}"/>
              </a:ext>
            </a:extLst>
          </p:cNvPr>
          <p:cNvSpPr>
            <a:spLocks noGrp="1"/>
          </p:cNvSpPr>
          <p:nvPr>
            <p:ph type="title"/>
          </p:nvPr>
        </p:nvSpPr>
        <p:spPr/>
        <p:txBody>
          <a:bodyPr>
            <a:normAutofit/>
          </a:bodyPr>
          <a:lstStyle/>
          <a:p>
            <a:r>
              <a:rPr lang="en-US" dirty="0"/>
              <a:t>Transcriptions Procedures</a:t>
            </a:r>
          </a:p>
        </p:txBody>
      </p:sp>
      <p:sp>
        <p:nvSpPr>
          <p:cNvPr id="3" name="Subtitle 2">
            <a:extLst>
              <a:ext uri="{FF2B5EF4-FFF2-40B4-BE49-F238E27FC236}">
                <a16:creationId xmlns:a16="http://schemas.microsoft.com/office/drawing/2014/main" id="{B85C8D04-D240-6D4B-ACEC-09A59370111B}"/>
              </a:ext>
            </a:extLst>
          </p:cNvPr>
          <p:cNvSpPr>
            <a:spLocks noGrp="1"/>
          </p:cNvSpPr>
          <p:nvPr>
            <p:ph type="subTitle" idx="1"/>
          </p:nvPr>
        </p:nvSpPr>
        <p:spPr/>
        <p:txBody>
          <a:bodyPr/>
          <a:lstStyle/>
          <a:p>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Transcriptions</a:t>
            </a:r>
            <a:endParaRPr lang="en-US" dirty="0"/>
          </a:p>
        </p:txBody>
      </p:sp>
    </p:spTree>
    <p:extLst>
      <p:ext uri="{BB962C8B-B14F-4D97-AF65-F5344CB8AC3E}">
        <p14:creationId xmlns:p14="http://schemas.microsoft.com/office/powerpoint/2010/main" val="1407877366"/>
      </p:ext>
    </p:extLst>
  </p:cSld>
  <p:clrMapOvr>
    <a:masterClrMapping/>
  </p:clrMapOvr>
  <mc:AlternateContent xmlns:mc="http://schemas.openxmlformats.org/markup-compatibility/2006" xmlns:p14="http://schemas.microsoft.com/office/powerpoint/2010/main">
    <mc:Choice Requires="p14">
      <p:transition spd="slow" p14:dur="2000" advClick="0" advTm="6782"/>
    </mc:Choice>
    <mc:Fallback xmlns="">
      <p:transition spd="slow" advClick="0" advTm="678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565489-88AA-F10B-F3F9-130AA6680376}"/>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
        <p:nvSpPr>
          <p:cNvPr id="3" name="TextBox 2">
            <a:extLst>
              <a:ext uri="{FF2B5EF4-FFF2-40B4-BE49-F238E27FC236}">
                <a16:creationId xmlns:a16="http://schemas.microsoft.com/office/drawing/2014/main" id="{760C9101-B383-6526-06FD-2A6CDE8FAF90}"/>
              </a:ext>
            </a:extLst>
          </p:cNvPr>
          <p:cNvSpPr txBox="1"/>
          <p:nvPr/>
        </p:nvSpPr>
        <p:spPr>
          <a:xfrm>
            <a:off x="3089148" y="0"/>
            <a:ext cx="6259033" cy="6858000"/>
          </a:xfrm>
          <a:prstGeom prst="rect">
            <a:avLst/>
          </a:prstGeom>
          <a:solidFill>
            <a:schemeClr val="accent2">
              <a:lumMod val="20000"/>
              <a:lumOff val="80000"/>
            </a:schemeClr>
          </a:solidFill>
        </p:spPr>
        <p:txBody>
          <a:bodyPr wrap="square" lIns="91440" tIns="45720" rIns="91440" bIns="45720" rtlCol="0" anchor="t">
            <a:noAutofit/>
          </a:bodyPr>
          <a:lstStyle/>
          <a:p>
            <a:pPr>
              <a:lnSpc>
                <a:spcPct val="107000"/>
              </a:lnSpc>
              <a:spcAft>
                <a:spcPts val="800"/>
              </a:spcAft>
            </a:pPr>
            <a:r>
              <a:rPr lang="en-US" sz="2800" kern="100" dirty="0">
                <a:latin typeface="Calibri" panose="020F0502020204030204" pitchFamily="34" charset="0"/>
                <a:ea typeface="Calibri" panose="020F0502020204030204" pitchFamily="34" charset="0"/>
                <a:cs typeface="Times New Roman" panose="02020603050405020304" pitchFamily="18" charset="0"/>
              </a:rPr>
              <a:t>FR01</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wanting to bring in also farmers’ knowledge, like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that’s the important thing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I think. Is that you…</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I: [uh, uh]</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kern="100" dirty="0">
                <a:latin typeface="Calibri" panose="020F0502020204030204" pitchFamily="34" charset="0"/>
                <a:ea typeface="Calibri" panose="020F0502020204030204" pitchFamily="34" charset="0"/>
                <a:cs typeface="Times New Roman" panose="02020603050405020304" pitchFamily="18" charset="0"/>
              </a:rPr>
              <a:t>FR01</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[is that you] also, hopefully I think most of the FRNs really are uhm.. paying attention to farmer knowledge and to local knowledge and to different forms of it, sometimes traditional and indigenous knowledge as well.</a:t>
            </a:r>
            <a:endParaRPr lang="en-GB" sz="2800" dirty="0"/>
          </a:p>
        </p:txBody>
      </p:sp>
      <p:pic>
        <p:nvPicPr>
          <p:cNvPr id="4" name="GMT20230719-143833_Recording">
            <a:hlinkClick r:id="" action="ppaction://media"/>
            <a:extLst>
              <a:ext uri="{FF2B5EF4-FFF2-40B4-BE49-F238E27FC236}">
                <a16:creationId xmlns:a16="http://schemas.microsoft.com/office/drawing/2014/main" id="{B2DF916A-F495-F8B9-33B6-61D4D80991DB}"/>
              </a:ext>
            </a:extLst>
          </p:cNvPr>
          <p:cNvPicPr>
            <a:picLocks noChangeAspect="1"/>
          </p:cNvPicPr>
          <p:nvPr>
            <a:audioFile r:link="rId1"/>
            <p:extLst>
              <p:ext uri="{DAA4B4D4-6D71-4841-9C94-3DE7FCFB9230}">
                <p14:media xmlns:p14="http://schemas.microsoft.com/office/powerpoint/2010/main" r:embed="rId2">
                  <p14:trim st="760000" end="321240"/>
                </p14:media>
              </p:ext>
            </p:extLst>
          </p:nvPr>
        </p:nvPicPr>
        <p:blipFill>
          <a:blip r:embed="rId5"/>
          <a:stretch>
            <a:fillRect/>
          </a:stretch>
        </p:blipFill>
        <p:spPr>
          <a:xfrm>
            <a:off x="4960242" y="1440493"/>
            <a:ext cx="1701104" cy="1701104"/>
          </a:xfrm>
          <a:prstGeom prst="rect">
            <a:avLst/>
          </a:prstGeom>
        </p:spPr>
      </p:pic>
    </p:spTree>
    <p:extLst>
      <p:ext uri="{BB962C8B-B14F-4D97-AF65-F5344CB8AC3E}">
        <p14:creationId xmlns:p14="http://schemas.microsoft.com/office/powerpoint/2010/main" val="3850723471"/>
      </p:ext>
    </p:extLst>
  </p:cSld>
  <p:clrMapOvr>
    <a:masterClrMapping/>
  </p:clrMapOvr>
  <mc:AlternateContent xmlns:mc="http://schemas.openxmlformats.org/markup-compatibility/2006" xmlns:p14="http://schemas.microsoft.com/office/powerpoint/2010/main">
    <mc:Choice Requires="p14">
      <p:transition spd="slow" p14:dur="2000" advClick="0" advTm="29050"/>
    </mc:Choice>
    <mc:Fallback xmlns="">
      <p:transition spd="slow" advClick="0" advTm="2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8000"/>
                                  </p:stCondLst>
                                  <p:childTnLst>
                                    <p:cmd type="call" cmd="playFrom(0.0)">
                                      <p:cBhvr>
                                        <p:cTn id="6" dur="2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DACC71-0C15-7D3D-6C96-44610ED44C79}"/>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
        <p:nvSpPr>
          <p:cNvPr id="5" name="Content Placeholder 4">
            <a:extLst>
              <a:ext uri="{FF2B5EF4-FFF2-40B4-BE49-F238E27FC236}">
                <a16:creationId xmlns:a16="http://schemas.microsoft.com/office/drawing/2014/main" id="{8B5DBF3A-5D0A-B819-BBA3-17F0FA787CFF}"/>
              </a:ext>
            </a:extLst>
          </p:cNvPr>
          <p:cNvSpPr txBox="1">
            <a:spLocks/>
          </p:cNvSpPr>
          <p:nvPr/>
        </p:nvSpPr>
        <p:spPr>
          <a:xfrm>
            <a:off x="0" y="0"/>
            <a:ext cx="5932967" cy="6858000"/>
          </a:xfrm>
          <a:prstGeom prst="rect">
            <a:avLst/>
          </a:prstGeom>
          <a:solidFill>
            <a:schemeClr val="bg1"/>
          </a:solidFill>
        </p:spPr>
        <p:txBody>
          <a:bodyPr vert="horz" wrap="square" lIns="91440" tIns="45720" rIns="91440" bIns="45720" rtlCol="0">
            <a:no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lang="en-US" sz="20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US" sz="2800" kern="100" dirty="0">
                <a:latin typeface="Calibri" panose="020F0502020204030204" pitchFamily="34" charset="0"/>
                <a:ea typeface="Calibri" panose="020F0502020204030204" pitchFamily="34" charset="0"/>
                <a:cs typeface="Times New Roman" panose="02020603050405020304" pitchFamily="18" charset="0"/>
              </a:rPr>
              <a:t>wanting to bring in also farmers’ knowledge like that’s the important thing I think is that you uh </a:t>
            </a:r>
            <a:r>
              <a:rPr lang="en-US" sz="2800" kern="100" dirty="0" err="1">
                <a:latin typeface="Calibri" panose="020F0502020204030204" pitchFamily="34" charset="0"/>
                <a:ea typeface="Calibri" panose="020F0502020204030204" pitchFamily="34" charset="0"/>
                <a:cs typeface="Times New Roman" panose="02020603050405020304" pitchFamily="18" charset="0"/>
              </a:rPr>
              <a:t>uh</a:t>
            </a:r>
            <a:r>
              <a:rPr lang="en-US" sz="2800" kern="100" dirty="0">
                <a:latin typeface="Calibri" panose="020F0502020204030204" pitchFamily="34" charset="0"/>
                <a:ea typeface="Calibri" panose="020F0502020204030204" pitchFamily="34" charset="0"/>
                <a:cs typeface="Times New Roman" panose="02020603050405020304" pitchFamily="18" charset="0"/>
              </a:rPr>
              <a:t> is that you also hopefully I think most of the FRNs really are uhm paying attention to farmer knowledge and to local knowledge and to different forms of it sometimes traditional and indigenous knowledge as well</a:t>
            </a:r>
            <a:endParaRPr lang="en-US" sz="2800" dirty="0"/>
          </a:p>
        </p:txBody>
      </p:sp>
      <p:sp>
        <p:nvSpPr>
          <p:cNvPr id="6" name="TextBox 5">
            <a:extLst>
              <a:ext uri="{FF2B5EF4-FFF2-40B4-BE49-F238E27FC236}">
                <a16:creationId xmlns:a16="http://schemas.microsoft.com/office/drawing/2014/main" id="{B3BD070D-DDDF-2C1E-EF91-42A7619E295C}"/>
              </a:ext>
            </a:extLst>
          </p:cNvPr>
          <p:cNvSpPr txBox="1"/>
          <p:nvPr/>
        </p:nvSpPr>
        <p:spPr>
          <a:xfrm>
            <a:off x="5932967" y="-44605"/>
            <a:ext cx="6259033" cy="6858000"/>
          </a:xfrm>
          <a:prstGeom prst="rect">
            <a:avLst/>
          </a:prstGeom>
          <a:solidFill>
            <a:schemeClr val="accent2">
              <a:lumMod val="20000"/>
              <a:lumOff val="80000"/>
            </a:schemeClr>
          </a:solidFill>
        </p:spPr>
        <p:txBody>
          <a:bodyPr wrap="square" lIns="91440" tIns="45720" rIns="91440" bIns="45720" rtlCol="0" anchor="t">
            <a:noAutofit/>
          </a:bodyPr>
          <a:lstStyle/>
          <a:p>
            <a:pPr>
              <a:lnSpc>
                <a:spcPct val="107000"/>
              </a:lnSpc>
              <a:spcAft>
                <a:spcPts val="800"/>
              </a:spcAft>
            </a:pPr>
            <a:r>
              <a:rPr lang="en-US" sz="2800" kern="100" dirty="0">
                <a:latin typeface="Calibri" panose="020F0502020204030204" pitchFamily="34" charset="0"/>
                <a:ea typeface="Calibri" panose="020F0502020204030204" pitchFamily="34" charset="0"/>
                <a:cs typeface="Times New Roman" panose="02020603050405020304" pitchFamily="18" charset="0"/>
              </a:rPr>
              <a:t>FR01</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wanting to bring in also farmers’ knowledge, like </a:t>
            </a:r>
            <a:r>
              <a:rPr lang="en-US" sz="2800" u="sng"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that’s the important thing</a:t>
            </a:r>
            <a:r>
              <a:rPr lang="en-US" sz="28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I think. Is that you…</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I: [uh, uh]</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kern="100" dirty="0">
                <a:latin typeface="Calibri" panose="020F0502020204030204" pitchFamily="34" charset="0"/>
                <a:ea typeface="Calibri" panose="020F0502020204030204" pitchFamily="34" charset="0"/>
                <a:cs typeface="Times New Roman" panose="02020603050405020304" pitchFamily="18" charset="0"/>
              </a:rPr>
              <a:t>FR01</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[is that you] also, hopefully I think most of the FRNs really are uhm.. paying attention to farmer knowledge and to local knowledge and to different forms of it, sometimes traditional and indigenous knowledge as well.</a:t>
            </a:r>
            <a:endParaRPr lang="en-GB" sz="2800" dirty="0"/>
          </a:p>
        </p:txBody>
      </p:sp>
    </p:spTree>
    <p:custDataLst>
      <p:tags r:id="rId1"/>
    </p:custDataLst>
    <p:extLst>
      <p:ext uri="{BB962C8B-B14F-4D97-AF65-F5344CB8AC3E}">
        <p14:creationId xmlns:p14="http://schemas.microsoft.com/office/powerpoint/2010/main" val="1968215202"/>
      </p:ext>
    </p:extLst>
  </p:cSld>
  <p:clrMapOvr>
    <a:masterClrMapping/>
  </p:clrMapOvr>
  <mc:AlternateContent xmlns:mc="http://schemas.openxmlformats.org/markup-compatibility/2006" xmlns:p14="http://schemas.microsoft.com/office/powerpoint/2010/main">
    <mc:Choice Requires="p14">
      <p:transition spd="slow" p14:dur="2000" advClick="0" advTm="33958"/>
    </mc:Choice>
    <mc:Fallback xmlns="">
      <p:transition spd="slow" advClick="0" advTm="33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385388" y="440827"/>
            <a:ext cx="7558134" cy="5741860"/>
          </a:xfrm>
        </p:spPr>
        <p:txBody>
          <a:bodyPr>
            <a:normAutofit/>
          </a:bodyPr>
          <a:lstStyle/>
          <a:p>
            <a:r>
              <a:rPr lang="en-US" sz="2000" dirty="0"/>
              <a:t>When the target language is different fro</a:t>
            </a:r>
            <a:r>
              <a:rPr lang="en-US" dirty="0"/>
              <a:t>m participants’ language.</a:t>
            </a:r>
          </a:p>
          <a:p>
            <a:r>
              <a:rPr lang="en-US" sz="2000" dirty="0"/>
              <a:t>Budget extra-time for translation </a:t>
            </a:r>
            <a:r>
              <a:rPr lang="en-GB" dirty="0"/>
              <a:t>(e.g., average of 10 translated pages per day)</a:t>
            </a:r>
            <a:r>
              <a:rPr lang="en-US" sz="2000" dirty="0"/>
              <a:t>.</a:t>
            </a:r>
            <a:endParaRPr lang="en-US" dirty="0"/>
          </a:p>
          <a:p>
            <a:r>
              <a:rPr lang="en-US" dirty="0"/>
              <a:t>E</a:t>
            </a:r>
            <a:r>
              <a:rPr lang="en-US" sz="2000" dirty="0"/>
              <a:t>xperienced </a:t>
            </a:r>
            <a:r>
              <a:rPr lang="en-US" dirty="0"/>
              <a:t>t</a:t>
            </a:r>
            <a:r>
              <a:rPr lang="en-US" sz="2000" dirty="0"/>
              <a:t>ranslators </a:t>
            </a:r>
            <a:r>
              <a:rPr lang="en-US" sz="2000" dirty="0">
                <a:sym typeface="Wingdings" panose="05000000000000000000" pitchFamily="2" charset="2"/>
              </a:rPr>
              <a:t>. </a:t>
            </a:r>
            <a:r>
              <a:rPr lang="en-GB" dirty="0">
                <a:sym typeface="Wingdings" panose="05000000000000000000" pitchFamily="2" charset="2"/>
              </a:rPr>
              <a:t>They can help include cultural meanings.</a:t>
            </a:r>
            <a:endParaRPr lang="en-US" dirty="0"/>
          </a:p>
          <a:p>
            <a:r>
              <a:rPr lang="en-US" dirty="0"/>
              <a:t>Knowledge of linguistic and social context help achieve contextually accurate translations.</a:t>
            </a:r>
          </a:p>
          <a:p>
            <a:r>
              <a:rPr lang="en-US" dirty="0"/>
              <a:t>Translation too is interpretation. </a:t>
            </a:r>
            <a:r>
              <a:rPr lang="en-GB" dirty="0"/>
              <a:t>When translating we interpret data and make analytical decisions.</a:t>
            </a:r>
            <a:endParaRPr lang="en-US" dirty="0"/>
          </a:p>
          <a:p>
            <a:r>
              <a:rPr lang="en-US" sz="2000" dirty="0" err="1"/>
              <a:t>Brislin’s</a:t>
            </a:r>
            <a:r>
              <a:rPr lang="en-US" sz="2000" dirty="0"/>
              <a:t> Translation Model: employing 2 bilingual translators can help precision. </a:t>
            </a:r>
          </a:p>
          <a:p>
            <a:pPr marL="0" indent="0">
              <a:buNone/>
            </a:pPr>
            <a:endParaRPr lang="en-US" dirty="0"/>
          </a:p>
          <a:p>
            <a:pPr marL="0" indent="0" algn="r">
              <a:buNone/>
            </a:pPr>
            <a:r>
              <a:rPr lang="en-US" sz="1000" dirty="0"/>
              <a:t>(Bailey, 2008; International Rescue Committee, 2017; </a:t>
            </a:r>
            <a:r>
              <a:rPr lang="en-US" sz="1000" dirty="0" err="1"/>
              <a:t>Lapadat</a:t>
            </a:r>
            <a:r>
              <a:rPr lang="en-US" sz="1000" dirty="0"/>
              <a:t> &amp; Lindsay, 1999; </a:t>
            </a:r>
            <a:r>
              <a:rPr lang="en-US" sz="1000" dirty="0" err="1"/>
              <a:t>Regmi</a:t>
            </a:r>
            <a:r>
              <a:rPr lang="en-US" sz="1000" dirty="0"/>
              <a:t> et al., 2010)</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7" y="440826"/>
            <a:ext cx="3884983" cy="5353483"/>
          </a:xfrm>
        </p:spPr>
        <p:txBody>
          <a:bodyPr>
            <a:normAutofit/>
          </a:bodyPr>
          <a:lstStyle/>
          <a:p>
            <a:r>
              <a:rPr lang="en-US" sz="4400" dirty="0"/>
              <a:t>Translation</a:t>
            </a:r>
          </a:p>
        </p:txBody>
      </p:sp>
      <p:sp>
        <p:nvSpPr>
          <p:cNvPr id="4" name="Slide Number Placeholder 3">
            <a:extLst>
              <a:ext uri="{FF2B5EF4-FFF2-40B4-BE49-F238E27FC236}">
                <a16:creationId xmlns:a16="http://schemas.microsoft.com/office/drawing/2014/main" id="{BC96F9A3-6B1F-2048-3A04-7BAEB369F109}"/>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custDataLst>
      <p:tags r:id="rId1"/>
    </p:custDataLst>
    <p:extLst>
      <p:ext uri="{BB962C8B-B14F-4D97-AF65-F5344CB8AC3E}">
        <p14:creationId xmlns:p14="http://schemas.microsoft.com/office/powerpoint/2010/main" val="2168423536"/>
      </p:ext>
    </p:extLst>
  </p:cSld>
  <p:clrMapOvr>
    <a:masterClrMapping/>
  </p:clrMapOvr>
  <mc:AlternateContent xmlns:mc="http://schemas.openxmlformats.org/markup-compatibility/2006" xmlns:p14="http://schemas.microsoft.com/office/powerpoint/2010/main">
    <mc:Choice Requires="p14">
      <p:transition spd="slow" p14:dur="2000" advClick="0" advTm="99950"/>
    </mc:Choice>
    <mc:Fallback xmlns="">
      <p:transition spd="slow" advClick="0" advTm="99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01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11600"/>
                            </p:stCondLst>
                            <p:childTnLst>
                              <p:par>
                                <p:cTn id="11" presetID="1" presetClass="entr" presetSubtype="0" fill="hold" grpId="0" nodeType="afterEffect">
                                  <p:stCondLst>
                                    <p:cond delay="95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21100"/>
                            </p:stCondLst>
                            <p:childTnLst>
                              <p:par>
                                <p:cTn id="14" presetID="1" presetClass="entr" presetSubtype="0" fill="hold" grpId="0" nodeType="afterEffect">
                                  <p:stCondLst>
                                    <p:cond delay="93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par>
                          <p:cTn id="16" fill="hold">
                            <p:stCondLst>
                              <p:cond delay="30400"/>
                            </p:stCondLst>
                            <p:childTnLst>
                              <p:par>
                                <p:cTn id="17" presetID="1" presetClass="entr" presetSubtype="0" fill="hold" grpId="0" nodeType="afterEffect">
                                  <p:stCondLst>
                                    <p:cond delay="1850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par>
                          <p:cTn id="19" fill="hold">
                            <p:stCondLst>
                              <p:cond delay="48900"/>
                            </p:stCondLst>
                            <p:childTnLst>
                              <p:par>
                                <p:cTn id="20" presetID="1" presetClass="entr" presetSubtype="0" fill="hold" grpId="0" nodeType="afterEffect">
                                  <p:stCondLst>
                                    <p:cond delay="1800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childTnLst>
                          </p:cTn>
                        </p:par>
                        <p:par>
                          <p:cTn id="22" fill="hold">
                            <p:stCondLst>
                              <p:cond delay="66900"/>
                            </p:stCondLst>
                            <p:childTnLst>
                              <p:par>
                                <p:cTn id="23" presetID="1" presetClass="entr" presetSubtype="0" fill="hold" grpId="0" nodeType="afterEffect">
                                  <p:stCondLst>
                                    <p:cond delay="3000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394717" y="57364"/>
            <a:ext cx="7697755" cy="6230678"/>
          </a:xfrm>
        </p:spPr>
        <p:txBody>
          <a:bodyPr>
            <a:normAutofit fontScale="55000" lnSpcReduction="20000"/>
          </a:bodyPr>
          <a:lstStyle/>
          <a:p>
            <a:r>
              <a:rPr lang="en-US" dirty="0"/>
              <a:t>Bailey J. (2008). First steps in qualitative data analysis: transcribing. Family Practice, 25, 127– 131, </a:t>
            </a:r>
          </a:p>
          <a:p>
            <a:r>
              <a:rPr lang="en-US" sz="2000" dirty="0"/>
              <a:t>Burke, M. (2011). Using an external agency or individual to transcribe your qualitative data, Realities Toolkit #15, Part of the ESRC National Centre for Research Methods, Morgan Centre for the Study of Relationships and Personal Life, University of Manchester, </a:t>
            </a:r>
            <a:r>
              <a:rPr lang="en-US" sz="2000" dirty="0">
                <a:hlinkClick r:id="rId3"/>
              </a:rPr>
              <a:t>https://eprints.ncrm.ac.uk/id/eprint/1863/1/15-toolkit-transcribing-data-with-external-agency.pdf</a:t>
            </a:r>
            <a:r>
              <a:rPr lang="en-US" sz="2000" dirty="0"/>
              <a:t>. </a:t>
            </a:r>
          </a:p>
          <a:p>
            <a:r>
              <a:rPr lang="en-US" dirty="0"/>
              <a:t>Burke et al. (2010). Transcribing your own qualitative data, Realities Toolkit #08, Part of the ESRC National Centre for Research Methods, Morgan Centre for the Study of Relationships and Personal Life, University of Manchester, </a:t>
            </a:r>
            <a:r>
              <a:rPr lang="en-US" dirty="0">
                <a:hlinkClick r:id="rId4"/>
              </a:rPr>
              <a:t>https://eprints.ncrm.ac.uk/id/eprint/973/2/08-toolkit-transcribing-your-qual-data.pdf</a:t>
            </a:r>
            <a:r>
              <a:rPr lang="en-US" dirty="0"/>
              <a:t>. </a:t>
            </a:r>
          </a:p>
          <a:p>
            <a:r>
              <a:rPr lang="en-US" sz="2000" dirty="0"/>
              <a:t>Davidson, C. (2009). Transcription: Imperatives for Qualitative Research. </a:t>
            </a:r>
            <a:r>
              <a:rPr lang="en-US" sz="2000" i="1" dirty="0"/>
              <a:t>International Journal of Qualitative Methods</a:t>
            </a:r>
            <a:r>
              <a:rPr lang="en-US" sz="2000" dirty="0"/>
              <a:t>, 8(2), 35–52. </a:t>
            </a:r>
            <a:r>
              <a:rPr lang="en-US" sz="2000" dirty="0">
                <a:hlinkClick r:id="rId5"/>
              </a:rPr>
              <a:t>https://doi.org/10.1177/160940690900800206</a:t>
            </a:r>
            <a:r>
              <a:rPr lang="en-US" sz="2000" dirty="0"/>
              <a:t>.</a:t>
            </a:r>
          </a:p>
          <a:p>
            <a:r>
              <a:rPr lang="en-US" sz="2000" dirty="0" err="1"/>
              <a:t>Hafferty</a:t>
            </a:r>
            <a:r>
              <a:rPr lang="en-US" sz="2000" dirty="0"/>
              <a:t>, C. (2021). The practical and ethical issues of automated transcription: five take-home messages, blog post, </a:t>
            </a:r>
            <a:r>
              <a:rPr lang="en-US" sz="2000" dirty="0">
                <a:hlinkClick r:id="rId6"/>
              </a:rPr>
              <a:t>https://caitlinhafferty.blogspot.com/2021/07/practical-and-ethical-considerations-for-automated-transcription.html</a:t>
            </a:r>
            <a:r>
              <a:rPr lang="en-US" sz="2000" dirty="0"/>
              <a:t>, accessed on 04.08.2023.</a:t>
            </a:r>
          </a:p>
          <a:p>
            <a:r>
              <a:rPr lang="en-US" sz="2000" dirty="0"/>
              <a:t>International Rescue Committee. (2017). Qualitative Data Transcription and Translation, IRC Research Toolkit, </a:t>
            </a:r>
            <a:r>
              <a:rPr lang="en-US" sz="2000" dirty="0">
                <a:hlinkClick r:id="rId7"/>
              </a:rPr>
              <a:t>https://www.alnap.org/system/files/content/resource/files/main/ircqualitativetranscriptionandtranslationguidelines-ext.pdf</a:t>
            </a:r>
            <a:r>
              <a:rPr lang="en-US" sz="2000" dirty="0"/>
              <a:t>. </a:t>
            </a:r>
          </a:p>
          <a:p>
            <a:r>
              <a:rPr lang="en-US" dirty="0"/>
              <a:t>Jefferson, G. (2004). Glossary of transcript symbols with an introduction. In G. H. Lerner (Ed.), Conversation analysis: Studies from the first generation (pp. 13-31). Philadelphia: John </a:t>
            </a:r>
            <a:r>
              <a:rPr lang="en-US" dirty="0" err="1"/>
              <a:t>Benjamims</a:t>
            </a:r>
            <a:r>
              <a:rPr lang="en-US" dirty="0"/>
              <a:t>.</a:t>
            </a:r>
            <a:endParaRPr lang="en-US" sz="2000" dirty="0"/>
          </a:p>
          <a:p>
            <a:pPr algn="l"/>
            <a:r>
              <a:rPr lang="en-US" dirty="0" err="1"/>
              <a:t>Lapadat</a:t>
            </a:r>
            <a:r>
              <a:rPr lang="en-US" dirty="0"/>
              <a:t>, J. C., &amp; Lindsay, A. C. (1999). Transcription in research and practice: From </a:t>
            </a:r>
            <a:r>
              <a:rPr lang="en-GB" dirty="0"/>
              <a:t>standardization of technique to interpretative positioning. </a:t>
            </a:r>
            <a:r>
              <a:rPr lang="en-GB" i="1" dirty="0"/>
              <a:t>Qualitative Inquiry</a:t>
            </a:r>
            <a:r>
              <a:rPr lang="en-GB" dirty="0"/>
              <a:t>, 5, 64–73.</a:t>
            </a:r>
          </a:p>
          <a:p>
            <a:pPr algn="l"/>
            <a:r>
              <a:rPr lang="en-US" dirty="0"/>
              <a:t>McLellan, E., </a:t>
            </a:r>
            <a:r>
              <a:rPr lang="en-US" dirty="0" err="1"/>
              <a:t>MaCqueen</a:t>
            </a:r>
            <a:r>
              <a:rPr lang="en-US" dirty="0"/>
              <a:t>, K. M., &amp; </a:t>
            </a:r>
            <a:r>
              <a:rPr lang="en-US" dirty="0" err="1"/>
              <a:t>Neidig</a:t>
            </a:r>
            <a:r>
              <a:rPr lang="en-US" dirty="0"/>
              <a:t>, J. L. (2003). Beyond the Qualitative Interview: Data Preparation and Transcription. </a:t>
            </a:r>
            <a:r>
              <a:rPr lang="en-US" i="1" dirty="0"/>
              <a:t>Field Methods</a:t>
            </a:r>
            <a:r>
              <a:rPr lang="en-US" dirty="0"/>
              <a:t>, 15(1), 63–84. </a:t>
            </a:r>
            <a:r>
              <a:rPr lang="en-US" dirty="0">
                <a:hlinkClick r:id="rId8"/>
              </a:rPr>
              <a:t>https://doi.org/10.1177/1525822X02239573</a:t>
            </a:r>
            <a:r>
              <a:rPr lang="en-US" dirty="0"/>
              <a:t>. </a:t>
            </a:r>
          </a:p>
          <a:p>
            <a:pPr algn="l"/>
            <a:r>
              <a:rPr lang="en-US" dirty="0"/>
              <a:t>Oliver, D. G., </a:t>
            </a:r>
            <a:r>
              <a:rPr lang="en-US" dirty="0" err="1"/>
              <a:t>Serovich</a:t>
            </a:r>
            <a:r>
              <a:rPr lang="en-US" dirty="0"/>
              <a:t>, J. M., &amp; Mason, T. L. (2005). Constraints and Opportunities with Interview Transcription: Towards Reflection in Qualitative Research. </a:t>
            </a:r>
            <a:r>
              <a:rPr lang="en-US" i="1" dirty="0"/>
              <a:t>Social Forces; a Scientific Medium of Social Study and Interpretation</a:t>
            </a:r>
            <a:r>
              <a:rPr lang="en-US" dirty="0"/>
              <a:t>, </a:t>
            </a:r>
            <a:r>
              <a:rPr lang="en-US" i="1" dirty="0"/>
              <a:t>84</a:t>
            </a:r>
            <a:r>
              <a:rPr lang="en-US" dirty="0"/>
              <a:t>(2), 1273. </a:t>
            </a:r>
            <a:r>
              <a:rPr lang="en-US" dirty="0">
                <a:hlinkClick r:id="rId9"/>
              </a:rPr>
              <a:t>https://doi.org/10.1353/sof.2006.0023</a:t>
            </a:r>
            <a:r>
              <a:rPr lang="en-US" dirty="0"/>
              <a:t>. </a:t>
            </a:r>
          </a:p>
          <a:p>
            <a:r>
              <a:rPr lang="en-US" sz="2000" dirty="0" err="1"/>
              <a:t>Regmi</a:t>
            </a:r>
            <a:r>
              <a:rPr lang="en-US" sz="2000" dirty="0"/>
              <a:t>, K., Naidoo, J., &amp; Pilkington, P. (2010). Understanding the Processes of Translation and Transliteration in Qualitative Research. International Journal of Qualitative Methods, 9(1), 16–26. </a:t>
            </a:r>
            <a:r>
              <a:rPr lang="en-US" sz="2000" dirty="0">
                <a:hlinkClick r:id="rId10"/>
              </a:rPr>
              <a:t>https://doi.org/10.1177/160940691000900103</a:t>
            </a:r>
            <a:r>
              <a:rPr lang="en-US" sz="2000" dirty="0"/>
              <a:t>. </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p:txBody>
          <a:bodyPr>
            <a:normAutofit/>
          </a:bodyPr>
          <a:lstStyle/>
          <a:p>
            <a:r>
              <a:rPr lang="en-US" sz="4400" dirty="0"/>
              <a:t>Useful resources</a:t>
            </a:r>
          </a:p>
        </p:txBody>
      </p:sp>
      <p:sp>
        <p:nvSpPr>
          <p:cNvPr id="4" name="Slide Number Placeholder 3">
            <a:extLst>
              <a:ext uri="{FF2B5EF4-FFF2-40B4-BE49-F238E27FC236}">
                <a16:creationId xmlns:a16="http://schemas.microsoft.com/office/drawing/2014/main" id="{DF1D5F9C-3EB3-637B-B484-B6C932B69911}"/>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2470626734"/>
      </p:ext>
    </p:extLst>
  </p:cSld>
  <p:clrMapOvr>
    <a:masterClrMapping/>
  </p:clrMapOvr>
  <mc:AlternateContent xmlns:mc="http://schemas.openxmlformats.org/markup-compatibility/2006" xmlns:p14="http://schemas.microsoft.com/office/powerpoint/2010/main">
    <mc:Choice Requires="p14">
      <p:transition spd="slow" p14:dur="2000" advClick="0" advTm="11807"/>
    </mc:Choice>
    <mc:Fallback xmlns="">
      <p:transition spd="slow" advClick="0" advTm="1180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AADC98-361E-D348-9854-08FD463970F7}"/>
              </a:ext>
            </a:extLst>
          </p:cNvPr>
          <p:cNvSpPr>
            <a:spLocks noGrp="1"/>
          </p:cNvSpPr>
          <p:nvPr>
            <p:ph type="body" sz="quarter" idx="10"/>
          </p:nvPr>
        </p:nvSpPr>
        <p:spPr/>
        <p:txBody>
          <a:bodyPr>
            <a:normAutofit fontScale="85000" lnSpcReduction="10000"/>
          </a:bodyPr>
          <a:lstStyle/>
          <a:p>
            <a:r>
              <a:rPr lang="en-GB" dirty="0"/>
              <a:t>From the webinar series:</a:t>
            </a:r>
            <a:br>
              <a:rPr lang="en-GB" dirty="0"/>
            </a:br>
            <a:r>
              <a:rPr lang="en-GB" dirty="0"/>
              <a:t>Qualitative Data Management</a:t>
            </a:r>
          </a:p>
        </p:txBody>
      </p:sp>
      <p:sp>
        <p:nvSpPr>
          <p:cNvPr id="7" name="Text Placeholder 6">
            <a:extLst>
              <a:ext uri="{FF2B5EF4-FFF2-40B4-BE49-F238E27FC236}">
                <a16:creationId xmlns:a16="http://schemas.microsoft.com/office/drawing/2014/main" id="{D01D29D9-EAB0-2549-988E-62281C3880AB}"/>
              </a:ext>
            </a:extLst>
          </p:cNvPr>
          <p:cNvSpPr>
            <a:spLocks noGrp="1"/>
          </p:cNvSpPr>
          <p:nvPr>
            <p:ph type="body" sz="quarter" idx="11"/>
          </p:nvPr>
        </p:nvSpPr>
        <p:spPr/>
        <p:txBody>
          <a:bodyPr>
            <a:normAutofit fontScale="85000" lnSpcReduction="20000"/>
          </a:bodyPr>
          <a:lstStyle/>
          <a:p>
            <a:r>
              <a:rPr lang="en-GB" dirty="0"/>
              <a:t>Created and presented by </a:t>
            </a:r>
            <a:r>
              <a:rPr lang="en-GB" dirty="0">
                <a:latin typeface="Open Sans SemiBold" panose="020B0706030804020204" pitchFamily="34" charset="0"/>
                <a:ea typeface="Open Sans SemiBold" panose="020B0706030804020204" pitchFamily="34" charset="0"/>
                <a:cs typeface="Open Sans SemiBold" panose="020B0706030804020204" pitchFamily="34" charset="0"/>
              </a:rPr>
              <a:t>Romina De Angelis</a:t>
            </a:r>
            <a:r>
              <a:rPr lang="en-GB" dirty="0"/>
              <a:t> CRFS – Research Methods Support project</a:t>
            </a:r>
          </a:p>
          <a:p>
            <a:r>
              <a:rPr lang="en-GB" dirty="0"/>
              <a:t>Edited and produced by </a:t>
            </a:r>
            <a:r>
              <a:rPr lang="en-GB" dirty="0">
                <a:latin typeface="Open Sans SemiBold" panose="020B0706030804020204" pitchFamily="34" charset="0"/>
                <a:ea typeface="Open Sans SemiBold" panose="020B0706030804020204" pitchFamily="34" charset="0"/>
                <a:cs typeface="Open Sans SemiBold" panose="020B0706030804020204" pitchFamily="34" charset="0"/>
              </a:rPr>
              <a:t>Emily Nevitt </a:t>
            </a:r>
            <a:r>
              <a:rPr lang="en-GB" dirty="0"/>
              <a:t>and </a:t>
            </a:r>
            <a:r>
              <a:rPr lang="en-GB" dirty="0">
                <a:latin typeface="Open Sans SemiBold" panose="020B0706030804020204" pitchFamily="34" charset="0"/>
                <a:ea typeface="Open Sans SemiBold" panose="020B0706030804020204" pitchFamily="34" charset="0"/>
                <a:cs typeface="Open Sans SemiBold" panose="020B0706030804020204" pitchFamily="34" charset="0"/>
              </a:rPr>
              <a:t>Grace Gilbert</a:t>
            </a:r>
          </a:p>
          <a:p>
            <a:r>
              <a:rPr lang="en-GB" dirty="0"/>
              <a:t>October 2023</a:t>
            </a:r>
          </a:p>
        </p:txBody>
      </p:sp>
      <p:pic>
        <p:nvPicPr>
          <p:cNvPr id="2" name="Picture 1" descr="A black background with white text&#10;&#10;Description automatically generated">
            <a:extLst>
              <a:ext uri="{FF2B5EF4-FFF2-40B4-BE49-F238E27FC236}">
                <a16:creationId xmlns:a16="http://schemas.microsoft.com/office/drawing/2014/main" id="{FFA72546-F251-1617-FC99-3E341F1AE6FC}"/>
              </a:ext>
            </a:extLst>
          </p:cNvPr>
          <p:cNvPicPr>
            <a:picLocks noChangeAspect="1"/>
          </p:cNvPicPr>
          <p:nvPr/>
        </p:nvPicPr>
        <p:blipFill>
          <a:blip r:embed="rId3"/>
          <a:stretch>
            <a:fillRect/>
          </a:stretch>
        </p:blipFill>
        <p:spPr>
          <a:xfrm>
            <a:off x="8503975" y="244300"/>
            <a:ext cx="1355642" cy="615671"/>
          </a:xfrm>
          <a:prstGeom prst="rect">
            <a:avLst/>
          </a:prstGeom>
        </p:spPr>
      </p:pic>
    </p:spTree>
    <p:extLst>
      <p:ext uri="{BB962C8B-B14F-4D97-AF65-F5344CB8AC3E}">
        <p14:creationId xmlns:p14="http://schemas.microsoft.com/office/powerpoint/2010/main" val="3959477788"/>
      </p:ext>
    </p:extLst>
  </p:cSld>
  <p:clrMapOvr>
    <a:masterClrMapping/>
  </p:clrMapOvr>
  <mc:AlternateContent xmlns:mc="http://schemas.openxmlformats.org/markup-compatibility/2006" xmlns:p14="http://schemas.microsoft.com/office/powerpoint/2010/main">
    <mc:Choice Requires="p14">
      <p:transition spd="slow" p14:dur="2000" advClick="0" advTm="16733"/>
    </mc:Choice>
    <mc:Fallback xmlns="">
      <p:transition spd="slow" advClick="0" advTm="1673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432041" y="440827"/>
            <a:ext cx="7614647" cy="5664653"/>
          </a:xfrm>
        </p:spPr>
        <p:txBody>
          <a:bodyPr>
            <a:normAutofit/>
          </a:bodyPr>
          <a:lstStyle/>
          <a:p>
            <a:r>
              <a:rPr lang="en-US" dirty="0">
                <a:latin typeface="Open Sans Light"/>
                <a:ea typeface="Open Sans Light"/>
                <a:cs typeface="Open Sans Light"/>
              </a:rPr>
              <a:t>Defining transcriptions and how to conduct them.</a:t>
            </a:r>
          </a:p>
          <a:p>
            <a:r>
              <a:rPr lang="en-US" dirty="0">
                <a:latin typeface="Open Sans Light"/>
                <a:ea typeface="Open Sans Light"/>
                <a:cs typeface="Open Sans Light"/>
              </a:rPr>
              <a:t>Examples of good and bad transcriptions.</a:t>
            </a:r>
            <a:endParaRPr lang="en-US" dirty="0"/>
          </a:p>
          <a:p>
            <a:r>
              <a:rPr lang="en-US" dirty="0">
                <a:latin typeface="Open Sans Light"/>
                <a:ea typeface="Open Sans Light"/>
                <a:cs typeface="Open Sans Light"/>
              </a:rPr>
              <a:t>Considerations on translations of transcriptions.</a:t>
            </a:r>
            <a:endParaRPr lang="en-US" dirty="0"/>
          </a:p>
          <a:p>
            <a:endParaRPr lang="en-US" dirty="0"/>
          </a:p>
          <a:p>
            <a:endParaRPr lang="en-US" dirty="0"/>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717466" cy="5287670"/>
          </a:xfrm>
        </p:spPr>
        <p:txBody>
          <a:bodyPr>
            <a:normAutofit/>
          </a:bodyPr>
          <a:lstStyle/>
          <a:p>
            <a:r>
              <a:rPr lang="en-US" dirty="0">
                <a:latin typeface="Open Sans"/>
                <a:ea typeface="Open Sans"/>
                <a:cs typeface="Open Sans"/>
              </a:rPr>
              <a:t>Objectives</a:t>
            </a:r>
            <a:endParaRPr lang="en-US" sz="4400" dirty="0"/>
          </a:p>
        </p:txBody>
      </p:sp>
      <p:sp>
        <p:nvSpPr>
          <p:cNvPr id="4" name="Slide Number Placeholder 3">
            <a:extLst>
              <a:ext uri="{FF2B5EF4-FFF2-40B4-BE49-F238E27FC236}">
                <a16:creationId xmlns:a16="http://schemas.microsoft.com/office/drawing/2014/main" id="{31A8B718-AD51-4DE8-4F70-3E3FF111DC8D}"/>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custDataLst>
      <p:tags r:id="rId1"/>
    </p:custDataLst>
    <p:extLst>
      <p:ext uri="{BB962C8B-B14F-4D97-AF65-F5344CB8AC3E}">
        <p14:creationId xmlns:p14="http://schemas.microsoft.com/office/powerpoint/2010/main" val="3046286083"/>
      </p:ext>
    </p:extLst>
  </p:cSld>
  <p:clrMapOvr>
    <a:masterClrMapping/>
  </p:clrMapOvr>
  <mc:AlternateContent xmlns:mc="http://schemas.openxmlformats.org/markup-compatibility/2006" xmlns:p14="http://schemas.microsoft.com/office/powerpoint/2010/main">
    <mc:Choice Requires="p14">
      <p:transition spd="slow" p14:dur="2000" advClick="0" advTm="24950"/>
    </mc:Choice>
    <mc:Fallback xmlns="">
      <p:transition spd="slow" advClick="0" advTm="2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15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6150"/>
                            </p:stCondLst>
                            <p:childTnLst>
                              <p:par>
                                <p:cTn id="8" presetID="1" presetClass="entr" presetSubtype="0" fill="hold" grpId="0" nodeType="afterEffect">
                                  <p:stCondLst>
                                    <p:cond delay="59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12050"/>
                            </p:stCondLst>
                            <p:childTnLst>
                              <p:par>
                                <p:cTn id="11" presetID="1" presetClass="entr" presetSubtype="0" fill="hold" grpId="0" nodeType="afterEffect">
                                  <p:stCondLst>
                                    <p:cond delay="615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4A63E1-E8DC-B975-CDE4-6516675EB01D}"/>
              </a:ext>
            </a:extLst>
          </p:cNvPr>
          <p:cNvSpPr>
            <a:spLocks noGrp="1"/>
          </p:cNvSpPr>
          <p:nvPr>
            <p:ph idx="1"/>
          </p:nvPr>
        </p:nvSpPr>
        <p:spPr/>
        <p:txBody>
          <a:bodyPr/>
          <a:lstStyle/>
          <a:p>
            <a:r>
              <a:rPr lang="en-US" dirty="0"/>
              <a:t>“Transcription entails a translation or transformation of sound/image from recordings to text.”</a:t>
            </a:r>
          </a:p>
          <a:p>
            <a:pPr marL="0" indent="0">
              <a:buNone/>
            </a:pPr>
            <a:endParaRPr lang="en-US" dirty="0"/>
          </a:p>
          <a:p>
            <a:pPr marL="0" indent="0" algn="r">
              <a:buNone/>
            </a:pPr>
            <a:r>
              <a:rPr lang="en-US" dirty="0"/>
              <a:t>(Davidson, 2009, p. 38)  </a:t>
            </a:r>
            <a:endParaRPr lang="en-GB" dirty="0"/>
          </a:p>
        </p:txBody>
      </p:sp>
      <p:sp>
        <p:nvSpPr>
          <p:cNvPr id="3" name="Slide Number Placeholder 2">
            <a:extLst>
              <a:ext uri="{FF2B5EF4-FFF2-40B4-BE49-F238E27FC236}">
                <a16:creationId xmlns:a16="http://schemas.microsoft.com/office/drawing/2014/main" id="{4A040271-246F-8BFD-11A5-40C0A5F1B2A9}"/>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4" name="Title 3">
            <a:extLst>
              <a:ext uri="{FF2B5EF4-FFF2-40B4-BE49-F238E27FC236}">
                <a16:creationId xmlns:a16="http://schemas.microsoft.com/office/drawing/2014/main" id="{CE091555-5A04-72C3-0DC4-5E172164B3DC}"/>
              </a:ext>
            </a:extLst>
          </p:cNvPr>
          <p:cNvSpPr>
            <a:spLocks noGrp="1"/>
          </p:cNvSpPr>
          <p:nvPr>
            <p:ph type="title"/>
          </p:nvPr>
        </p:nvSpPr>
        <p:spPr>
          <a:xfrm>
            <a:off x="1" y="440827"/>
            <a:ext cx="4237702" cy="5287670"/>
          </a:xfrm>
        </p:spPr>
        <p:txBody>
          <a:bodyPr>
            <a:normAutofit/>
          </a:bodyPr>
          <a:lstStyle/>
          <a:p>
            <a:r>
              <a:rPr lang="en-US" sz="4200" dirty="0"/>
              <a:t>What are transcriptions?</a:t>
            </a:r>
            <a:endParaRPr lang="en-GB" sz="4200" dirty="0"/>
          </a:p>
        </p:txBody>
      </p:sp>
    </p:spTree>
    <p:extLst>
      <p:ext uri="{BB962C8B-B14F-4D97-AF65-F5344CB8AC3E}">
        <p14:creationId xmlns:p14="http://schemas.microsoft.com/office/powerpoint/2010/main" val="1625993720"/>
      </p:ext>
    </p:extLst>
  </p:cSld>
  <p:clrMapOvr>
    <a:masterClrMapping/>
  </p:clrMapOvr>
  <mc:AlternateContent xmlns:mc="http://schemas.openxmlformats.org/markup-compatibility/2006" xmlns:p14="http://schemas.microsoft.com/office/powerpoint/2010/main">
    <mc:Choice Requires="p14">
      <p:transition spd="slow" p14:dur="2000" advClick="0" advTm="13100"/>
    </mc:Choice>
    <mc:Fallback xmlns="">
      <p:transition spd="slow" advClick="0" advTm="131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E0F9E9-E397-37A3-1CB1-6A1D41AAD941}"/>
              </a:ext>
            </a:extLst>
          </p:cNvPr>
          <p:cNvSpPr>
            <a:spLocks noGrp="1"/>
          </p:cNvSpPr>
          <p:nvPr>
            <p:ph idx="1"/>
          </p:nvPr>
        </p:nvSpPr>
        <p:spPr>
          <a:xfrm>
            <a:off x="4713402" y="440827"/>
            <a:ext cx="7171856" cy="5762010"/>
          </a:xfrm>
        </p:spPr>
        <p:txBody>
          <a:bodyPr>
            <a:normAutofit/>
          </a:bodyPr>
          <a:lstStyle/>
          <a:p>
            <a:r>
              <a:rPr lang="en-US" dirty="0"/>
              <a:t>They are NOT “objective” accounts of recorded data.</a:t>
            </a:r>
            <a:endParaRPr lang="en-US" sz="2000" dirty="0"/>
          </a:p>
          <a:p>
            <a:r>
              <a:rPr lang="en-US" sz="2000" dirty="0"/>
              <a:t>They are already interpretation! *</a:t>
            </a:r>
            <a:r>
              <a:rPr lang="en-US" dirty="0"/>
              <a:t>W</a:t>
            </a:r>
            <a:r>
              <a:rPr lang="en-US" sz="2000" dirty="0"/>
              <a:t>ith software too!</a:t>
            </a:r>
          </a:p>
          <a:p>
            <a:r>
              <a:rPr lang="en-GB" dirty="0"/>
              <a:t>They entail making selective choices about what to include in the written text from audio recordings. Those choices are guided by the purpose of the research.</a:t>
            </a:r>
          </a:p>
          <a:p>
            <a:r>
              <a:rPr lang="en-GB" dirty="0"/>
              <a:t>Data management and analysis overlap in qualitative approaches, whereas they are two separate processes in quantitative research.</a:t>
            </a:r>
          </a:p>
          <a:p>
            <a:pPr marL="0" indent="0">
              <a:buNone/>
            </a:pPr>
            <a:r>
              <a:rPr lang="en-GB" dirty="0"/>
              <a:t>*When using a transcription software, the process includes interpretation because the algorithms they are based on are designed by humans. After converting audio into text, a human input is needed for accuracy.</a:t>
            </a:r>
          </a:p>
          <a:p>
            <a:pPr marL="0" indent="0" algn="r">
              <a:buNone/>
            </a:pPr>
            <a:r>
              <a:rPr lang="en-GB" sz="1700" dirty="0"/>
              <a:t>(Davidson, 2009; </a:t>
            </a:r>
            <a:r>
              <a:rPr lang="en-GB" sz="1700" dirty="0" err="1"/>
              <a:t>Hafferty</a:t>
            </a:r>
            <a:r>
              <a:rPr lang="en-GB" sz="1700" dirty="0"/>
              <a:t>, 2021; </a:t>
            </a:r>
            <a:r>
              <a:rPr lang="en-GB" sz="1700" dirty="0" err="1"/>
              <a:t>Lapadat</a:t>
            </a:r>
            <a:r>
              <a:rPr lang="en-GB" sz="1700" dirty="0"/>
              <a:t> and Lindsay, 1999; McLellan et al., 2003; Oliver et al., 2005)</a:t>
            </a:r>
          </a:p>
        </p:txBody>
      </p:sp>
      <p:sp>
        <p:nvSpPr>
          <p:cNvPr id="3" name="Slide Number Placeholder 2">
            <a:extLst>
              <a:ext uri="{FF2B5EF4-FFF2-40B4-BE49-F238E27FC236}">
                <a16:creationId xmlns:a16="http://schemas.microsoft.com/office/drawing/2014/main" id="{2EB6C2E1-55E6-BEEF-5B65-C36B7A904803}"/>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4" name="Title 3">
            <a:extLst>
              <a:ext uri="{FF2B5EF4-FFF2-40B4-BE49-F238E27FC236}">
                <a16:creationId xmlns:a16="http://schemas.microsoft.com/office/drawing/2014/main" id="{DA6D3690-4AA4-C45E-B8E8-BF8E95107E08}"/>
              </a:ext>
            </a:extLst>
          </p:cNvPr>
          <p:cNvSpPr>
            <a:spLocks noGrp="1"/>
          </p:cNvSpPr>
          <p:nvPr>
            <p:ph type="title"/>
          </p:nvPr>
        </p:nvSpPr>
        <p:spPr>
          <a:xfrm>
            <a:off x="-1" y="440826"/>
            <a:ext cx="4329149" cy="5654241"/>
          </a:xfrm>
        </p:spPr>
        <p:txBody>
          <a:bodyPr>
            <a:normAutofit/>
          </a:bodyPr>
          <a:lstStyle/>
          <a:p>
            <a:r>
              <a:rPr lang="en-US" sz="4200" dirty="0"/>
              <a:t>What are transcriptions?</a:t>
            </a:r>
            <a:endParaRPr lang="en-GB" sz="4200" dirty="0"/>
          </a:p>
        </p:txBody>
      </p:sp>
      <p:sp>
        <p:nvSpPr>
          <p:cNvPr id="6" name="TextBox 5">
            <a:extLst>
              <a:ext uri="{FF2B5EF4-FFF2-40B4-BE49-F238E27FC236}">
                <a16:creationId xmlns:a16="http://schemas.microsoft.com/office/drawing/2014/main" id="{7A9BF097-9D2A-303C-EB07-172CA9E4C8CE}"/>
              </a:ext>
            </a:extLst>
          </p:cNvPr>
          <p:cNvSpPr txBox="1"/>
          <p:nvPr/>
        </p:nvSpPr>
        <p:spPr>
          <a:xfrm>
            <a:off x="-2481087" y="4689236"/>
            <a:ext cx="7002362" cy="2031325"/>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nchorCtr="1">
            <a:noAutofit/>
          </a:bodyPr>
          <a:lstStyle/>
          <a:p>
            <a:endParaRPr lang="en-US" dirty="0"/>
          </a:p>
          <a:p>
            <a:endParaRPr lang="en-US" dirty="0"/>
          </a:p>
          <a:p>
            <a:endParaRPr lang="en-US" dirty="0"/>
          </a:p>
          <a:p>
            <a:endParaRPr lang="en-US" dirty="0"/>
          </a:p>
          <a:p>
            <a:r>
              <a:rPr lang="en-US" sz="2000" dirty="0"/>
              <a:t>Interpretation means attributing meaning to data</a:t>
            </a:r>
          </a:p>
          <a:p>
            <a:endParaRPr lang="en-US" dirty="0"/>
          </a:p>
          <a:p>
            <a:endParaRPr lang="en-US" dirty="0"/>
          </a:p>
          <a:p>
            <a:endParaRPr lang="en-US" dirty="0"/>
          </a:p>
          <a:p>
            <a:endParaRPr lang="en-US" dirty="0"/>
          </a:p>
          <a:p>
            <a:r>
              <a:rPr lang="en-US" dirty="0"/>
              <a:t> </a:t>
            </a:r>
            <a:endParaRPr lang="en-GB" dirty="0"/>
          </a:p>
        </p:txBody>
      </p:sp>
    </p:spTree>
    <p:custDataLst>
      <p:tags r:id="rId1"/>
    </p:custDataLst>
    <p:extLst>
      <p:ext uri="{BB962C8B-B14F-4D97-AF65-F5344CB8AC3E}">
        <p14:creationId xmlns:p14="http://schemas.microsoft.com/office/powerpoint/2010/main" val="374413530"/>
      </p:ext>
    </p:extLst>
  </p:cSld>
  <p:clrMapOvr>
    <a:masterClrMapping/>
  </p:clrMapOvr>
  <mc:AlternateContent xmlns:mc="http://schemas.openxmlformats.org/markup-compatibility/2006" xmlns:p14="http://schemas.microsoft.com/office/powerpoint/2010/main">
    <mc:Choice Requires="p14">
      <p:transition spd="slow" p14:dur="2000" advClick="0" advTm="113100"/>
    </mc:Choice>
    <mc:Fallback xmlns="">
      <p:transition spd="slow" advClick="0" advTm="11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9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5900"/>
                            </p:stCondLst>
                            <p:childTnLst>
                              <p:par>
                                <p:cTn id="8" presetID="1" presetClass="entr" presetSubtype="0" fill="hold" grpId="0" nodeType="afterEffect">
                                  <p:stCondLst>
                                    <p:cond delay="50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10900"/>
                            </p:stCondLst>
                            <p:childTnLst>
                              <p:par>
                                <p:cTn id="11" presetID="16" presetClass="entr" presetSubtype="21" fill="hold" grpId="0" nodeType="afterEffect">
                                  <p:stCondLst>
                                    <p:cond delay="1350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24900"/>
                            </p:stCondLst>
                            <p:childTnLst>
                              <p:par>
                                <p:cTn id="15" presetID="1" presetClass="entr" presetSubtype="0" fill="hold" grpId="0" nodeType="afterEffect">
                                  <p:stCondLst>
                                    <p:cond delay="200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par>
                          <p:cTn id="17" fill="hold">
                            <p:stCondLst>
                              <p:cond delay="26900"/>
                            </p:stCondLst>
                            <p:childTnLst>
                              <p:par>
                                <p:cTn id="18" presetID="1" presetClass="entr" presetSubtype="0" fill="hold" grpId="0" nodeType="afterEffect">
                                  <p:stCondLst>
                                    <p:cond delay="1000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childTnLst>
                          </p:cTn>
                        </p:par>
                        <p:par>
                          <p:cTn id="20" fill="hold">
                            <p:stCondLst>
                              <p:cond delay="36900"/>
                            </p:stCondLst>
                            <p:childTnLst>
                              <p:par>
                                <p:cTn id="21" presetID="1" presetClass="exit" presetSubtype="0" fill="hold" grpId="1" nodeType="afterEffect">
                                  <p:stCondLst>
                                    <p:cond delay="4000"/>
                                  </p:stCondLst>
                                  <p:childTnLst>
                                    <p:set>
                                      <p:cBhvr>
                                        <p:cTn id="22" dur="1" fill="hold">
                                          <p:stCondLst>
                                            <p:cond delay="0"/>
                                          </p:stCondLst>
                                        </p:cTn>
                                        <p:tgtEl>
                                          <p:spTgt spid="6"/>
                                        </p:tgtEl>
                                        <p:attrNameLst>
                                          <p:attrName>style.visibility</p:attrName>
                                        </p:attrNameLst>
                                      </p:cBhvr>
                                      <p:to>
                                        <p:strVal val="hidden"/>
                                      </p:to>
                                    </p:set>
                                  </p:childTnLst>
                                </p:cTn>
                              </p:par>
                            </p:childTnLst>
                          </p:cTn>
                        </p:par>
                        <p:par>
                          <p:cTn id="23" fill="hold">
                            <p:stCondLst>
                              <p:cond delay="40900"/>
                            </p:stCondLst>
                            <p:childTnLst>
                              <p:par>
                                <p:cTn id="24" presetID="1" presetClass="entr" presetSubtype="0" fill="hold" grpId="0" nodeType="afterEffect">
                                  <p:stCondLst>
                                    <p:cond delay="3000"/>
                                  </p:stCondLst>
                                  <p:childTnLst>
                                    <p:set>
                                      <p:cBhvr>
                                        <p:cTn id="25" dur="1" fill="hold">
                                          <p:stCondLst>
                                            <p:cond delay="0"/>
                                          </p:stCondLst>
                                        </p:cTn>
                                        <p:tgtEl>
                                          <p:spTgt spid="2">
                                            <p:txEl>
                                              <p:pRg st="4" end="4"/>
                                            </p:txEl>
                                          </p:spTgt>
                                        </p:tgtEl>
                                        <p:attrNameLst>
                                          <p:attrName>style.visibility</p:attrName>
                                        </p:attrNameLst>
                                      </p:cBhvr>
                                      <p:to>
                                        <p:strVal val="visible"/>
                                      </p:to>
                                    </p:set>
                                  </p:childTnLst>
                                </p:cTn>
                              </p:par>
                            </p:childTnLst>
                          </p:cTn>
                        </p:par>
                        <p:par>
                          <p:cTn id="26" fill="hold">
                            <p:stCondLst>
                              <p:cond delay="43900"/>
                            </p:stCondLst>
                            <p:childTnLst>
                              <p:par>
                                <p:cTn id="27" presetID="1" presetClass="entr" presetSubtype="0" fill="hold" grpId="0" nodeType="afterEffect">
                                  <p:stCondLst>
                                    <p:cond delay="500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uiExpand="1"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ACF1BF-87DA-9E37-7BD6-A727E306B7B7}"/>
              </a:ext>
            </a:extLst>
          </p:cNvPr>
          <p:cNvSpPr>
            <a:spLocks noGrp="1"/>
          </p:cNvSpPr>
          <p:nvPr>
            <p:ph idx="1"/>
          </p:nvPr>
        </p:nvSpPr>
        <p:spPr>
          <a:xfrm>
            <a:off x="4396635" y="237995"/>
            <a:ext cx="7707681" cy="5989810"/>
          </a:xfrm>
        </p:spPr>
        <p:txBody>
          <a:bodyPr/>
          <a:lstStyle/>
          <a:p>
            <a:r>
              <a:rPr lang="en-GB" dirty="0"/>
              <a:t>Transcripts are constructions based on theoretical perspectives. </a:t>
            </a:r>
          </a:p>
          <a:p>
            <a:r>
              <a:rPr lang="en-GB" dirty="0"/>
              <a:t>Approaches to transcriptions can be naturalised or denaturalised.</a:t>
            </a:r>
          </a:p>
          <a:p>
            <a:r>
              <a:rPr lang="en-GB" dirty="0"/>
              <a:t>They are acts of representation.</a:t>
            </a:r>
          </a:p>
          <a:p>
            <a:pPr marL="0" indent="0" algn="r">
              <a:buNone/>
            </a:pPr>
            <a:endParaRPr lang="en-GB" sz="1100" dirty="0"/>
          </a:p>
          <a:p>
            <a:pPr marL="0" indent="0" algn="r">
              <a:buNone/>
            </a:pPr>
            <a:r>
              <a:rPr lang="en-GB" sz="1800" dirty="0"/>
              <a:t>(Davidson, 2009; </a:t>
            </a:r>
            <a:r>
              <a:rPr lang="en-GB" sz="1800" dirty="0" err="1"/>
              <a:t>Hafferty</a:t>
            </a:r>
            <a:r>
              <a:rPr lang="en-GB" sz="1800" dirty="0"/>
              <a:t>, 2021; </a:t>
            </a:r>
            <a:r>
              <a:rPr lang="en-GB" sz="1800" dirty="0" err="1"/>
              <a:t>Lapadat</a:t>
            </a:r>
            <a:r>
              <a:rPr lang="en-GB" sz="1800" dirty="0"/>
              <a:t> and Lindsay, 1999; McLellan et al., 2003; Oliver et al., 2005)</a:t>
            </a:r>
          </a:p>
        </p:txBody>
      </p:sp>
      <p:sp>
        <p:nvSpPr>
          <p:cNvPr id="3" name="Slide Number Placeholder 2">
            <a:extLst>
              <a:ext uri="{FF2B5EF4-FFF2-40B4-BE49-F238E27FC236}">
                <a16:creationId xmlns:a16="http://schemas.microsoft.com/office/drawing/2014/main" id="{2A629ED8-0E25-BC75-6D80-61253289AF94}"/>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4" name="Title 3">
            <a:extLst>
              <a:ext uri="{FF2B5EF4-FFF2-40B4-BE49-F238E27FC236}">
                <a16:creationId xmlns:a16="http://schemas.microsoft.com/office/drawing/2014/main" id="{902D4474-347A-270A-586C-D64B8B404572}"/>
              </a:ext>
            </a:extLst>
          </p:cNvPr>
          <p:cNvSpPr>
            <a:spLocks noGrp="1"/>
          </p:cNvSpPr>
          <p:nvPr>
            <p:ph type="title"/>
          </p:nvPr>
        </p:nvSpPr>
        <p:spPr>
          <a:xfrm>
            <a:off x="87683" y="440827"/>
            <a:ext cx="4083484" cy="5287670"/>
          </a:xfrm>
        </p:spPr>
        <p:txBody>
          <a:bodyPr>
            <a:normAutofit/>
          </a:bodyPr>
          <a:lstStyle/>
          <a:p>
            <a:r>
              <a:rPr lang="en-US" sz="4000" dirty="0"/>
              <a:t>What are transcriptions?</a:t>
            </a:r>
            <a:endParaRPr lang="en-GB" sz="4000" dirty="0"/>
          </a:p>
        </p:txBody>
      </p:sp>
    </p:spTree>
    <p:custDataLst>
      <p:tags r:id="rId1"/>
    </p:custDataLst>
    <p:extLst>
      <p:ext uri="{BB962C8B-B14F-4D97-AF65-F5344CB8AC3E}">
        <p14:creationId xmlns:p14="http://schemas.microsoft.com/office/powerpoint/2010/main" val="939680605"/>
      </p:ext>
    </p:extLst>
  </p:cSld>
  <p:clrMapOvr>
    <a:masterClrMapping/>
  </p:clrMapOvr>
  <mc:AlternateContent xmlns:mc="http://schemas.openxmlformats.org/markup-compatibility/2006" xmlns:p14="http://schemas.microsoft.com/office/powerpoint/2010/main">
    <mc:Choice Requires="p14">
      <p:transition spd="slow" p14:dur="2000" advClick="0" advTm="256900"/>
    </mc:Choice>
    <mc:Fallback xmlns="">
      <p:transition spd="slow" advClick="0" advTm="25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20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30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722CBF-0D03-B6EB-427E-866C16FC40D9}"/>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
        <p:nvSpPr>
          <p:cNvPr id="4" name="Title 3">
            <a:extLst>
              <a:ext uri="{FF2B5EF4-FFF2-40B4-BE49-F238E27FC236}">
                <a16:creationId xmlns:a16="http://schemas.microsoft.com/office/drawing/2014/main" id="{7C461EE8-F12F-81BF-3F98-AC4EE36D1807}"/>
              </a:ext>
            </a:extLst>
          </p:cNvPr>
          <p:cNvSpPr>
            <a:spLocks noGrp="1"/>
          </p:cNvSpPr>
          <p:nvPr>
            <p:ph type="title"/>
          </p:nvPr>
        </p:nvSpPr>
        <p:spPr/>
        <p:txBody>
          <a:bodyPr/>
          <a:lstStyle/>
          <a:p>
            <a:endParaRPr lang="en-GB"/>
          </a:p>
        </p:txBody>
      </p:sp>
      <p:sp>
        <p:nvSpPr>
          <p:cNvPr id="5" name="Rectangle 4">
            <a:extLst>
              <a:ext uri="{FF2B5EF4-FFF2-40B4-BE49-F238E27FC236}">
                <a16:creationId xmlns:a16="http://schemas.microsoft.com/office/drawing/2014/main" id="{A7057395-52ED-B698-8D4A-445186A881B7}"/>
              </a:ext>
            </a:extLst>
          </p:cNvPr>
          <p:cNvSpPr/>
          <p:nvPr/>
        </p:nvSpPr>
        <p:spPr>
          <a:xfrm>
            <a:off x="4072070" y="3559907"/>
            <a:ext cx="7707681" cy="264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a:t>
            </a:r>
            <a:r>
              <a:rPr lang="en-US" dirty="0" err="1"/>
              <a:t>denaturalised</a:t>
            </a:r>
            <a:r>
              <a:rPr lang="en-US" dirty="0"/>
              <a:t> approach focuses more on the meanings within interactions and less on how ideas are expressed and what those meanings convey about participants’ lives.</a:t>
            </a:r>
          </a:p>
          <a:p>
            <a:pPr algn="ctr"/>
            <a:r>
              <a:rPr lang="en-US" dirty="0"/>
              <a:t>Neither approach is better or worse. It depends on the research question(s).</a:t>
            </a:r>
            <a:endParaRPr lang="en-GB" dirty="0"/>
          </a:p>
        </p:txBody>
      </p:sp>
      <p:sp>
        <p:nvSpPr>
          <p:cNvPr id="6" name="Rectangle 5">
            <a:extLst>
              <a:ext uri="{FF2B5EF4-FFF2-40B4-BE49-F238E27FC236}">
                <a16:creationId xmlns:a16="http://schemas.microsoft.com/office/drawing/2014/main" id="{9884F1F3-EEBF-4125-C070-F843E63CA2BF}"/>
              </a:ext>
            </a:extLst>
          </p:cNvPr>
          <p:cNvSpPr/>
          <p:nvPr/>
        </p:nvSpPr>
        <p:spPr>
          <a:xfrm>
            <a:off x="4177577" y="787400"/>
            <a:ext cx="7707681" cy="264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a:t>
            </a:r>
            <a:r>
              <a:rPr lang="en-US" dirty="0" err="1"/>
              <a:t>naturalised</a:t>
            </a:r>
            <a:r>
              <a:rPr lang="en-US" dirty="0"/>
              <a:t> approach employs verbatim transcriptions, with symbols to capture as many details as possible to faithfully represent speech. </a:t>
            </a:r>
          </a:p>
          <a:p>
            <a:pPr algn="ctr"/>
            <a:r>
              <a:rPr lang="en-US" dirty="0"/>
              <a:t>Pros: helpful to capture nuances of participants’ interactions.</a:t>
            </a:r>
          </a:p>
          <a:p>
            <a:pPr algn="ctr"/>
            <a:r>
              <a:rPr lang="en-US" dirty="0"/>
              <a:t>Cons: transcribing non-verbal signals may obfuscate the meaning of participants’ statements.</a:t>
            </a:r>
            <a:endParaRPr lang="en-GB" dirty="0"/>
          </a:p>
        </p:txBody>
      </p:sp>
    </p:spTree>
    <p:extLst>
      <p:ext uri="{BB962C8B-B14F-4D97-AF65-F5344CB8AC3E}">
        <p14:creationId xmlns:p14="http://schemas.microsoft.com/office/powerpoint/2010/main" val="321569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62B1EC-B296-F7D5-5B5C-B3C3092CD787}"/>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
        <p:nvSpPr>
          <p:cNvPr id="4" name="Title 3">
            <a:extLst>
              <a:ext uri="{FF2B5EF4-FFF2-40B4-BE49-F238E27FC236}">
                <a16:creationId xmlns:a16="http://schemas.microsoft.com/office/drawing/2014/main" id="{36D577F4-4CC0-B14B-3597-053D29DFFBD2}"/>
              </a:ext>
            </a:extLst>
          </p:cNvPr>
          <p:cNvSpPr>
            <a:spLocks noGrp="1"/>
          </p:cNvSpPr>
          <p:nvPr>
            <p:ph type="title"/>
          </p:nvPr>
        </p:nvSpPr>
        <p:spPr/>
        <p:txBody>
          <a:bodyPr/>
          <a:lstStyle/>
          <a:p>
            <a:endParaRPr lang="en-GB"/>
          </a:p>
        </p:txBody>
      </p:sp>
      <p:sp>
        <p:nvSpPr>
          <p:cNvPr id="5" name="Rectangle: Rounded Corners 4">
            <a:extLst>
              <a:ext uri="{FF2B5EF4-FFF2-40B4-BE49-F238E27FC236}">
                <a16:creationId xmlns:a16="http://schemas.microsoft.com/office/drawing/2014/main" id="{0B1875B9-0354-7003-B868-3508EFE8461C}"/>
              </a:ext>
            </a:extLst>
          </p:cNvPr>
          <p:cNvSpPr/>
          <p:nvPr/>
        </p:nvSpPr>
        <p:spPr>
          <a:xfrm>
            <a:off x="4439529" y="4496687"/>
            <a:ext cx="7707681" cy="2641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Reflect about your transcription choices! </a:t>
            </a:r>
          </a:p>
          <a:p>
            <a:pPr marL="285750" indent="-285750">
              <a:buFont typeface="Arial" panose="020B0604020202020204" pitchFamily="34" charset="0"/>
              <a:buChar char="•"/>
            </a:pPr>
            <a:r>
              <a:rPr lang="en-US" dirty="0"/>
              <a:t>Ask yourself how the participants would transcribe their own speech.</a:t>
            </a:r>
          </a:p>
          <a:p>
            <a:pPr algn="ctr"/>
            <a:r>
              <a:rPr lang="en-US" dirty="0"/>
              <a:t>E.g., doctoral research in Jamaica and use of Jamaican creole words.</a:t>
            </a:r>
          </a:p>
          <a:p>
            <a:pPr marL="285750" indent="-285750">
              <a:buFont typeface="Arial" panose="020B0604020202020204" pitchFamily="34" charset="0"/>
              <a:buChar char="•"/>
            </a:pPr>
            <a:r>
              <a:rPr lang="en-US" dirty="0"/>
              <a:t>The interviewer can make non-verbal signals clearer for the transcriber (e.g., sniff or laugh sounds). </a:t>
            </a:r>
            <a:endParaRPr lang="en-GB" dirty="0"/>
          </a:p>
        </p:txBody>
      </p:sp>
      <p:sp>
        <p:nvSpPr>
          <p:cNvPr id="6" name="Rectangle 5">
            <a:extLst>
              <a:ext uri="{FF2B5EF4-FFF2-40B4-BE49-F238E27FC236}">
                <a16:creationId xmlns:a16="http://schemas.microsoft.com/office/drawing/2014/main" id="{1FB2FFF2-C69B-42A2-33BE-8AB93B65CEAE}"/>
              </a:ext>
            </a:extLst>
          </p:cNvPr>
          <p:cNvSpPr/>
          <p:nvPr/>
        </p:nvSpPr>
        <p:spPr>
          <a:xfrm>
            <a:off x="4434141" y="2108200"/>
            <a:ext cx="7713069" cy="264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Transcription choices may influence how research participants are perceived. Within a </a:t>
            </a:r>
            <a:r>
              <a:rPr lang="en-US" dirty="0" err="1"/>
              <a:t>naturalised</a:t>
            </a:r>
            <a:r>
              <a:rPr lang="en-US" dirty="0"/>
              <a:t> approach, maintaining non-standard English expressions may reveal participants’ personal identifiers and affect data analysis (e.g., assumptions about participants’ laziness associated with their backgrounds). </a:t>
            </a:r>
          </a:p>
          <a:p>
            <a:pPr algn="ctr"/>
            <a:r>
              <a:rPr lang="en-US" dirty="0"/>
              <a:t>The same speech nuances may help have socio-culturally rich data that produce results to improve social intervention </a:t>
            </a:r>
            <a:r>
              <a:rPr lang="en-US" dirty="0" err="1"/>
              <a:t>programmes</a:t>
            </a:r>
            <a:r>
              <a:rPr lang="en-US" dirty="0"/>
              <a:t>.</a:t>
            </a:r>
            <a:endParaRPr lang="en-GB" dirty="0"/>
          </a:p>
        </p:txBody>
      </p:sp>
      <p:sp>
        <p:nvSpPr>
          <p:cNvPr id="7" name="Rectangle 6">
            <a:extLst>
              <a:ext uri="{FF2B5EF4-FFF2-40B4-BE49-F238E27FC236}">
                <a16:creationId xmlns:a16="http://schemas.microsoft.com/office/drawing/2014/main" id="{2DC7D568-06C1-0DA6-E47F-E48F105A1E50}"/>
              </a:ext>
            </a:extLst>
          </p:cNvPr>
          <p:cNvSpPr/>
          <p:nvPr/>
        </p:nvSpPr>
        <p:spPr>
          <a:xfrm>
            <a:off x="4474698" y="-151333"/>
            <a:ext cx="7707681" cy="264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E.g., when looking at how speech is used to negotiate the adoption of AE practices, a </a:t>
            </a:r>
            <a:r>
              <a:rPr lang="en-US" dirty="0" err="1"/>
              <a:t>naturalised</a:t>
            </a:r>
            <a:r>
              <a:rPr lang="en-US" dirty="0"/>
              <a:t> approach would be better.</a:t>
            </a:r>
          </a:p>
          <a:p>
            <a:pPr algn="ctr"/>
            <a:r>
              <a:rPr lang="en-US" dirty="0"/>
              <a:t>When looking at the meanings and perceptions related to the adoption of AE practices, a </a:t>
            </a:r>
            <a:r>
              <a:rPr lang="en-US" dirty="0" err="1"/>
              <a:t>denaturalised</a:t>
            </a:r>
            <a:r>
              <a:rPr lang="en-US" dirty="0"/>
              <a:t> approach would be better.</a:t>
            </a:r>
            <a:endParaRPr lang="en-GB" dirty="0"/>
          </a:p>
        </p:txBody>
      </p:sp>
    </p:spTree>
    <p:extLst>
      <p:ext uri="{BB962C8B-B14F-4D97-AF65-F5344CB8AC3E}">
        <p14:creationId xmlns:p14="http://schemas.microsoft.com/office/powerpoint/2010/main" val="77418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sameClick" afterEffect="1">
                                          <p:stCondLst>
                                            <p:cond evt="end" delay="0">
                                              <p:tn val="13"/>
                                            </p:cond>
                                          </p:stCondLst>
                                        </p:cTn>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438835" y="440828"/>
            <a:ext cx="7616316" cy="5664652"/>
          </a:xfrm>
        </p:spPr>
        <p:txBody>
          <a:bodyPr>
            <a:normAutofit/>
          </a:bodyPr>
          <a:lstStyle/>
          <a:p>
            <a:r>
              <a:rPr lang="en-US" dirty="0"/>
              <a:t>A</a:t>
            </a:r>
            <a:r>
              <a:rPr lang="en-US" sz="2000" dirty="0"/>
              <a:t>re you the transcriber or using an external one?</a:t>
            </a:r>
          </a:p>
          <a:p>
            <a:r>
              <a:rPr lang="en-US" sz="2000" dirty="0"/>
              <a:t>Method of analysis determines type of transcription.</a:t>
            </a:r>
          </a:p>
          <a:p>
            <a:pPr marL="0" indent="0" algn="ctr">
              <a:buNone/>
            </a:pPr>
            <a:r>
              <a:rPr lang="en-US" dirty="0"/>
              <a:t>E.g., Conversation analysis needs more conversation elements &amp; content analysis does not.</a:t>
            </a:r>
            <a:endParaRPr lang="en-US" sz="2000" dirty="0"/>
          </a:p>
          <a:p>
            <a:r>
              <a:rPr lang="en-US" dirty="0"/>
              <a:t>Transcribers need to follow ethical and data protection guidelines.</a:t>
            </a:r>
          </a:p>
          <a:p>
            <a:r>
              <a:rPr lang="en-US" dirty="0"/>
              <a:t>Space to store audio/video files and agree on a safe sharing method with transcriber(s).</a:t>
            </a:r>
            <a:endParaRPr lang="en-US" sz="2000" dirty="0"/>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1" y="440827"/>
            <a:ext cx="4296792" cy="5516090"/>
          </a:xfrm>
        </p:spPr>
        <p:txBody>
          <a:bodyPr>
            <a:normAutofit/>
          </a:bodyPr>
          <a:lstStyle/>
          <a:p>
            <a:r>
              <a:rPr lang="en-US" sz="4300" dirty="0"/>
              <a:t>Transcriptions: Overview</a:t>
            </a:r>
          </a:p>
        </p:txBody>
      </p:sp>
      <p:sp>
        <p:nvSpPr>
          <p:cNvPr id="4" name="Slide Number Placeholder 3">
            <a:extLst>
              <a:ext uri="{FF2B5EF4-FFF2-40B4-BE49-F238E27FC236}">
                <a16:creationId xmlns:a16="http://schemas.microsoft.com/office/drawing/2014/main" id="{EB5CDF0E-001B-699A-928D-0B809AADF9CE}"/>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custDataLst>
      <p:tags r:id="rId1"/>
    </p:custDataLst>
    <p:extLst>
      <p:ext uri="{BB962C8B-B14F-4D97-AF65-F5344CB8AC3E}">
        <p14:creationId xmlns:p14="http://schemas.microsoft.com/office/powerpoint/2010/main" val="2543463606"/>
      </p:ext>
    </p:extLst>
  </p:cSld>
  <p:clrMapOvr>
    <a:masterClrMapping/>
  </p:clrMapOvr>
  <mc:AlternateContent xmlns:mc="http://schemas.openxmlformats.org/markup-compatibility/2006" xmlns:p14="http://schemas.microsoft.com/office/powerpoint/2010/main">
    <mc:Choice Requires="p14">
      <p:transition spd="slow" p14:dur="2000" advClick="0" advTm="77900"/>
    </mc:Choice>
    <mc:Fallback xmlns="">
      <p:transition spd="slow" advClick="0" advTm="7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915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10150"/>
                            </p:stCondLst>
                            <p:childTnLst>
                              <p:par>
                                <p:cTn id="11" presetID="1" presetClass="entr" presetSubtype="0" fill="hold" grpId="0" nodeType="afterEffect">
                                  <p:stCondLst>
                                    <p:cond delay="50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15150"/>
                            </p:stCondLst>
                            <p:childTnLst>
                              <p:par>
                                <p:cTn id="14" presetID="1" presetClass="entr" presetSubtype="0" fill="hold" grpId="0" nodeType="afterEffect">
                                  <p:stCondLst>
                                    <p:cond delay="2775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par>
                          <p:cTn id="16" fill="hold">
                            <p:stCondLst>
                              <p:cond delay="42900"/>
                            </p:stCondLst>
                            <p:childTnLst>
                              <p:par>
                                <p:cTn id="17" presetID="1" presetClass="entr" presetSubtype="0" fill="hold" grpId="0" nodeType="afterEffect">
                                  <p:stCondLst>
                                    <p:cond delay="2100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2|5.6|6.1"/>
</p:tagLst>
</file>

<file path=ppt/tags/tag10.xml><?xml version="1.0" encoding="utf-8"?>
<p:tagLst xmlns:a="http://schemas.openxmlformats.org/drawingml/2006/main" xmlns:r="http://schemas.openxmlformats.org/officeDocument/2006/relationships" xmlns:p="http://schemas.openxmlformats.org/presentationml/2006/main">
  <p:tag name="TIMING" val="|2.7|0.8"/>
</p:tagLst>
</file>

<file path=ppt/tags/tag11.xml><?xml version="1.0" encoding="utf-8"?>
<p:tagLst xmlns:a="http://schemas.openxmlformats.org/drawingml/2006/main" xmlns:r="http://schemas.openxmlformats.org/officeDocument/2006/relationships" xmlns:p="http://schemas.openxmlformats.org/presentationml/2006/main">
  <p:tag name="TIMING" val="|11.6|1.4"/>
</p:tagLst>
</file>

<file path=ppt/tags/tag12.xml><?xml version="1.0" encoding="utf-8"?>
<p:tagLst xmlns:a="http://schemas.openxmlformats.org/drawingml/2006/main" xmlns:r="http://schemas.openxmlformats.org/officeDocument/2006/relationships" xmlns:p="http://schemas.openxmlformats.org/presentationml/2006/main">
  <p:tag name="TIMING" val="|1.1|1.2"/>
</p:tagLst>
</file>

<file path=ppt/tags/tag13.xml><?xml version="1.0" encoding="utf-8"?>
<p:tagLst xmlns:a="http://schemas.openxmlformats.org/drawingml/2006/main" xmlns:r="http://schemas.openxmlformats.org/officeDocument/2006/relationships" xmlns:p="http://schemas.openxmlformats.org/presentationml/2006/main">
  <p:tag name="TIMING" val="|2.7|0.6"/>
</p:tagLst>
</file>

<file path=ppt/tags/tag14.xml><?xml version="1.0" encoding="utf-8"?>
<p:tagLst xmlns:a="http://schemas.openxmlformats.org/drawingml/2006/main" xmlns:r="http://schemas.openxmlformats.org/officeDocument/2006/relationships" xmlns:p="http://schemas.openxmlformats.org/presentationml/2006/main">
  <p:tag name="TIMING" val="|1.4|0.8"/>
</p:tagLst>
</file>

<file path=ppt/tags/tag15.xml><?xml version="1.0" encoding="utf-8"?>
<p:tagLst xmlns:a="http://schemas.openxmlformats.org/drawingml/2006/main" xmlns:r="http://schemas.openxmlformats.org/officeDocument/2006/relationships" xmlns:p="http://schemas.openxmlformats.org/presentationml/2006/main">
  <p:tag name="TIMING" val="|1.8|10.3|9.4|9.7|18.4|17.8|31.1"/>
</p:tagLst>
</file>

<file path=ppt/tags/tag2.xml><?xml version="1.0" encoding="utf-8"?>
<p:tagLst xmlns:a="http://schemas.openxmlformats.org/drawingml/2006/main" xmlns:r="http://schemas.openxmlformats.org/officeDocument/2006/relationships" xmlns:p="http://schemas.openxmlformats.org/presentationml/2006/main">
  <p:tag name="TIMING" val="|6.2|13|21|14.1"/>
</p:tagLst>
</file>

<file path=ppt/tags/tag3.xml><?xml version="1.0" encoding="utf-8"?>
<p:tagLst xmlns:a="http://schemas.openxmlformats.org/drawingml/2006/main" xmlns:r="http://schemas.openxmlformats.org/officeDocument/2006/relationships" xmlns:p="http://schemas.openxmlformats.org/presentationml/2006/main">
  <p:tag name="TIMING" val="|0.7|109.9"/>
</p:tagLst>
</file>

<file path=ppt/tags/tag4.xml><?xml version="1.0" encoding="utf-8"?>
<p:tagLst xmlns:a="http://schemas.openxmlformats.org/drawingml/2006/main" xmlns:r="http://schemas.openxmlformats.org/officeDocument/2006/relationships" xmlns:p="http://schemas.openxmlformats.org/presentationml/2006/main">
  <p:tag name="TIMING" val="|1.7|8.8|27.5|21.1"/>
</p:tagLst>
</file>

<file path=ppt/tags/tag5.xml><?xml version="1.0" encoding="utf-8"?>
<p:tagLst xmlns:a="http://schemas.openxmlformats.org/drawingml/2006/main" xmlns:r="http://schemas.openxmlformats.org/officeDocument/2006/relationships" xmlns:p="http://schemas.openxmlformats.org/presentationml/2006/main">
  <p:tag name="TIMING" val="|1.4|14.6|19.3|16.6|18.8"/>
</p:tagLst>
</file>

<file path=ppt/tags/tag6.xml><?xml version="1.0" encoding="utf-8"?>
<p:tagLst xmlns:a="http://schemas.openxmlformats.org/drawingml/2006/main" xmlns:r="http://schemas.openxmlformats.org/officeDocument/2006/relationships" xmlns:p="http://schemas.openxmlformats.org/presentationml/2006/main">
  <p:tag name="TIMING" val="|0.5|20.4|13.3|7.4|7.5"/>
</p:tagLst>
</file>

<file path=ppt/tags/tag7.xml><?xml version="1.0" encoding="utf-8"?>
<p:tagLst xmlns:a="http://schemas.openxmlformats.org/drawingml/2006/main" xmlns:r="http://schemas.openxmlformats.org/officeDocument/2006/relationships" xmlns:p="http://schemas.openxmlformats.org/presentationml/2006/main">
  <p:tag name="TIMING" val="|1.6|16.9|11.6|7.2|7.4|8.6|28.7"/>
</p:tagLst>
</file>

<file path=ppt/tags/tag8.xml><?xml version="1.0" encoding="utf-8"?>
<p:tagLst xmlns:a="http://schemas.openxmlformats.org/drawingml/2006/main" xmlns:r="http://schemas.openxmlformats.org/officeDocument/2006/relationships" xmlns:p="http://schemas.openxmlformats.org/presentationml/2006/main">
  <p:tag name="TIMING" val="|1.5|11.1|14.3|19.4|12|14.9|7.5|6.4|1"/>
</p:tagLst>
</file>

<file path=ppt/tags/tag9.xml><?xml version="1.0" encoding="utf-8"?>
<p:tagLst xmlns:a="http://schemas.openxmlformats.org/drawingml/2006/main" xmlns:r="http://schemas.openxmlformats.org/officeDocument/2006/relationships" xmlns:p="http://schemas.openxmlformats.org/presentationml/2006/main">
  <p:tag name="TIMING" val="|1.3|17.3|42.9|12.4"/>
</p:tagLst>
</file>

<file path=ppt/theme/theme1.xml><?xml version="1.0" encoding="utf-8"?>
<a:theme xmlns:a="http://schemas.openxmlformats.org/drawingml/2006/main" name="ssdwebinar">
  <a:themeElements>
    <a:clrScheme name="Custom 2">
      <a:dk1>
        <a:srgbClr val="000000"/>
      </a:dk1>
      <a:lt1>
        <a:srgbClr val="FFFFFF"/>
      </a:lt1>
      <a:dk2>
        <a:srgbClr val="D32229"/>
      </a:dk2>
      <a:lt2>
        <a:srgbClr val="B4DCFA"/>
      </a:lt2>
      <a:accent1>
        <a:srgbClr val="D32229"/>
      </a:accent1>
      <a:accent2>
        <a:srgbClr val="5ECCF3"/>
      </a:accent2>
      <a:accent3>
        <a:srgbClr val="A7EA52"/>
      </a:accent3>
      <a:accent4>
        <a:srgbClr val="5DCEAF"/>
      </a:accent4>
      <a:accent5>
        <a:srgbClr val="FF8021"/>
      </a:accent5>
      <a:accent6>
        <a:srgbClr val="F14124"/>
      </a:accent6>
      <a:hlink>
        <a:srgbClr val="D32228"/>
      </a:hlink>
      <a:folHlink>
        <a:srgbClr val="D32228"/>
      </a:folHlink>
    </a:clrScheme>
    <a:fontScheme name="Stats4SD">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Resource Presentation Webinar CCRP Template" id="{5BA198B2-58FA-DB4A-87A5-005A1622EEC8}" vid="{4EF926C4-8EF1-5043-8491-4C76BE0C54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Session 3</Template>
  <TotalTime>270</TotalTime>
  <Words>7161</Words>
  <Application>Microsoft Macintosh PowerPoint</Application>
  <PresentationFormat>Widescreen</PresentationFormat>
  <Paragraphs>286</Paragraphs>
  <Slides>24</Slides>
  <Notes>22</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Calibri</vt:lpstr>
      <vt:lpstr>Open Sans</vt:lpstr>
      <vt:lpstr>Segoe UI</vt:lpstr>
      <vt:lpstr>Wingdings</vt:lpstr>
      <vt:lpstr>Open Sans Light</vt:lpstr>
      <vt:lpstr>Arial</vt:lpstr>
      <vt:lpstr>Open Sans SemiBold</vt:lpstr>
      <vt:lpstr>ssdwebinar</vt:lpstr>
      <vt:lpstr>Qualitative Data Management</vt:lpstr>
      <vt:lpstr>Transcriptions Procedures</vt:lpstr>
      <vt:lpstr>Objectives</vt:lpstr>
      <vt:lpstr>What are transcriptions?</vt:lpstr>
      <vt:lpstr>What are transcriptions?</vt:lpstr>
      <vt:lpstr>What are transcriptions?</vt:lpstr>
      <vt:lpstr>PowerPoint Presentation</vt:lpstr>
      <vt:lpstr>PowerPoint Presentation</vt:lpstr>
      <vt:lpstr>Transcriptions: Overview</vt:lpstr>
      <vt:lpstr>When you transcribe your data (pt.1)</vt:lpstr>
      <vt:lpstr>When you transcribe your data (pt.2)</vt:lpstr>
      <vt:lpstr>When there is an external transcriber</vt:lpstr>
      <vt:lpstr>When there is an external transcriber</vt:lpstr>
      <vt:lpstr>Transcriptions: general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Translation</vt:lpstr>
      <vt:lpstr>Useful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Series Title</dc:title>
  <dc:creator>Romina De Angelis</dc:creator>
  <cp:lastModifiedBy>Emily Nevitt</cp:lastModifiedBy>
  <cp:revision>361</cp:revision>
  <dcterms:created xsi:type="dcterms:W3CDTF">2023-05-15T09:05:02Z</dcterms:created>
  <dcterms:modified xsi:type="dcterms:W3CDTF">2024-02-05T17:40:50Z</dcterms:modified>
</cp:coreProperties>
</file>