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1" r:id="rId1"/>
  </p:sldMasterIdLst>
  <p:notesMasterIdLst>
    <p:notesMasterId r:id="rId16"/>
  </p:notesMasterIdLst>
  <p:handoutMasterIdLst>
    <p:handoutMasterId r:id="rId17"/>
  </p:handoutMasterIdLst>
  <p:sldIdLst>
    <p:sldId id="259" r:id="rId2"/>
    <p:sldId id="256" r:id="rId3"/>
    <p:sldId id="257" r:id="rId4"/>
    <p:sldId id="276" r:id="rId5"/>
    <p:sldId id="263" r:id="rId6"/>
    <p:sldId id="268" r:id="rId7"/>
    <p:sldId id="267" r:id="rId8"/>
    <p:sldId id="270" r:id="rId9"/>
    <p:sldId id="275" r:id="rId10"/>
    <p:sldId id="269" r:id="rId11"/>
    <p:sldId id="271" r:id="rId12"/>
    <p:sldId id="266" r:id="rId13"/>
    <p:sldId id="272" r:id="rId14"/>
    <p:sldId id="261" r:id="rId15"/>
  </p:sldIdLst>
  <p:sldSz cx="12192000" cy="6858000"/>
  <p:notesSz cx="6858000" cy="9144000"/>
  <p:embeddedFontLst>
    <p:embeddedFont>
      <p:font typeface="Open Sans" pitchFamily="2" charset="0"/>
      <p:regular r:id="rId18"/>
      <p:bold r:id="rId19"/>
      <p:italic r:id="rId20"/>
      <p:boldItalic r:id="rId21"/>
    </p:embeddedFont>
    <p:embeddedFont>
      <p:font typeface="Open Sans Light" pitchFamily="2" charset="0"/>
      <p:regular r:id="rId22"/>
      <p:italic r:id="rId23"/>
    </p:embeddedFont>
    <p:embeddedFont>
      <p:font typeface="Open Sans SemiBold" pitchFamily="2"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9B0B1E-48BF-06E1-FC53-2F455910A312}" name="Alex Riba" initials="AR" userId="S::alexriba@stats4sd.org::0588b336-2ca8-43d1-bdf8-8cf8e34c69ad" providerId="AD"/>
  <p188:author id="{7A0D8F4A-60AB-12BB-32D9-81BEAE4457AC}" name="Romina De Angelis" initials="RA" userId="gk3Ihde9uRQ/lJ8aRZCpozCmE8yrA9sjwADf0r/14V4=" providerId="None"/>
  <p188:author id="{EA97507D-682E-43C8-CA31-50B2BC4C3648}" name="Romina De Angelis" initials="RDA" userId="S::romina@stats4sd.org::c23edf8c-dfbe-41c1-bdf9-3501a1ae3b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265" autoAdjust="0"/>
  </p:normalViewPr>
  <p:slideViewPr>
    <p:cSldViewPr snapToGrid="0" snapToObjects="1">
      <p:cViewPr varScale="1">
        <p:scale>
          <a:sx n="87" d="100"/>
          <a:sy n="87" d="100"/>
        </p:scale>
        <p:origin x="1960" y="200"/>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67E71E-686C-174D-8B70-9A0CE74AF6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C936664-D617-9B47-BC89-4F325D7E82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2499A1-5F0C-FC4C-AC0D-831223B2703B}" type="datetimeFigureOut">
              <a:rPr lang="en-GB" smtClean="0"/>
              <a:t>05/02/2024</a:t>
            </a:fld>
            <a:endParaRPr lang="en-GB"/>
          </a:p>
        </p:txBody>
      </p:sp>
      <p:sp>
        <p:nvSpPr>
          <p:cNvPr id="4" name="Footer Placeholder 3">
            <a:extLst>
              <a:ext uri="{FF2B5EF4-FFF2-40B4-BE49-F238E27FC236}">
                <a16:creationId xmlns:a16="http://schemas.microsoft.com/office/drawing/2014/main" id="{0DEBB0D7-3D7C-1B45-9654-E3855B1B25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88AD0CD-00B3-6542-9269-91784A15F9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C7C348-898D-EC4D-AA51-7AEB92EDD569}" type="slidenum">
              <a:rPr lang="en-GB" smtClean="0"/>
              <a:t>‹#›</a:t>
            </a:fld>
            <a:endParaRPr lang="en-GB"/>
          </a:p>
        </p:txBody>
      </p:sp>
    </p:spTree>
    <p:extLst>
      <p:ext uri="{BB962C8B-B14F-4D97-AF65-F5344CB8AC3E}">
        <p14:creationId xmlns:p14="http://schemas.microsoft.com/office/powerpoint/2010/main" val="2050140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E97F7-21FC-4940-B40B-B446B233030B}" type="datetimeFigureOut">
              <a:rPr lang="en-GB" smtClean="0"/>
              <a:t>05/02/2024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7DBA42-166B-45B5-88F8-8A41CD48F92B}" type="slidenum">
              <a:rPr lang="en-GB" smtClean="0"/>
              <a:t>‹#›</a:t>
            </a:fld>
            <a:endParaRPr lang="en-GB"/>
          </a:p>
        </p:txBody>
      </p:sp>
    </p:spTree>
    <p:extLst>
      <p:ext uri="{BB962C8B-B14F-4D97-AF65-F5344CB8AC3E}">
        <p14:creationId xmlns:p14="http://schemas.microsoft.com/office/powerpoint/2010/main" val="4166994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second of 5 videos on qualitative data management.</a:t>
            </a:r>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1</a:t>
            </a:fld>
            <a:endParaRPr lang="en-GB"/>
          </a:p>
        </p:txBody>
      </p:sp>
    </p:spTree>
    <p:extLst>
      <p:ext uri="{BB962C8B-B14F-4D97-AF65-F5344CB8AC3E}">
        <p14:creationId xmlns:p14="http://schemas.microsoft.com/office/powerpoint/2010/main" val="3098865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do we mean when we talk about developing a good qualitative data tracking system?</a:t>
            </a:r>
          </a:p>
          <a:p>
            <a:endParaRPr lang="en-US" dirty="0"/>
          </a:p>
          <a:p>
            <a:pPr marL="171450" indent="-171450">
              <a:buFont typeface="Arial" panose="020B0604020202020204" pitchFamily="34" charset="0"/>
              <a:buChar char="•"/>
            </a:pPr>
            <a:r>
              <a:rPr lang="en-US" dirty="0"/>
              <a:t>In short, we refer to developing a clearly defined plan of who does what and how at what point in the process, from data collection to data transcription and analysis. This is especially true when working within a research team and having different people handling data at different stages. Transcribers and/or translators, as well as coders, need to be able to easily locate the data files they need to work with.</a:t>
            </a:r>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10</a:t>
            </a:fld>
            <a:endParaRPr lang="en-GB"/>
          </a:p>
        </p:txBody>
      </p:sp>
    </p:spTree>
    <p:extLst>
      <p:ext uri="{BB962C8B-B14F-4D97-AF65-F5344CB8AC3E}">
        <p14:creationId xmlns:p14="http://schemas.microsoft.com/office/powerpoint/2010/main" val="730132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could wonder about WHY we need a qualitative data tracking system and not just any, but a </a:t>
            </a:r>
            <a:r>
              <a:rPr lang="en-US" i="1" dirty="0"/>
              <a:t>good</a:t>
            </a:r>
            <a:r>
              <a:rPr lang="en-US" dirty="0"/>
              <a:t> one!</a:t>
            </a:r>
            <a:br>
              <a:rPr lang="en-US" dirty="0"/>
            </a:br>
            <a:endParaRPr lang="en-US" dirty="0"/>
          </a:p>
          <a:p>
            <a:pPr marL="171450" indent="-171450">
              <a:buFont typeface="Arial" panose="020B0604020202020204" pitchFamily="34" charset="0"/>
              <a:buChar char="•"/>
            </a:pPr>
            <a:r>
              <a:rPr lang="en-US" dirty="0"/>
              <a:t>Some reasons, as just mentioned, include being able to easily locate and access data that we (or other team members) need to </a:t>
            </a:r>
            <a:r>
              <a:rPr lang="en-US" dirty="0" err="1"/>
              <a:t>analyse</a:t>
            </a:r>
            <a:r>
              <a:rPr lang="en-US" dirty="0"/>
              <a:t>. </a:t>
            </a:r>
          </a:p>
          <a:p>
            <a:pPr marL="171450" indent="-171450">
              <a:buFont typeface="Arial" panose="020B0604020202020204" pitchFamily="34" charset="0"/>
              <a:buChar char="•"/>
            </a:pPr>
            <a:r>
              <a:rPr lang="en-US" dirty="0"/>
              <a:t>Moreover, at a later point in time, one may want to retrieve previously collected data, for instance, to conduct another analysis for a different purpose. In both cases, having a good tracking system will make these tasks easier.</a:t>
            </a:r>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11</a:t>
            </a:fld>
            <a:endParaRPr lang="en-GB"/>
          </a:p>
        </p:txBody>
      </p:sp>
    </p:spTree>
    <p:extLst>
      <p:ext uri="{BB962C8B-B14F-4D97-AF65-F5344CB8AC3E}">
        <p14:creationId xmlns:p14="http://schemas.microsoft.com/office/powerpoint/2010/main" val="598073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good practice when developing a data tracking system starts with storing multiple copies of the original data. This will help have a good backup and prevent the risk of data loss. When talking about raw qualitative data, we refer to interview audio recordings, observation field notes, pictures, videos, and any data collected by the researcher that has not yet been processed. </a:t>
            </a:r>
          </a:p>
          <a:p>
            <a:pPr marL="171450" indent="-171450">
              <a:buFont typeface="Arial" panose="020B0604020202020204" pitchFamily="34" charset="0"/>
              <a:buChar char="•"/>
            </a:pPr>
            <a:r>
              <a:rPr lang="en-US" dirty="0"/>
              <a:t>Non-raw data refers to data that has been processed after having been collected. It can refer to interview transcripts, expanded field notes that include the researcher’s reflections and coding. </a:t>
            </a:r>
          </a:p>
          <a:p>
            <a:pPr marL="171450" indent="-171450">
              <a:buFont typeface="Arial" panose="020B0604020202020204" pitchFamily="34" charset="0"/>
              <a:buChar char="•"/>
            </a:pPr>
            <a:r>
              <a:rPr lang="en-US" dirty="0"/>
              <a:t>When working within a research team, it is recommended to appoint a supervisor who will coordinate the activities carried out by interviewers, transcribers (and sometimes translators) and coders. </a:t>
            </a:r>
          </a:p>
          <a:p>
            <a:pPr marL="171450" indent="-171450">
              <a:buFont typeface="Arial" panose="020B0604020202020204" pitchFamily="34" charset="0"/>
              <a:buChar char="•"/>
            </a:pPr>
            <a:r>
              <a:rPr lang="en-US" dirty="0"/>
              <a:t>They can also ensure that each expert has a clear understanding of the actions and responsibilities entailed in their role. </a:t>
            </a:r>
          </a:p>
          <a:p>
            <a:pPr marL="171450" indent="-171450">
              <a:buFont typeface="Arial" panose="020B0604020202020204" pitchFamily="34" charset="0"/>
              <a:buChar char="•"/>
            </a:pPr>
            <a:r>
              <a:rPr lang="en-US" dirty="0"/>
              <a:t>At each stage, the supervisor will conduct quality assurance and control (that is to say, respectively, checking that data integrity, quality and reliance are maintained at each step, and by ensuring that there are no errors in the final data files and, if any, that they are corrected). They will also overlook the organization of data from recorded interviews, transcriptions, translations and coding processes. No other step in the analysis process should take place until transcriptions have been completed. Enough time needs to be allocated for it and you should remember that no personal information should be shared in this process. One way to prevent transcription errors is to conduct multiple proofreading to avoid grammar and spelling mistakes. </a:t>
            </a:r>
            <a:endParaRPr lang="en-US" dirty="0">
              <a:ea typeface="Calibri"/>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 is also important to keep in mind that this process can unveil issues that will require time and flexibility in order to address them at each stage. An example could be the need to reformulate interview questions differently to elicit better responses from participants. </a:t>
            </a:r>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12</a:t>
            </a:fld>
            <a:endParaRPr lang="en-GB"/>
          </a:p>
        </p:txBody>
      </p:sp>
    </p:spTree>
    <p:extLst>
      <p:ext uri="{BB962C8B-B14F-4D97-AF65-F5344CB8AC3E}">
        <p14:creationId xmlns:p14="http://schemas.microsoft.com/office/powerpoint/2010/main" val="283882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useful link that provides an overview of ethical obligations for researchers, although it is based on the UK system and different countries may have </a:t>
            </a:r>
            <a:r>
              <a:rPr lang="en-US"/>
              <a:t>differing regulations…</a:t>
            </a:r>
            <a:endParaRPr lang="en-GB"/>
          </a:p>
        </p:txBody>
      </p:sp>
      <p:sp>
        <p:nvSpPr>
          <p:cNvPr id="4" name="Slide Number Placeholder 3"/>
          <p:cNvSpPr>
            <a:spLocks noGrp="1"/>
          </p:cNvSpPr>
          <p:nvPr>
            <p:ph type="sldNum" sz="quarter" idx="5"/>
          </p:nvPr>
        </p:nvSpPr>
        <p:spPr/>
        <p:txBody>
          <a:bodyPr/>
          <a:lstStyle/>
          <a:p>
            <a:fld id="{487DBA42-166B-45B5-88F8-8A41CD48F92B}" type="slidenum">
              <a:rPr lang="en-GB" smtClean="0"/>
              <a:t>13</a:t>
            </a:fld>
            <a:endParaRPr lang="en-GB"/>
          </a:p>
        </p:txBody>
      </p:sp>
    </p:spTree>
    <p:extLst>
      <p:ext uri="{BB962C8B-B14F-4D97-AF65-F5344CB8AC3E}">
        <p14:creationId xmlns:p14="http://schemas.microsoft.com/office/powerpoint/2010/main" val="628313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case you’re interested, the slides for this presentation as well as lots more resources can be downloaded from our website at stats4sd.org/resources. Thank you very much! </a:t>
            </a:r>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14</a:t>
            </a:fld>
            <a:endParaRPr lang="en-GB"/>
          </a:p>
        </p:txBody>
      </p:sp>
    </p:spTree>
    <p:extLst>
      <p:ext uri="{BB962C8B-B14F-4D97-AF65-F5344CB8AC3E}">
        <p14:creationId xmlns:p14="http://schemas.microsoft.com/office/powerpoint/2010/main" val="215905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is about qualitative data tracking systems</a:t>
            </a:r>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2</a:t>
            </a:fld>
            <a:endParaRPr lang="en-GB"/>
          </a:p>
        </p:txBody>
      </p:sp>
    </p:spTree>
    <p:extLst>
      <p:ext uri="{BB962C8B-B14F-4D97-AF65-F5344CB8AC3E}">
        <p14:creationId xmlns:p14="http://schemas.microsoft.com/office/powerpoint/2010/main" val="2354584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session includes 3 main points:</a:t>
            </a:r>
          </a:p>
          <a:p>
            <a:pPr marL="228600" indent="-228600">
              <a:buAutoNum type="arabicPeriod"/>
            </a:pPr>
            <a:r>
              <a:rPr lang="en-US" dirty="0"/>
              <a:t>Determining the characteristics of good qualitative data management practices.</a:t>
            </a:r>
          </a:p>
          <a:p>
            <a:pPr marL="228600" indent="-228600">
              <a:buAutoNum type="arabicPeriod"/>
            </a:pPr>
            <a:r>
              <a:rPr lang="en-US" dirty="0"/>
              <a:t>Determining the key features of qualitative data file naming processes. </a:t>
            </a:r>
          </a:p>
          <a:p>
            <a:pPr marL="228600" indent="-228600">
              <a:buAutoNum type="arabicPeriod"/>
            </a:pPr>
            <a:r>
              <a:rPr lang="en-US" dirty="0"/>
              <a:t>Defining and developing the steps to a qualitative data tracking system.</a:t>
            </a:r>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3</a:t>
            </a:fld>
            <a:endParaRPr lang="en-GB"/>
          </a:p>
        </p:txBody>
      </p:sp>
    </p:spTree>
    <p:extLst>
      <p:ext uri="{BB962C8B-B14F-4D97-AF65-F5344CB8AC3E}">
        <p14:creationId xmlns:p14="http://schemas.microsoft.com/office/powerpoint/2010/main" val="3728112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can be helpful to use an ethical framework to guide the planning of qualitative data management to ensure best practices towards all research participants. For instance, the UK Data Service website is a good source that provides general good practice tips and links to more specific guidelines that apply in the UK (the link is provided in the final slide). However, it is advisable to refer to the ethical guidelines of the specific countries and communities where data are collected as regulations and local customs may differ from the UK ones. Particularly, ethical guidelines help protect the rights of the individuals involved in the research, who are sharing information with us and are the owners of the information. This approach is not exclusive to qualitative research and it should be applied to quantitative studies too.</a:t>
            </a:r>
          </a:p>
          <a:p>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4</a:t>
            </a:fld>
            <a:endParaRPr lang="en-GB"/>
          </a:p>
        </p:txBody>
      </p:sp>
    </p:spTree>
    <p:extLst>
      <p:ext uri="{BB962C8B-B14F-4D97-AF65-F5344CB8AC3E}">
        <p14:creationId xmlns:p14="http://schemas.microsoft.com/office/powerpoint/2010/main" val="2898107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Inevitably, developing a good qualitative data management process requires investing time in planning it prior to the beginning of data collection. Good qualitative data management can also be </a:t>
            </a:r>
            <a:r>
              <a:rPr lang="en-US" dirty="0" err="1"/>
              <a:t>labour</a:t>
            </a:r>
            <a:r>
              <a:rPr lang="en-US" dirty="0"/>
              <a:t> intensive to be well planned and developed throughout. The time aspect also refers to the time to be invested by the people we work with and this is another element where ethical aspects play a role…</a:t>
            </a:r>
          </a:p>
          <a:p>
            <a:endParaRPr lang="en-US" dirty="0"/>
          </a:p>
          <a:p>
            <a:pPr marL="171450" indent="-171450">
              <a:buFont typeface="Arial" panose="020B0604020202020204" pitchFamily="34" charset="0"/>
              <a:buChar char="•"/>
            </a:pPr>
            <a:r>
              <a:rPr lang="en-US" dirty="0"/>
              <a:t>Qualitative data collection often generates digital data from recorded interviews and videos and typed field notes that need to be safely stored in a designated device. Even better if they can be simultaneously saved in the cloud to avoid data loss in case something happens to the physical device. </a:t>
            </a:r>
          </a:p>
          <a:p>
            <a:endParaRPr lang="en-US" dirty="0"/>
          </a:p>
          <a:p>
            <a:pPr marL="171450" indent="-171450">
              <a:buFont typeface="Arial" panose="020B0604020202020204" pitchFamily="34" charset="0"/>
              <a:buChar char="•"/>
            </a:pPr>
            <a:r>
              <a:rPr lang="en-US" dirty="0"/>
              <a:t>When storing data files from various data collection techniques, it is good practice to </a:t>
            </a:r>
            <a:r>
              <a:rPr lang="en-US" dirty="0" err="1"/>
              <a:t>organise</a:t>
            </a:r>
            <a:r>
              <a:rPr lang="en-US" dirty="0"/>
              <a:t> them in labelled folders (similar to what one would do when storing data on paper).</a:t>
            </a:r>
          </a:p>
        </p:txBody>
      </p:sp>
      <p:sp>
        <p:nvSpPr>
          <p:cNvPr id="4" name="Slide Number Placeholder 3"/>
          <p:cNvSpPr>
            <a:spLocks noGrp="1"/>
          </p:cNvSpPr>
          <p:nvPr>
            <p:ph type="sldNum" sz="quarter" idx="5"/>
          </p:nvPr>
        </p:nvSpPr>
        <p:spPr/>
        <p:txBody>
          <a:bodyPr/>
          <a:lstStyle/>
          <a:p>
            <a:fld id="{487DBA42-166B-45B5-88F8-8A41CD48F92B}" type="slidenum">
              <a:rPr lang="en-GB" smtClean="0"/>
              <a:t>5</a:t>
            </a:fld>
            <a:endParaRPr lang="en-GB"/>
          </a:p>
        </p:txBody>
      </p:sp>
    </p:spTree>
    <p:extLst>
      <p:ext uri="{BB962C8B-B14F-4D97-AF65-F5344CB8AC3E}">
        <p14:creationId xmlns:p14="http://schemas.microsoft.com/office/powerpoint/2010/main" val="2164039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Access to digital data should be protected by using a secure code, a password, or pin that is known only by the data collector, or their team members. For physical data, such as in the case of written field notes or audio and video recordings, or sensitive data such as that contained in consent forms, the tools and devices containing that data should be stored in a safe place protected with a padlock or locked with a key. </a:t>
            </a:r>
            <a:endParaRPr lang="en-GB" dirty="0"/>
          </a:p>
          <a:p>
            <a:endParaRPr lang="en-US" dirty="0"/>
          </a:p>
          <a:p>
            <a:pPr marL="171450" indent="-171450">
              <a:buFont typeface="Arial" panose="020B0604020202020204" pitchFamily="34" charset="0"/>
              <a:buChar char="•"/>
            </a:pPr>
            <a:r>
              <a:rPr lang="en-US" dirty="0"/>
              <a:t>Other important features that characterize a good qualitative data management approach include keeping a record of the number of interviews and FGDs conducted. This is helpful in order to keep track of all the data collected as well as to ensure easy quality assurance of the same and have the information available when presenting the research results.</a:t>
            </a:r>
          </a:p>
          <a:p>
            <a:endParaRPr lang="en-US" dirty="0"/>
          </a:p>
          <a:p>
            <a:pPr marL="171450" indent="-171450">
              <a:buFont typeface="Arial" panose="020B0604020202020204" pitchFamily="34" charset="0"/>
              <a:buChar char="•"/>
            </a:pPr>
            <a:r>
              <a:rPr lang="en-US" dirty="0"/>
              <a:t>Both when writing notes and when saving them digitally (usually in a Word document), it is good practice to include the date when they were taken for future reference.</a:t>
            </a:r>
          </a:p>
          <a:p>
            <a:endParaRPr lang="en-US" dirty="0"/>
          </a:p>
          <a:p>
            <a:pPr marL="171450" indent="-171450">
              <a:buFont typeface="Arial" panose="020B0604020202020204" pitchFamily="34" charset="0"/>
              <a:buChar char="•"/>
            </a:pPr>
            <a:r>
              <a:rPr lang="en-US" dirty="0"/>
              <a:t>Another key element is to avoid including any research participant’s personal identifier in interview transcriptions and translations and written field notes. This can be an interesting point, as on the one hand, we want to ensure anonymity to participants. However, on the other hand, we may need to link back to the information of one or more specific participants or share their identities with other team members in a research team for the purpose of data analysis. In this case, it is important to create anonymized file names that allow you to trace back the participants if needed and store them securely. It is important to inform participants about these aspects.</a:t>
            </a:r>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6</a:t>
            </a:fld>
            <a:endParaRPr lang="en-GB"/>
          </a:p>
        </p:txBody>
      </p:sp>
    </p:spTree>
    <p:extLst>
      <p:ext uri="{BB962C8B-B14F-4D97-AF65-F5344CB8AC3E}">
        <p14:creationId xmlns:p14="http://schemas.microsoft.com/office/powerpoint/2010/main" val="1737562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mentioned in the last point, a key step in the process of managing qualitative data is file naming. It is important to label files using names that are easily recognizable. However, it is very crucial to avoid using any detail that could make any research participant or community identifiable.</a:t>
            </a:r>
          </a:p>
          <a:p>
            <a:endParaRPr lang="en-US" dirty="0"/>
          </a:p>
          <a:p>
            <a:pPr marL="171450" indent="-171450">
              <a:buFont typeface="Arial" panose="020B0604020202020204" pitchFamily="34" charset="0"/>
              <a:buChar char="•"/>
            </a:pPr>
            <a:r>
              <a:rPr lang="en-US" dirty="0"/>
              <a:t>In this regard, one can assign each participant an ID number or a pseudonym to ensure anonymity and, as previously mentioned, keep a list of participants and their assigned IDs in a protected document.</a:t>
            </a:r>
          </a:p>
          <a:p>
            <a:endParaRPr lang="en-US" dirty="0"/>
          </a:p>
          <a:p>
            <a:pPr marL="171450" indent="-171450">
              <a:buFont typeface="Arial" panose="020B0604020202020204" pitchFamily="34" charset="0"/>
              <a:buChar char="•"/>
            </a:pPr>
            <a:r>
              <a:rPr lang="en-US" dirty="0"/>
              <a:t>When naming and storing digital data, it is useful to do so by including the data collection method used to generate them, such as interviews, FGDs and observations.</a:t>
            </a:r>
          </a:p>
          <a:p>
            <a:endParaRPr lang="en-US" dirty="0"/>
          </a:p>
          <a:p>
            <a:pPr marL="171450" indent="-171450">
              <a:buFont typeface="Arial" panose="020B0604020202020204" pitchFamily="34" charset="0"/>
              <a:buChar char="•"/>
            </a:pPr>
            <a:r>
              <a:rPr lang="en-US" dirty="0"/>
              <a:t>Especially when working within a research team and when multiple people need to access data, it can be helpful to include information about who collected the data for future reference.</a:t>
            </a:r>
          </a:p>
          <a:p>
            <a:endParaRPr lang="en-US" dirty="0"/>
          </a:p>
          <a:p>
            <a:pPr marL="171450" indent="-171450">
              <a:buFont typeface="Arial" panose="020B0604020202020204" pitchFamily="34" charset="0"/>
              <a:buChar char="•"/>
            </a:pPr>
            <a:r>
              <a:rPr lang="en-US" dirty="0"/>
              <a:t>Another important element to include when naming data files is the date when they were generated.</a:t>
            </a:r>
          </a:p>
          <a:p>
            <a:endParaRPr lang="en-US" dirty="0"/>
          </a:p>
          <a:p>
            <a:pPr marL="171450" indent="-171450">
              <a:buFont typeface="Arial" panose="020B0604020202020204" pitchFamily="34" charset="0"/>
              <a:buChar char="•"/>
            </a:pPr>
            <a:r>
              <a:rPr lang="en-US" dirty="0"/>
              <a:t>To facilitate future data analysis processes, one can also label data files by using codes related to demographic information such as gender. </a:t>
            </a:r>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7</a:t>
            </a:fld>
            <a:endParaRPr lang="en-GB"/>
          </a:p>
        </p:txBody>
      </p:sp>
    </p:spTree>
    <p:extLst>
      <p:ext uri="{BB962C8B-B14F-4D97-AF65-F5344CB8AC3E}">
        <p14:creationId xmlns:p14="http://schemas.microsoft.com/office/powerpoint/2010/main" val="76091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instance, I may need to label the first of 4 recorded audio interviews with a female farmer in one of 5 villages in Kenya as part of a research project that runs in 3 countries (e.g., Uganda, Kenya and Tanzania). In this example, I’ve started with the type of data collection (i.e., interview), the date, the personal ID code assigned to the participant, demographic information (i.e., female), the country and number assigned to the specific village and ended with the name of the researcher who collected the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example in the picture refers to my personal file naming strategy during my PhD fieldwork in a Jamaican school and village. It shows files containing transcriptions of a Focus Group Discussion with 3 female students from grade 6 (who are individually identified with a number that I had previously assigned to them and stored in a separate protected document). It then contains individual interviews with different Education Officers, a local Member of Parliament, and a male parent representative. All documents contain the date when the interview or focus group took place.</a:t>
            </a:r>
          </a:p>
          <a:p>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8</a:t>
            </a:fld>
            <a:endParaRPr lang="en-GB"/>
          </a:p>
        </p:txBody>
      </p:sp>
    </p:spTree>
    <p:extLst>
      <p:ext uri="{BB962C8B-B14F-4D97-AF65-F5344CB8AC3E}">
        <p14:creationId xmlns:p14="http://schemas.microsoft.com/office/powerpoint/2010/main" val="8581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qualitative research there is a multi-layered process for organizing and storing data, compared to quantitative research. Within a qualitative approach, in fact, the ‘raw’ data from recorded interviews and field notes may be in a coded version in the transcriptions or extended descriptive notes. Qualitative data is often recorded as audio files from interviews before being transcribed into text. Or in short hand-written notes in a notebook before being expanded into typed notes in a word processing software. </a:t>
            </a:r>
          </a:p>
          <a:p>
            <a:pPr marL="171450" indent="-171450">
              <a:buFont typeface="Arial" panose="020B0604020202020204" pitchFamily="34" charset="0"/>
              <a:buChar char="•"/>
            </a:pPr>
            <a:r>
              <a:rPr lang="en-US" dirty="0"/>
              <a:t>Differently, data from quantitative research is usually in the form of numerical values that are used for mathematical calculations or statistical analysis. This type of data is usually stored as it is in a database or spreadsheets.</a:t>
            </a:r>
            <a:endParaRPr lang="en-US" dirty="0">
              <a:cs typeface="Calibri"/>
            </a:endParaRPr>
          </a:p>
          <a:p>
            <a:pPr marL="171450" indent="-171450">
              <a:buFont typeface="Arial" panose="020B0604020202020204" pitchFamily="34" charset="0"/>
              <a:buChar char="•"/>
            </a:pPr>
            <a:r>
              <a:rPr lang="en-US" dirty="0"/>
              <a:t>These differences imply a different way of managing quantitative and qualitative data. For instance, when taking pictures or typing notes on your laptop, it is good practice to save them both on your physical device and in the cloud (e.g., Google Drive, Dropbox, etc.). In the case of pictures and videos, it is important to name them in a way that allows you to easily identify what event from the field they are associated with. </a:t>
            </a:r>
            <a:r>
              <a:rPr lang="en-US" b="1" dirty="0"/>
              <a:t>When you have a large amount of data (pics, video, notes, </a:t>
            </a:r>
            <a:r>
              <a:rPr lang="en-US" b="1" dirty="0" err="1"/>
              <a:t>etc</a:t>
            </a:r>
            <a:r>
              <a:rPr lang="en-US" b="1" dirty="0"/>
              <a:t>) these may require a different type of storage and </a:t>
            </a:r>
            <a:r>
              <a:rPr lang="en-US" b="1" dirty="0" err="1"/>
              <a:t>organising</a:t>
            </a:r>
            <a:r>
              <a:rPr lang="en-US" b="1" dirty="0"/>
              <a:t> that uses a cataloguing system/tool</a:t>
            </a:r>
            <a:r>
              <a:rPr lang="en-US" dirty="0"/>
              <a:t>.  The picture shows how I saved pictures, videos and documents in the cloud using Google Drive during my PhD fieldwork in Jamaica. In this way, I could also share the files with my PhD supervisors who were in the UK. The name assigned to the school is a fictitious one. You can see that folders contain more or less precise dates based on whether they contain media for a specific event or for a period of time. It is important to note that this task can present difficulties when the internet connection is not stable. In my case, since I lived in a village with no WIFI and the data on my phone was limited, I had to do it when I could access the </a:t>
            </a:r>
            <a:r>
              <a:rPr lang="en-US" dirty="0" err="1"/>
              <a:t>WiFi</a:t>
            </a:r>
            <a:r>
              <a:rPr lang="en-US" dirty="0"/>
              <a:t> in an internet café in the nearest town.</a:t>
            </a:r>
            <a:endParaRPr lang="en-US" dirty="0">
              <a:highlight>
                <a:srgbClr val="FFFF00"/>
              </a:highlight>
            </a:endParaRPr>
          </a:p>
          <a:p>
            <a:pPr marL="171450" indent="-171450">
              <a:buFont typeface="Arial" panose="020B0604020202020204" pitchFamily="34" charset="0"/>
              <a:buChar char="•"/>
            </a:pPr>
            <a:r>
              <a:rPr lang="en-US" dirty="0">
                <a:highlight>
                  <a:srgbClr val="FFFF00"/>
                </a:highlight>
              </a:rPr>
              <a:t>Following these steps will help you develop a good system for managing qualitative data, especially when working within a research team and different people need to access the data at different times.</a:t>
            </a:r>
            <a:endParaRPr lang="en-GB" dirty="0">
              <a:highlight>
                <a:srgbClr val="FFFF00"/>
              </a:highlight>
            </a:endParaRPr>
          </a:p>
          <a:p>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9</a:t>
            </a:fld>
            <a:endParaRPr lang="en-GB"/>
          </a:p>
        </p:txBody>
      </p:sp>
    </p:spTree>
    <p:extLst>
      <p:ext uri="{BB962C8B-B14F-4D97-AF65-F5344CB8AC3E}">
        <p14:creationId xmlns:p14="http://schemas.microsoft.com/office/powerpoint/2010/main" val="231090447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creativecommons.org/licenses/by-sa/4.0/legalcod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creativecommons.org/licenses/by-sa/4.0/legalcode" TargetMode="Externa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creativecommons.org/licenses/by-sa/4.0/legalcode"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stats4sd.org/resources" TargetMode="External"/><Relationship Id="rId4" Type="http://schemas.openxmlformats.org/officeDocument/2006/relationships/hyperlink" Target="https://creativecommons.org/licenses/by-sa/4.0/legalcod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A88BA71-F943-7144-8291-BFDC463961DE}"/>
              </a:ext>
            </a:extLst>
          </p:cNvPr>
          <p:cNvPicPr>
            <a:picLocks noChangeAspect="1"/>
          </p:cNvPicPr>
          <p:nvPr/>
        </p:nvPicPr>
        <p:blipFill rotWithShape="1">
          <a:blip r:embed="rId2">
            <a:alphaModFix amt="97000"/>
            <a:extLst>
              <a:ext uri="{BEBA8EAE-BF5A-486C-A8C5-ECC9F3942E4B}">
                <a14:imgProps xmlns:a14="http://schemas.microsoft.com/office/drawing/2010/main">
                  <a14:imgLayer r:embed="rId3">
                    <a14:imgEffect>
                      <a14:sharpenSoften amount="-43000"/>
                    </a14:imgEffect>
                  </a14:imgLayer>
                </a14:imgProps>
              </a:ext>
            </a:extLst>
          </a:blip>
          <a:srcRect b="24970"/>
          <a:stretch/>
        </p:blipFill>
        <p:spPr>
          <a:xfrm>
            <a:off x="1" y="0"/>
            <a:ext cx="12192000" cy="6858000"/>
          </a:xfrm>
          <a:prstGeom prst="rect">
            <a:avLst/>
          </a:prstGeom>
        </p:spPr>
      </p:pic>
      <p:sp>
        <p:nvSpPr>
          <p:cNvPr id="10" name="Rectangle 9">
            <a:extLst>
              <a:ext uri="{FF2B5EF4-FFF2-40B4-BE49-F238E27FC236}">
                <a16:creationId xmlns:a16="http://schemas.microsoft.com/office/drawing/2014/main" id="{B4A98632-6E9B-724A-BE33-B8B085B90770}"/>
              </a:ext>
            </a:extLst>
          </p:cNvPr>
          <p:cNvSpPr/>
          <p:nvPr/>
        </p:nvSpPr>
        <p:spPr>
          <a:xfrm>
            <a:off x="3525332" y="-1"/>
            <a:ext cx="8666668"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1807B2B-D8AF-CC43-9621-80DA46E64D20}"/>
              </a:ext>
            </a:extLst>
          </p:cNvPr>
          <p:cNvSpPr txBox="1"/>
          <p:nvPr/>
        </p:nvSpPr>
        <p:spPr>
          <a:xfrm>
            <a:off x="3919528" y="6340134"/>
            <a:ext cx="4221412" cy="276999"/>
          </a:xfrm>
          <a:prstGeom prst="rect">
            <a:avLst/>
          </a:prstGeom>
          <a:noFill/>
        </p:spPr>
        <p:txBody>
          <a:bodyPr wrap="square" rtlCol="0">
            <a:spAutoFit/>
          </a:bodyPr>
          <a:lstStyle/>
          <a:p>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2" name="Straight Connector 21">
            <a:extLst>
              <a:ext uri="{FF2B5EF4-FFF2-40B4-BE49-F238E27FC236}">
                <a16:creationId xmlns:a16="http://schemas.microsoft.com/office/drawing/2014/main" id="{EA7BF755-AB1A-BE42-8293-A5716BD29FE5}"/>
              </a:ext>
            </a:extLst>
          </p:cNvPr>
          <p:cNvCxnSpPr>
            <a:cxnSpLocks/>
          </p:cNvCxnSpPr>
          <p:nvPr/>
        </p:nvCxnSpPr>
        <p:spPr>
          <a:xfrm flipH="1">
            <a:off x="4176661" y="3988353"/>
            <a:ext cx="1456696"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A1FD96B-0733-A745-B2F3-D83FFA10E757}"/>
              </a:ext>
            </a:extLst>
          </p:cNvPr>
          <p:cNvSpPr>
            <a:spLocks noGrp="1"/>
          </p:cNvSpPr>
          <p:nvPr>
            <p:ph type="title"/>
          </p:nvPr>
        </p:nvSpPr>
        <p:spPr>
          <a:xfrm>
            <a:off x="4077855" y="1668339"/>
            <a:ext cx="7662983" cy="2141463"/>
          </a:xfrm>
          <a:ln>
            <a:noFill/>
          </a:ln>
        </p:spPr>
        <p:txBody>
          <a:bodyPr anchor="b" anchorCtr="0">
            <a:normAutofit/>
          </a:bodyPr>
          <a:lstStyle>
            <a:lvl1pPr>
              <a:defRPr lang="en-US" sz="6600" dirty="0">
                <a:solidFill>
                  <a:schemeClr val="tx1"/>
                </a:solidFill>
              </a:defRPr>
            </a:lvl1pPr>
          </a:lstStyle>
          <a:p>
            <a:pPr marL="0" lvl="0"/>
            <a:r>
              <a:rPr lang="en-US"/>
              <a:t>Click to edit Master title style</a:t>
            </a:r>
            <a:endParaRPr lang="en-US" dirty="0"/>
          </a:p>
        </p:txBody>
      </p:sp>
      <p:sp>
        <p:nvSpPr>
          <p:cNvPr id="18" name="Subtitle 2">
            <a:extLst>
              <a:ext uri="{FF2B5EF4-FFF2-40B4-BE49-F238E27FC236}">
                <a16:creationId xmlns:a16="http://schemas.microsoft.com/office/drawing/2014/main" id="{6BC9B6C1-E06A-CF4D-86E9-868F84120AC3}"/>
              </a:ext>
            </a:extLst>
          </p:cNvPr>
          <p:cNvSpPr>
            <a:spLocks noGrp="1"/>
          </p:cNvSpPr>
          <p:nvPr>
            <p:ph type="subTitle" idx="1"/>
          </p:nvPr>
        </p:nvSpPr>
        <p:spPr>
          <a:xfrm>
            <a:off x="4062357" y="4504573"/>
            <a:ext cx="7662983" cy="1242769"/>
          </a:xfrm>
        </p:spPr>
        <p:txBody>
          <a:bodyPr>
            <a:noAutofit/>
          </a:bodyPr>
          <a:lstStyle>
            <a:lvl1pPr marL="0" indent="0" algn="l">
              <a:buNone/>
              <a:defRPr sz="3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a:extLst>
              <a:ext uri="{FF2B5EF4-FFF2-40B4-BE49-F238E27FC236}">
                <a16:creationId xmlns:a16="http://schemas.microsoft.com/office/drawing/2014/main" id="{E7A06FF0-D8F7-CE48-9579-8FD21B555F7D}"/>
              </a:ext>
            </a:extLst>
          </p:cNvPr>
          <p:cNvSpPr txBox="1"/>
          <p:nvPr/>
        </p:nvSpPr>
        <p:spPr>
          <a:xfrm>
            <a:off x="8905462" y="5879267"/>
            <a:ext cx="2994731" cy="861774"/>
          </a:xfrm>
          <a:prstGeom prst="rect">
            <a:avLst/>
          </a:prstGeom>
          <a:noFill/>
        </p:spPr>
        <p:txBody>
          <a:bodyPr wrap="none" rtlCol="0">
            <a:spAutoFit/>
          </a:bodyPr>
          <a:lstStyle/>
          <a:p>
            <a:r>
              <a:rPr lang="en-GB" sz="5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327294685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EDE9A2-F659-734E-80DD-3E9217476162}"/>
              </a:ext>
            </a:extLst>
          </p:cNvPr>
          <p:cNvSpPr/>
          <p:nvPr/>
        </p:nvSpPr>
        <p:spPr>
          <a:xfrm>
            <a:off x="4284570" y="0"/>
            <a:ext cx="790742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E7B1DC-6323-2C4F-9C96-B852C977B893}"/>
              </a:ext>
            </a:extLst>
          </p:cNvPr>
          <p:cNvSpPr>
            <a:spLocks noGrp="1"/>
          </p:cNvSpPr>
          <p:nvPr>
            <p:ph idx="1"/>
          </p:nvPr>
        </p:nvSpPr>
        <p:spPr>
          <a:xfrm>
            <a:off x="4882896" y="440827"/>
            <a:ext cx="6528816" cy="5654241"/>
          </a:xfrm>
        </p:spPr>
        <p:txBody>
          <a:bodyPr lIns="90000" anchor="ctr"/>
          <a:lstStyle>
            <a:lvl1pPr marL="342900" indent="-342900">
              <a:lnSpc>
                <a:spcPct val="110000"/>
              </a:lnSpc>
              <a:spcBef>
                <a:spcPts val="0"/>
              </a:spcBef>
              <a:buSzPct val="100000"/>
              <a:buFont typeface="Arial" panose="020B0604020202020204" pitchFamily="34" charset="0"/>
              <a:buChar char="•"/>
              <a:defRPr sz="2000" b="0" i="0">
                <a:latin typeface="Open Sans Light" panose="020B0306030504020204" pitchFamily="34" charset="0"/>
                <a:ea typeface="Open Sans Light" panose="020B0306030504020204" pitchFamily="34" charset="0"/>
                <a:cs typeface="Open Sans Light" panose="020B0306030504020204" pitchFamily="34" charset="0"/>
              </a:defRPr>
            </a:lvl1pPr>
            <a:lvl2pPr>
              <a:lnSpc>
                <a:spcPct val="110000"/>
              </a:lnSpc>
              <a:spcBef>
                <a:spcPts val="0"/>
              </a:spcBef>
              <a:defRPr sz="2000"/>
            </a:lvl2pPr>
            <a:lvl3pPr>
              <a:lnSpc>
                <a:spcPct val="110000"/>
              </a:lnSpc>
              <a:spcBef>
                <a:spcPts val="0"/>
              </a:spcBef>
              <a:defRPr sz="2000"/>
            </a:lvl3pPr>
            <a:lvl4pPr>
              <a:lnSpc>
                <a:spcPct val="110000"/>
              </a:lnSpc>
              <a:spcBef>
                <a:spcPts val="0"/>
              </a:spcBef>
              <a:defRPr sz="2000"/>
            </a:lvl4pPr>
            <a:lvl5pPr>
              <a:lnSpc>
                <a:spcPct val="110000"/>
              </a:lnSpc>
              <a:spcBef>
                <a:spcPts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C860B29-20B8-5F40-90F6-9F7CD8ADB1E4}"/>
              </a:ext>
            </a:extLst>
          </p:cNvPr>
          <p:cNvSpPr>
            <a:spLocks noGrp="1"/>
          </p:cNvSpPr>
          <p:nvPr>
            <p:ph type="dt" sz="half" idx="10"/>
          </p:nvPr>
        </p:nvSpPr>
        <p:spPr>
          <a:xfrm>
            <a:off x="4882896" y="6105480"/>
            <a:ext cx="2061601" cy="375537"/>
          </a:xfrm>
        </p:spPr>
        <p:txBody>
          <a:bodyPr/>
          <a:lstStyle/>
          <a:p>
            <a:fld id="{EFE71DB5-79BB-41F6-91A5-54F9A938BDE1}" type="datetime1">
              <a:rPr lang="en-US" smtClean="0"/>
              <a:t>2/5/24</a:t>
            </a:fld>
            <a:endParaRPr lang="en-US" dirty="0"/>
          </a:p>
        </p:txBody>
      </p:sp>
      <p:sp>
        <p:nvSpPr>
          <p:cNvPr id="5" name="Footer Placeholder 4">
            <a:extLst>
              <a:ext uri="{FF2B5EF4-FFF2-40B4-BE49-F238E27FC236}">
                <a16:creationId xmlns:a16="http://schemas.microsoft.com/office/drawing/2014/main" id="{29E98B9E-187C-0641-86A2-374CB6246200}"/>
              </a:ext>
            </a:extLst>
          </p:cNvPr>
          <p:cNvSpPr>
            <a:spLocks noGrp="1"/>
          </p:cNvSpPr>
          <p:nvPr>
            <p:ph type="ftr" sz="quarter" idx="11"/>
          </p:nvPr>
        </p:nvSpPr>
        <p:spPr>
          <a:xfrm>
            <a:off x="6944497" y="6105480"/>
            <a:ext cx="3993668" cy="365125"/>
          </a:xfrm>
        </p:spPr>
        <p:txBody>
          <a:bodyPr/>
          <a:lstStyle/>
          <a:p>
            <a:endParaRPr lang="en-US" dirty="0"/>
          </a:p>
        </p:txBody>
      </p:sp>
      <p:sp>
        <p:nvSpPr>
          <p:cNvPr id="6" name="Slide Number Placeholder 5">
            <a:extLst>
              <a:ext uri="{FF2B5EF4-FFF2-40B4-BE49-F238E27FC236}">
                <a16:creationId xmlns:a16="http://schemas.microsoft.com/office/drawing/2014/main" id="{05FEDD09-6B66-974C-8395-7A9D9B58C4FB}"/>
              </a:ext>
            </a:extLst>
          </p:cNvPr>
          <p:cNvSpPr>
            <a:spLocks noGrp="1"/>
          </p:cNvSpPr>
          <p:nvPr>
            <p:ph type="sldNum" sz="quarter" idx="12"/>
          </p:nvPr>
        </p:nvSpPr>
        <p:spPr>
          <a:xfrm>
            <a:off x="10938165" y="6105480"/>
            <a:ext cx="947093" cy="365125"/>
          </a:xfrm>
        </p:spPr>
        <p:txBody>
          <a:bodyPr/>
          <a:lstStyle/>
          <a:p>
            <a:fld id="{D57F1E4F-1CFF-5643-939E-217C01CDF565}" type="slidenum">
              <a:rPr lang="en-US" smtClean="0"/>
              <a:pPr/>
              <a:t>‹#›</a:t>
            </a:fld>
            <a:endParaRPr lang="en-US" dirty="0"/>
          </a:p>
        </p:txBody>
      </p:sp>
      <p:sp>
        <p:nvSpPr>
          <p:cNvPr id="12" name="Rectangle 11">
            <a:extLst>
              <a:ext uri="{FF2B5EF4-FFF2-40B4-BE49-F238E27FC236}">
                <a16:creationId xmlns:a16="http://schemas.microsoft.com/office/drawing/2014/main" id="{C0F6A9EA-C2A7-7643-BEFA-B69BDBBB7604}"/>
              </a:ext>
            </a:extLst>
          </p:cNvPr>
          <p:cNvSpPr/>
          <p:nvPr/>
        </p:nvSpPr>
        <p:spPr>
          <a:xfrm>
            <a:off x="-8461" y="0"/>
            <a:ext cx="4293031" cy="6858000"/>
          </a:xfrm>
          <a:prstGeom prst="rect">
            <a:avLst/>
          </a:prstGeom>
          <a:solidFill>
            <a:schemeClr val="bg1"/>
          </a:solidFill>
          <a:ln>
            <a:noFill/>
          </a:ln>
          <a:effectLst>
            <a:outerShdw blurRad="203200" dist="38100" dir="270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2" name="Title 1">
            <a:extLst>
              <a:ext uri="{FF2B5EF4-FFF2-40B4-BE49-F238E27FC236}">
                <a16:creationId xmlns:a16="http://schemas.microsoft.com/office/drawing/2014/main" id="{AD4A3F56-6D27-1E48-8A26-B8A29496C759}"/>
              </a:ext>
            </a:extLst>
          </p:cNvPr>
          <p:cNvSpPr>
            <a:spLocks noGrp="1"/>
          </p:cNvSpPr>
          <p:nvPr>
            <p:ph type="title"/>
          </p:nvPr>
        </p:nvSpPr>
        <p:spPr>
          <a:xfrm>
            <a:off x="248478" y="440827"/>
            <a:ext cx="3576792" cy="5287670"/>
          </a:xfrm>
        </p:spPr>
        <p:txBody>
          <a:bodyPr lIns="90000" tIns="46800" anchor="ctr" anchorCtr="0">
            <a:normAutofit/>
          </a:bodyPr>
          <a:lstStyle>
            <a:lvl1pPr algn="r">
              <a:defRPr sz="4400">
                <a:solidFill>
                  <a:schemeClr val="tx1"/>
                </a:solidFill>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C004DB0E-FA05-1849-9B17-1ADEB1E65A51}"/>
              </a:ext>
            </a:extLst>
          </p:cNvPr>
          <p:cNvSpPr txBox="1"/>
          <p:nvPr/>
        </p:nvSpPr>
        <p:spPr>
          <a:xfrm>
            <a:off x="1794974" y="5981462"/>
            <a:ext cx="1983235" cy="584775"/>
          </a:xfrm>
          <a:prstGeom prst="rect">
            <a:avLst/>
          </a:prstGeom>
          <a:noFill/>
        </p:spPr>
        <p:txBody>
          <a:bodyPr wrap="none" rtlCol="0">
            <a:spAutoFit/>
          </a:bodyPr>
          <a:lstStyle/>
          <a:p>
            <a:r>
              <a:rPr lang="en-GB" sz="32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114492664"/>
      </p:ext>
    </p:extLst>
  </p:cSld>
  <p:clrMapOvr>
    <a:masterClrMapping/>
  </p:clrMapOvr>
  <p:extLst>
    <p:ext uri="{DCECCB84-F9BA-43D5-87BE-67443E8EF086}">
      <p15:sldGuideLst xmlns:p15="http://schemas.microsoft.com/office/powerpoint/2012/main">
        <p15:guide id="1" orient="horz" pos="2160">
          <p15:clr>
            <a:srgbClr val="FBAE40"/>
          </p15:clr>
        </p15:guide>
        <p15:guide id="2" pos="6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ide/Picture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1A2B92-027D-F549-8DC7-6258F32BA707}"/>
              </a:ext>
            </a:extLst>
          </p:cNvPr>
          <p:cNvSpPr/>
          <p:nvPr/>
        </p:nvSpPr>
        <p:spPr>
          <a:xfrm>
            <a:off x="-8461" y="-12272"/>
            <a:ext cx="12200461" cy="5290877"/>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6C637-2CA2-9949-A9E1-2B55B6953881}"/>
              </a:ext>
            </a:extLst>
          </p:cNvPr>
          <p:cNvSpPr/>
          <p:nvPr/>
        </p:nvSpPr>
        <p:spPr>
          <a:xfrm>
            <a:off x="-8461" y="1236458"/>
            <a:ext cx="12200461" cy="5621541"/>
          </a:xfrm>
          <a:prstGeom prst="rect">
            <a:avLst/>
          </a:prstGeom>
          <a:solidFill>
            <a:schemeClr val="bg1"/>
          </a:solidFill>
          <a:ln>
            <a:noFill/>
          </a:ln>
          <a:effectLst>
            <a:outerShdw blurRad="203200" dist="38100" dir="1674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F846D6E-F249-794B-9469-535E1F9523E4}"/>
              </a:ext>
            </a:extLst>
          </p:cNvPr>
          <p:cNvSpPr>
            <a:spLocks noGrp="1"/>
          </p:cNvSpPr>
          <p:nvPr>
            <p:ph sz="half" idx="2"/>
          </p:nvPr>
        </p:nvSpPr>
        <p:spPr>
          <a:xfrm>
            <a:off x="551671" y="1582034"/>
            <a:ext cx="11355064" cy="4556442"/>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CB680E4-47F0-B04B-8CFD-4DC7948CCDF5}"/>
              </a:ext>
            </a:extLst>
          </p:cNvPr>
          <p:cNvSpPr>
            <a:spLocks noGrp="1"/>
          </p:cNvSpPr>
          <p:nvPr>
            <p:ph type="dt" sz="half" idx="10"/>
          </p:nvPr>
        </p:nvSpPr>
        <p:spPr>
          <a:xfrm>
            <a:off x="7550248" y="6297757"/>
            <a:ext cx="2319338" cy="365125"/>
          </a:xfrm>
        </p:spPr>
        <p:txBody>
          <a:bodyPr anchor="b"/>
          <a:lstStyle>
            <a:lvl1pPr algn="r">
              <a:defRPr/>
            </a:lvl1pPr>
          </a:lstStyle>
          <a:p>
            <a:fld id="{9EEC2D4B-B91E-4CE8-B4E7-55D29829CFBB}" type="datetime1">
              <a:rPr lang="en-US" smtClean="0"/>
              <a:pPr/>
              <a:t>2/5/24</a:t>
            </a:fld>
            <a:endParaRPr lang="en-US" dirty="0"/>
          </a:p>
        </p:txBody>
      </p:sp>
      <p:sp>
        <p:nvSpPr>
          <p:cNvPr id="6" name="Footer Placeholder 5">
            <a:extLst>
              <a:ext uri="{FF2B5EF4-FFF2-40B4-BE49-F238E27FC236}">
                <a16:creationId xmlns:a16="http://schemas.microsoft.com/office/drawing/2014/main" id="{1F799D2B-89B6-394F-87B5-671C3DF96D4D}"/>
              </a:ext>
            </a:extLst>
          </p:cNvPr>
          <p:cNvSpPr>
            <a:spLocks noGrp="1"/>
          </p:cNvSpPr>
          <p:nvPr>
            <p:ph type="ftr" sz="quarter" idx="11"/>
          </p:nvPr>
        </p:nvSpPr>
        <p:spPr>
          <a:xfrm>
            <a:off x="3312607" y="6297757"/>
            <a:ext cx="3479007" cy="365125"/>
          </a:xfrm>
        </p:spPr>
        <p:txBody>
          <a:bodyPr anchor="b"/>
          <a:lstStyle/>
          <a:p>
            <a:endParaRPr lang="en-US" dirty="0"/>
          </a:p>
        </p:txBody>
      </p:sp>
      <p:sp>
        <p:nvSpPr>
          <p:cNvPr id="7" name="Slide Number Placeholder 6">
            <a:extLst>
              <a:ext uri="{FF2B5EF4-FFF2-40B4-BE49-F238E27FC236}">
                <a16:creationId xmlns:a16="http://schemas.microsoft.com/office/drawing/2014/main" id="{714B2DE6-CD2C-0E43-BF69-7B8CF8E92D84}"/>
              </a:ext>
            </a:extLst>
          </p:cNvPr>
          <p:cNvSpPr>
            <a:spLocks noGrp="1"/>
          </p:cNvSpPr>
          <p:nvPr>
            <p:ph type="sldNum" sz="quarter" idx="12"/>
          </p:nvPr>
        </p:nvSpPr>
        <p:spPr>
          <a:xfrm>
            <a:off x="551670" y="6297757"/>
            <a:ext cx="2319338" cy="365125"/>
          </a:xfrm>
        </p:spPr>
        <p:txBody>
          <a:bodyPr anchor="b"/>
          <a:lstStyle>
            <a:lvl1pPr algn="l">
              <a:defRPr/>
            </a:lvl1pPr>
          </a:lstStyle>
          <a:p>
            <a:fld id="{D57F1E4F-1CFF-5643-939E-217C01CDF565}" type="slidenum">
              <a:rPr lang="en-US" smtClean="0"/>
              <a:pPr/>
              <a:t>‹#›</a:t>
            </a:fld>
            <a:endParaRPr lang="en-US" dirty="0"/>
          </a:p>
        </p:txBody>
      </p:sp>
      <p:sp>
        <p:nvSpPr>
          <p:cNvPr id="2" name="Title 1">
            <a:extLst>
              <a:ext uri="{FF2B5EF4-FFF2-40B4-BE49-F238E27FC236}">
                <a16:creationId xmlns:a16="http://schemas.microsoft.com/office/drawing/2014/main" id="{B496D1C9-5344-7049-9AB9-81143B5805D9}"/>
              </a:ext>
            </a:extLst>
          </p:cNvPr>
          <p:cNvSpPr>
            <a:spLocks noGrp="1"/>
          </p:cNvSpPr>
          <p:nvPr>
            <p:ph type="title"/>
          </p:nvPr>
        </p:nvSpPr>
        <p:spPr>
          <a:xfrm>
            <a:off x="551670" y="131133"/>
            <a:ext cx="11355063" cy="1105325"/>
          </a:xfrm>
        </p:spPr>
        <p:txBody>
          <a:bodyPr>
            <a:normAutofit/>
          </a:bodyPr>
          <a:lstStyle>
            <a:lvl1pPr>
              <a:defRPr sz="4800"/>
            </a:lvl1pPr>
          </a:lstStyle>
          <a:p>
            <a:r>
              <a:rPr lang="en-US"/>
              <a:t>Click to edit Master title style</a:t>
            </a:r>
            <a:endParaRPr lang="en-US" dirty="0"/>
          </a:p>
        </p:txBody>
      </p:sp>
      <p:sp>
        <p:nvSpPr>
          <p:cNvPr id="10" name="TextBox 9">
            <a:extLst>
              <a:ext uri="{FF2B5EF4-FFF2-40B4-BE49-F238E27FC236}">
                <a16:creationId xmlns:a16="http://schemas.microsoft.com/office/drawing/2014/main" id="{FDAD5118-030E-3B47-8E35-A2FD36F48A18}"/>
              </a:ext>
            </a:extLst>
          </p:cNvPr>
          <p:cNvSpPr txBox="1"/>
          <p:nvPr/>
        </p:nvSpPr>
        <p:spPr>
          <a:xfrm>
            <a:off x="10386298" y="6252845"/>
            <a:ext cx="1646605" cy="492443"/>
          </a:xfrm>
          <a:prstGeom prst="rect">
            <a:avLst/>
          </a:prstGeom>
          <a:noFill/>
        </p:spPr>
        <p:txBody>
          <a:bodyPr wrap="none" rtlCol="0">
            <a:spAutoFit/>
          </a:bodyPr>
          <a:lstStyle/>
          <a:p>
            <a:r>
              <a:rPr lang="en-GB" sz="26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746844005"/>
      </p:ext>
    </p:extLst>
  </p:cSld>
  <p:clrMapOvr>
    <a:masterClrMapping/>
  </p:clrMapOvr>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1A2B92-027D-F549-8DC7-6258F32BA707}"/>
              </a:ext>
            </a:extLst>
          </p:cNvPr>
          <p:cNvSpPr/>
          <p:nvPr/>
        </p:nvSpPr>
        <p:spPr>
          <a:xfrm>
            <a:off x="-8461" y="-12272"/>
            <a:ext cx="12200461" cy="5290877"/>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6C637-2CA2-9949-A9E1-2B55B6953881}"/>
              </a:ext>
            </a:extLst>
          </p:cNvPr>
          <p:cNvSpPr/>
          <p:nvPr/>
        </p:nvSpPr>
        <p:spPr>
          <a:xfrm>
            <a:off x="-8461" y="1236458"/>
            <a:ext cx="12200461" cy="5621541"/>
          </a:xfrm>
          <a:prstGeom prst="rect">
            <a:avLst/>
          </a:prstGeom>
          <a:solidFill>
            <a:schemeClr val="bg1"/>
          </a:solidFill>
          <a:ln>
            <a:noFill/>
          </a:ln>
          <a:effectLst>
            <a:outerShdw blurRad="203200" dist="38100" dir="1674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F846D6E-F249-794B-9469-535E1F9523E4}"/>
              </a:ext>
            </a:extLst>
          </p:cNvPr>
          <p:cNvSpPr>
            <a:spLocks noGrp="1"/>
          </p:cNvSpPr>
          <p:nvPr>
            <p:ph sz="half" idx="2"/>
          </p:nvPr>
        </p:nvSpPr>
        <p:spPr>
          <a:xfrm>
            <a:off x="551670" y="1588651"/>
            <a:ext cx="5508000" cy="4556442"/>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CB680E4-47F0-B04B-8CFD-4DC7948CCDF5}"/>
              </a:ext>
            </a:extLst>
          </p:cNvPr>
          <p:cNvSpPr>
            <a:spLocks noGrp="1"/>
          </p:cNvSpPr>
          <p:nvPr>
            <p:ph type="dt" sz="half" idx="10"/>
          </p:nvPr>
        </p:nvSpPr>
        <p:spPr>
          <a:xfrm>
            <a:off x="551671" y="6297757"/>
            <a:ext cx="2319338" cy="365125"/>
          </a:xfrm>
        </p:spPr>
        <p:txBody>
          <a:bodyPr anchor="b"/>
          <a:lstStyle/>
          <a:p>
            <a:fld id="{A9B99F7D-4B0A-4BE0-A646-4D87F087A60F}" type="datetime1">
              <a:rPr lang="en-US" smtClean="0"/>
              <a:t>2/5/24</a:t>
            </a:fld>
            <a:endParaRPr lang="en-US" dirty="0"/>
          </a:p>
        </p:txBody>
      </p:sp>
      <p:sp>
        <p:nvSpPr>
          <p:cNvPr id="6" name="Footer Placeholder 5">
            <a:extLst>
              <a:ext uri="{FF2B5EF4-FFF2-40B4-BE49-F238E27FC236}">
                <a16:creationId xmlns:a16="http://schemas.microsoft.com/office/drawing/2014/main" id="{1F799D2B-89B6-394F-87B5-671C3DF96D4D}"/>
              </a:ext>
            </a:extLst>
          </p:cNvPr>
          <p:cNvSpPr>
            <a:spLocks noGrp="1"/>
          </p:cNvSpPr>
          <p:nvPr>
            <p:ph type="ftr" sz="quarter" idx="11"/>
          </p:nvPr>
        </p:nvSpPr>
        <p:spPr>
          <a:xfrm>
            <a:off x="3312607" y="6297757"/>
            <a:ext cx="3479007" cy="365125"/>
          </a:xfrm>
        </p:spPr>
        <p:txBody>
          <a:bodyPr anchor="b"/>
          <a:lstStyle/>
          <a:p>
            <a:endParaRPr lang="en-US" dirty="0"/>
          </a:p>
        </p:txBody>
      </p:sp>
      <p:sp>
        <p:nvSpPr>
          <p:cNvPr id="7" name="Slide Number Placeholder 6">
            <a:extLst>
              <a:ext uri="{FF2B5EF4-FFF2-40B4-BE49-F238E27FC236}">
                <a16:creationId xmlns:a16="http://schemas.microsoft.com/office/drawing/2014/main" id="{714B2DE6-CD2C-0E43-BF69-7B8CF8E92D84}"/>
              </a:ext>
            </a:extLst>
          </p:cNvPr>
          <p:cNvSpPr>
            <a:spLocks noGrp="1"/>
          </p:cNvSpPr>
          <p:nvPr>
            <p:ph type="sldNum" sz="quarter" idx="12"/>
          </p:nvPr>
        </p:nvSpPr>
        <p:spPr>
          <a:xfrm>
            <a:off x="7233213" y="6297757"/>
            <a:ext cx="2319338" cy="365125"/>
          </a:xfrm>
        </p:spPr>
        <p:txBody>
          <a:bodyPr anchor="b"/>
          <a:lstStyle/>
          <a:p>
            <a:fld id="{D57F1E4F-1CFF-5643-939E-217C01CDF565}" type="slidenum">
              <a:rPr lang="en-US" smtClean="0"/>
              <a:pPr/>
              <a:t>‹#›</a:t>
            </a:fld>
            <a:endParaRPr lang="en-US" dirty="0"/>
          </a:p>
        </p:txBody>
      </p:sp>
      <p:sp>
        <p:nvSpPr>
          <p:cNvPr id="2" name="Title 1">
            <a:extLst>
              <a:ext uri="{FF2B5EF4-FFF2-40B4-BE49-F238E27FC236}">
                <a16:creationId xmlns:a16="http://schemas.microsoft.com/office/drawing/2014/main" id="{B496D1C9-5344-7049-9AB9-81143B5805D9}"/>
              </a:ext>
            </a:extLst>
          </p:cNvPr>
          <p:cNvSpPr>
            <a:spLocks noGrp="1"/>
          </p:cNvSpPr>
          <p:nvPr>
            <p:ph type="title"/>
          </p:nvPr>
        </p:nvSpPr>
        <p:spPr>
          <a:xfrm>
            <a:off x="551670" y="131133"/>
            <a:ext cx="11355063" cy="1105325"/>
          </a:xfrm>
        </p:spPr>
        <p:txBody>
          <a:bodyPr>
            <a:normAutofit/>
          </a:bodyPr>
          <a:lstStyle>
            <a:lvl1pPr>
              <a:defRPr sz="4800"/>
            </a:lvl1pPr>
          </a:lstStyle>
          <a:p>
            <a:r>
              <a:rPr lang="en-US"/>
              <a:t>Click to edit Master title style</a:t>
            </a:r>
            <a:endParaRPr lang="en-US" dirty="0"/>
          </a:p>
        </p:txBody>
      </p:sp>
      <p:sp>
        <p:nvSpPr>
          <p:cNvPr id="10" name="Content Placeholder 3">
            <a:extLst>
              <a:ext uri="{FF2B5EF4-FFF2-40B4-BE49-F238E27FC236}">
                <a16:creationId xmlns:a16="http://schemas.microsoft.com/office/drawing/2014/main" id="{44901950-5B56-9B4B-9196-414187BDEB97}"/>
              </a:ext>
            </a:extLst>
          </p:cNvPr>
          <p:cNvSpPr>
            <a:spLocks noGrp="1"/>
          </p:cNvSpPr>
          <p:nvPr>
            <p:ph sz="half" idx="13"/>
          </p:nvPr>
        </p:nvSpPr>
        <p:spPr>
          <a:xfrm>
            <a:off x="6371835" y="1588651"/>
            <a:ext cx="5508000" cy="4556442"/>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B72842E2-371D-1F4B-9B94-400F9A7D55C1}"/>
              </a:ext>
            </a:extLst>
          </p:cNvPr>
          <p:cNvSpPr txBox="1"/>
          <p:nvPr/>
        </p:nvSpPr>
        <p:spPr>
          <a:xfrm>
            <a:off x="10386298" y="6252845"/>
            <a:ext cx="1646605" cy="492443"/>
          </a:xfrm>
          <a:prstGeom prst="rect">
            <a:avLst/>
          </a:prstGeom>
          <a:noFill/>
        </p:spPr>
        <p:txBody>
          <a:bodyPr wrap="none" rtlCol="0">
            <a:spAutoFit/>
          </a:bodyPr>
          <a:lstStyle/>
          <a:p>
            <a:r>
              <a:rPr lang="en-GB" sz="26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4257599925"/>
      </p:ext>
    </p:extLst>
  </p:cSld>
  <p:clrMapOvr>
    <a:masterClrMapping/>
  </p:clrMapOvr>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4D7538-5F79-6244-8BAE-06CD970E45AE}"/>
              </a:ext>
            </a:extLst>
          </p:cNvPr>
          <p:cNvSpPr>
            <a:spLocks noGrp="1"/>
          </p:cNvSpPr>
          <p:nvPr>
            <p:ph type="dt" sz="half" idx="10"/>
          </p:nvPr>
        </p:nvSpPr>
        <p:spPr/>
        <p:txBody>
          <a:bodyPr/>
          <a:lstStyle/>
          <a:p>
            <a:fld id="{BBE6AD32-9EEF-4891-850B-B5608492EE50}" type="datetime1">
              <a:rPr lang="en-US" smtClean="0"/>
              <a:t>2/5/24</a:t>
            </a:fld>
            <a:endParaRPr lang="en-US" dirty="0"/>
          </a:p>
        </p:txBody>
      </p:sp>
      <p:sp>
        <p:nvSpPr>
          <p:cNvPr id="3" name="Footer Placeholder 2">
            <a:extLst>
              <a:ext uri="{FF2B5EF4-FFF2-40B4-BE49-F238E27FC236}">
                <a16:creationId xmlns:a16="http://schemas.microsoft.com/office/drawing/2014/main" id="{3CEB099F-84DD-7741-A646-247138C6ED6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634FB99-1B8A-2B4E-A2D8-95910992C24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7324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Webinar info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A88BA71-F943-7144-8291-BFDC463961DE}"/>
              </a:ext>
            </a:extLst>
          </p:cNvPr>
          <p:cNvPicPr>
            <a:picLocks noChangeAspect="1"/>
          </p:cNvPicPr>
          <p:nvPr/>
        </p:nvPicPr>
        <p:blipFill rotWithShape="1">
          <a:blip r:embed="rId2">
            <a:alphaModFix amt="97000"/>
            <a:extLst>
              <a:ext uri="{BEBA8EAE-BF5A-486C-A8C5-ECC9F3942E4B}">
                <a14:imgProps xmlns:a14="http://schemas.microsoft.com/office/drawing/2010/main">
                  <a14:imgLayer r:embed="rId3">
                    <a14:imgEffect>
                      <a14:sharpenSoften amount="-43000"/>
                    </a14:imgEffect>
                  </a14:imgLayer>
                </a14:imgProps>
              </a:ext>
            </a:extLst>
          </a:blip>
          <a:srcRect b="24970"/>
          <a:stretch/>
        </p:blipFill>
        <p:spPr>
          <a:xfrm>
            <a:off x="1" y="0"/>
            <a:ext cx="12192000" cy="6858000"/>
          </a:xfrm>
          <a:prstGeom prst="rect">
            <a:avLst/>
          </a:prstGeom>
        </p:spPr>
      </p:pic>
      <p:sp>
        <p:nvSpPr>
          <p:cNvPr id="15" name="Rectangle 14">
            <a:extLst>
              <a:ext uri="{FF2B5EF4-FFF2-40B4-BE49-F238E27FC236}">
                <a16:creationId xmlns:a16="http://schemas.microsoft.com/office/drawing/2014/main" id="{D9F98486-DCCD-FF44-8EF3-D2182B79B1CF}"/>
              </a:ext>
            </a:extLst>
          </p:cNvPr>
          <p:cNvSpPr/>
          <p:nvPr/>
        </p:nvSpPr>
        <p:spPr>
          <a:xfrm>
            <a:off x="0" y="5596856"/>
            <a:ext cx="12192000" cy="1261143"/>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10D0ED8-F780-E94A-80A3-42700BC94782}"/>
              </a:ext>
            </a:extLst>
          </p:cNvPr>
          <p:cNvSpPr txBox="1"/>
          <p:nvPr/>
        </p:nvSpPr>
        <p:spPr>
          <a:xfrm>
            <a:off x="7715522" y="6288723"/>
            <a:ext cx="4221412" cy="276999"/>
          </a:xfrm>
          <a:prstGeom prst="rect">
            <a:avLst/>
          </a:prstGeom>
          <a:noFill/>
        </p:spPr>
        <p:txBody>
          <a:bodyPr wrap="square" rtlCol="0">
            <a:spAutoFit/>
          </a:bodyPr>
          <a:lstStyle/>
          <a:p>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1" name="Straight Connector 20">
            <a:extLst>
              <a:ext uri="{FF2B5EF4-FFF2-40B4-BE49-F238E27FC236}">
                <a16:creationId xmlns:a16="http://schemas.microsoft.com/office/drawing/2014/main" id="{216B3B19-201F-7348-A518-8545BF991447}"/>
              </a:ext>
            </a:extLst>
          </p:cNvPr>
          <p:cNvCxnSpPr>
            <a:cxnSpLocks/>
          </p:cNvCxnSpPr>
          <p:nvPr/>
        </p:nvCxnSpPr>
        <p:spPr>
          <a:xfrm>
            <a:off x="1436317" y="1563370"/>
            <a:ext cx="0" cy="252710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D42AF42-10B0-9A48-9571-3C829913E97D}"/>
              </a:ext>
            </a:extLst>
          </p:cNvPr>
          <p:cNvSpPr>
            <a:spLocks noGrp="1"/>
          </p:cNvSpPr>
          <p:nvPr>
            <p:ph type="dt" sz="half" idx="10"/>
          </p:nvPr>
        </p:nvSpPr>
        <p:spPr>
          <a:xfrm>
            <a:off x="5497863" y="6244659"/>
            <a:ext cx="2090738" cy="365125"/>
          </a:xfrm>
        </p:spPr>
        <p:txBody>
          <a:bodyPr/>
          <a:lstStyle/>
          <a:p>
            <a:fld id="{9BFC3978-2BA2-4825-8915-562B63124C9C}" type="datetime1">
              <a:rPr lang="en-US" smtClean="0"/>
              <a:t>2/5/24</a:t>
            </a:fld>
            <a:endParaRPr lang="en-US" dirty="0"/>
          </a:p>
        </p:txBody>
      </p:sp>
      <p:sp>
        <p:nvSpPr>
          <p:cNvPr id="13" name="Title 1">
            <a:extLst>
              <a:ext uri="{FF2B5EF4-FFF2-40B4-BE49-F238E27FC236}">
                <a16:creationId xmlns:a16="http://schemas.microsoft.com/office/drawing/2014/main" id="{1A1FD96B-0733-A745-B2F3-D83FFA10E757}"/>
              </a:ext>
            </a:extLst>
          </p:cNvPr>
          <p:cNvSpPr>
            <a:spLocks noGrp="1"/>
          </p:cNvSpPr>
          <p:nvPr>
            <p:ph type="title"/>
          </p:nvPr>
        </p:nvSpPr>
        <p:spPr>
          <a:xfrm>
            <a:off x="1966363" y="1231184"/>
            <a:ext cx="7334800" cy="2141463"/>
          </a:xfrm>
          <a:ln>
            <a:noFill/>
          </a:ln>
        </p:spPr>
        <p:txBody>
          <a:bodyPr anchor="b" anchorCtr="0">
            <a:normAutofit/>
          </a:bodyPr>
          <a:lstStyle>
            <a:lvl1pPr>
              <a:defRPr lang="en-US" sz="6600" dirty="0">
                <a:solidFill>
                  <a:schemeClr val="bg1"/>
                </a:solidFill>
              </a:defRPr>
            </a:lvl1pPr>
          </a:lstStyle>
          <a:p>
            <a:pPr marL="0" lvl="0"/>
            <a:r>
              <a:rPr lang="en-US"/>
              <a:t>Click to edit Master title style</a:t>
            </a:r>
            <a:endParaRPr lang="en-US" dirty="0"/>
          </a:p>
        </p:txBody>
      </p:sp>
      <p:sp>
        <p:nvSpPr>
          <p:cNvPr id="18" name="Subtitle 2">
            <a:extLst>
              <a:ext uri="{FF2B5EF4-FFF2-40B4-BE49-F238E27FC236}">
                <a16:creationId xmlns:a16="http://schemas.microsoft.com/office/drawing/2014/main" id="{6BC9B6C1-E06A-CF4D-86E9-868F84120AC3}"/>
              </a:ext>
            </a:extLst>
          </p:cNvPr>
          <p:cNvSpPr>
            <a:spLocks noGrp="1"/>
          </p:cNvSpPr>
          <p:nvPr>
            <p:ph type="subTitle" idx="1"/>
          </p:nvPr>
        </p:nvSpPr>
        <p:spPr>
          <a:xfrm>
            <a:off x="1945343" y="3589573"/>
            <a:ext cx="7355820" cy="569067"/>
          </a:xfrm>
        </p:spPr>
        <p:txBody>
          <a:bodyPr>
            <a:noAutofit/>
          </a:bodyPr>
          <a:lstStyle>
            <a:lvl1pPr marL="0" indent="0" algn="l">
              <a:buNone/>
              <a:defRPr sz="3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AC9833F7-2487-1A47-A42E-8AC5BA1A9912}"/>
              </a:ext>
            </a:extLst>
          </p:cNvPr>
          <p:cNvSpPr txBox="1"/>
          <p:nvPr/>
        </p:nvSpPr>
        <p:spPr>
          <a:xfrm>
            <a:off x="1312150" y="6018967"/>
            <a:ext cx="2432076" cy="707886"/>
          </a:xfrm>
          <a:prstGeom prst="rect">
            <a:avLst/>
          </a:prstGeom>
          <a:noFill/>
        </p:spPr>
        <p:txBody>
          <a:bodyPr wrap="none" rtlCol="0">
            <a:spAutoFit/>
          </a:bodyPr>
          <a:lstStyle/>
          <a:p>
            <a:r>
              <a:rPr lang="en-GB" sz="4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357740491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Webinar info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A88BA71-F943-7144-8291-BFDC463961DE}"/>
              </a:ext>
            </a:extLst>
          </p:cNvPr>
          <p:cNvPicPr>
            <a:picLocks noChangeAspect="1"/>
          </p:cNvPicPr>
          <p:nvPr/>
        </p:nvPicPr>
        <p:blipFill rotWithShape="1">
          <a:blip r:embed="rId2">
            <a:alphaModFix amt="97000"/>
            <a:extLst>
              <a:ext uri="{BEBA8EAE-BF5A-486C-A8C5-ECC9F3942E4B}">
                <a14:imgProps xmlns:a14="http://schemas.microsoft.com/office/drawing/2010/main">
                  <a14:imgLayer r:embed="rId3">
                    <a14:imgEffect>
                      <a14:sharpenSoften amount="-43000"/>
                    </a14:imgEffect>
                  </a14:imgLayer>
                </a14:imgProps>
              </a:ext>
            </a:extLst>
          </a:blip>
          <a:srcRect b="24970"/>
          <a:stretch/>
        </p:blipFill>
        <p:spPr>
          <a:xfrm>
            <a:off x="1" y="0"/>
            <a:ext cx="12192000" cy="6858000"/>
          </a:xfrm>
          <a:prstGeom prst="rect">
            <a:avLst/>
          </a:prstGeom>
        </p:spPr>
      </p:pic>
      <p:sp>
        <p:nvSpPr>
          <p:cNvPr id="15" name="Rectangle 14">
            <a:extLst>
              <a:ext uri="{FF2B5EF4-FFF2-40B4-BE49-F238E27FC236}">
                <a16:creationId xmlns:a16="http://schemas.microsoft.com/office/drawing/2014/main" id="{D9F98486-DCCD-FF44-8EF3-D2182B79B1CF}"/>
              </a:ext>
            </a:extLst>
          </p:cNvPr>
          <p:cNvSpPr/>
          <p:nvPr/>
        </p:nvSpPr>
        <p:spPr>
          <a:xfrm>
            <a:off x="0" y="5596856"/>
            <a:ext cx="12192000" cy="1261143"/>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10D0ED8-F780-E94A-80A3-42700BC94782}"/>
              </a:ext>
            </a:extLst>
          </p:cNvPr>
          <p:cNvSpPr txBox="1"/>
          <p:nvPr/>
        </p:nvSpPr>
        <p:spPr>
          <a:xfrm>
            <a:off x="7715522" y="6288723"/>
            <a:ext cx="4221412" cy="276999"/>
          </a:xfrm>
          <a:prstGeom prst="rect">
            <a:avLst/>
          </a:prstGeom>
          <a:noFill/>
        </p:spPr>
        <p:txBody>
          <a:bodyPr wrap="square" rtlCol="0">
            <a:spAutoFit/>
          </a:bodyPr>
          <a:lstStyle/>
          <a:p>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1" name="Straight Connector 20">
            <a:extLst>
              <a:ext uri="{FF2B5EF4-FFF2-40B4-BE49-F238E27FC236}">
                <a16:creationId xmlns:a16="http://schemas.microsoft.com/office/drawing/2014/main" id="{216B3B19-201F-7348-A518-8545BF991447}"/>
              </a:ext>
            </a:extLst>
          </p:cNvPr>
          <p:cNvCxnSpPr>
            <a:cxnSpLocks/>
          </p:cNvCxnSpPr>
          <p:nvPr/>
        </p:nvCxnSpPr>
        <p:spPr>
          <a:xfrm>
            <a:off x="1436317" y="1415086"/>
            <a:ext cx="0" cy="32568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D42AF42-10B0-9A48-9571-3C829913E97D}"/>
              </a:ext>
            </a:extLst>
          </p:cNvPr>
          <p:cNvSpPr>
            <a:spLocks noGrp="1"/>
          </p:cNvSpPr>
          <p:nvPr>
            <p:ph type="dt" sz="half" idx="10"/>
          </p:nvPr>
        </p:nvSpPr>
        <p:spPr>
          <a:xfrm>
            <a:off x="5497863" y="6244659"/>
            <a:ext cx="2090738" cy="365125"/>
          </a:xfrm>
        </p:spPr>
        <p:txBody>
          <a:bodyPr/>
          <a:lstStyle/>
          <a:p>
            <a:fld id="{72C2D49A-06F7-45D4-88E8-17EC82E6008E}" type="datetime1">
              <a:rPr lang="en-US" smtClean="0"/>
              <a:t>2/5/24</a:t>
            </a:fld>
            <a:endParaRPr lang="en-US" dirty="0"/>
          </a:p>
        </p:txBody>
      </p:sp>
      <p:sp>
        <p:nvSpPr>
          <p:cNvPr id="13" name="Title 1">
            <a:extLst>
              <a:ext uri="{FF2B5EF4-FFF2-40B4-BE49-F238E27FC236}">
                <a16:creationId xmlns:a16="http://schemas.microsoft.com/office/drawing/2014/main" id="{1A1FD96B-0733-A745-B2F3-D83FFA10E757}"/>
              </a:ext>
            </a:extLst>
          </p:cNvPr>
          <p:cNvSpPr>
            <a:spLocks noGrp="1"/>
          </p:cNvSpPr>
          <p:nvPr>
            <p:ph type="title"/>
          </p:nvPr>
        </p:nvSpPr>
        <p:spPr>
          <a:xfrm>
            <a:off x="1966363" y="1082900"/>
            <a:ext cx="7334800" cy="2141463"/>
          </a:xfrm>
          <a:ln>
            <a:noFill/>
          </a:ln>
        </p:spPr>
        <p:txBody>
          <a:bodyPr anchor="b" anchorCtr="0">
            <a:normAutofit/>
          </a:bodyPr>
          <a:lstStyle>
            <a:lvl1pPr>
              <a:defRPr lang="en-US" sz="6600" dirty="0">
                <a:solidFill>
                  <a:schemeClr val="bg1"/>
                </a:solidFill>
              </a:defRPr>
            </a:lvl1pPr>
          </a:lstStyle>
          <a:p>
            <a:pPr marL="0" lvl="0"/>
            <a:r>
              <a:rPr lang="en-US"/>
              <a:t>Click to edit Master title style</a:t>
            </a:r>
            <a:endParaRPr lang="en-US" dirty="0"/>
          </a:p>
        </p:txBody>
      </p:sp>
      <p:sp>
        <p:nvSpPr>
          <p:cNvPr id="18" name="Subtitle 2">
            <a:extLst>
              <a:ext uri="{FF2B5EF4-FFF2-40B4-BE49-F238E27FC236}">
                <a16:creationId xmlns:a16="http://schemas.microsoft.com/office/drawing/2014/main" id="{6BC9B6C1-E06A-CF4D-86E9-868F84120AC3}"/>
              </a:ext>
            </a:extLst>
          </p:cNvPr>
          <p:cNvSpPr>
            <a:spLocks noGrp="1"/>
          </p:cNvSpPr>
          <p:nvPr>
            <p:ph type="subTitle" idx="1"/>
          </p:nvPr>
        </p:nvSpPr>
        <p:spPr>
          <a:xfrm>
            <a:off x="1945343" y="3441289"/>
            <a:ext cx="7355820" cy="569067"/>
          </a:xfrm>
        </p:spPr>
        <p:txBody>
          <a:bodyPr>
            <a:noAutofit/>
          </a:bodyPr>
          <a:lstStyle>
            <a:lvl1pPr marL="0" indent="0" algn="l">
              <a:buNone/>
              <a:defRPr sz="3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7FD64E2-89D0-4642-B183-0B59063B4DED}"/>
              </a:ext>
            </a:extLst>
          </p:cNvPr>
          <p:cNvSpPr>
            <a:spLocks noGrp="1"/>
          </p:cNvSpPr>
          <p:nvPr>
            <p:ph type="body" sz="quarter" idx="11"/>
          </p:nvPr>
        </p:nvSpPr>
        <p:spPr>
          <a:xfrm>
            <a:off x="1966913" y="4192487"/>
            <a:ext cx="7334250" cy="569912"/>
          </a:xfrm>
        </p:spPr>
        <p:txBody>
          <a:bodyPr vert="horz" lIns="91440" tIns="45720" rIns="91440" bIns="45720" rtlCol="0">
            <a:noAutofit/>
          </a:bodyPr>
          <a:lstStyle>
            <a:lvl1pPr marL="0" indent="0">
              <a:buNone/>
              <a:defRPr lang="en-GB" sz="3200" dirty="0">
                <a:solidFill>
                  <a:schemeClr val="bg1"/>
                </a:solidFill>
              </a:defRPr>
            </a:lvl1pPr>
          </a:lstStyle>
          <a:p>
            <a:pPr marL="228600" lvl="0" indent="-228600"/>
            <a:r>
              <a:rPr lang="en-US"/>
              <a:t>Click to edit Master text styles</a:t>
            </a:r>
          </a:p>
        </p:txBody>
      </p:sp>
      <p:sp>
        <p:nvSpPr>
          <p:cNvPr id="11" name="TextBox 10">
            <a:extLst>
              <a:ext uri="{FF2B5EF4-FFF2-40B4-BE49-F238E27FC236}">
                <a16:creationId xmlns:a16="http://schemas.microsoft.com/office/drawing/2014/main" id="{73AE5F96-E694-C044-90F3-FB3FEC110F9D}"/>
              </a:ext>
            </a:extLst>
          </p:cNvPr>
          <p:cNvSpPr txBox="1"/>
          <p:nvPr userDrawn="1"/>
        </p:nvSpPr>
        <p:spPr>
          <a:xfrm>
            <a:off x="1312150" y="6018967"/>
            <a:ext cx="2432076" cy="707886"/>
          </a:xfrm>
          <a:prstGeom prst="rect">
            <a:avLst/>
          </a:prstGeom>
          <a:noFill/>
        </p:spPr>
        <p:txBody>
          <a:bodyPr wrap="none" rtlCol="0">
            <a:spAutoFit/>
          </a:bodyPr>
          <a:lstStyle/>
          <a:p>
            <a:r>
              <a:rPr lang="en-GB" sz="4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3270778446"/>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1A2B92-027D-F549-8DC7-6258F32BA707}"/>
              </a:ext>
            </a:extLst>
          </p:cNvPr>
          <p:cNvSpPr/>
          <p:nvPr/>
        </p:nvSpPr>
        <p:spPr>
          <a:xfrm>
            <a:off x="-8461" y="-12272"/>
            <a:ext cx="12200461" cy="5290877"/>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6C637-2CA2-9949-A9E1-2B55B6953881}"/>
              </a:ext>
            </a:extLst>
          </p:cNvPr>
          <p:cNvSpPr/>
          <p:nvPr/>
        </p:nvSpPr>
        <p:spPr>
          <a:xfrm>
            <a:off x="-8461" y="1236458"/>
            <a:ext cx="12200461" cy="5621541"/>
          </a:xfrm>
          <a:prstGeom prst="rect">
            <a:avLst/>
          </a:prstGeom>
          <a:solidFill>
            <a:schemeClr val="bg1"/>
          </a:solidFill>
          <a:ln>
            <a:noFill/>
          </a:ln>
          <a:effectLst>
            <a:outerShdw blurRad="203200" dist="38100" dir="1674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C88E63C-7146-544E-B0BE-791D359D5399}"/>
              </a:ext>
            </a:extLst>
          </p:cNvPr>
          <p:cNvPicPr>
            <a:picLocks noChangeAspect="1"/>
          </p:cNvPicPr>
          <p:nvPr/>
        </p:nvPicPr>
        <p:blipFill>
          <a:blip r:embed="rId2"/>
          <a:stretch>
            <a:fillRect/>
          </a:stretch>
        </p:blipFill>
        <p:spPr>
          <a:xfrm>
            <a:off x="10477914" y="6363164"/>
            <a:ext cx="1428821" cy="250731"/>
          </a:xfrm>
          <a:prstGeom prst="rect">
            <a:avLst/>
          </a:prstGeom>
        </p:spPr>
      </p:pic>
      <p:sp>
        <p:nvSpPr>
          <p:cNvPr id="4" name="Content Placeholder 3">
            <a:extLst>
              <a:ext uri="{FF2B5EF4-FFF2-40B4-BE49-F238E27FC236}">
                <a16:creationId xmlns:a16="http://schemas.microsoft.com/office/drawing/2014/main" id="{8F846D6E-F249-794B-9469-535E1F9523E4}"/>
              </a:ext>
            </a:extLst>
          </p:cNvPr>
          <p:cNvSpPr>
            <a:spLocks noGrp="1"/>
          </p:cNvSpPr>
          <p:nvPr>
            <p:ph sz="half" idx="2"/>
          </p:nvPr>
        </p:nvSpPr>
        <p:spPr>
          <a:xfrm>
            <a:off x="551670" y="1588651"/>
            <a:ext cx="5508000" cy="4556442"/>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CB680E4-47F0-B04B-8CFD-4DC7948CCDF5}"/>
              </a:ext>
            </a:extLst>
          </p:cNvPr>
          <p:cNvSpPr>
            <a:spLocks noGrp="1"/>
          </p:cNvSpPr>
          <p:nvPr>
            <p:ph type="dt" sz="half" idx="10"/>
          </p:nvPr>
        </p:nvSpPr>
        <p:spPr>
          <a:xfrm>
            <a:off x="551671" y="6297757"/>
            <a:ext cx="2319338" cy="365125"/>
          </a:xfrm>
        </p:spPr>
        <p:txBody>
          <a:bodyPr anchor="b"/>
          <a:lstStyle/>
          <a:p>
            <a:fld id="{35C27686-59F6-45E1-A4F2-50C1F3306B4E}" type="datetime1">
              <a:rPr lang="en-US" smtClean="0"/>
              <a:t>2/5/24</a:t>
            </a:fld>
            <a:endParaRPr lang="en-US" dirty="0"/>
          </a:p>
        </p:txBody>
      </p:sp>
      <p:sp>
        <p:nvSpPr>
          <p:cNvPr id="6" name="Footer Placeholder 5">
            <a:extLst>
              <a:ext uri="{FF2B5EF4-FFF2-40B4-BE49-F238E27FC236}">
                <a16:creationId xmlns:a16="http://schemas.microsoft.com/office/drawing/2014/main" id="{1F799D2B-89B6-394F-87B5-671C3DF96D4D}"/>
              </a:ext>
            </a:extLst>
          </p:cNvPr>
          <p:cNvSpPr>
            <a:spLocks noGrp="1"/>
          </p:cNvSpPr>
          <p:nvPr>
            <p:ph type="ftr" sz="quarter" idx="11"/>
          </p:nvPr>
        </p:nvSpPr>
        <p:spPr>
          <a:xfrm>
            <a:off x="3312607" y="6297757"/>
            <a:ext cx="3479007" cy="365125"/>
          </a:xfrm>
        </p:spPr>
        <p:txBody>
          <a:bodyPr anchor="b"/>
          <a:lstStyle/>
          <a:p>
            <a:endParaRPr lang="en-US" dirty="0"/>
          </a:p>
        </p:txBody>
      </p:sp>
      <p:sp>
        <p:nvSpPr>
          <p:cNvPr id="7" name="Slide Number Placeholder 6">
            <a:extLst>
              <a:ext uri="{FF2B5EF4-FFF2-40B4-BE49-F238E27FC236}">
                <a16:creationId xmlns:a16="http://schemas.microsoft.com/office/drawing/2014/main" id="{714B2DE6-CD2C-0E43-BF69-7B8CF8E92D84}"/>
              </a:ext>
            </a:extLst>
          </p:cNvPr>
          <p:cNvSpPr>
            <a:spLocks noGrp="1"/>
          </p:cNvSpPr>
          <p:nvPr>
            <p:ph type="sldNum" sz="quarter" idx="12"/>
          </p:nvPr>
        </p:nvSpPr>
        <p:spPr>
          <a:xfrm>
            <a:off x="7233213" y="6297757"/>
            <a:ext cx="2319338" cy="365125"/>
          </a:xfrm>
        </p:spPr>
        <p:txBody>
          <a:bodyPr anchor="b"/>
          <a:lstStyle/>
          <a:p>
            <a:fld id="{D57F1E4F-1CFF-5643-939E-217C01CDF565}" type="slidenum">
              <a:rPr lang="en-US" smtClean="0"/>
              <a:pPr/>
              <a:t>‹#›</a:t>
            </a:fld>
            <a:endParaRPr lang="en-US" dirty="0"/>
          </a:p>
        </p:txBody>
      </p:sp>
      <p:sp>
        <p:nvSpPr>
          <p:cNvPr id="2" name="Title 1">
            <a:extLst>
              <a:ext uri="{FF2B5EF4-FFF2-40B4-BE49-F238E27FC236}">
                <a16:creationId xmlns:a16="http://schemas.microsoft.com/office/drawing/2014/main" id="{B496D1C9-5344-7049-9AB9-81143B5805D9}"/>
              </a:ext>
            </a:extLst>
          </p:cNvPr>
          <p:cNvSpPr>
            <a:spLocks noGrp="1"/>
          </p:cNvSpPr>
          <p:nvPr>
            <p:ph type="title"/>
          </p:nvPr>
        </p:nvSpPr>
        <p:spPr>
          <a:xfrm>
            <a:off x="551670" y="131133"/>
            <a:ext cx="11355063" cy="1105325"/>
          </a:xfrm>
        </p:spPr>
        <p:txBody>
          <a:bodyPr>
            <a:normAutofit/>
          </a:bodyPr>
          <a:lstStyle>
            <a:lvl1pPr>
              <a:defRPr sz="4800"/>
            </a:lvl1pPr>
          </a:lstStyle>
          <a:p>
            <a:r>
              <a:rPr lang="en-US"/>
              <a:t>Click to edit Master title style</a:t>
            </a:r>
            <a:endParaRPr lang="en-US" dirty="0"/>
          </a:p>
        </p:txBody>
      </p:sp>
      <p:sp>
        <p:nvSpPr>
          <p:cNvPr id="10" name="Content Placeholder 3">
            <a:extLst>
              <a:ext uri="{FF2B5EF4-FFF2-40B4-BE49-F238E27FC236}">
                <a16:creationId xmlns:a16="http://schemas.microsoft.com/office/drawing/2014/main" id="{44901950-5B56-9B4B-9196-414187BDEB97}"/>
              </a:ext>
            </a:extLst>
          </p:cNvPr>
          <p:cNvSpPr>
            <a:spLocks noGrp="1"/>
          </p:cNvSpPr>
          <p:nvPr>
            <p:ph sz="half" idx="13"/>
          </p:nvPr>
        </p:nvSpPr>
        <p:spPr>
          <a:xfrm>
            <a:off x="6371835" y="1588651"/>
            <a:ext cx="5508000" cy="4556442"/>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5031935"/>
      </p:ext>
    </p:extLst>
  </p:cSld>
  <p:clrMapOvr>
    <a:masterClrMapping/>
  </p:clrMapOvr>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569B09-30A1-BF42-9AC9-A41617EC0C41}"/>
              </a:ext>
            </a:extLst>
          </p:cNvPr>
          <p:cNvPicPr>
            <a:picLocks noChangeAspect="1"/>
          </p:cNvPicPr>
          <p:nvPr userDrawn="1"/>
        </p:nvPicPr>
        <p:blipFill rotWithShape="1">
          <a:blip r:embed="rId2">
            <a:alphaModFix amt="97000"/>
            <a:extLst>
              <a:ext uri="{BEBA8EAE-BF5A-486C-A8C5-ECC9F3942E4B}">
                <a14:imgProps xmlns:a14="http://schemas.microsoft.com/office/drawing/2010/main">
                  <a14:imgLayer r:embed="rId3">
                    <a14:imgEffect>
                      <a14:sharpenSoften amount="-55000"/>
                    </a14:imgEffect>
                    <a14:imgEffect>
                      <a14:brightnessContrast bright="-12000"/>
                    </a14:imgEffect>
                  </a14:imgLayer>
                </a14:imgProps>
              </a:ext>
            </a:extLst>
          </a:blip>
          <a:srcRect b="24970"/>
          <a:stretch/>
        </p:blipFill>
        <p:spPr>
          <a:xfrm>
            <a:off x="1" y="0"/>
            <a:ext cx="12192000" cy="6858000"/>
          </a:xfrm>
          <a:prstGeom prst="rect">
            <a:avLst/>
          </a:prstGeom>
        </p:spPr>
      </p:pic>
      <p:sp>
        <p:nvSpPr>
          <p:cNvPr id="7" name="Rectangle 6">
            <a:extLst>
              <a:ext uri="{FF2B5EF4-FFF2-40B4-BE49-F238E27FC236}">
                <a16:creationId xmlns:a16="http://schemas.microsoft.com/office/drawing/2014/main" id="{F2AE17C0-B662-534D-9D8E-374BDD40D1EC}"/>
              </a:ext>
            </a:extLst>
          </p:cNvPr>
          <p:cNvSpPr/>
          <p:nvPr userDrawn="1"/>
        </p:nvSpPr>
        <p:spPr>
          <a:xfrm>
            <a:off x="2783632" y="0"/>
            <a:ext cx="9408367" cy="6857999"/>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3974A12-DDA2-FB49-95AB-04F917955AC5}"/>
              </a:ext>
            </a:extLst>
          </p:cNvPr>
          <p:cNvSpPr txBox="1"/>
          <p:nvPr userDrawn="1"/>
        </p:nvSpPr>
        <p:spPr>
          <a:xfrm>
            <a:off x="3363266" y="6309320"/>
            <a:ext cx="8071187" cy="276999"/>
          </a:xfrm>
          <a:prstGeom prst="rect">
            <a:avLst/>
          </a:prstGeom>
          <a:noFill/>
        </p:spPr>
        <p:txBody>
          <a:bodyPr wrap="square" rtlCol="0">
            <a:spAutoFit/>
          </a:bodyPr>
          <a:lstStyle/>
          <a:p>
            <a:pPr>
              <a:spcBef>
                <a:spcPts val="0"/>
              </a:spcBef>
              <a:spcAft>
                <a:spcPts val="400"/>
              </a:spcAft>
            </a:pPr>
            <a:r>
              <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fld id="{EE89269B-7EA9-BA4D-9995-048642ABEEF8}" type="datetimeyyyy">
              <a:rPr lang="en-GB" sz="120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2024</a:t>
            </a:fld>
            <a:r>
              <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Statistics for Sustainable Development  </a:t>
            </a:r>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a:extLst>
              <a:ext uri="{FF2B5EF4-FFF2-40B4-BE49-F238E27FC236}">
                <a16:creationId xmlns:a16="http://schemas.microsoft.com/office/drawing/2014/main" id="{AE884C96-75E8-0548-97E2-2B256A366938}"/>
              </a:ext>
            </a:extLst>
          </p:cNvPr>
          <p:cNvSpPr txBox="1"/>
          <p:nvPr userDrawn="1"/>
        </p:nvSpPr>
        <p:spPr>
          <a:xfrm>
            <a:off x="4598964" y="4689803"/>
            <a:ext cx="6835490" cy="948593"/>
          </a:xfrm>
          <a:prstGeom prst="rect">
            <a:avLst/>
          </a:prstGeom>
          <a:noFill/>
        </p:spPr>
        <p:txBody>
          <a:bodyPr wrap="square" rtlCol="0">
            <a:spAutoFit/>
          </a:bodyPr>
          <a:lstStyle/>
          <a:p>
            <a:pPr>
              <a:lnSpc>
                <a:spcPct val="110000"/>
              </a:lnSpc>
              <a:spcAft>
                <a:spcPts val="2700"/>
              </a:spcAft>
            </a:pPr>
            <a:r>
              <a:rPr lang="en-GB" sz="2600" dirty="0">
                <a:latin typeface="Open Sans Light" panose="020B0306030504020204" pitchFamily="34" charset="0"/>
                <a:ea typeface="Open Sans Light" panose="020B0306030504020204" pitchFamily="34" charset="0"/>
                <a:cs typeface="Open Sans Light" panose="020B0306030504020204" pitchFamily="34" charset="0"/>
              </a:rPr>
              <a:t>Find more guides and materials at </a:t>
            </a:r>
            <a:r>
              <a:rPr lang="en-GB" sz="26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hlinkClick r:id="rId5">
                  <a:extLst>
                    <a:ext uri="{A12FA001-AC4F-418D-AE19-62706E023703}">
                      <ahyp:hlinkClr xmlns:ahyp="http://schemas.microsoft.com/office/drawing/2018/hyperlinkcolor" val="tx"/>
                    </a:ext>
                  </a:extLst>
                </a:hlinkClick>
              </a:rPr>
              <a:t>stats4sd.org/resources</a:t>
            </a:r>
            <a:endParaRPr lang="en-GB" sz="26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pic>
        <p:nvPicPr>
          <p:cNvPr id="12" name="Picture 11" descr="A picture containing black, night&#10;&#10;Description automatically generated">
            <a:extLst>
              <a:ext uri="{FF2B5EF4-FFF2-40B4-BE49-F238E27FC236}">
                <a16:creationId xmlns:a16="http://schemas.microsoft.com/office/drawing/2014/main" id="{0EEC8CFF-BCA2-8A47-AA27-84C4B0528C9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63266" y="4720792"/>
            <a:ext cx="952467" cy="952467"/>
          </a:xfrm>
          <a:prstGeom prst="rect">
            <a:avLst/>
          </a:prstGeom>
        </p:spPr>
      </p:pic>
      <p:sp>
        <p:nvSpPr>
          <p:cNvPr id="19" name="Text Placeholder 18">
            <a:extLst>
              <a:ext uri="{FF2B5EF4-FFF2-40B4-BE49-F238E27FC236}">
                <a16:creationId xmlns:a16="http://schemas.microsoft.com/office/drawing/2014/main" id="{3CC3B39E-BD63-504B-BD1C-16C881EACE9A}"/>
              </a:ext>
            </a:extLst>
          </p:cNvPr>
          <p:cNvSpPr>
            <a:spLocks noGrp="1"/>
          </p:cNvSpPr>
          <p:nvPr>
            <p:ph type="body" sz="quarter" idx="10"/>
          </p:nvPr>
        </p:nvSpPr>
        <p:spPr>
          <a:xfrm>
            <a:off x="3452219" y="1100558"/>
            <a:ext cx="7866062" cy="1444738"/>
          </a:xfrm>
        </p:spPr>
        <p:txBody>
          <a:bodyPr/>
          <a:lstStyle>
            <a:lvl1pPr marL="0" indent="0">
              <a:lnSpc>
                <a:spcPct val="100000"/>
              </a:lnSpc>
              <a:buNone/>
              <a:defRPr lang="en-GB" sz="4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nSpc>
                <a:spcPct val="100000"/>
              </a:lnSpc>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2pPr>
            <a:lvl3pPr marL="9144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3pPr>
            <a:lvl4pPr marL="13716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4pPr>
            <a:lvl5pPr marL="1828800" indent="0">
              <a:buNone/>
              <a:defRPr lang="en-GB" sz="4000" kern="1200" dirty="0">
                <a:solidFill>
                  <a:schemeClr val="tx1"/>
                </a:solidFill>
                <a:latin typeface="+mn-lt"/>
                <a:ea typeface="Open Sans Light" panose="020B0306030504020204" pitchFamily="34" charset="0"/>
                <a:cs typeface="Open Sans Light" panose="020B0306030504020204" pitchFamily="34" charset="0"/>
              </a:defRPr>
            </a:lvl5pPr>
          </a:lstStyle>
          <a:p>
            <a:pPr lvl="0"/>
            <a:r>
              <a:rPr lang="en-US"/>
              <a:t>Click to edit Master text styles</a:t>
            </a:r>
          </a:p>
        </p:txBody>
      </p:sp>
      <p:sp>
        <p:nvSpPr>
          <p:cNvPr id="20" name="Text Placeholder 18">
            <a:extLst>
              <a:ext uri="{FF2B5EF4-FFF2-40B4-BE49-F238E27FC236}">
                <a16:creationId xmlns:a16="http://schemas.microsoft.com/office/drawing/2014/main" id="{48BC4465-C68A-844B-ABA9-61E2C12A3C72}"/>
              </a:ext>
            </a:extLst>
          </p:cNvPr>
          <p:cNvSpPr>
            <a:spLocks noGrp="1"/>
          </p:cNvSpPr>
          <p:nvPr>
            <p:ph type="body" sz="quarter" idx="11"/>
          </p:nvPr>
        </p:nvSpPr>
        <p:spPr>
          <a:xfrm>
            <a:off x="3452219" y="2688186"/>
            <a:ext cx="7866062" cy="1512456"/>
          </a:xfrm>
        </p:spPr>
        <p:txBody>
          <a:bodyPr>
            <a:noAutofit/>
          </a:bodyPr>
          <a:lstStyle>
            <a:lvl1pPr marL="0" indent="0">
              <a:spcAft>
                <a:spcPts val="800"/>
              </a:spcAft>
              <a:buNone/>
              <a:defRPr lang="en-GB" sz="2600" kern="12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2pPr>
            <a:lvl3pPr marL="9144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3pPr>
            <a:lvl4pPr marL="13716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4pPr>
            <a:lvl5pPr marL="1828800" indent="0">
              <a:buNone/>
              <a:defRPr lang="en-GB" sz="4000" kern="1200" dirty="0">
                <a:solidFill>
                  <a:schemeClr val="tx1"/>
                </a:solidFill>
                <a:latin typeface="+mn-lt"/>
                <a:ea typeface="Open Sans Light" panose="020B0306030504020204" pitchFamily="34" charset="0"/>
                <a:cs typeface="Open Sans Light" panose="020B0306030504020204" pitchFamily="34" charset="0"/>
              </a:defRPr>
            </a:lvl5pPr>
          </a:lstStyle>
          <a:p>
            <a:pPr marL="0" lvl="0" indent="0" algn="l" defTabSz="914400" rtl="0" eaLnBrk="1" latinLnBrk="0" hangingPunct="1">
              <a:lnSpc>
                <a:spcPct val="110000"/>
              </a:lnSpc>
              <a:spcBef>
                <a:spcPts val="0"/>
              </a:spcBef>
              <a:spcAft>
                <a:spcPts val="1200"/>
              </a:spcAft>
              <a:buFont typeface="Arial" panose="020B0604020202020204" pitchFamily="34" charset="0"/>
              <a:buNone/>
            </a:pPr>
            <a:r>
              <a:rPr lang="en-US"/>
              <a:t>Click to edit Master text styles</a:t>
            </a:r>
          </a:p>
        </p:txBody>
      </p:sp>
      <p:sp>
        <p:nvSpPr>
          <p:cNvPr id="11" name="TextBox 10">
            <a:extLst>
              <a:ext uri="{FF2B5EF4-FFF2-40B4-BE49-F238E27FC236}">
                <a16:creationId xmlns:a16="http://schemas.microsoft.com/office/drawing/2014/main" id="{6E1D88D5-7EC6-F042-A3D0-5392D5EDFCC8}"/>
              </a:ext>
            </a:extLst>
          </p:cNvPr>
          <p:cNvSpPr txBox="1"/>
          <p:nvPr userDrawn="1"/>
        </p:nvSpPr>
        <p:spPr>
          <a:xfrm>
            <a:off x="10108505" y="265889"/>
            <a:ext cx="1869423" cy="553998"/>
          </a:xfrm>
          <a:prstGeom prst="rect">
            <a:avLst/>
          </a:prstGeom>
          <a:noFill/>
        </p:spPr>
        <p:txBody>
          <a:bodyPr wrap="none" rtlCol="0">
            <a:spAutoFit/>
          </a:bodyPr>
          <a:lstStyle/>
          <a:p>
            <a:r>
              <a:rPr lang="en-GB" sz="3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274663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809B01-23F5-F346-B24D-7AA19B8B5E0D}"/>
              </a:ext>
            </a:extLst>
          </p:cNvPr>
          <p:cNvSpPr>
            <a:spLocks noGrp="1"/>
          </p:cNvSpPr>
          <p:nvPr>
            <p:ph type="title"/>
          </p:nvPr>
        </p:nvSpPr>
        <p:spPr>
          <a:xfrm>
            <a:off x="838198" y="540912"/>
            <a:ext cx="10916907" cy="110532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1EEE05F-F78F-0D48-8887-C53654C39AFB}"/>
              </a:ext>
            </a:extLst>
          </p:cNvPr>
          <p:cNvSpPr>
            <a:spLocks noGrp="1"/>
          </p:cNvSpPr>
          <p:nvPr>
            <p:ph type="body" idx="1"/>
          </p:nvPr>
        </p:nvSpPr>
        <p:spPr>
          <a:xfrm>
            <a:off x="838200" y="1825625"/>
            <a:ext cx="10916906" cy="3981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73C7B4-2B6E-B649-A283-23AE6B7A4258}"/>
              </a:ext>
            </a:extLst>
          </p:cNvPr>
          <p:cNvSpPr>
            <a:spLocks noGrp="1"/>
          </p:cNvSpPr>
          <p:nvPr>
            <p:ph type="dt" sz="half" idx="2"/>
          </p:nvPr>
        </p:nvSpPr>
        <p:spPr>
          <a:xfrm>
            <a:off x="7052828" y="6077516"/>
            <a:ext cx="23193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8DFAE-19B2-4797-8E6B-B69D8D3FCA08}" type="datetime1">
              <a:rPr lang="en-US" smtClean="0"/>
              <a:pPr/>
              <a:t>2/5/24</a:t>
            </a:fld>
            <a:endParaRPr lang="en-US" dirty="0"/>
          </a:p>
        </p:txBody>
      </p:sp>
      <p:sp>
        <p:nvSpPr>
          <p:cNvPr id="5" name="Footer Placeholder 4">
            <a:extLst>
              <a:ext uri="{FF2B5EF4-FFF2-40B4-BE49-F238E27FC236}">
                <a16:creationId xmlns:a16="http://schemas.microsoft.com/office/drawing/2014/main" id="{0D972EB5-F374-6B40-BF2A-1423618BFB9A}"/>
              </a:ext>
            </a:extLst>
          </p:cNvPr>
          <p:cNvSpPr>
            <a:spLocks noGrp="1"/>
          </p:cNvSpPr>
          <p:nvPr>
            <p:ph type="ftr" sz="quarter" idx="3"/>
          </p:nvPr>
        </p:nvSpPr>
        <p:spPr>
          <a:xfrm>
            <a:off x="2819834" y="6077516"/>
            <a:ext cx="34790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A54B805-EFE3-3E45-9C7F-69BAA91A2695}"/>
              </a:ext>
            </a:extLst>
          </p:cNvPr>
          <p:cNvSpPr>
            <a:spLocks noGrp="1"/>
          </p:cNvSpPr>
          <p:nvPr>
            <p:ph type="sldNum" sz="quarter" idx="4"/>
          </p:nvPr>
        </p:nvSpPr>
        <p:spPr>
          <a:xfrm>
            <a:off x="436894" y="6077516"/>
            <a:ext cx="23193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7571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9" r:id="rId7"/>
    <p:sldLayoutId id="2147483669" r:id="rId8"/>
    <p:sldLayoutId id="2147483670" r:id="rId9"/>
  </p:sldLayoutIdLst>
  <p:hf hdr="0" ftr="0" dt="0"/>
  <p:txStyles>
    <p:titleStyle>
      <a:lvl1pPr algn="l" defTabSz="914400" rtl="0" eaLnBrk="1" latinLnBrk="0" hangingPunct="1">
        <a:lnSpc>
          <a:spcPct val="90000"/>
        </a:lnSpc>
        <a:spcBef>
          <a:spcPct val="0"/>
        </a:spcBef>
        <a:buNone/>
        <a:defRPr sz="6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10000"/>
        </a:lnSpc>
        <a:spcBef>
          <a:spcPts val="0"/>
        </a:spcBef>
        <a:spcAft>
          <a:spcPts val="1200"/>
        </a:spcAft>
        <a:buFont typeface="Arial" panose="020B0604020202020204" pitchFamily="34" charset="0"/>
        <a:buChar char="•"/>
        <a:defRPr lang="en-US" sz="2000" b="0" i="0" kern="1200" dirty="0" smtClean="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10000"/>
        </a:lnSpc>
        <a:spcBef>
          <a:spcPts val="0"/>
        </a:spcBef>
        <a:spcAft>
          <a:spcPts val="900"/>
        </a:spcAft>
        <a:buFont typeface="Arial" panose="020B0604020202020204" pitchFamily="34" charset="0"/>
        <a:buChar char="•"/>
        <a:defRPr sz="18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hyperlink" Target="https://ukdataservice.ac.uk/learning-hub/research-data-management/ethical-issues/ethical-obligation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B939-3F9B-AE44-87B0-FDA2F323F7FC}"/>
              </a:ext>
            </a:extLst>
          </p:cNvPr>
          <p:cNvSpPr>
            <a:spLocks noGrp="1"/>
          </p:cNvSpPr>
          <p:nvPr>
            <p:ph type="title"/>
          </p:nvPr>
        </p:nvSpPr>
        <p:spPr/>
        <p:txBody>
          <a:bodyPr/>
          <a:lstStyle/>
          <a:p>
            <a:r>
              <a:rPr lang="en-US" dirty="0"/>
              <a:t>Qualitative Data Management</a:t>
            </a:r>
          </a:p>
        </p:txBody>
      </p:sp>
      <p:sp>
        <p:nvSpPr>
          <p:cNvPr id="3" name="Subtitle 2">
            <a:extLst>
              <a:ext uri="{FF2B5EF4-FFF2-40B4-BE49-F238E27FC236}">
                <a16:creationId xmlns:a16="http://schemas.microsoft.com/office/drawing/2014/main" id="{320FF102-B0BE-BD4E-A451-FAC5AE89EA80}"/>
              </a:ext>
            </a:extLst>
          </p:cNvPr>
          <p:cNvSpPr>
            <a:spLocks noGrp="1"/>
          </p:cNvSpPr>
          <p:nvPr>
            <p:ph type="subTitle" idx="1"/>
          </p:nvPr>
        </p:nvSpPr>
        <p:spPr/>
        <p:txBody>
          <a:bodyPr/>
          <a:lstStyle/>
          <a:p>
            <a:r>
              <a:rPr lang="en-US" b="1" dirty="0">
                <a:latin typeface="Open Sans SemiBold" panose="020B0606030504020204" pitchFamily="34" charset="0"/>
                <a:ea typeface="Open Sans SemiBold" panose="020B0606030504020204" pitchFamily="34" charset="0"/>
                <a:cs typeface="Open Sans SemiBold" panose="020B0606030504020204" pitchFamily="34" charset="0"/>
              </a:rPr>
              <a:t>Romina De Angelis </a:t>
            </a:r>
            <a:r>
              <a:rPr lang="en-US" dirty="0"/>
              <a:t>– October 2023</a:t>
            </a:r>
          </a:p>
        </p:txBody>
      </p:sp>
      <p:sp>
        <p:nvSpPr>
          <p:cNvPr id="12" name="Text Placeholder 11">
            <a:extLst>
              <a:ext uri="{FF2B5EF4-FFF2-40B4-BE49-F238E27FC236}">
                <a16:creationId xmlns:a16="http://schemas.microsoft.com/office/drawing/2014/main" id="{F2261578-BB27-9D4D-B0C4-54B327738E74}"/>
              </a:ext>
            </a:extLst>
          </p:cNvPr>
          <p:cNvSpPr>
            <a:spLocks noGrp="1"/>
          </p:cNvSpPr>
          <p:nvPr>
            <p:ph type="body" sz="quarter" idx="11"/>
          </p:nvPr>
        </p:nvSpPr>
        <p:spPr>
          <a:xfrm>
            <a:off x="1966913" y="4192487"/>
            <a:ext cx="8894676" cy="569912"/>
          </a:xfrm>
        </p:spPr>
        <p:txBody>
          <a:bodyPr/>
          <a:lstStyle/>
          <a:p>
            <a:r>
              <a:rPr lang="en-GB" dirty="0"/>
              <a:t>CRFS – Research Methods Support Project </a:t>
            </a:r>
          </a:p>
        </p:txBody>
      </p:sp>
    </p:spTree>
    <p:extLst>
      <p:ext uri="{BB962C8B-B14F-4D97-AF65-F5344CB8AC3E}">
        <p14:creationId xmlns:p14="http://schemas.microsoft.com/office/powerpoint/2010/main" val="2060903565"/>
      </p:ext>
    </p:extLst>
  </p:cSld>
  <p:clrMapOvr>
    <a:masterClrMapping/>
  </p:clrMapOvr>
  <mc:AlternateContent xmlns:mc="http://schemas.openxmlformats.org/markup-compatibility/2006" xmlns:p14="http://schemas.microsoft.com/office/powerpoint/2010/main">
    <mc:Choice Requires="p14">
      <p:transition spd="slow" p14:dur="2000" advClick="0" advTm="9200"/>
    </mc:Choice>
    <mc:Fallback xmlns="">
      <p:transition spd="slow" advClick="0" advTm="92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a:xfrm>
            <a:off x="4882896" y="440827"/>
            <a:ext cx="6528816" cy="5654241"/>
          </a:xfrm>
        </p:spPr>
        <p:txBody>
          <a:bodyPr>
            <a:normAutofit/>
          </a:bodyPr>
          <a:lstStyle/>
          <a:p>
            <a:r>
              <a:rPr lang="en-US" dirty="0"/>
              <a:t>What is a data tracking system?</a:t>
            </a:r>
          </a:p>
          <a:p>
            <a:r>
              <a:rPr lang="en-US" dirty="0"/>
              <a:t>A clearly defined plan of who does what, how and when.</a:t>
            </a:r>
          </a:p>
        </p:txBody>
      </p:sp>
      <p:sp>
        <p:nvSpPr>
          <p:cNvPr id="4" name="Slide Number Placeholder 3">
            <a:extLst>
              <a:ext uri="{FF2B5EF4-FFF2-40B4-BE49-F238E27FC236}">
                <a16:creationId xmlns:a16="http://schemas.microsoft.com/office/drawing/2014/main" id="{347B8B6C-18F7-BA57-AF7A-CABDE7CEF2E5}"/>
              </a:ext>
            </a:extLst>
          </p:cNvPr>
          <p:cNvSpPr>
            <a:spLocks noGrp="1"/>
          </p:cNvSpPr>
          <p:nvPr>
            <p:ph type="sldNum" sz="quarter" idx="12"/>
          </p:nvPr>
        </p:nvSpPr>
        <p:spPr>
          <a:xfrm>
            <a:off x="10938165" y="6105480"/>
            <a:ext cx="947093" cy="365125"/>
          </a:xfrm>
        </p:spPr>
        <p:txBody>
          <a:bodyPr/>
          <a:lstStyle/>
          <a:p>
            <a:fld id="{D57F1E4F-1CFF-5643-939E-217C01CDF565}" type="slidenum">
              <a:rPr lang="en-US" smtClean="0"/>
              <a:pPr/>
              <a:t>10</a:t>
            </a:fld>
            <a:endParaRPr lang="en-US" dirty="0"/>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a:xfrm>
            <a:off x="248478" y="440827"/>
            <a:ext cx="3576792" cy="5287670"/>
          </a:xfrm>
        </p:spPr>
        <p:txBody>
          <a:bodyPr>
            <a:normAutofit/>
          </a:bodyPr>
          <a:lstStyle/>
          <a:p>
            <a:r>
              <a:rPr lang="en-US" dirty="0"/>
              <a:t>Defining a good Qualitative Data tracking system</a:t>
            </a:r>
          </a:p>
        </p:txBody>
      </p:sp>
    </p:spTree>
    <p:custDataLst>
      <p:tags r:id="rId1"/>
    </p:custDataLst>
    <p:extLst>
      <p:ext uri="{BB962C8B-B14F-4D97-AF65-F5344CB8AC3E}">
        <p14:creationId xmlns:p14="http://schemas.microsoft.com/office/powerpoint/2010/main" val="425989929"/>
      </p:ext>
    </p:extLst>
  </p:cSld>
  <p:clrMapOvr>
    <a:masterClrMapping/>
  </p:clrMapOvr>
  <mc:AlternateContent xmlns:mc="http://schemas.openxmlformats.org/markup-compatibility/2006" xmlns:p14="http://schemas.microsoft.com/office/powerpoint/2010/main">
    <mc:Choice Requires="p14">
      <p:transition spd="slow" p14:dur="2000" advClick="0" advTm="45930"/>
    </mc:Choice>
    <mc:Fallback xmlns="">
      <p:transition spd="slow" advClick="0" advTm="459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9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a:xfrm>
            <a:off x="4882896" y="440827"/>
            <a:ext cx="6528816" cy="5654241"/>
          </a:xfrm>
        </p:spPr>
        <p:txBody>
          <a:bodyPr>
            <a:normAutofit/>
          </a:bodyPr>
          <a:lstStyle/>
          <a:p>
            <a:r>
              <a:rPr lang="en-US" dirty="0"/>
              <a:t>Why do you need a (good) data tracking system?</a:t>
            </a:r>
          </a:p>
          <a:p>
            <a:r>
              <a:rPr lang="en-US" dirty="0"/>
              <a:t>To easily locate and access data when </a:t>
            </a:r>
            <a:r>
              <a:rPr lang="en-US" dirty="0" err="1"/>
              <a:t>analysing</a:t>
            </a:r>
            <a:r>
              <a:rPr lang="en-US" dirty="0"/>
              <a:t> data.</a:t>
            </a:r>
          </a:p>
          <a:p>
            <a:r>
              <a:rPr lang="en-US" dirty="0"/>
              <a:t>To easily find and access data in the future.</a:t>
            </a:r>
          </a:p>
        </p:txBody>
      </p:sp>
      <p:sp>
        <p:nvSpPr>
          <p:cNvPr id="4" name="Slide Number Placeholder 3">
            <a:extLst>
              <a:ext uri="{FF2B5EF4-FFF2-40B4-BE49-F238E27FC236}">
                <a16:creationId xmlns:a16="http://schemas.microsoft.com/office/drawing/2014/main" id="{E38CA09A-C8B6-DA48-DAF0-64B82F5C1204}"/>
              </a:ext>
            </a:extLst>
          </p:cNvPr>
          <p:cNvSpPr>
            <a:spLocks noGrp="1"/>
          </p:cNvSpPr>
          <p:nvPr>
            <p:ph type="sldNum" sz="quarter" idx="12"/>
          </p:nvPr>
        </p:nvSpPr>
        <p:spPr>
          <a:xfrm>
            <a:off x="10938165" y="6105480"/>
            <a:ext cx="947093" cy="365125"/>
          </a:xfrm>
        </p:spPr>
        <p:txBody>
          <a:bodyPr/>
          <a:lstStyle/>
          <a:p>
            <a:fld id="{D57F1E4F-1CFF-5643-939E-217C01CDF565}" type="slidenum">
              <a:rPr lang="en-US" smtClean="0"/>
              <a:pPr/>
              <a:t>11</a:t>
            </a:fld>
            <a:endParaRPr lang="en-US" dirty="0"/>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a:xfrm>
            <a:off x="114008" y="440827"/>
            <a:ext cx="4014240" cy="5287670"/>
          </a:xfrm>
        </p:spPr>
        <p:txBody>
          <a:bodyPr>
            <a:normAutofit/>
          </a:bodyPr>
          <a:lstStyle/>
          <a:p>
            <a:r>
              <a:rPr lang="en-US" dirty="0"/>
              <a:t>Defining a good Qualitative Data tracking system</a:t>
            </a:r>
          </a:p>
        </p:txBody>
      </p:sp>
    </p:spTree>
    <p:custDataLst>
      <p:tags r:id="rId1"/>
    </p:custDataLst>
    <p:extLst>
      <p:ext uri="{BB962C8B-B14F-4D97-AF65-F5344CB8AC3E}">
        <p14:creationId xmlns:p14="http://schemas.microsoft.com/office/powerpoint/2010/main" val="451295797"/>
      </p:ext>
    </p:extLst>
  </p:cSld>
  <p:clrMapOvr>
    <a:masterClrMapping/>
  </p:clrMapOvr>
  <mc:AlternateContent xmlns:mc="http://schemas.openxmlformats.org/markup-compatibility/2006" xmlns:p14="http://schemas.microsoft.com/office/powerpoint/2010/main">
    <mc:Choice Requires="p14">
      <p:transition spd="slow" p14:dur="2000" advClick="0" advTm="39110"/>
    </mc:Choice>
    <mc:Fallback xmlns="">
      <p:transition spd="slow" advClick="0" advTm="391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11000"/>
                            </p:stCondLst>
                            <p:childTnLst>
                              <p:par>
                                <p:cTn id="11" presetID="1" presetClass="entr" presetSubtype="0" fill="hold" grpId="0" nodeType="afterEffect">
                                  <p:stCondLst>
                                    <p:cond delay="10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a:xfrm>
            <a:off x="4882895" y="440827"/>
            <a:ext cx="6869833" cy="5654241"/>
          </a:xfrm>
        </p:spPr>
        <p:txBody>
          <a:bodyPr>
            <a:normAutofit/>
          </a:bodyPr>
          <a:lstStyle/>
          <a:p>
            <a:r>
              <a:rPr lang="en-US" dirty="0"/>
              <a:t>Store multiple copies of raw* data.</a:t>
            </a:r>
          </a:p>
          <a:p>
            <a:r>
              <a:rPr lang="en-US" dirty="0"/>
              <a:t>In a team, have a supervisor for the interviewer, transcriber, translator and coder.</a:t>
            </a:r>
          </a:p>
          <a:p>
            <a:r>
              <a:rPr lang="en-US" dirty="0"/>
              <a:t>Assign clear roles and responsibilities.</a:t>
            </a:r>
          </a:p>
          <a:p>
            <a:r>
              <a:rPr lang="en-US" dirty="0"/>
              <a:t>Conduct quality assurance and control at each stage.</a:t>
            </a:r>
          </a:p>
          <a:p>
            <a:r>
              <a:rPr lang="en-US" dirty="0"/>
              <a:t>Allow time to address issues as they emerge and adjust approaches in the process.</a:t>
            </a:r>
          </a:p>
          <a:p>
            <a:endParaRPr lang="en-US" dirty="0"/>
          </a:p>
          <a:p>
            <a:pPr marL="0" indent="0">
              <a:buNone/>
            </a:pPr>
            <a:r>
              <a:rPr lang="en-US" dirty="0"/>
              <a:t>*Raw qualitative data refers to interview audio recordings, observation field notes, pictures videos and any collected data that has not been processed. </a:t>
            </a:r>
          </a:p>
        </p:txBody>
      </p:sp>
      <p:sp>
        <p:nvSpPr>
          <p:cNvPr id="4" name="Slide Number Placeholder 3">
            <a:extLst>
              <a:ext uri="{FF2B5EF4-FFF2-40B4-BE49-F238E27FC236}">
                <a16:creationId xmlns:a16="http://schemas.microsoft.com/office/drawing/2014/main" id="{237DA0FE-C5FB-8343-F0E2-27386DA41B26}"/>
              </a:ext>
            </a:extLst>
          </p:cNvPr>
          <p:cNvSpPr>
            <a:spLocks noGrp="1"/>
          </p:cNvSpPr>
          <p:nvPr>
            <p:ph type="sldNum" sz="quarter" idx="12"/>
          </p:nvPr>
        </p:nvSpPr>
        <p:spPr>
          <a:xfrm>
            <a:off x="10938165" y="6105480"/>
            <a:ext cx="947093" cy="365125"/>
          </a:xfrm>
        </p:spPr>
        <p:txBody>
          <a:bodyPr/>
          <a:lstStyle/>
          <a:p>
            <a:fld id="{D57F1E4F-1CFF-5643-939E-217C01CDF565}" type="slidenum">
              <a:rPr lang="en-US" smtClean="0"/>
              <a:pPr/>
              <a:t>12</a:t>
            </a:fld>
            <a:endParaRPr lang="en-US" dirty="0"/>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a:xfrm>
            <a:off x="248478" y="440827"/>
            <a:ext cx="3576792" cy="5287670"/>
          </a:xfrm>
        </p:spPr>
        <p:txBody>
          <a:bodyPr>
            <a:normAutofit/>
          </a:bodyPr>
          <a:lstStyle/>
          <a:p>
            <a:r>
              <a:rPr lang="en-US" dirty="0"/>
              <a:t>Developing a good QD tracking system</a:t>
            </a:r>
          </a:p>
        </p:txBody>
      </p:sp>
    </p:spTree>
    <p:custDataLst>
      <p:tags r:id="rId1"/>
    </p:custDataLst>
    <p:extLst>
      <p:ext uri="{BB962C8B-B14F-4D97-AF65-F5344CB8AC3E}">
        <p14:creationId xmlns:p14="http://schemas.microsoft.com/office/powerpoint/2010/main" val="1626889106"/>
      </p:ext>
    </p:extLst>
  </p:cSld>
  <p:clrMapOvr>
    <a:masterClrMapping/>
  </p:clrMapOvr>
  <mc:AlternateContent xmlns:mc="http://schemas.openxmlformats.org/markup-compatibility/2006" xmlns:p14="http://schemas.microsoft.com/office/powerpoint/2010/main">
    <mc:Choice Requires="p14">
      <p:transition spd="slow" p14:dur="2000" advClick="0" advTm="170000"/>
    </mc:Choice>
    <mc:Fallback xmlns="">
      <p:transition spd="slow" advClick="0" advTm="17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grpId="0" nodeType="afterEffect">
                                  <p:stCondLst>
                                    <p:cond delay="3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6000"/>
                            </p:stCondLst>
                            <p:childTnLst>
                              <p:par>
                                <p:cTn id="11" presetID="1" presetClass="entr" presetSubtype="0" fill="hold" grpId="0" nodeType="afterEffect">
                                  <p:stCondLst>
                                    <p:cond delay="3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9000"/>
                            </p:stCondLst>
                            <p:childTnLst>
                              <p:par>
                                <p:cTn id="14" presetID="1" presetClass="entr" presetSubtype="0" fill="hold" grpId="0" nodeType="afterEffect">
                                  <p:stCondLst>
                                    <p:cond delay="30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12000"/>
                            </p:stCondLst>
                            <p:childTnLst>
                              <p:par>
                                <p:cTn id="17" presetID="1" presetClass="entr" presetSubtype="0" fill="hold" grpId="0" nodeType="afterEffect">
                                  <p:stCondLst>
                                    <p:cond delay="300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par>
                          <p:cTn id="19" fill="hold">
                            <p:stCondLst>
                              <p:cond delay="15000"/>
                            </p:stCondLst>
                            <p:childTnLst>
                              <p:par>
                                <p:cTn id="20" presetID="1" presetClass="entr" presetSubtype="0" fill="hold" grpId="0" nodeType="afterEffect">
                                  <p:stCondLst>
                                    <p:cond delay="300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DF1421-3C43-D942-BD5F-2C6E31A18E24}"/>
              </a:ext>
            </a:extLst>
          </p:cNvPr>
          <p:cNvSpPr>
            <a:spLocks noGrp="1"/>
          </p:cNvSpPr>
          <p:nvPr>
            <p:ph idx="1"/>
          </p:nvPr>
        </p:nvSpPr>
        <p:spPr/>
        <p:txBody>
          <a:bodyPr/>
          <a:lstStyle/>
          <a:p>
            <a:r>
              <a:rPr lang="en-GB" dirty="0">
                <a:solidFill>
                  <a:schemeClr val="tx2"/>
                </a:solidFill>
                <a:hlinkClick r:id="rId3">
                  <a:extLst>
                    <a:ext uri="{A12FA001-AC4F-418D-AE19-62706E023703}">
                      <ahyp:hlinkClr xmlns:ahyp="http://schemas.microsoft.com/office/drawing/2018/hyperlinkcolor" val="tx"/>
                    </a:ext>
                  </a:extLst>
                </a:hlinkClick>
              </a:rPr>
              <a:t>https://ukdataservice.ac.uk/learning-hub/research-data-management/ethical-issues/ethical-obligations/</a:t>
            </a:r>
            <a:r>
              <a:rPr lang="en-GB" dirty="0">
                <a:solidFill>
                  <a:schemeClr val="tx2"/>
                </a:solidFill>
              </a:rPr>
              <a:t> </a:t>
            </a:r>
          </a:p>
        </p:txBody>
      </p:sp>
      <p:sp>
        <p:nvSpPr>
          <p:cNvPr id="3" name="Slide Number Placeholder 2">
            <a:extLst>
              <a:ext uri="{FF2B5EF4-FFF2-40B4-BE49-F238E27FC236}">
                <a16:creationId xmlns:a16="http://schemas.microsoft.com/office/drawing/2014/main" id="{344B1D79-52E0-0234-55C1-4272D9C89F25}"/>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4" name="Title 3">
            <a:extLst>
              <a:ext uri="{FF2B5EF4-FFF2-40B4-BE49-F238E27FC236}">
                <a16:creationId xmlns:a16="http://schemas.microsoft.com/office/drawing/2014/main" id="{6B44AAB6-E0E3-9D0D-5225-598F32B88BFA}"/>
              </a:ext>
            </a:extLst>
          </p:cNvPr>
          <p:cNvSpPr>
            <a:spLocks noGrp="1"/>
          </p:cNvSpPr>
          <p:nvPr>
            <p:ph type="title"/>
          </p:nvPr>
        </p:nvSpPr>
        <p:spPr/>
        <p:txBody>
          <a:bodyPr/>
          <a:lstStyle/>
          <a:p>
            <a:r>
              <a:rPr lang="en-US" dirty="0"/>
              <a:t>	Useful Resources</a:t>
            </a:r>
            <a:endParaRPr lang="en-GB" dirty="0"/>
          </a:p>
        </p:txBody>
      </p:sp>
    </p:spTree>
    <p:extLst>
      <p:ext uri="{BB962C8B-B14F-4D97-AF65-F5344CB8AC3E}">
        <p14:creationId xmlns:p14="http://schemas.microsoft.com/office/powerpoint/2010/main" val="93997112"/>
      </p:ext>
    </p:extLst>
  </p:cSld>
  <p:clrMapOvr>
    <a:masterClrMapping/>
  </p:clrMapOvr>
  <mc:AlternateContent xmlns:mc="http://schemas.openxmlformats.org/markup-compatibility/2006" xmlns:p14="http://schemas.microsoft.com/office/powerpoint/2010/main">
    <mc:Choice Requires="p14">
      <p:transition spd="slow" p14:dur="2000" advClick="0" advTm="19255"/>
    </mc:Choice>
    <mc:Fallback xmlns="">
      <p:transition spd="slow" advClick="0" advTm="1925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AAADC98-361E-D348-9854-08FD463970F7}"/>
              </a:ext>
            </a:extLst>
          </p:cNvPr>
          <p:cNvSpPr>
            <a:spLocks noGrp="1"/>
          </p:cNvSpPr>
          <p:nvPr>
            <p:ph type="body" sz="quarter" idx="10"/>
          </p:nvPr>
        </p:nvSpPr>
        <p:spPr/>
        <p:txBody>
          <a:bodyPr>
            <a:normAutofit fontScale="85000" lnSpcReduction="10000"/>
          </a:bodyPr>
          <a:lstStyle/>
          <a:p>
            <a:r>
              <a:rPr lang="en-GB" dirty="0"/>
              <a:t>From the webinar series:</a:t>
            </a:r>
            <a:br>
              <a:rPr lang="en-GB" dirty="0"/>
            </a:br>
            <a:r>
              <a:rPr lang="en-GB" dirty="0"/>
              <a:t>Qualitative Data Management</a:t>
            </a:r>
          </a:p>
        </p:txBody>
      </p:sp>
      <p:sp>
        <p:nvSpPr>
          <p:cNvPr id="7" name="Text Placeholder 6">
            <a:extLst>
              <a:ext uri="{FF2B5EF4-FFF2-40B4-BE49-F238E27FC236}">
                <a16:creationId xmlns:a16="http://schemas.microsoft.com/office/drawing/2014/main" id="{D01D29D9-EAB0-2549-988E-62281C3880AB}"/>
              </a:ext>
            </a:extLst>
          </p:cNvPr>
          <p:cNvSpPr>
            <a:spLocks noGrp="1"/>
          </p:cNvSpPr>
          <p:nvPr>
            <p:ph type="body" sz="quarter" idx="11"/>
          </p:nvPr>
        </p:nvSpPr>
        <p:spPr>
          <a:xfrm>
            <a:off x="3452219" y="2688186"/>
            <a:ext cx="8273616" cy="1512456"/>
          </a:xfrm>
        </p:spPr>
        <p:txBody>
          <a:bodyPr>
            <a:normAutofit fontScale="85000" lnSpcReduction="20000"/>
          </a:bodyPr>
          <a:lstStyle/>
          <a:p>
            <a:r>
              <a:rPr lang="en-GB" dirty="0"/>
              <a:t>Created and presented by </a:t>
            </a:r>
            <a:r>
              <a:rPr lang="en-GB" dirty="0">
                <a:latin typeface="Open Sans SemiBold" panose="020B0706030804020204" pitchFamily="34" charset="0"/>
                <a:ea typeface="Open Sans SemiBold" panose="020B0706030804020204" pitchFamily="34" charset="0"/>
                <a:cs typeface="Open Sans SemiBold" panose="020B0706030804020204" pitchFamily="34" charset="0"/>
              </a:rPr>
              <a:t>Romina De Angelis </a:t>
            </a:r>
            <a:r>
              <a:rPr lang="en-GB" dirty="0"/>
              <a:t>CRFS – Research Methods Support project</a:t>
            </a:r>
          </a:p>
          <a:p>
            <a:r>
              <a:rPr lang="en-GB" dirty="0"/>
              <a:t>Edited and produced by </a:t>
            </a:r>
            <a:r>
              <a:rPr lang="en-GB" dirty="0">
                <a:latin typeface="Open Sans SemiBold" panose="020B0706030804020204" pitchFamily="34" charset="0"/>
                <a:ea typeface="Open Sans SemiBold" panose="020B0706030804020204" pitchFamily="34" charset="0"/>
                <a:cs typeface="Open Sans SemiBold" panose="020B0706030804020204" pitchFamily="34" charset="0"/>
              </a:rPr>
              <a:t>Emily Nevitt </a:t>
            </a:r>
            <a:r>
              <a:rPr lang="en-GB" dirty="0"/>
              <a:t>and </a:t>
            </a:r>
            <a:r>
              <a:rPr lang="en-GB" dirty="0">
                <a:latin typeface="Open Sans SemiBold" panose="020B0706030804020204" pitchFamily="34" charset="0"/>
                <a:ea typeface="Open Sans SemiBold" panose="020B0706030804020204" pitchFamily="34" charset="0"/>
                <a:cs typeface="Open Sans SemiBold" panose="020B0706030804020204" pitchFamily="34" charset="0"/>
              </a:rPr>
              <a:t>Grace Gilbert</a:t>
            </a:r>
          </a:p>
          <a:p>
            <a:r>
              <a:rPr lang="en-GB" dirty="0"/>
              <a:t>October 2023</a:t>
            </a:r>
          </a:p>
        </p:txBody>
      </p:sp>
      <p:pic>
        <p:nvPicPr>
          <p:cNvPr id="3" name="Picture 2" descr="A black background with white text&#10;&#10;Description automatically generated">
            <a:extLst>
              <a:ext uri="{FF2B5EF4-FFF2-40B4-BE49-F238E27FC236}">
                <a16:creationId xmlns:a16="http://schemas.microsoft.com/office/drawing/2014/main" id="{56D668B4-C4D9-B60F-548C-9CA32755A072}"/>
              </a:ext>
            </a:extLst>
          </p:cNvPr>
          <p:cNvPicPr>
            <a:picLocks noChangeAspect="1"/>
          </p:cNvPicPr>
          <p:nvPr/>
        </p:nvPicPr>
        <p:blipFill>
          <a:blip r:embed="rId3"/>
          <a:stretch>
            <a:fillRect/>
          </a:stretch>
        </p:blipFill>
        <p:spPr>
          <a:xfrm>
            <a:off x="8288857" y="244300"/>
            <a:ext cx="1570760" cy="713368"/>
          </a:xfrm>
          <a:prstGeom prst="rect">
            <a:avLst/>
          </a:prstGeom>
        </p:spPr>
      </p:pic>
    </p:spTree>
    <p:extLst>
      <p:ext uri="{BB962C8B-B14F-4D97-AF65-F5344CB8AC3E}">
        <p14:creationId xmlns:p14="http://schemas.microsoft.com/office/powerpoint/2010/main" val="3959477788"/>
      </p:ext>
    </p:extLst>
  </p:cSld>
  <p:clrMapOvr>
    <a:masterClrMapping/>
  </p:clrMapOvr>
  <mc:AlternateContent xmlns:mc="http://schemas.openxmlformats.org/markup-compatibility/2006" xmlns:p14="http://schemas.microsoft.com/office/powerpoint/2010/main">
    <mc:Choice Requires="p14">
      <p:transition spd="slow" p14:dur="2000" advClick="0" advTm="17404"/>
    </mc:Choice>
    <mc:Fallback xmlns="">
      <p:transition spd="slow" advClick="0" advTm="1740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7020E-31B3-2F4A-A144-D6AED0783AA0}"/>
              </a:ext>
            </a:extLst>
          </p:cNvPr>
          <p:cNvSpPr>
            <a:spLocks noGrp="1"/>
          </p:cNvSpPr>
          <p:nvPr>
            <p:ph type="title"/>
          </p:nvPr>
        </p:nvSpPr>
        <p:spPr/>
        <p:txBody>
          <a:bodyPr/>
          <a:lstStyle/>
          <a:p>
            <a:r>
              <a:rPr lang="en-US" dirty="0"/>
              <a:t>Qualitative Data Tracking Systems</a:t>
            </a:r>
          </a:p>
        </p:txBody>
      </p:sp>
      <p:sp>
        <p:nvSpPr>
          <p:cNvPr id="3" name="Subtitle 2">
            <a:extLst>
              <a:ext uri="{FF2B5EF4-FFF2-40B4-BE49-F238E27FC236}">
                <a16:creationId xmlns:a16="http://schemas.microsoft.com/office/drawing/2014/main" id="{B85C8D04-D240-6D4B-ACEC-09A59370111B}"/>
              </a:ext>
            </a:extLst>
          </p:cNvPr>
          <p:cNvSpPr>
            <a:spLocks noGrp="1"/>
          </p:cNvSpPr>
          <p:nvPr>
            <p:ph type="subTitle" idx="1"/>
          </p:nvPr>
        </p:nvSpPr>
        <p:spPr/>
        <p:txBody>
          <a:bodyPr/>
          <a:lstStyle/>
          <a:p>
            <a:r>
              <a:rPr lang="en-US" b="1" dirty="0">
                <a:latin typeface="Open Sans SemiBold" panose="020B0606030504020204" pitchFamily="34" charset="0"/>
                <a:ea typeface="Open Sans SemiBold" panose="020B0606030504020204" pitchFamily="34" charset="0"/>
                <a:cs typeface="Open Sans SemiBold" panose="020B0606030504020204" pitchFamily="34" charset="0"/>
              </a:rPr>
              <a:t>Romina De Angelis</a:t>
            </a:r>
          </a:p>
          <a:p>
            <a:r>
              <a:rPr lang="en-US" sz="2000" dirty="0">
                <a:latin typeface="Open Sans" pitchFamily="2" charset="0"/>
                <a:ea typeface="Open Sans" pitchFamily="2" charset="0"/>
                <a:cs typeface="Open Sans" pitchFamily="2" charset="0"/>
              </a:rPr>
              <a:t>Social and Qualitative Research Methods Specialist</a:t>
            </a:r>
          </a:p>
          <a:p>
            <a:endParaRPr lang="en-US" dirty="0"/>
          </a:p>
        </p:txBody>
      </p:sp>
    </p:spTree>
    <p:extLst>
      <p:ext uri="{BB962C8B-B14F-4D97-AF65-F5344CB8AC3E}">
        <p14:creationId xmlns:p14="http://schemas.microsoft.com/office/powerpoint/2010/main" val="1407877366"/>
      </p:ext>
    </p:extLst>
  </p:cSld>
  <p:clrMapOvr>
    <a:masterClrMapping/>
  </p:clrMapOvr>
  <mc:AlternateContent xmlns:mc="http://schemas.openxmlformats.org/markup-compatibility/2006" xmlns:p14="http://schemas.microsoft.com/office/powerpoint/2010/main">
    <mc:Choice Requires="p14">
      <p:transition spd="slow" p14:dur="2000" advClick="0" advTm="6980"/>
    </mc:Choice>
    <mc:Fallback xmlns="">
      <p:transition spd="slow" advClick="0" advTm="698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a:xfrm>
            <a:off x="4807974" y="440827"/>
            <a:ext cx="6946491" cy="5654241"/>
          </a:xfrm>
        </p:spPr>
        <p:txBody>
          <a:bodyPr>
            <a:normAutofit/>
          </a:bodyPr>
          <a:lstStyle/>
          <a:p>
            <a:pPr marL="457200" indent="-457200">
              <a:buFont typeface="+mj-lt"/>
              <a:buAutoNum type="arabicPeriod"/>
            </a:pPr>
            <a:r>
              <a:rPr lang="en-US" sz="2000" dirty="0"/>
              <a:t>Determine features of good qualitative data management (QDM) practices.</a:t>
            </a:r>
          </a:p>
          <a:p>
            <a:pPr marL="457200" indent="-457200">
              <a:buFont typeface="+mj-lt"/>
              <a:buAutoNum type="arabicPeriod"/>
            </a:pPr>
            <a:r>
              <a:rPr lang="en-US" dirty="0"/>
              <a:t>Determine key features of qualitative data file naming processes.</a:t>
            </a:r>
          </a:p>
          <a:p>
            <a:pPr marL="457200" indent="-457200">
              <a:buFont typeface="+mj-lt"/>
              <a:buAutoNum type="arabicPeriod"/>
            </a:pPr>
            <a:r>
              <a:rPr lang="en-US" dirty="0"/>
              <a:t>Define and develop a qualitative data tracking system.</a:t>
            </a:r>
            <a:endParaRPr lang="en-US" sz="2000" dirty="0"/>
          </a:p>
          <a:p>
            <a:endParaRPr lang="en-US" sz="2000" dirty="0"/>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p:txBody>
          <a:bodyPr>
            <a:normAutofit/>
          </a:bodyPr>
          <a:lstStyle/>
          <a:p>
            <a:r>
              <a:rPr lang="en-US" sz="4400" dirty="0"/>
              <a:t>Objectives</a:t>
            </a:r>
          </a:p>
        </p:txBody>
      </p:sp>
      <p:sp>
        <p:nvSpPr>
          <p:cNvPr id="4" name="Slide Number Placeholder 3">
            <a:extLst>
              <a:ext uri="{FF2B5EF4-FFF2-40B4-BE49-F238E27FC236}">
                <a16:creationId xmlns:a16="http://schemas.microsoft.com/office/drawing/2014/main" id="{6076A69E-62FD-A21E-8D0E-C59318BFB8DD}"/>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custDataLst>
      <p:tags r:id="rId1"/>
    </p:custDataLst>
    <p:extLst>
      <p:ext uri="{BB962C8B-B14F-4D97-AF65-F5344CB8AC3E}">
        <p14:creationId xmlns:p14="http://schemas.microsoft.com/office/powerpoint/2010/main" val="3046286083"/>
      </p:ext>
    </p:extLst>
  </p:cSld>
  <p:clrMapOvr>
    <a:masterClrMapping/>
  </p:clrMapOvr>
  <mc:AlternateContent xmlns:mc="http://schemas.openxmlformats.org/markup-compatibility/2006" xmlns:p14="http://schemas.microsoft.com/office/powerpoint/2010/main">
    <mc:Choice Requires="p14">
      <p:transition spd="slow" p14:dur="2000" advClick="0" advTm="26270"/>
    </mc:Choice>
    <mc:Fallback xmlns="">
      <p:transition spd="slow" advClick="0" advTm="262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21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4210"/>
                            </p:stCondLst>
                            <p:childTnLst>
                              <p:par>
                                <p:cTn id="8" presetID="1" presetClass="entr" presetSubtype="0" fill="hold" grpId="0" nodeType="afterEffect">
                                  <p:stCondLst>
                                    <p:cond delay="7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11210"/>
                            </p:stCondLst>
                            <p:childTnLst>
                              <p:par>
                                <p:cTn id="11" presetID="1" presetClass="entr" presetSubtype="0" fill="hold" grpId="0" nodeType="afterEffect">
                                  <p:stCondLst>
                                    <p:cond delay="8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43362C-CB95-B3A7-714B-0A7EF775DE98}"/>
              </a:ext>
            </a:extLst>
          </p:cNvPr>
          <p:cNvSpPr>
            <a:spLocks noGrp="1"/>
          </p:cNvSpPr>
          <p:nvPr>
            <p:ph idx="1"/>
          </p:nvPr>
        </p:nvSpPr>
        <p:spPr/>
        <p:txBody>
          <a:bodyPr/>
          <a:lstStyle/>
          <a:p>
            <a:r>
              <a:rPr lang="en-GB" dirty="0"/>
              <a:t>Using an ethical framework to guide qualitative data management planning ensures best practices. </a:t>
            </a:r>
          </a:p>
          <a:p>
            <a:r>
              <a:rPr lang="en-GB" dirty="0"/>
              <a:t>E.g., UK Data Service website (useful source for tips, links and guidelines for good practice in the UK).</a:t>
            </a:r>
          </a:p>
          <a:p>
            <a:r>
              <a:rPr lang="en-GB" dirty="0"/>
              <a:t>Preferable to use country-specific ethical guidelines where data is collected to protect the rights of research participants.</a:t>
            </a:r>
          </a:p>
        </p:txBody>
      </p:sp>
      <p:sp>
        <p:nvSpPr>
          <p:cNvPr id="3" name="Slide Number Placeholder 2">
            <a:extLst>
              <a:ext uri="{FF2B5EF4-FFF2-40B4-BE49-F238E27FC236}">
                <a16:creationId xmlns:a16="http://schemas.microsoft.com/office/drawing/2014/main" id="{9D1C3965-8D19-16CC-0D3E-12BADEF4E203}"/>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4" name="Title 3">
            <a:extLst>
              <a:ext uri="{FF2B5EF4-FFF2-40B4-BE49-F238E27FC236}">
                <a16:creationId xmlns:a16="http://schemas.microsoft.com/office/drawing/2014/main" id="{D4F9A9E4-19DE-E814-9966-30D37BE56FA2}"/>
              </a:ext>
            </a:extLst>
          </p:cNvPr>
          <p:cNvSpPr>
            <a:spLocks noGrp="1"/>
          </p:cNvSpPr>
          <p:nvPr>
            <p:ph type="title"/>
          </p:nvPr>
        </p:nvSpPr>
        <p:spPr>
          <a:xfrm>
            <a:off x="248477" y="440827"/>
            <a:ext cx="3912705" cy="5287670"/>
          </a:xfrm>
        </p:spPr>
        <p:txBody>
          <a:bodyPr/>
          <a:lstStyle/>
          <a:p>
            <a:r>
              <a:rPr lang="en-US" sz="4400" dirty="0"/>
              <a:t>Good Qualitative Data Management</a:t>
            </a:r>
            <a:endParaRPr lang="en-GB" dirty="0"/>
          </a:p>
        </p:txBody>
      </p:sp>
    </p:spTree>
    <p:custDataLst>
      <p:tags r:id="rId1"/>
    </p:custDataLst>
    <p:extLst>
      <p:ext uri="{BB962C8B-B14F-4D97-AF65-F5344CB8AC3E}">
        <p14:creationId xmlns:p14="http://schemas.microsoft.com/office/powerpoint/2010/main" val="2115351229"/>
      </p:ext>
    </p:extLst>
  </p:cSld>
  <p:clrMapOvr>
    <a:masterClrMapping/>
  </p:clrMapOvr>
  <mc:AlternateContent xmlns:mc="http://schemas.openxmlformats.org/markup-compatibility/2006" xmlns:p14="http://schemas.microsoft.com/office/powerpoint/2010/main">
    <mc:Choice Requires="p14">
      <p:transition spd="slow" p14:dur="2000" advClick="0" advTm="73210"/>
    </mc:Choice>
    <mc:Fallback xmlns="">
      <p:transition spd="slow" advClick="0" advTm="73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4000"/>
                            </p:stCondLst>
                            <p:childTnLst>
                              <p:par>
                                <p:cTn id="8" presetID="1" presetClass="entr" presetSubtype="0" fill="hold" grpId="0" nodeType="afterEffect">
                                  <p:stCondLst>
                                    <p:cond delay="4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8000"/>
                            </p:stCondLst>
                            <p:childTnLst>
                              <p:par>
                                <p:cTn id="11" presetID="1" presetClass="entr" presetSubtype="0" fill="hold" grpId="0" nodeType="afterEffect">
                                  <p:stCondLst>
                                    <p:cond delay="45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a:xfrm>
            <a:off x="4882896" y="440827"/>
            <a:ext cx="6528816" cy="5654241"/>
          </a:xfrm>
        </p:spPr>
        <p:txBody>
          <a:bodyPr>
            <a:normAutofit/>
          </a:bodyPr>
          <a:lstStyle/>
          <a:p>
            <a:r>
              <a:rPr lang="en-US" dirty="0"/>
              <a:t>Time-consuming &amp; </a:t>
            </a:r>
            <a:r>
              <a:rPr lang="en-US" dirty="0" err="1"/>
              <a:t>labour-intensive</a:t>
            </a:r>
            <a:r>
              <a:rPr lang="en-US" dirty="0"/>
              <a:t> and it requires thinking prior to collecting data.</a:t>
            </a:r>
          </a:p>
          <a:p>
            <a:r>
              <a:rPr lang="en-GB" dirty="0"/>
              <a:t>Choose a device to safely store digital data from recorded interviews and videos and typed field notes (also save them in the cloud).</a:t>
            </a:r>
          </a:p>
          <a:p>
            <a:r>
              <a:rPr lang="en-US" dirty="0"/>
              <a:t>Store files in designated folders.</a:t>
            </a:r>
          </a:p>
        </p:txBody>
      </p:sp>
      <p:sp>
        <p:nvSpPr>
          <p:cNvPr id="4" name="Slide Number Placeholder 3">
            <a:extLst>
              <a:ext uri="{FF2B5EF4-FFF2-40B4-BE49-F238E27FC236}">
                <a16:creationId xmlns:a16="http://schemas.microsoft.com/office/drawing/2014/main" id="{046FC270-BF2D-9629-42C1-0F2BFC879EFA}"/>
              </a:ext>
            </a:extLst>
          </p:cNvPr>
          <p:cNvSpPr>
            <a:spLocks noGrp="1"/>
          </p:cNvSpPr>
          <p:nvPr>
            <p:ph type="sldNum" sz="quarter" idx="12"/>
          </p:nvPr>
        </p:nvSpPr>
        <p:spPr>
          <a:xfrm>
            <a:off x="10938165" y="6105480"/>
            <a:ext cx="947093" cy="365125"/>
          </a:xfrm>
        </p:spPr>
        <p:txBody>
          <a:bodyPr/>
          <a:lstStyle/>
          <a:p>
            <a:fld id="{D57F1E4F-1CFF-5643-939E-217C01CDF565}" type="slidenum">
              <a:rPr lang="en-US" smtClean="0"/>
              <a:pPr/>
              <a:t>5</a:t>
            </a:fld>
            <a:endParaRPr lang="en-US" dirty="0"/>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a:xfrm>
            <a:off x="248477" y="440827"/>
            <a:ext cx="3906663" cy="5287670"/>
          </a:xfrm>
        </p:spPr>
        <p:txBody>
          <a:bodyPr>
            <a:normAutofit/>
          </a:bodyPr>
          <a:lstStyle/>
          <a:p>
            <a:r>
              <a:rPr lang="en-US" dirty="0"/>
              <a:t>Good Qualitative Data Management</a:t>
            </a:r>
          </a:p>
        </p:txBody>
      </p:sp>
    </p:spTree>
    <p:custDataLst>
      <p:tags r:id="rId1"/>
    </p:custDataLst>
    <p:extLst>
      <p:ext uri="{BB962C8B-B14F-4D97-AF65-F5344CB8AC3E}">
        <p14:creationId xmlns:p14="http://schemas.microsoft.com/office/powerpoint/2010/main" val="381633196"/>
      </p:ext>
    </p:extLst>
  </p:cSld>
  <p:clrMapOvr>
    <a:masterClrMapping/>
  </p:clrMapOvr>
  <mc:AlternateContent xmlns:mc="http://schemas.openxmlformats.org/markup-compatibility/2006" xmlns:p14="http://schemas.microsoft.com/office/powerpoint/2010/main">
    <mc:Choice Requires="p14">
      <p:transition spd="slow" p14:dur="2000" advClick="0" advTm="76450"/>
    </mc:Choice>
    <mc:Fallback xmlns="">
      <p:transition spd="slow" advClick="0" advTm="764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2614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8140"/>
                            </p:stCondLst>
                            <p:childTnLst>
                              <p:par>
                                <p:cTn id="11" presetID="1" presetClass="entr" presetSubtype="0" fill="hold" grpId="0" nodeType="afterEffect">
                                  <p:stCondLst>
                                    <p:cond delay="2614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a:xfrm>
            <a:off x="4882896" y="440827"/>
            <a:ext cx="6528816" cy="5654241"/>
          </a:xfrm>
        </p:spPr>
        <p:txBody>
          <a:bodyPr>
            <a:normAutofit/>
          </a:bodyPr>
          <a:lstStyle/>
          <a:p>
            <a:r>
              <a:rPr lang="en-GB" dirty="0"/>
              <a:t>Protect access to data: code/password/pin for digital files &amp; locked container for physical data.</a:t>
            </a:r>
          </a:p>
          <a:p>
            <a:r>
              <a:rPr lang="en-GB" dirty="0"/>
              <a:t>Keep a record of the # of interviews &amp; Focus Group Discussions (FGDs) conducted for data tracking and quality assurance.</a:t>
            </a:r>
          </a:p>
          <a:p>
            <a:r>
              <a:rPr lang="en-GB" dirty="0"/>
              <a:t>Include the date when storing observational field notes files.</a:t>
            </a:r>
          </a:p>
          <a:p>
            <a:r>
              <a:rPr lang="en-GB" dirty="0"/>
              <a:t>Omit personal identifiers in transcriptions and field notes.*</a:t>
            </a:r>
          </a:p>
          <a:p>
            <a:endParaRPr lang="en-GB" dirty="0"/>
          </a:p>
          <a:p>
            <a:pPr marL="0" indent="0">
              <a:buNone/>
            </a:pPr>
            <a:r>
              <a:rPr lang="en-GB" dirty="0"/>
              <a:t>*It is important to ensure anonymity to participants. At the same time, it is essential to create anonymised file names to trace back individual participants if needed and inform them about these aspects.</a:t>
            </a:r>
          </a:p>
        </p:txBody>
      </p:sp>
      <p:sp>
        <p:nvSpPr>
          <p:cNvPr id="4" name="Slide Number Placeholder 3">
            <a:extLst>
              <a:ext uri="{FF2B5EF4-FFF2-40B4-BE49-F238E27FC236}">
                <a16:creationId xmlns:a16="http://schemas.microsoft.com/office/drawing/2014/main" id="{6C21E2E7-AAF8-5EE8-5D75-0B7FDDD33CCB}"/>
              </a:ext>
            </a:extLst>
          </p:cNvPr>
          <p:cNvSpPr>
            <a:spLocks noGrp="1"/>
          </p:cNvSpPr>
          <p:nvPr>
            <p:ph type="sldNum" sz="quarter" idx="12"/>
          </p:nvPr>
        </p:nvSpPr>
        <p:spPr>
          <a:xfrm>
            <a:off x="10938165" y="6105480"/>
            <a:ext cx="947093" cy="365125"/>
          </a:xfrm>
        </p:spPr>
        <p:txBody>
          <a:bodyPr/>
          <a:lstStyle/>
          <a:p>
            <a:fld id="{D57F1E4F-1CFF-5643-939E-217C01CDF565}" type="slidenum">
              <a:rPr lang="en-US" smtClean="0"/>
              <a:pPr/>
              <a:t>6</a:t>
            </a:fld>
            <a:endParaRPr lang="en-US" dirty="0"/>
          </a:p>
        </p:txBody>
      </p:sp>
      <p:sp>
        <p:nvSpPr>
          <p:cNvPr id="10" name="Title 9">
            <a:extLst>
              <a:ext uri="{FF2B5EF4-FFF2-40B4-BE49-F238E27FC236}">
                <a16:creationId xmlns:a16="http://schemas.microsoft.com/office/drawing/2014/main" id="{B3FCB358-F139-3BA8-37C8-2180F6F0D5A8}"/>
              </a:ext>
            </a:extLst>
          </p:cNvPr>
          <p:cNvSpPr>
            <a:spLocks noGrp="1"/>
          </p:cNvSpPr>
          <p:nvPr>
            <p:ph type="title"/>
          </p:nvPr>
        </p:nvSpPr>
        <p:spPr>
          <a:xfrm>
            <a:off x="134224" y="440827"/>
            <a:ext cx="3991590" cy="5287670"/>
          </a:xfrm>
        </p:spPr>
        <p:txBody>
          <a:bodyPr/>
          <a:lstStyle/>
          <a:p>
            <a:r>
              <a:rPr lang="en-US" dirty="0"/>
              <a:t>Good Qualitative Data Management</a:t>
            </a:r>
          </a:p>
        </p:txBody>
      </p:sp>
      <p:sp>
        <p:nvSpPr>
          <p:cNvPr id="7" name="Title 2">
            <a:extLst>
              <a:ext uri="{FF2B5EF4-FFF2-40B4-BE49-F238E27FC236}">
                <a16:creationId xmlns:a16="http://schemas.microsoft.com/office/drawing/2014/main" id="{E0DF19BA-5BF2-1BD2-2FB1-77C9825F5B86}"/>
              </a:ext>
            </a:extLst>
          </p:cNvPr>
          <p:cNvSpPr txBox="1">
            <a:spLocks/>
          </p:cNvSpPr>
          <p:nvPr/>
        </p:nvSpPr>
        <p:spPr>
          <a:xfrm>
            <a:off x="134224" y="440826"/>
            <a:ext cx="3877337" cy="5431467"/>
          </a:xfrm>
          <a:prstGeom prst="rect">
            <a:avLst/>
          </a:prstGeom>
        </p:spPr>
        <p:txBody>
          <a:bodyPr vert="horz" lIns="90000" tIns="46800" rIns="91440" bIns="45720" rtlCol="0" anchor="ctr" anchorCtr="0">
            <a:normAutofit/>
          </a:bodyPr>
          <a:lstStyle>
            <a:lvl1pPr algn="r" defTabSz="914400" rtl="0" eaLnBrk="1" latinLnBrk="0" hangingPunct="1">
              <a:lnSpc>
                <a:spcPct val="90000"/>
              </a:lnSpc>
              <a:spcBef>
                <a:spcPct val="0"/>
              </a:spcBef>
              <a:buNone/>
              <a:defRPr sz="44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custDataLst>
      <p:tags r:id="rId1"/>
    </p:custDataLst>
    <p:extLst>
      <p:ext uri="{BB962C8B-B14F-4D97-AF65-F5344CB8AC3E}">
        <p14:creationId xmlns:p14="http://schemas.microsoft.com/office/powerpoint/2010/main" val="367211726"/>
      </p:ext>
    </p:extLst>
  </p:cSld>
  <p:clrMapOvr>
    <a:masterClrMapping/>
  </p:clrMapOvr>
  <mc:AlternateContent xmlns:mc="http://schemas.openxmlformats.org/markup-compatibility/2006" xmlns:p14="http://schemas.microsoft.com/office/powerpoint/2010/main">
    <mc:Choice Requires="p14">
      <p:transition spd="slow" p14:dur="2000" advClick="0" advTm="134100"/>
    </mc:Choice>
    <mc:Fallback xmlns="">
      <p:transition spd="slow" advClick="0" advTm="134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3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4500"/>
                            </p:stCondLst>
                            <p:childTnLst>
                              <p:par>
                                <p:cTn id="11" presetID="1" presetClass="entr" presetSubtype="0" fill="hold" grpId="0" nodeType="afterEffect">
                                  <p:stCondLst>
                                    <p:cond delay="4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8500"/>
                            </p:stCondLst>
                            <p:childTnLst>
                              <p:par>
                                <p:cTn id="14" presetID="1" presetClass="entr" presetSubtype="0" fill="hold" grpId="0" nodeType="afterEffect">
                                  <p:stCondLst>
                                    <p:cond delay="40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12500"/>
                            </p:stCondLst>
                            <p:childTnLst>
                              <p:par>
                                <p:cTn id="17" presetID="1" presetClass="entr" presetSubtype="0" fill="hold" grpId="0" nodeType="afterEffect">
                                  <p:stCondLst>
                                    <p:cond delay="500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idx="1"/>
          </p:nvPr>
        </p:nvSpPr>
        <p:spPr>
          <a:xfrm>
            <a:off x="4882896" y="440827"/>
            <a:ext cx="6528816" cy="5654241"/>
          </a:xfrm>
        </p:spPr>
        <p:txBody>
          <a:bodyPr>
            <a:normAutofit/>
          </a:bodyPr>
          <a:lstStyle/>
          <a:p>
            <a:r>
              <a:rPr lang="en-US" dirty="0"/>
              <a:t>Label data files with names that are easy to </a:t>
            </a:r>
            <a:r>
              <a:rPr lang="en-US" dirty="0" err="1"/>
              <a:t>recognise</a:t>
            </a:r>
            <a:r>
              <a:rPr lang="en-US" dirty="0"/>
              <a:t>, BUT without identifiers.</a:t>
            </a:r>
          </a:p>
          <a:p>
            <a:r>
              <a:rPr lang="en-US" dirty="0"/>
              <a:t>Assign a participant ID number in a protected document.</a:t>
            </a:r>
          </a:p>
          <a:p>
            <a:r>
              <a:rPr lang="en-US" dirty="0"/>
              <a:t>Include the data collection method in the file name (e.g., interview, FGD, observations, etc.).</a:t>
            </a:r>
          </a:p>
          <a:p>
            <a:r>
              <a:rPr lang="en-US" dirty="0"/>
              <a:t>Include the interviewer or research team member who carried out data collection.</a:t>
            </a:r>
          </a:p>
          <a:p>
            <a:r>
              <a:rPr lang="en-US" dirty="0"/>
              <a:t>Include the date of data collection.</a:t>
            </a:r>
          </a:p>
          <a:p>
            <a:r>
              <a:rPr lang="en-US" dirty="0"/>
              <a:t>Include demographic information or other meaningful codes (e.g., gender).</a:t>
            </a:r>
          </a:p>
        </p:txBody>
      </p:sp>
      <p:sp>
        <p:nvSpPr>
          <p:cNvPr id="4" name="Slide Number Placeholder 3">
            <a:extLst>
              <a:ext uri="{FF2B5EF4-FFF2-40B4-BE49-F238E27FC236}">
                <a16:creationId xmlns:a16="http://schemas.microsoft.com/office/drawing/2014/main" id="{230AA011-6CA5-9867-3AD1-C6EDBD907B77}"/>
              </a:ext>
            </a:extLst>
          </p:cNvPr>
          <p:cNvSpPr>
            <a:spLocks noGrp="1"/>
          </p:cNvSpPr>
          <p:nvPr>
            <p:ph type="sldNum" sz="quarter" idx="12"/>
          </p:nvPr>
        </p:nvSpPr>
        <p:spPr>
          <a:xfrm>
            <a:off x="10938165" y="6105480"/>
            <a:ext cx="947093" cy="365125"/>
          </a:xfrm>
        </p:spPr>
        <p:txBody>
          <a:bodyPr/>
          <a:lstStyle/>
          <a:p>
            <a:fld id="{D57F1E4F-1CFF-5643-939E-217C01CDF565}" type="slidenum">
              <a:rPr lang="en-US" smtClean="0"/>
              <a:pPr/>
              <a:t>7</a:t>
            </a:fld>
            <a:endParaRPr lang="en-US" dirty="0"/>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a:xfrm>
            <a:off x="248478" y="440827"/>
            <a:ext cx="3576792" cy="5287670"/>
          </a:xfrm>
        </p:spPr>
        <p:txBody>
          <a:bodyPr>
            <a:normAutofit/>
          </a:bodyPr>
          <a:lstStyle/>
          <a:p>
            <a:r>
              <a:rPr lang="en-US" dirty="0"/>
              <a:t>Good Qualitative Data file naming </a:t>
            </a:r>
          </a:p>
        </p:txBody>
      </p:sp>
    </p:spTree>
    <p:custDataLst>
      <p:tags r:id="rId1"/>
    </p:custDataLst>
    <p:extLst>
      <p:ext uri="{BB962C8B-B14F-4D97-AF65-F5344CB8AC3E}">
        <p14:creationId xmlns:p14="http://schemas.microsoft.com/office/powerpoint/2010/main" val="677631978"/>
      </p:ext>
    </p:extLst>
  </p:cSld>
  <p:clrMapOvr>
    <a:masterClrMapping/>
  </p:clrMapOvr>
  <mc:AlternateContent xmlns:mc="http://schemas.openxmlformats.org/markup-compatibility/2006" xmlns:p14="http://schemas.microsoft.com/office/powerpoint/2010/main">
    <mc:Choice Requires="p14">
      <p:transition spd="slow" p14:dur="2000" advClick="0" advTm="94050"/>
    </mc:Choice>
    <mc:Fallback xmlns="">
      <p:transition spd="slow" advClick="0" advTm="940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24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5000"/>
                            </p:stCondLst>
                            <p:childTnLst>
                              <p:par>
                                <p:cTn id="11" presetID="1" presetClass="entr" presetSubtype="0" fill="hold" grpId="0" nodeType="afterEffect">
                                  <p:stCondLst>
                                    <p:cond delay="1715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42150"/>
                            </p:stCondLst>
                            <p:childTnLst>
                              <p:par>
                                <p:cTn id="14" presetID="1" presetClass="entr" presetSubtype="0" fill="hold" grpId="0" nodeType="afterEffect">
                                  <p:stCondLst>
                                    <p:cond delay="165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58650"/>
                            </p:stCondLst>
                            <p:childTnLst>
                              <p:par>
                                <p:cTn id="17" presetID="1" presetClass="entr" presetSubtype="0" fill="hold" grpId="0" nodeType="afterEffect">
                                  <p:stCondLst>
                                    <p:cond delay="1500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par>
                          <p:cTn id="19" fill="hold">
                            <p:stCondLst>
                              <p:cond delay="73650"/>
                            </p:stCondLst>
                            <p:childTnLst>
                              <p:par>
                                <p:cTn id="20" presetID="1" presetClass="entr" presetSubtype="0" fill="hold" grpId="0" nodeType="afterEffect">
                                  <p:stCondLst>
                                    <p:cond delay="910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C37F5-E8EA-9544-8807-DEF2B8617558}"/>
              </a:ext>
            </a:extLst>
          </p:cNvPr>
          <p:cNvSpPr>
            <a:spLocks noGrp="1"/>
          </p:cNvSpPr>
          <p:nvPr>
            <p:ph sz="half" idx="2"/>
          </p:nvPr>
        </p:nvSpPr>
        <p:spPr/>
        <p:txBody>
          <a:bodyPr>
            <a:normAutofit/>
          </a:bodyPr>
          <a:lstStyle/>
          <a:p>
            <a:r>
              <a:rPr lang="en-US" dirty="0"/>
              <a:t>Label the first of 4 recorded audio interviews with a female farmer in one of 5 villages in Kenya as part of a research project that runs in 3 countries (e.g., Uganda, Kenya and Tanzania).</a:t>
            </a:r>
          </a:p>
          <a:p>
            <a:pPr marL="0" indent="0" algn="ctr">
              <a:buNone/>
            </a:pPr>
            <a:r>
              <a:rPr lang="en-US" sz="2000" dirty="0"/>
              <a:t>E.g</a:t>
            </a:r>
            <a:r>
              <a:rPr lang="en-US" dirty="0"/>
              <a:t>., </a:t>
            </a:r>
            <a:r>
              <a:rPr lang="en-US" b="1" dirty="0"/>
              <a:t>Interview_2023.05.12_PI0001_Female Farmer1_Kenya village1_Romina.docx</a:t>
            </a:r>
            <a:endParaRPr lang="en-US" sz="2000" dirty="0"/>
          </a:p>
        </p:txBody>
      </p:sp>
      <p:sp>
        <p:nvSpPr>
          <p:cNvPr id="4" name="Slide Number Placeholder 3">
            <a:extLst>
              <a:ext uri="{FF2B5EF4-FFF2-40B4-BE49-F238E27FC236}">
                <a16:creationId xmlns:a16="http://schemas.microsoft.com/office/drawing/2014/main" id="{6F865DA9-BAAC-09AE-DE03-17A1A5EBB619}"/>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3" name="Title 2">
            <a:extLst>
              <a:ext uri="{FF2B5EF4-FFF2-40B4-BE49-F238E27FC236}">
                <a16:creationId xmlns:a16="http://schemas.microsoft.com/office/drawing/2014/main" id="{C6C2B99D-8853-1141-BC4D-D8DA7C7672BD}"/>
              </a:ext>
            </a:extLst>
          </p:cNvPr>
          <p:cNvSpPr>
            <a:spLocks noGrp="1"/>
          </p:cNvSpPr>
          <p:nvPr>
            <p:ph type="title"/>
          </p:nvPr>
        </p:nvSpPr>
        <p:spPr/>
        <p:txBody>
          <a:bodyPr>
            <a:normAutofit/>
          </a:bodyPr>
          <a:lstStyle/>
          <a:p>
            <a:r>
              <a:rPr lang="en-US" dirty="0"/>
              <a:t>Example of good QD file naming </a:t>
            </a:r>
          </a:p>
        </p:txBody>
      </p:sp>
      <p:pic>
        <p:nvPicPr>
          <p:cNvPr id="6" name="Picture 5" descr="A screenshot of a computer">
            <a:extLst>
              <a:ext uri="{FF2B5EF4-FFF2-40B4-BE49-F238E27FC236}">
                <a16:creationId xmlns:a16="http://schemas.microsoft.com/office/drawing/2014/main" id="{4C49D565-0A59-835C-04EC-178D9B5DB143}"/>
              </a:ext>
            </a:extLst>
          </p:cNvPr>
          <p:cNvPicPr>
            <a:picLocks noChangeAspect="1"/>
          </p:cNvPicPr>
          <p:nvPr/>
        </p:nvPicPr>
        <p:blipFill>
          <a:blip r:embed="rId4"/>
          <a:stretch>
            <a:fillRect/>
          </a:stretch>
        </p:blipFill>
        <p:spPr>
          <a:xfrm>
            <a:off x="2186151" y="3089099"/>
            <a:ext cx="7819697" cy="3258409"/>
          </a:xfrm>
          <a:prstGeom prst="rect">
            <a:avLst/>
          </a:prstGeom>
          <a:effectLst>
            <a:outerShdw blurRad="109926" dist="38100" dir="2700000" algn="tl" rotWithShape="0">
              <a:prstClr val="black">
                <a:alpha val="31044"/>
              </a:prstClr>
            </a:outerShdw>
          </a:effectLst>
        </p:spPr>
      </p:pic>
    </p:spTree>
    <p:custDataLst>
      <p:tags r:id="rId1"/>
    </p:custDataLst>
    <p:extLst>
      <p:ext uri="{BB962C8B-B14F-4D97-AF65-F5344CB8AC3E}">
        <p14:creationId xmlns:p14="http://schemas.microsoft.com/office/powerpoint/2010/main" val="1414328474"/>
      </p:ext>
    </p:extLst>
  </p:cSld>
  <p:clrMapOvr>
    <a:masterClrMapping/>
  </p:clrMapOvr>
  <mc:AlternateContent xmlns:mc="http://schemas.openxmlformats.org/markup-compatibility/2006" xmlns:p14="http://schemas.microsoft.com/office/powerpoint/2010/main">
    <mc:Choice Requires="p14">
      <p:transition spd="slow" p14:dur="2000" advClick="0" advTm="92980"/>
    </mc:Choice>
    <mc:Fallback xmlns="">
      <p:transition spd="slow" advClick="0" advTm="929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221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3100"/>
                            </p:stCondLst>
                            <p:childTnLst>
                              <p:par>
                                <p:cTn id="11" presetID="16" presetClass="entr" presetSubtype="21" fill="hold" nodeType="afterEffect">
                                  <p:stCondLst>
                                    <p:cond delay="2400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E3AFB5-278E-188E-7FB9-C820BF190C16}"/>
              </a:ext>
            </a:extLst>
          </p:cNvPr>
          <p:cNvSpPr>
            <a:spLocks noGrp="1"/>
          </p:cNvSpPr>
          <p:nvPr>
            <p:ph sz="half" idx="2"/>
          </p:nvPr>
        </p:nvSpPr>
        <p:spPr/>
        <p:txBody>
          <a:bodyPr/>
          <a:lstStyle/>
          <a:p>
            <a:r>
              <a:rPr lang="en-US" dirty="0"/>
              <a:t>Qualitative ‘raw’ data may be in transcriptions and descriptive notes (sometimes pictures).</a:t>
            </a:r>
          </a:p>
          <a:p>
            <a:r>
              <a:rPr lang="en-US" dirty="0"/>
              <a:t>Quantitative numerical data may be stored in a database.</a:t>
            </a:r>
          </a:p>
        </p:txBody>
      </p:sp>
      <p:sp>
        <p:nvSpPr>
          <p:cNvPr id="3" name="Slide Number Placeholder 2">
            <a:extLst>
              <a:ext uri="{FF2B5EF4-FFF2-40B4-BE49-F238E27FC236}">
                <a16:creationId xmlns:a16="http://schemas.microsoft.com/office/drawing/2014/main" id="{DF297C64-E86C-D515-D478-812C51C0F440}"/>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4" name="Title 3">
            <a:extLst>
              <a:ext uri="{FF2B5EF4-FFF2-40B4-BE49-F238E27FC236}">
                <a16:creationId xmlns:a16="http://schemas.microsoft.com/office/drawing/2014/main" id="{6B13F1EE-D99C-1C43-2B0A-548F3A390FA6}"/>
              </a:ext>
            </a:extLst>
          </p:cNvPr>
          <p:cNvSpPr>
            <a:spLocks noGrp="1"/>
          </p:cNvSpPr>
          <p:nvPr>
            <p:ph type="title"/>
          </p:nvPr>
        </p:nvSpPr>
        <p:spPr>
          <a:xfrm>
            <a:off x="551670" y="101637"/>
            <a:ext cx="10067169" cy="1105325"/>
          </a:xfrm>
        </p:spPr>
        <p:txBody>
          <a:bodyPr>
            <a:noAutofit/>
          </a:bodyPr>
          <a:lstStyle/>
          <a:p>
            <a:r>
              <a:rPr lang="en-US" sz="3600" dirty="0"/>
              <a:t>Difference between working with quantitative vs qualitative data </a:t>
            </a:r>
            <a:endParaRPr lang="en-GB" sz="3600" dirty="0"/>
          </a:p>
        </p:txBody>
      </p:sp>
      <p:pic>
        <p:nvPicPr>
          <p:cNvPr id="6" name="Picture 5" descr="A screenshot of a computer">
            <a:extLst>
              <a:ext uri="{FF2B5EF4-FFF2-40B4-BE49-F238E27FC236}">
                <a16:creationId xmlns:a16="http://schemas.microsoft.com/office/drawing/2014/main" id="{43695136-4023-91D2-1AB7-1601AABDBCE5}"/>
              </a:ext>
            </a:extLst>
          </p:cNvPr>
          <p:cNvPicPr>
            <a:picLocks noChangeAspect="1"/>
          </p:cNvPicPr>
          <p:nvPr/>
        </p:nvPicPr>
        <p:blipFill rotWithShape="1">
          <a:blip r:embed="rId4"/>
          <a:srcRect t="2094"/>
          <a:stretch/>
        </p:blipFill>
        <p:spPr>
          <a:xfrm>
            <a:off x="2299971" y="2846438"/>
            <a:ext cx="7858463" cy="3292037"/>
          </a:xfrm>
          <a:prstGeom prst="rect">
            <a:avLst/>
          </a:prstGeom>
          <a:effectLst>
            <a:outerShdw blurRad="109926" dist="38100" dir="2700000" algn="tl" rotWithShape="0">
              <a:prstClr val="black">
                <a:alpha val="31044"/>
              </a:prstClr>
            </a:outerShdw>
          </a:effectLst>
        </p:spPr>
      </p:pic>
    </p:spTree>
    <p:custDataLst>
      <p:tags r:id="rId1"/>
    </p:custDataLst>
    <p:extLst>
      <p:ext uri="{BB962C8B-B14F-4D97-AF65-F5344CB8AC3E}">
        <p14:creationId xmlns:p14="http://schemas.microsoft.com/office/powerpoint/2010/main" val="370008157"/>
      </p:ext>
    </p:extLst>
  </p:cSld>
  <p:clrMapOvr>
    <a:masterClrMapping/>
  </p:clrMapOvr>
  <mc:AlternateContent xmlns:mc="http://schemas.openxmlformats.org/markup-compatibility/2006" xmlns:p14="http://schemas.microsoft.com/office/powerpoint/2010/main">
    <mc:Choice Requires="p14">
      <p:transition spd="slow" p14:dur="2000" advClick="0" advTm="189080"/>
    </mc:Choice>
    <mc:Fallback xmlns="">
      <p:transition spd="slow" advClick="0" advTm="1890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38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39000"/>
                            </p:stCondLst>
                            <p:childTnLst>
                              <p:par>
                                <p:cTn id="11" presetID="16" presetClass="entr" presetSubtype="21" fill="hold" nodeType="afterEffect">
                                  <p:stCondLst>
                                    <p:cond delay="2600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9|7.1|7.9"/>
</p:tagLst>
</file>

<file path=ppt/tags/tag10.xml><?xml version="1.0" encoding="utf-8"?>
<p:tagLst xmlns:a="http://schemas.openxmlformats.org/drawingml/2006/main" xmlns:r="http://schemas.openxmlformats.org/officeDocument/2006/relationships" xmlns:p="http://schemas.openxmlformats.org/presentationml/2006/main">
  <p:tag name="TIMING" val="|2.6|52|20|14|54.5"/>
</p:tagLst>
</file>

<file path=ppt/tags/tag2.xml><?xml version="1.0" encoding="utf-8"?>
<p:tagLst xmlns:a="http://schemas.openxmlformats.org/drawingml/2006/main" xmlns:r="http://schemas.openxmlformats.org/officeDocument/2006/relationships" xmlns:p="http://schemas.openxmlformats.org/presentationml/2006/main">
  <p:tag name="TIMING" val="|1.3"/>
</p:tagLst>
</file>

<file path=ppt/tags/tag3.xml><?xml version="1.0" encoding="utf-8"?>
<p:tagLst xmlns:a="http://schemas.openxmlformats.org/drawingml/2006/main" xmlns:r="http://schemas.openxmlformats.org/officeDocument/2006/relationships" xmlns:p="http://schemas.openxmlformats.org/presentationml/2006/main">
  <p:tag name="TIMING" val="|1.5|33.2|26.8"/>
</p:tagLst>
</file>

<file path=ppt/tags/tag4.xml><?xml version="1.0" encoding="utf-8"?>
<p:tagLst xmlns:a="http://schemas.openxmlformats.org/drawingml/2006/main" xmlns:r="http://schemas.openxmlformats.org/officeDocument/2006/relationships" xmlns:p="http://schemas.openxmlformats.org/presentationml/2006/main">
  <p:tag name="TIMING" val="|1.4|36.3|30.1|13"/>
</p:tagLst>
</file>

<file path=ppt/tags/tag5.xml><?xml version="1.0" encoding="utf-8"?>
<p:tagLst xmlns:a="http://schemas.openxmlformats.org/drawingml/2006/main" xmlns:r="http://schemas.openxmlformats.org/officeDocument/2006/relationships" xmlns:p="http://schemas.openxmlformats.org/presentationml/2006/main">
  <p:tag name="TIMING" val="|2|23.7|18.5|19.3|20.1|13.7"/>
</p:tagLst>
</file>

<file path=ppt/tags/tag6.xml><?xml version="1.0" encoding="utf-8"?>
<p:tagLst xmlns:a="http://schemas.openxmlformats.org/drawingml/2006/main" xmlns:r="http://schemas.openxmlformats.org/officeDocument/2006/relationships" xmlns:p="http://schemas.openxmlformats.org/presentationml/2006/main">
  <p:tag name="TIMING" val="|2|22.2|27.2"/>
</p:tagLst>
</file>

<file path=ppt/tags/tag7.xml><?xml version="1.0" encoding="utf-8"?>
<p:tagLst xmlns:a="http://schemas.openxmlformats.org/drawingml/2006/main" xmlns:r="http://schemas.openxmlformats.org/officeDocument/2006/relationships" xmlns:p="http://schemas.openxmlformats.org/presentationml/2006/main">
  <p:tag name="TIMING" val="|1.5|39.9|23.8"/>
</p:tagLst>
</file>

<file path=ppt/tags/tag8.xml><?xml version="1.0" encoding="utf-8"?>
<p:tagLst xmlns:a="http://schemas.openxmlformats.org/drawingml/2006/main" xmlns:r="http://schemas.openxmlformats.org/officeDocument/2006/relationships" xmlns:p="http://schemas.openxmlformats.org/presentationml/2006/main">
  <p:tag name="TIMING" val="|1.2|9.9"/>
</p:tagLst>
</file>

<file path=ppt/tags/tag9.xml><?xml version="1.0" encoding="utf-8"?>
<p:tagLst xmlns:a="http://schemas.openxmlformats.org/drawingml/2006/main" xmlns:r="http://schemas.openxmlformats.org/officeDocument/2006/relationships" xmlns:p="http://schemas.openxmlformats.org/presentationml/2006/main">
  <p:tag name="TIMING" val="|1.7|10|11.3"/>
</p:tagLst>
</file>

<file path=ppt/theme/theme1.xml><?xml version="1.0" encoding="utf-8"?>
<a:theme xmlns:a="http://schemas.openxmlformats.org/drawingml/2006/main" name="ssdwebinar">
  <a:themeElements>
    <a:clrScheme name="Custom 1">
      <a:dk1>
        <a:srgbClr val="000000"/>
      </a:dk1>
      <a:lt1>
        <a:srgbClr val="FFFFFF"/>
      </a:lt1>
      <a:dk2>
        <a:srgbClr val="D32229"/>
      </a:dk2>
      <a:lt2>
        <a:srgbClr val="B4DCFA"/>
      </a:lt2>
      <a:accent1>
        <a:srgbClr val="D32229"/>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tats4SD">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esource Presentation Webinar CCRP Template" id="{5BA198B2-58FA-DB4A-87A5-005A1622EEC8}" vid="{4EF926C4-8EF1-5043-8491-4C76BE0C54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Session 2</Template>
  <TotalTime>213</TotalTime>
  <Words>2771</Words>
  <Application>Microsoft Macintosh PowerPoint</Application>
  <PresentationFormat>Widescreen</PresentationFormat>
  <Paragraphs>135</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Open Sans</vt:lpstr>
      <vt:lpstr>Arial</vt:lpstr>
      <vt:lpstr>Open Sans Light</vt:lpstr>
      <vt:lpstr>Open Sans SemiBold</vt:lpstr>
      <vt:lpstr>ssdwebinar</vt:lpstr>
      <vt:lpstr>Qualitative Data Management</vt:lpstr>
      <vt:lpstr>Qualitative Data Tracking Systems</vt:lpstr>
      <vt:lpstr>Objectives</vt:lpstr>
      <vt:lpstr>Good Qualitative Data Management</vt:lpstr>
      <vt:lpstr>Good Qualitative Data Management</vt:lpstr>
      <vt:lpstr>Good Qualitative Data Management</vt:lpstr>
      <vt:lpstr>Good Qualitative Data file naming </vt:lpstr>
      <vt:lpstr>Example of good QD file naming </vt:lpstr>
      <vt:lpstr>Difference between working with quantitative vs qualitative data </vt:lpstr>
      <vt:lpstr>Defining a good Qualitative Data tracking system</vt:lpstr>
      <vt:lpstr>Defining a good Qualitative Data tracking system</vt:lpstr>
      <vt:lpstr>Developing a good QD tracking system</vt:lpstr>
      <vt:lpstr> Useful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Qualitative Data Management</dc:title>
  <dc:creator>Romina De Angelis</dc:creator>
  <cp:lastModifiedBy>Emily Nevitt</cp:lastModifiedBy>
  <cp:revision>283</cp:revision>
  <dcterms:created xsi:type="dcterms:W3CDTF">2023-05-11T08:53:20Z</dcterms:created>
  <dcterms:modified xsi:type="dcterms:W3CDTF">2024-02-05T17:45:30Z</dcterms:modified>
</cp:coreProperties>
</file>