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sldIdLst>
    <p:sldId id="256" r:id="rId5"/>
    <p:sldId id="257" r:id="rId6"/>
    <p:sldId id="258" r:id="rId7"/>
    <p:sldId id="259" r:id="rId8"/>
    <p:sldId id="283" r:id="rId9"/>
    <p:sldId id="260" r:id="rId10"/>
    <p:sldId id="261" r:id="rId11"/>
    <p:sldId id="265" r:id="rId12"/>
    <p:sldId id="278" r:id="rId13"/>
    <p:sldId id="267" r:id="rId14"/>
    <p:sldId id="262" r:id="rId15"/>
    <p:sldId id="272" r:id="rId16"/>
    <p:sldId id="273" r:id="rId17"/>
    <p:sldId id="263" r:id="rId18"/>
    <p:sldId id="274" r:id="rId19"/>
    <p:sldId id="285" r:id="rId20"/>
    <p:sldId id="275" r:id="rId21"/>
    <p:sldId id="264" r:id="rId22"/>
    <p:sldId id="281" r:id="rId23"/>
    <p:sldId id="282" r:id="rId24"/>
    <p:sldId id="268" r:id="rId25"/>
    <p:sldId id="269" r:id="rId26"/>
    <p:sldId id="270" r:id="rId27"/>
    <p:sldId id="288" r:id="rId28"/>
    <p:sldId id="276" r:id="rId29"/>
    <p:sldId id="280" r:id="rId30"/>
    <p:sldId id="271" r:id="rId31"/>
    <p:sldId id="277" r:id="rId32"/>
    <p:sldId id="284" r:id="rId33"/>
    <p:sldId id="286" r:id="rId34"/>
    <p:sldId id="28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Dumble" initials="SD" lastIdx="6" clrIdx="0">
    <p:extLst>
      <p:ext uri="{19B8F6BF-5375-455C-9EA6-DF929625EA0E}">
        <p15:presenceInfo xmlns:p15="http://schemas.microsoft.com/office/powerpoint/2012/main" userId="f4a8429c6f50bb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75618" autoAdjust="0"/>
  </p:normalViewPr>
  <p:slideViewPr>
    <p:cSldViewPr snapToGrid="0">
      <p:cViewPr varScale="1">
        <p:scale>
          <a:sx n="84" d="100"/>
          <a:sy n="84" d="100"/>
        </p:scale>
        <p:origin x="13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Thomson" userId="ce2ffb74-3369-4694-b7bb-e6889d97f8f6" providerId="ADAL" clId="{E2F86A32-73F5-4C7C-86CF-96A817C847AF}"/>
    <pc:docChg chg="custSel delSld modSld">
      <pc:chgData name="Alex Thomson" userId="ce2ffb74-3369-4694-b7bb-e6889d97f8f6" providerId="ADAL" clId="{E2F86A32-73F5-4C7C-86CF-96A817C847AF}" dt="2024-01-08T10:33:39.821" v="12" actId="1076"/>
      <pc:docMkLst>
        <pc:docMk/>
      </pc:docMkLst>
      <pc:sldChg chg="modSp mod">
        <pc:chgData name="Alex Thomson" userId="ce2ffb74-3369-4694-b7bb-e6889d97f8f6" providerId="ADAL" clId="{E2F86A32-73F5-4C7C-86CF-96A817C847AF}" dt="2024-01-08T10:31:48.247" v="0" actId="14826"/>
        <pc:sldMkLst>
          <pc:docMk/>
          <pc:sldMk cId="2732146526" sldId="267"/>
        </pc:sldMkLst>
        <pc:picChg chg="mod">
          <ac:chgData name="Alex Thomson" userId="ce2ffb74-3369-4694-b7bb-e6889d97f8f6" providerId="ADAL" clId="{E2F86A32-73F5-4C7C-86CF-96A817C847AF}" dt="2024-01-08T10:31:48.247" v="0" actId="14826"/>
          <ac:picMkLst>
            <pc:docMk/>
            <pc:sldMk cId="2732146526" sldId="267"/>
            <ac:picMk id="5" creationId="{EC87D56B-26C8-4368-8324-D48B56ACBBFB}"/>
          </ac:picMkLst>
        </pc:picChg>
      </pc:sldChg>
      <pc:sldChg chg="addSp delSp modSp mod">
        <pc:chgData name="Alex Thomson" userId="ce2ffb74-3369-4694-b7bb-e6889d97f8f6" providerId="ADAL" clId="{E2F86A32-73F5-4C7C-86CF-96A817C847AF}" dt="2024-01-08T10:32:42.857" v="5" actId="1076"/>
        <pc:sldMkLst>
          <pc:docMk/>
          <pc:sldMk cId="1015554511" sldId="273"/>
        </pc:sldMkLst>
        <pc:picChg chg="add mod">
          <ac:chgData name="Alex Thomson" userId="ce2ffb74-3369-4694-b7bb-e6889d97f8f6" providerId="ADAL" clId="{E2F86A32-73F5-4C7C-86CF-96A817C847AF}" dt="2024-01-08T10:32:42.857" v="5" actId="1076"/>
          <ac:picMkLst>
            <pc:docMk/>
            <pc:sldMk cId="1015554511" sldId="273"/>
            <ac:picMk id="3" creationId="{0673910F-AF8C-E814-7FD7-AE7AC060C7F3}"/>
          </ac:picMkLst>
        </pc:picChg>
        <pc:picChg chg="del mod">
          <ac:chgData name="Alex Thomson" userId="ce2ffb74-3369-4694-b7bb-e6889d97f8f6" providerId="ADAL" clId="{E2F86A32-73F5-4C7C-86CF-96A817C847AF}" dt="2024-01-08T10:32:29.035" v="2" actId="478"/>
          <ac:picMkLst>
            <pc:docMk/>
            <pc:sldMk cId="1015554511" sldId="273"/>
            <ac:picMk id="6" creationId="{FD7D54AA-B84E-4BF6-9DA5-554EA47A99A3}"/>
          </ac:picMkLst>
        </pc:picChg>
      </pc:sldChg>
      <pc:sldChg chg="addSp delSp modSp mod">
        <pc:chgData name="Alex Thomson" userId="ce2ffb74-3369-4694-b7bb-e6889d97f8f6" providerId="ADAL" clId="{E2F86A32-73F5-4C7C-86CF-96A817C847AF}" dt="2024-01-08T10:33:39.821" v="12" actId="1076"/>
        <pc:sldMkLst>
          <pc:docMk/>
          <pc:sldMk cId="4067245370" sldId="275"/>
        </pc:sldMkLst>
        <pc:picChg chg="del mod">
          <ac:chgData name="Alex Thomson" userId="ce2ffb74-3369-4694-b7bb-e6889d97f8f6" providerId="ADAL" clId="{E2F86A32-73F5-4C7C-86CF-96A817C847AF}" dt="2024-01-08T10:33:32.859" v="8" actId="478"/>
          <ac:picMkLst>
            <pc:docMk/>
            <pc:sldMk cId="4067245370" sldId="275"/>
            <ac:picMk id="2" creationId="{E9F60DB8-D15E-412E-BF06-685288859324}"/>
          </ac:picMkLst>
        </pc:picChg>
        <pc:picChg chg="add mod">
          <ac:chgData name="Alex Thomson" userId="ce2ffb74-3369-4694-b7bb-e6889d97f8f6" providerId="ADAL" clId="{E2F86A32-73F5-4C7C-86CF-96A817C847AF}" dt="2024-01-08T10:33:39.821" v="12" actId="1076"/>
          <ac:picMkLst>
            <pc:docMk/>
            <pc:sldMk cId="4067245370" sldId="275"/>
            <ac:picMk id="4" creationId="{6746618B-774F-FFC0-F016-8EEC74D8F605}"/>
          </ac:picMkLst>
        </pc:picChg>
      </pc:sldChg>
      <pc:sldChg chg="del">
        <pc:chgData name="Alex Thomson" userId="ce2ffb74-3369-4694-b7bb-e6889d97f8f6" providerId="ADAL" clId="{E2F86A32-73F5-4C7C-86CF-96A817C847AF}" dt="2024-01-08T10:32:56.533" v="6" actId="2696"/>
        <pc:sldMkLst>
          <pc:docMk/>
          <pc:sldMk cId="3941981900" sldId="27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C7CC1D-6DF3-44BC-A208-0D16BFFC68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B48C79-07F7-49C4-88F4-D88C1C5E4971}">
      <dgm:prSet/>
      <dgm:spPr/>
      <dgm:t>
        <a:bodyPr/>
        <a:lstStyle/>
        <a:p>
          <a:r>
            <a:rPr lang="en-US"/>
            <a:t>Introduction</a:t>
          </a:r>
        </a:p>
      </dgm:t>
    </dgm:pt>
    <dgm:pt modelId="{184F2B07-4F6B-4B22-AA74-6E422B3D25EA}" type="parTrans" cxnId="{34BCA453-302C-40BE-B738-0FC00D4D2281}">
      <dgm:prSet/>
      <dgm:spPr/>
      <dgm:t>
        <a:bodyPr/>
        <a:lstStyle/>
        <a:p>
          <a:endParaRPr lang="en-US"/>
        </a:p>
      </dgm:t>
    </dgm:pt>
    <dgm:pt modelId="{D704C1D4-2EAE-4C9F-AFEC-D2586736838D}" type="sibTrans" cxnId="{34BCA453-302C-40BE-B738-0FC00D4D2281}">
      <dgm:prSet/>
      <dgm:spPr/>
      <dgm:t>
        <a:bodyPr/>
        <a:lstStyle/>
        <a:p>
          <a:endParaRPr lang="en-US"/>
        </a:p>
      </dgm:t>
    </dgm:pt>
    <dgm:pt modelId="{5FA93CEB-C055-4104-993C-55CF986C747F}">
      <dgm:prSet/>
      <dgm:spPr/>
      <dgm:t>
        <a:bodyPr/>
        <a:lstStyle/>
        <a:p>
          <a:r>
            <a:rPr lang="en-US"/>
            <a:t>The issue?</a:t>
          </a:r>
        </a:p>
      </dgm:t>
    </dgm:pt>
    <dgm:pt modelId="{39E69F88-76C5-41E0-83CE-341F23AD7207}" type="parTrans" cxnId="{47901435-4F5E-4143-81F0-8C85C9029B3A}">
      <dgm:prSet/>
      <dgm:spPr/>
      <dgm:t>
        <a:bodyPr/>
        <a:lstStyle/>
        <a:p>
          <a:endParaRPr lang="en-US"/>
        </a:p>
      </dgm:t>
    </dgm:pt>
    <dgm:pt modelId="{E8463A82-E89D-45B8-A0C4-B534025D319D}" type="sibTrans" cxnId="{47901435-4F5E-4143-81F0-8C85C9029B3A}">
      <dgm:prSet/>
      <dgm:spPr/>
      <dgm:t>
        <a:bodyPr/>
        <a:lstStyle/>
        <a:p>
          <a:endParaRPr lang="en-US"/>
        </a:p>
      </dgm:t>
    </dgm:pt>
    <dgm:pt modelId="{314B33FB-B51D-4DCB-A103-9015DCD89156}">
      <dgm:prSet/>
      <dgm:spPr/>
      <dgm:t>
        <a:bodyPr/>
        <a:lstStyle/>
        <a:p>
          <a:r>
            <a:rPr lang="en-US" dirty="0"/>
            <a:t>The solution?</a:t>
          </a:r>
        </a:p>
      </dgm:t>
    </dgm:pt>
    <dgm:pt modelId="{BB2D6E04-4CC2-4F88-A270-A8211F6C19EB}" type="parTrans" cxnId="{DE4DC990-8836-4EE1-8814-2FC7A7F0B824}">
      <dgm:prSet/>
      <dgm:spPr/>
      <dgm:t>
        <a:bodyPr/>
        <a:lstStyle/>
        <a:p>
          <a:endParaRPr lang="en-US"/>
        </a:p>
      </dgm:t>
    </dgm:pt>
    <dgm:pt modelId="{3655539D-4FB5-4547-B61B-DC3058830E08}" type="sibTrans" cxnId="{DE4DC990-8836-4EE1-8814-2FC7A7F0B824}">
      <dgm:prSet/>
      <dgm:spPr/>
      <dgm:t>
        <a:bodyPr/>
        <a:lstStyle/>
        <a:p>
          <a:endParaRPr lang="en-US"/>
        </a:p>
      </dgm:t>
    </dgm:pt>
    <dgm:pt modelId="{ED2A51A8-22D0-4620-8304-375AB741E4B2}">
      <dgm:prSet/>
      <dgm:spPr/>
      <dgm:t>
        <a:bodyPr/>
        <a:lstStyle/>
        <a:p>
          <a:r>
            <a:rPr lang="en-US"/>
            <a:t>Packages and appearance of output</a:t>
          </a:r>
        </a:p>
      </dgm:t>
    </dgm:pt>
    <dgm:pt modelId="{81A72BE0-4A6C-4F25-8BAE-9FBC643F6199}" type="parTrans" cxnId="{3915AC59-EBBD-4037-8407-1771D1DE36F7}">
      <dgm:prSet/>
      <dgm:spPr/>
      <dgm:t>
        <a:bodyPr/>
        <a:lstStyle/>
        <a:p>
          <a:endParaRPr lang="en-US"/>
        </a:p>
      </dgm:t>
    </dgm:pt>
    <dgm:pt modelId="{DAE248EE-694E-4587-A9C2-8B3A3F73183A}" type="sibTrans" cxnId="{3915AC59-EBBD-4037-8407-1771D1DE36F7}">
      <dgm:prSet/>
      <dgm:spPr/>
      <dgm:t>
        <a:bodyPr/>
        <a:lstStyle/>
        <a:p>
          <a:endParaRPr lang="en-US"/>
        </a:p>
      </dgm:t>
    </dgm:pt>
    <dgm:pt modelId="{32BC8508-43A8-4C1B-8B57-643858A098F5}">
      <dgm:prSet/>
      <dgm:spPr/>
      <dgm:t>
        <a:bodyPr/>
        <a:lstStyle/>
        <a:p>
          <a:r>
            <a:rPr lang="en-US"/>
            <a:t>Flextable</a:t>
          </a:r>
        </a:p>
      </dgm:t>
    </dgm:pt>
    <dgm:pt modelId="{CF35DF5F-F446-46A6-B4BD-78C3E029C632}" type="parTrans" cxnId="{9D93C616-F2BF-4FFF-8538-AA3285A3A4C7}">
      <dgm:prSet/>
      <dgm:spPr/>
      <dgm:t>
        <a:bodyPr/>
        <a:lstStyle/>
        <a:p>
          <a:endParaRPr lang="en-US"/>
        </a:p>
      </dgm:t>
    </dgm:pt>
    <dgm:pt modelId="{260ACD2B-1851-45CA-8368-538FA4ABB05A}" type="sibTrans" cxnId="{9D93C616-F2BF-4FFF-8538-AA3285A3A4C7}">
      <dgm:prSet/>
      <dgm:spPr/>
      <dgm:t>
        <a:bodyPr/>
        <a:lstStyle/>
        <a:p>
          <a:endParaRPr lang="en-US"/>
        </a:p>
      </dgm:t>
    </dgm:pt>
    <dgm:pt modelId="{593ACA23-4E2D-4A90-B591-B8938DA2A34C}">
      <dgm:prSet/>
      <dgm:spPr/>
      <dgm:t>
        <a:bodyPr/>
        <a:lstStyle/>
        <a:p>
          <a:r>
            <a:rPr lang="en-US"/>
            <a:t>Kable</a:t>
          </a:r>
        </a:p>
      </dgm:t>
    </dgm:pt>
    <dgm:pt modelId="{169559D8-A668-42C0-BDA6-83495D8047BF}" type="parTrans" cxnId="{3B04DDE4-0535-4484-AB68-3DC7F81BF0C2}">
      <dgm:prSet/>
      <dgm:spPr/>
      <dgm:t>
        <a:bodyPr/>
        <a:lstStyle/>
        <a:p>
          <a:endParaRPr lang="en-US"/>
        </a:p>
      </dgm:t>
    </dgm:pt>
    <dgm:pt modelId="{280AE9F3-DCC3-4142-8CA1-2207FCD7B5CB}" type="sibTrans" cxnId="{3B04DDE4-0535-4484-AB68-3DC7F81BF0C2}">
      <dgm:prSet/>
      <dgm:spPr/>
      <dgm:t>
        <a:bodyPr/>
        <a:lstStyle/>
        <a:p>
          <a:endParaRPr lang="en-US"/>
        </a:p>
      </dgm:t>
    </dgm:pt>
    <dgm:pt modelId="{56F337B3-1A34-4A85-971B-B21CBE933202}">
      <dgm:prSet/>
      <dgm:spPr/>
      <dgm:t>
        <a:bodyPr/>
        <a:lstStyle/>
        <a:p>
          <a:r>
            <a:rPr lang="en-US"/>
            <a:t>gt</a:t>
          </a:r>
        </a:p>
      </dgm:t>
    </dgm:pt>
    <dgm:pt modelId="{CE1EB74F-39AD-4C73-AC99-E943AF4F2754}" type="parTrans" cxnId="{C9E7E59B-6EBE-4491-A7A2-6C664AF5B68D}">
      <dgm:prSet/>
      <dgm:spPr/>
      <dgm:t>
        <a:bodyPr/>
        <a:lstStyle/>
        <a:p>
          <a:endParaRPr lang="en-US"/>
        </a:p>
      </dgm:t>
    </dgm:pt>
    <dgm:pt modelId="{FA4DB612-81F9-4C26-9E3E-AF237CBA40B0}" type="sibTrans" cxnId="{C9E7E59B-6EBE-4491-A7A2-6C664AF5B68D}">
      <dgm:prSet/>
      <dgm:spPr/>
      <dgm:t>
        <a:bodyPr/>
        <a:lstStyle/>
        <a:p>
          <a:endParaRPr lang="en-US"/>
        </a:p>
      </dgm:t>
    </dgm:pt>
    <dgm:pt modelId="{08EA7CAA-5C54-4847-B17F-3EA1CA535E39}">
      <dgm:prSet/>
      <dgm:spPr/>
      <dgm:t>
        <a:bodyPr/>
        <a:lstStyle/>
        <a:p>
          <a:r>
            <a:rPr lang="en-US"/>
            <a:t>Ease of Use</a:t>
          </a:r>
        </a:p>
      </dgm:t>
    </dgm:pt>
    <dgm:pt modelId="{5F85D183-82F1-4E29-BB2B-031A1B9EA079}" type="parTrans" cxnId="{45E773E0-2F15-42FC-B3A3-A12F4B5AB7F3}">
      <dgm:prSet/>
      <dgm:spPr/>
      <dgm:t>
        <a:bodyPr/>
        <a:lstStyle/>
        <a:p>
          <a:endParaRPr lang="en-US"/>
        </a:p>
      </dgm:t>
    </dgm:pt>
    <dgm:pt modelId="{75F39524-37FB-41B0-BCAA-ED499695130C}" type="sibTrans" cxnId="{45E773E0-2F15-42FC-B3A3-A12F4B5AB7F3}">
      <dgm:prSet/>
      <dgm:spPr/>
      <dgm:t>
        <a:bodyPr/>
        <a:lstStyle/>
        <a:p>
          <a:endParaRPr lang="en-US"/>
        </a:p>
      </dgm:t>
    </dgm:pt>
    <dgm:pt modelId="{BF6A6FAA-46DD-4F8D-B6CA-73065D8F2847}">
      <dgm:prSet/>
      <dgm:spPr/>
      <dgm:t>
        <a:bodyPr/>
        <a:lstStyle/>
        <a:p>
          <a:r>
            <a:rPr lang="en-US"/>
            <a:t>As R users</a:t>
          </a:r>
        </a:p>
      </dgm:t>
    </dgm:pt>
    <dgm:pt modelId="{FACC3ADD-6F46-4CAA-A3B9-F7D41B3C4A3F}" type="parTrans" cxnId="{AB518DBA-8FB3-45F5-840F-11BFCC2B6115}">
      <dgm:prSet/>
      <dgm:spPr/>
      <dgm:t>
        <a:bodyPr/>
        <a:lstStyle/>
        <a:p>
          <a:endParaRPr lang="en-US"/>
        </a:p>
      </dgm:t>
    </dgm:pt>
    <dgm:pt modelId="{F3D63C75-957A-480D-94F8-695503E0D8D0}" type="sibTrans" cxnId="{AB518DBA-8FB3-45F5-840F-11BFCC2B6115}">
      <dgm:prSet/>
      <dgm:spPr/>
      <dgm:t>
        <a:bodyPr/>
        <a:lstStyle/>
        <a:p>
          <a:endParaRPr lang="en-US"/>
        </a:p>
      </dgm:t>
    </dgm:pt>
    <dgm:pt modelId="{E5D19B58-E567-4774-BCC7-70869C41ADA7}">
      <dgm:prSet/>
      <dgm:spPr/>
      <dgm:t>
        <a:bodyPr/>
        <a:lstStyle/>
        <a:p>
          <a:r>
            <a:rPr lang="en-US"/>
            <a:t>For teaching</a:t>
          </a:r>
        </a:p>
      </dgm:t>
    </dgm:pt>
    <dgm:pt modelId="{473E7052-9FFA-4C63-9D17-8CD4E1F9D99C}" type="parTrans" cxnId="{6394676C-E23E-4165-B9BC-BE65A47A23E0}">
      <dgm:prSet/>
      <dgm:spPr/>
      <dgm:t>
        <a:bodyPr/>
        <a:lstStyle/>
        <a:p>
          <a:endParaRPr lang="en-US"/>
        </a:p>
      </dgm:t>
    </dgm:pt>
    <dgm:pt modelId="{389C3476-934E-4EE0-8B82-571D3CB27F7C}" type="sibTrans" cxnId="{6394676C-E23E-4165-B9BC-BE65A47A23E0}">
      <dgm:prSet/>
      <dgm:spPr/>
      <dgm:t>
        <a:bodyPr/>
        <a:lstStyle/>
        <a:p>
          <a:endParaRPr lang="en-US"/>
        </a:p>
      </dgm:t>
    </dgm:pt>
    <dgm:pt modelId="{6879C790-F4E5-4FBD-99F2-168D57DC1AA2}">
      <dgm:prSet/>
      <dgm:spPr/>
      <dgm:t>
        <a:bodyPr/>
        <a:lstStyle/>
        <a:p>
          <a:r>
            <a:rPr lang="en-US" dirty="0"/>
            <a:t>Increased complexity of tables &amp; Special features</a:t>
          </a:r>
        </a:p>
      </dgm:t>
    </dgm:pt>
    <dgm:pt modelId="{8D48014D-9AFB-4BF8-8826-F6A17E6589CD}" type="parTrans" cxnId="{91804AF0-12D1-4BB2-B43E-D140A60E068E}">
      <dgm:prSet/>
      <dgm:spPr/>
      <dgm:t>
        <a:bodyPr/>
        <a:lstStyle/>
        <a:p>
          <a:endParaRPr lang="en-US"/>
        </a:p>
      </dgm:t>
    </dgm:pt>
    <dgm:pt modelId="{5B6ED5C3-7D57-44B0-A23F-BCDE8AF3CED7}" type="sibTrans" cxnId="{91804AF0-12D1-4BB2-B43E-D140A60E068E}">
      <dgm:prSet/>
      <dgm:spPr/>
      <dgm:t>
        <a:bodyPr/>
        <a:lstStyle/>
        <a:p>
          <a:endParaRPr lang="en-US"/>
        </a:p>
      </dgm:t>
    </dgm:pt>
    <dgm:pt modelId="{FA5344D0-911D-4AA6-9B0E-BAD63B55D96E}">
      <dgm:prSet/>
      <dgm:spPr/>
      <dgm:t>
        <a:bodyPr/>
        <a:lstStyle/>
        <a:p>
          <a:r>
            <a:rPr lang="en-US" dirty="0"/>
            <a:t>Rmarkdown</a:t>
          </a:r>
        </a:p>
      </dgm:t>
    </dgm:pt>
    <dgm:pt modelId="{722086F9-00AF-419A-A0D8-C1BD4F606841}" type="parTrans" cxnId="{896018EF-1B2C-4D70-BDE3-381169B0418A}">
      <dgm:prSet/>
      <dgm:spPr/>
      <dgm:t>
        <a:bodyPr/>
        <a:lstStyle/>
        <a:p>
          <a:endParaRPr lang="en-GB"/>
        </a:p>
      </dgm:t>
    </dgm:pt>
    <dgm:pt modelId="{E8D847DA-0509-469A-B0E0-88C49C7EA00F}" type="sibTrans" cxnId="{896018EF-1B2C-4D70-BDE3-381169B0418A}">
      <dgm:prSet/>
      <dgm:spPr/>
      <dgm:t>
        <a:bodyPr/>
        <a:lstStyle/>
        <a:p>
          <a:endParaRPr lang="en-GB"/>
        </a:p>
      </dgm:t>
    </dgm:pt>
    <dgm:pt modelId="{82ED8E96-057E-4CD7-8537-D20F9DABC1C1}" type="pres">
      <dgm:prSet presAssocID="{3CC7CC1D-6DF3-44BC-A208-0D16BFFC68B9}" presName="linear" presStyleCnt="0">
        <dgm:presLayoutVars>
          <dgm:animLvl val="lvl"/>
          <dgm:resizeHandles val="exact"/>
        </dgm:presLayoutVars>
      </dgm:prSet>
      <dgm:spPr/>
    </dgm:pt>
    <dgm:pt modelId="{CD9CB7CE-055B-4720-AD98-0DD5828A79E5}" type="pres">
      <dgm:prSet presAssocID="{6BB48C79-07F7-49C4-88F4-D88C1C5E497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DDDAE3E-5D66-4435-981C-0271AA4515B5}" type="pres">
      <dgm:prSet presAssocID="{6BB48C79-07F7-49C4-88F4-D88C1C5E4971}" presName="childText" presStyleLbl="revTx" presStyleIdx="0" presStyleCnt="3">
        <dgm:presLayoutVars>
          <dgm:bulletEnabled val="1"/>
        </dgm:presLayoutVars>
      </dgm:prSet>
      <dgm:spPr/>
    </dgm:pt>
    <dgm:pt modelId="{4A8E80F7-156E-4E64-A223-EA3F3640603E}" type="pres">
      <dgm:prSet presAssocID="{ED2A51A8-22D0-4620-8304-375AB741E4B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0B844D7-4D39-48DB-8583-3C11DA378041}" type="pres">
      <dgm:prSet presAssocID="{ED2A51A8-22D0-4620-8304-375AB741E4B2}" presName="childText" presStyleLbl="revTx" presStyleIdx="1" presStyleCnt="3">
        <dgm:presLayoutVars>
          <dgm:bulletEnabled val="1"/>
        </dgm:presLayoutVars>
      </dgm:prSet>
      <dgm:spPr/>
    </dgm:pt>
    <dgm:pt modelId="{0A60E8D2-B8EB-4A8C-810D-41C216E81FEE}" type="pres">
      <dgm:prSet presAssocID="{08EA7CAA-5C54-4847-B17F-3EA1CA535E3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FA6CE7-D69F-4F41-8945-75C22FE7ADE6}" type="pres">
      <dgm:prSet presAssocID="{08EA7CAA-5C54-4847-B17F-3EA1CA535E39}" presName="childText" presStyleLbl="revTx" presStyleIdx="2" presStyleCnt="3">
        <dgm:presLayoutVars>
          <dgm:bulletEnabled val="1"/>
        </dgm:presLayoutVars>
      </dgm:prSet>
      <dgm:spPr/>
    </dgm:pt>
    <dgm:pt modelId="{C7476BB6-2B24-4D07-824C-F13BA90777E8}" type="pres">
      <dgm:prSet presAssocID="{6879C790-F4E5-4FBD-99F2-168D57DC1AA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DC37001-5CFA-4FD9-A98A-82C1A063EC1E}" type="presOf" srcId="{FA5344D0-911D-4AA6-9B0E-BAD63B55D96E}" destId="{7DDDAE3E-5D66-4435-981C-0271AA4515B5}" srcOrd="0" destOrd="2" presId="urn:microsoft.com/office/officeart/2005/8/layout/vList2"/>
    <dgm:cxn modelId="{B867F209-E1C0-415A-9F4E-06CF0F17C414}" type="presOf" srcId="{08EA7CAA-5C54-4847-B17F-3EA1CA535E39}" destId="{0A60E8D2-B8EB-4A8C-810D-41C216E81FEE}" srcOrd="0" destOrd="0" presId="urn:microsoft.com/office/officeart/2005/8/layout/vList2"/>
    <dgm:cxn modelId="{EB07770C-FDF2-4FD3-B2D2-C628374B20C0}" type="presOf" srcId="{5FA93CEB-C055-4104-993C-55CF986C747F}" destId="{7DDDAE3E-5D66-4435-981C-0271AA4515B5}" srcOrd="0" destOrd="0" presId="urn:microsoft.com/office/officeart/2005/8/layout/vList2"/>
    <dgm:cxn modelId="{3D269015-5B3E-4139-AC6B-EAF60F706FD1}" type="presOf" srcId="{ED2A51A8-22D0-4620-8304-375AB741E4B2}" destId="{4A8E80F7-156E-4E64-A223-EA3F3640603E}" srcOrd="0" destOrd="0" presId="urn:microsoft.com/office/officeart/2005/8/layout/vList2"/>
    <dgm:cxn modelId="{9D93C616-F2BF-4FFF-8538-AA3285A3A4C7}" srcId="{ED2A51A8-22D0-4620-8304-375AB741E4B2}" destId="{32BC8508-43A8-4C1B-8B57-643858A098F5}" srcOrd="0" destOrd="0" parTransId="{CF35DF5F-F446-46A6-B4BD-78C3E029C632}" sibTransId="{260ACD2B-1851-45CA-8368-538FA4ABB05A}"/>
    <dgm:cxn modelId="{8C59322B-087E-45EA-B19F-C0FB7F695357}" type="presOf" srcId="{314B33FB-B51D-4DCB-A103-9015DCD89156}" destId="{7DDDAE3E-5D66-4435-981C-0271AA4515B5}" srcOrd="0" destOrd="1" presId="urn:microsoft.com/office/officeart/2005/8/layout/vList2"/>
    <dgm:cxn modelId="{47901435-4F5E-4143-81F0-8C85C9029B3A}" srcId="{6BB48C79-07F7-49C4-88F4-D88C1C5E4971}" destId="{5FA93CEB-C055-4104-993C-55CF986C747F}" srcOrd="0" destOrd="0" parTransId="{39E69F88-76C5-41E0-83CE-341F23AD7207}" sibTransId="{E8463A82-E89D-45B8-A0C4-B534025D319D}"/>
    <dgm:cxn modelId="{261DFD37-F2F8-4B66-BCA1-1E500D26F522}" type="presOf" srcId="{6879C790-F4E5-4FBD-99F2-168D57DC1AA2}" destId="{C7476BB6-2B24-4D07-824C-F13BA90777E8}" srcOrd="0" destOrd="0" presId="urn:microsoft.com/office/officeart/2005/8/layout/vList2"/>
    <dgm:cxn modelId="{836C2367-63C4-4346-A8DF-23DAF3FBEF49}" type="presOf" srcId="{32BC8508-43A8-4C1B-8B57-643858A098F5}" destId="{E0B844D7-4D39-48DB-8583-3C11DA378041}" srcOrd="0" destOrd="0" presId="urn:microsoft.com/office/officeart/2005/8/layout/vList2"/>
    <dgm:cxn modelId="{6394676C-E23E-4165-B9BC-BE65A47A23E0}" srcId="{08EA7CAA-5C54-4847-B17F-3EA1CA535E39}" destId="{E5D19B58-E567-4774-BCC7-70869C41ADA7}" srcOrd="1" destOrd="0" parTransId="{473E7052-9FFA-4C63-9D17-8CD4E1F9D99C}" sibTransId="{389C3476-934E-4EE0-8B82-571D3CB27F7C}"/>
    <dgm:cxn modelId="{34BCA453-302C-40BE-B738-0FC00D4D2281}" srcId="{3CC7CC1D-6DF3-44BC-A208-0D16BFFC68B9}" destId="{6BB48C79-07F7-49C4-88F4-D88C1C5E4971}" srcOrd="0" destOrd="0" parTransId="{184F2B07-4F6B-4B22-AA74-6E422B3D25EA}" sibTransId="{D704C1D4-2EAE-4C9F-AFEC-D2586736838D}"/>
    <dgm:cxn modelId="{3915AC59-EBBD-4037-8407-1771D1DE36F7}" srcId="{3CC7CC1D-6DF3-44BC-A208-0D16BFFC68B9}" destId="{ED2A51A8-22D0-4620-8304-375AB741E4B2}" srcOrd="1" destOrd="0" parTransId="{81A72BE0-4A6C-4F25-8BAE-9FBC643F6199}" sibTransId="{DAE248EE-694E-4587-A9C2-8B3A3F73183A}"/>
    <dgm:cxn modelId="{D39D7B7A-DE24-4CF4-B577-D99EF9BDF5A6}" type="presOf" srcId="{E5D19B58-E567-4774-BCC7-70869C41ADA7}" destId="{04FA6CE7-D69F-4F41-8945-75C22FE7ADE6}" srcOrd="0" destOrd="1" presId="urn:microsoft.com/office/officeart/2005/8/layout/vList2"/>
    <dgm:cxn modelId="{2F3CED80-8F15-4763-94CD-BD92F67B35B5}" type="presOf" srcId="{6BB48C79-07F7-49C4-88F4-D88C1C5E4971}" destId="{CD9CB7CE-055B-4720-AD98-0DD5828A79E5}" srcOrd="0" destOrd="0" presId="urn:microsoft.com/office/officeart/2005/8/layout/vList2"/>
    <dgm:cxn modelId="{CD1E3B84-0A5D-4589-8382-0E2395DD4416}" type="presOf" srcId="{3CC7CC1D-6DF3-44BC-A208-0D16BFFC68B9}" destId="{82ED8E96-057E-4CD7-8537-D20F9DABC1C1}" srcOrd="0" destOrd="0" presId="urn:microsoft.com/office/officeart/2005/8/layout/vList2"/>
    <dgm:cxn modelId="{8B79928D-6846-4C08-B1A7-AA24E4EC3060}" type="presOf" srcId="{56F337B3-1A34-4A85-971B-B21CBE933202}" destId="{E0B844D7-4D39-48DB-8583-3C11DA378041}" srcOrd="0" destOrd="2" presId="urn:microsoft.com/office/officeart/2005/8/layout/vList2"/>
    <dgm:cxn modelId="{5A18A390-4126-4556-AFE7-77FAD21EEC9B}" type="presOf" srcId="{593ACA23-4E2D-4A90-B591-B8938DA2A34C}" destId="{E0B844D7-4D39-48DB-8583-3C11DA378041}" srcOrd="0" destOrd="1" presId="urn:microsoft.com/office/officeart/2005/8/layout/vList2"/>
    <dgm:cxn modelId="{DE4DC990-8836-4EE1-8814-2FC7A7F0B824}" srcId="{6BB48C79-07F7-49C4-88F4-D88C1C5E4971}" destId="{314B33FB-B51D-4DCB-A103-9015DCD89156}" srcOrd="1" destOrd="0" parTransId="{BB2D6E04-4CC2-4F88-A270-A8211F6C19EB}" sibTransId="{3655539D-4FB5-4547-B61B-DC3058830E08}"/>
    <dgm:cxn modelId="{C9E7E59B-6EBE-4491-A7A2-6C664AF5B68D}" srcId="{ED2A51A8-22D0-4620-8304-375AB741E4B2}" destId="{56F337B3-1A34-4A85-971B-B21CBE933202}" srcOrd="2" destOrd="0" parTransId="{CE1EB74F-39AD-4C73-AC99-E943AF4F2754}" sibTransId="{FA4DB612-81F9-4C26-9E3E-AF237CBA40B0}"/>
    <dgm:cxn modelId="{AB518DBA-8FB3-45F5-840F-11BFCC2B6115}" srcId="{08EA7CAA-5C54-4847-B17F-3EA1CA535E39}" destId="{BF6A6FAA-46DD-4F8D-B6CA-73065D8F2847}" srcOrd="0" destOrd="0" parTransId="{FACC3ADD-6F46-4CAA-A3B9-F7D41B3C4A3F}" sibTransId="{F3D63C75-957A-480D-94F8-695503E0D8D0}"/>
    <dgm:cxn modelId="{45E773E0-2F15-42FC-B3A3-A12F4B5AB7F3}" srcId="{3CC7CC1D-6DF3-44BC-A208-0D16BFFC68B9}" destId="{08EA7CAA-5C54-4847-B17F-3EA1CA535E39}" srcOrd="2" destOrd="0" parTransId="{5F85D183-82F1-4E29-BB2B-031A1B9EA079}" sibTransId="{75F39524-37FB-41B0-BCAA-ED499695130C}"/>
    <dgm:cxn modelId="{3B04DDE4-0535-4484-AB68-3DC7F81BF0C2}" srcId="{ED2A51A8-22D0-4620-8304-375AB741E4B2}" destId="{593ACA23-4E2D-4A90-B591-B8938DA2A34C}" srcOrd="1" destOrd="0" parTransId="{169559D8-A668-42C0-BDA6-83495D8047BF}" sibTransId="{280AE9F3-DCC3-4142-8CA1-2207FCD7B5CB}"/>
    <dgm:cxn modelId="{C50A39E9-015A-4BA8-B7AD-7EF69B1FD306}" type="presOf" srcId="{BF6A6FAA-46DD-4F8D-B6CA-73065D8F2847}" destId="{04FA6CE7-D69F-4F41-8945-75C22FE7ADE6}" srcOrd="0" destOrd="0" presId="urn:microsoft.com/office/officeart/2005/8/layout/vList2"/>
    <dgm:cxn modelId="{896018EF-1B2C-4D70-BDE3-381169B0418A}" srcId="{6BB48C79-07F7-49C4-88F4-D88C1C5E4971}" destId="{FA5344D0-911D-4AA6-9B0E-BAD63B55D96E}" srcOrd="2" destOrd="0" parTransId="{722086F9-00AF-419A-A0D8-C1BD4F606841}" sibTransId="{E8D847DA-0509-469A-B0E0-88C49C7EA00F}"/>
    <dgm:cxn modelId="{91804AF0-12D1-4BB2-B43E-D140A60E068E}" srcId="{3CC7CC1D-6DF3-44BC-A208-0D16BFFC68B9}" destId="{6879C790-F4E5-4FBD-99F2-168D57DC1AA2}" srcOrd="3" destOrd="0" parTransId="{8D48014D-9AFB-4BF8-8826-F6A17E6589CD}" sibTransId="{5B6ED5C3-7D57-44B0-A23F-BCDE8AF3CED7}"/>
    <dgm:cxn modelId="{4571D953-C587-41B1-A315-E28D5EB58CA7}" type="presParOf" srcId="{82ED8E96-057E-4CD7-8537-D20F9DABC1C1}" destId="{CD9CB7CE-055B-4720-AD98-0DD5828A79E5}" srcOrd="0" destOrd="0" presId="urn:microsoft.com/office/officeart/2005/8/layout/vList2"/>
    <dgm:cxn modelId="{81826948-6D10-48FD-B719-111B0695FBBF}" type="presParOf" srcId="{82ED8E96-057E-4CD7-8537-D20F9DABC1C1}" destId="{7DDDAE3E-5D66-4435-981C-0271AA4515B5}" srcOrd="1" destOrd="0" presId="urn:microsoft.com/office/officeart/2005/8/layout/vList2"/>
    <dgm:cxn modelId="{0DC01350-6B76-42C9-9EFC-784CD9804A91}" type="presParOf" srcId="{82ED8E96-057E-4CD7-8537-D20F9DABC1C1}" destId="{4A8E80F7-156E-4E64-A223-EA3F3640603E}" srcOrd="2" destOrd="0" presId="urn:microsoft.com/office/officeart/2005/8/layout/vList2"/>
    <dgm:cxn modelId="{BC591580-B9C3-4938-97EE-E8E7A80F8CAF}" type="presParOf" srcId="{82ED8E96-057E-4CD7-8537-D20F9DABC1C1}" destId="{E0B844D7-4D39-48DB-8583-3C11DA378041}" srcOrd="3" destOrd="0" presId="urn:microsoft.com/office/officeart/2005/8/layout/vList2"/>
    <dgm:cxn modelId="{97633676-B951-4FDD-AB31-8AD037169E8E}" type="presParOf" srcId="{82ED8E96-057E-4CD7-8537-D20F9DABC1C1}" destId="{0A60E8D2-B8EB-4A8C-810D-41C216E81FEE}" srcOrd="4" destOrd="0" presId="urn:microsoft.com/office/officeart/2005/8/layout/vList2"/>
    <dgm:cxn modelId="{435D9432-5F18-4D63-AEC2-6EEC80864FFD}" type="presParOf" srcId="{82ED8E96-057E-4CD7-8537-D20F9DABC1C1}" destId="{04FA6CE7-D69F-4F41-8945-75C22FE7ADE6}" srcOrd="5" destOrd="0" presId="urn:microsoft.com/office/officeart/2005/8/layout/vList2"/>
    <dgm:cxn modelId="{E1236756-EAD0-4624-9260-9EBEC08EF5DB}" type="presParOf" srcId="{82ED8E96-057E-4CD7-8537-D20F9DABC1C1}" destId="{C7476BB6-2B24-4D07-824C-F13BA90777E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CB7CE-055B-4720-AD98-0DD5828A79E5}">
      <dsp:nvSpPr>
        <dsp:cNvPr id="0" name=""/>
        <dsp:cNvSpPr/>
      </dsp:nvSpPr>
      <dsp:spPr>
        <a:xfrm>
          <a:off x="0" y="528880"/>
          <a:ext cx="6528816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Introduction</a:t>
          </a:r>
        </a:p>
      </dsp:txBody>
      <dsp:txXfrm>
        <a:off x="26387" y="555267"/>
        <a:ext cx="6476042" cy="487766"/>
      </dsp:txXfrm>
    </dsp:sp>
    <dsp:sp modelId="{7DDDAE3E-5D66-4435-981C-0271AA4515B5}">
      <dsp:nvSpPr>
        <dsp:cNvPr id="0" name=""/>
        <dsp:cNvSpPr/>
      </dsp:nvSpPr>
      <dsp:spPr>
        <a:xfrm>
          <a:off x="0" y="1069420"/>
          <a:ext cx="6528816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The issue?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solution?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Rmarkdown</a:t>
          </a:r>
        </a:p>
      </dsp:txBody>
      <dsp:txXfrm>
        <a:off x="0" y="1069420"/>
        <a:ext cx="6528816" cy="912870"/>
      </dsp:txXfrm>
    </dsp:sp>
    <dsp:sp modelId="{4A8E80F7-156E-4E64-A223-EA3F3640603E}">
      <dsp:nvSpPr>
        <dsp:cNvPr id="0" name=""/>
        <dsp:cNvSpPr/>
      </dsp:nvSpPr>
      <dsp:spPr>
        <a:xfrm>
          <a:off x="0" y="1982290"/>
          <a:ext cx="6528816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Packages and appearance of output</a:t>
          </a:r>
        </a:p>
      </dsp:txBody>
      <dsp:txXfrm>
        <a:off x="26387" y="2008677"/>
        <a:ext cx="6476042" cy="487766"/>
      </dsp:txXfrm>
    </dsp:sp>
    <dsp:sp modelId="{E0B844D7-4D39-48DB-8583-3C11DA378041}">
      <dsp:nvSpPr>
        <dsp:cNvPr id="0" name=""/>
        <dsp:cNvSpPr/>
      </dsp:nvSpPr>
      <dsp:spPr>
        <a:xfrm>
          <a:off x="0" y="2522830"/>
          <a:ext cx="6528816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Flextable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Kable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gt</a:t>
          </a:r>
        </a:p>
      </dsp:txBody>
      <dsp:txXfrm>
        <a:off x="0" y="2522830"/>
        <a:ext cx="6528816" cy="912870"/>
      </dsp:txXfrm>
    </dsp:sp>
    <dsp:sp modelId="{0A60E8D2-B8EB-4A8C-810D-41C216E81FEE}">
      <dsp:nvSpPr>
        <dsp:cNvPr id="0" name=""/>
        <dsp:cNvSpPr/>
      </dsp:nvSpPr>
      <dsp:spPr>
        <a:xfrm>
          <a:off x="0" y="3435700"/>
          <a:ext cx="6528816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Ease of Use</a:t>
          </a:r>
        </a:p>
      </dsp:txBody>
      <dsp:txXfrm>
        <a:off x="26387" y="3462087"/>
        <a:ext cx="6476042" cy="487766"/>
      </dsp:txXfrm>
    </dsp:sp>
    <dsp:sp modelId="{04FA6CE7-D69F-4F41-8945-75C22FE7ADE6}">
      <dsp:nvSpPr>
        <dsp:cNvPr id="0" name=""/>
        <dsp:cNvSpPr/>
      </dsp:nvSpPr>
      <dsp:spPr>
        <a:xfrm>
          <a:off x="0" y="3976240"/>
          <a:ext cx="6528816" cy="608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As R users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For teaching</a:t>
          </a:r>
        </a:p>
      </dsp:txBody>
      <dsp:txXfrm>
        <a:off x="0" y="3976240"/>
        <a:ext cx="6528816" cy="608580"/>
      </dsp:txXfrm>
    </dsp:sp>
    <dsp:sp modelId="{C7476BB6-2B24-4D07-824C-F13BA90777E8}">
      <dsp:nvSpPr>
        <dsp:cNvPr id="0" name=""/>
        <dsp:cNvSpPr/>
      </dsp:nvSpPr>
      <dsp:spPr>
        <a:xfrm>
          <a:off x="0" y="4584820"/>
          <a:ext cx="6528816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Increased complexity of tables &amp; Special features</a:t>
          </a:r>
        </a:p>
      </dsp:txBody>
      <dsp:txXfrm>
        <a:off x="26387" y="4611207"/>
        <a:ext cx="6476042" cy="487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F5547-0BB5-47FA-8C55-D02AA74969B8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8E91A-6A75-4268-ABFD-4D7F9786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1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8E91A-6A75-4268-ABFD-4D7F9786E4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790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8E91A-6A75-4268-ABFD-4D7F9786E4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69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8E91A-6A75-4268-ABFD-4D7F9786E47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476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8E91A-6A75-4268-ABFD-4D7F9786E47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761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8E91A-6A75-4268-ABFD-4D7F9786E47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625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8E91A-6A75-4268-ABFD-4D7F9786E47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3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creativecommons.org/licenses/by-sa/4.0/legalcode" TargetMode="Externa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creativecommons.org/licenses/by-sa/4.0/legalcode" TargetMode="Externa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A88BA71-F943-7144-8291-BFDC46396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3000"/>
                    </a14:imgEffect>
                  </a14:imgLayer>
                </a14:imgProps>
              </a:ext>
            </a:extLst>
          </a:blip>
          <a:srcRect b="2497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A98632-6E9B-724A-BE33-B8B085B90770}"/>
              </a:ext>
            </a:extLst>
          </p:cNvPr>
          <p:cNvSpPr/>
          <p:nvPr/>
        </p:nvSpPr>
        <p:spPr>
          <a:xfrm>
            <a:off x="3525332" y="-1"/>
            <a:ext cx="8666668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D66924-7718-5543-9397-788B32D30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869" y="6064725"/>
            <a:ext cx="2711969" cy="4758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1807B2B-D8AF-CC43-9621-80DA46E64D20}"/>
              </a:ext>
            </a:extLst>
          </p:cNvPr>
          <p:cNvSpPr txBox="1"/>
          <p:nvPr/>
        </p:nvSpPr>
        <p:spPr>
          <a:xfrm>
            <a:off x="3919528" y="6340134"/>
            <a:ext cx="4221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Attribution-ShareAlike 4.0 International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7BF755-AB1A-BE42-8293-A5716BD29FE5}"/>
              </a:ext>
            </a:extLst>
          </p:cNvPr>
          <p:cNvCxnSpPr>
            <a:cxnSpLocks/>
          </p:cNvCxnSpPr>
          <p:nvPr/>
        </p:nvCxnSpPr>
        <p:spPr>
          <a:xfrm flipH="1">
            <a:off x="4176661" y="3988353"/>
            <a:ext cx="1456696" cy="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2AF42-10B0-9A48-9571-3C829913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97863" y="6244659"/>
            <a:ext cx="2090738" cy="365125"/>
          </a:xfrm>
        </p:spPr>
        <p:txBody>
          <a:bodyPr/>
          <a:lstStyle/>
          <a:p>
            <a:fld id="{4697A185-AC36-446F-AFFC-D8750EBA491C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A1FD96B-0733-A745-B2F3-D83FFA10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855" y="1668339"/>
            <a:ext cx="7662983" cy="2141463"/>
          </a:xfrm>
          <a:ln>
            <a:noFill/>
          </a:ln>
        </p:spPr>
        <p:txBody>
          <a:bodyPr anchor="b" anchorCtr="0">
            <a:normAutofit/>
          </a:bodyPr>
          <a:lstStyle>
            <a:lvl1pPr>
              <a:defRPr lang="en-US" sz="6600" dirty="0"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BC9B6C1-E06A-CF4D-86E9-868F84120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2357" y="4504573"/>
            <a:ext cx="7662983" cy="1242769"/>
          </a:xfrm>
        </p:spPr>
        <p:txBody>
          <a:bodyPr>
            <a:noAutofit/>
          </a:bodyPr>
          <a:lstStyle>
            <a:lvl1pPr marL="0" indent="0" algn="l">
              <a:buNone/>
              <a:defRPr sz="32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84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EDE9A2-F659-734E-80DD-3E9217476162}"/>
              </a:ext>
            </a:extLst>
          </p:cNvPr>
          <p:cNvSpPr/>
          <p:nvPr/>
        </p:nvSpPr>
        <p:spPr>
          <a:xfrm>
            <a:off x="4284570" y="0"/>
            <a:ext cx="7907429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B1DC-6323-2C4F-9C96-B852C977B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896" y="440827"/>
            <a:ext cx="6528816" cy="5654241"/>
          </a:xfrm>
        </p:spPr>
        <p:txBody>
          <a:bodyPr lIns="90000" anchor="ctr"/>
          <a:lstStyle>
            <a:lvl1pPr>
              <a:lnSpc>
                <a:spcPct val="110000"/>
              </a:lnSpc>
              <a:spcBef>
                <a:spcPts val="0"/>
              </a:spcBef>
              <a:buSzPct val="120000"/>
              <a:defRPr sz="2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2000"/>
            </a:lvl2pPr>
            <a:lvl3pPr>
              <a:lnSpc>
                <a:spcPct val="110000"/>
              </a:lnSpc>
              <a:spcBef>
                <a:spcPts val="0"/>
              </a:spcBef>
              <a:defRPr sz="2000"/>
            </a:lvl3pPr>
            <a:lvl4pPr>
              <a:lnSpc>
                <a:spcPct val="110000"/>
              </a:lnSpc>
              <a:spcBef>
                <a:spcPts val="0"/>
              </a:spcBef>
              <a:defRPr sz="2000"/>
            </a:lvl4pPr>
            <a:lvl5pPr>
              <a:lnSpc>
                <a:spcPct val="1100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60B29-20B8-5F40-90F6-9F7CD8AD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82896" y="6105480"/>
            <a:ext cx="2061601" cy="375537"/>
          </a:xfrm>
        </p:spPr>
        <p:txBody>
          <a:bodyPr/>
          <a:lstStyle/>
          <a:p>
            <a:fld id="{4697A185-AC36-446F-AFFC-D8750EBA491C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98B9E-187C-0641-86A2-374CB624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44497" y="6105480"/>
            <a:ext cx="399366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EDD09-6B66-974C-8395-7A9D9B58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8165" y="6105480"/>
            <a:ext cx="947093" cy="365125"/>
          </a:xfrm>
        </p:spPr>
        <p:txBody>
          <a:bodyPr/>
          <a:lstStyle/>
          <a:p>
            <a:fld id="{0441BD07-7DFF-4950-9824-840D4184F34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F6A9EA-C2A7-7643-BEFA-B69BDBBB7604}"/>
              </a:ext>
            </a:extLst>
          </p:cNvPr>
          <p:cNvSpPr/>
          <p:nvPr/>
        </p:nvSpPr>
        <p:spPr>
          <a:xfrm>
            <a:off x="-8461" y="0"/>
            <a:ext cx="429303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A3F56-6D27-1E48-8A26-B8A29496C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47" y="440827"/>
            <a:ext cx="3310128" cy="5287670"/>
          </a:xfrm>
        </p:spPr>
        <p:txBody>
          <a:bodyPr lIns="90000" tIns="46800" anchor="ctr" anchorCtr="0">
            <a:norm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733997-B744-5741-AA48-A516D079F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76" y="6116578"/>
            <a:ext cx="1712976" cy="30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32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/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1A2B92-027D-F549-8DC7-6258F32BA707}"/>
              </a:ext>
            </a:extLst>
          </p:cNvPr>
          <p:cNvSpPr/>
          <p:nvPr/>
        </p:nvSpPr>
        <p:spPr>
          <a:xfrm>
            <a:off x="-8461" y="-12272"/>
            <a:ext cx="12200461" cy="529087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6C637-2CA2-9949-A9E1-2B55B6953881}"/>
              </a:ext>
            </a:extLst>
          </p:cNvPr>
          <p:cNvSpPr/>
          <p:nvPr/>
        </p:nvSpPr>
        <p:spPr>
          <a:xfrm>
            <a:off x="-8461" y="1236458"/>
            <a:ext cx="12200461" cy="56215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740000" sx="102000" sy="102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88E63C-7146-544E-B0BE-791D359D5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914" y="6363164"/>
            <a:ext cx="1428821" cy="25073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46D6E-F249-794B-9469-535E1F952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671" y="1521074"/>
            <a:ext cx="11355064" cy="4556442"/>
          </a:xfrm>
        </p:spPr>
        <p:txBody>
          <a:bodyPr lIns="9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680E4-47F0-B04B-8CFD-4DC7948C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671" y="6297757"/>
            <a:ext cx="2319338" cy="365125"/>
          </a:xfrm>
        </p:spPr>
        <p:txBody>
          <a:bodyPr anchor="b"/>
          <a:lstStyle/>
          <a:p>
            <a:fld id="{4697A185-AC36-446F-AFFC-D8750EBA491C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99D2B-89B6-394F-87B5-671C3DF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2607" y="6297757"/>
            <a:ext cx="3479007" cy="365125"/>
          </a:xfrm>
        </p:spPr>
        <p:txBody>
          <a:bodyPr anchor="b"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B2DE6-CD2C-0E43-BF69-7B8CF8E9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213" y="6297757"/>
            <a:ext cx="2319338" cy="365125"/>
          </a:xfrm>
        </p:spPr>
        <p:txBody>
          <a:bodyPr anchor="b"/>
          <a:lstStyle/>
          <a:p>
            <a:fld id="{0441BD07-7DFF-4950-9824-840D4184F34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6D1C9-5344-7049-9AB9-81143B58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70" y="131133"/>
            <a:ext cx="11355063" cy="11053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6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4D7538-5F79-6244-8BAE-06CD970E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A185-AC36-446F-AFFC-D8750EBA491C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B099F-84DD-7741-A646-247138C6E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4FB99-1B8A-2B4E-A2D8-9591099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BD07-7DFF-4950-9824-840D4184F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A88BA71-F943-7144-8291-BFDC46396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3000"/>
                    </a14:imgEffect>
                  </a14:imgLayer>
                </a14:imgProps>
              </a:ext>
            </a:extLst>
          </a:blip>
          <a:srcRect b="2497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9F98486-DCCD-FF44-8EF3-D2182B79B1CF}"/>
              </a:ext>
            </a:extLst>
          </p:cNvPr>
          <p:cNvSpPr/>
          <p:nvPr/>
        </p:nvSpPr>
        <p:spPr>
          <a:xfrm>
            <a:off x="0" y="5596856"/>
            <a:ext cx="12192000" cy="126114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8E417D-2A1A-9A4A-A871-99CF87E6A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438" y="6175704"/>
            <a:ext cx="2156670" cy="3784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10D0ED8-F780-E94A-80A3-42700BC94782}"/>
              </a:ext>
            </a:extLst>
          </p:cNvPr>
          <p:cNvSpPr txBox="1"/>
          <p:nvPr/>
        </p:nvSpPr>
        <p:spPr>
          <a:xfrm>
            <a:off x="7715522" y="6288723"/>
            <a:ext cx="4221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Attribution-ShareAlike 4.0 International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6B3B19-201F-7348-A518-8545BF991447}"/>
              </a:ext>
            </a:extLst>
          </p:cNvPr>
          <p:cNvCxnSpPr>
            <a:cxnSpLocks/>
          </p:cNvCxnSpPr>
          <p:nvPr/>
        </p:nvCxnSpPr>
        <p:spPr>
          <a:xfrm>
            <a:off x="1436317" y="1538656"/>
            <a:ext cx="0" cy="252710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2AF42-10B0-9A48-9571-3C829913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97863" y="6244659"/>
            <a:ext cx="2090738" cy="365125"/>
          </a:xfrm>
        </p:spPr>
        <p:txBody>
          <a:bodyPr/>
          <a:lstStyle/>
          <a:p>
            <a:fld id="{4697A185-AC36-446F-AFFC-D8750EBA491C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A1FD96B-0733-A745-B2F3-D83FFA10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363" y="1231184"/>
            <a:ext cx="7334800" cy="2141463"/>
          </a:xfrm>
          <a:ln>
            <a:noFill/>
          </a:ln>
        </p:spPr>
        <p:txBody>
          <a:bodyPr anchor="b" anchorCtr="0">
            <a:normAutofit/>
          </a:bodyPr>
          <a:lstStyle>
            <a:lvl1pPr>
              <a:defRPr lang="en-US" sz="66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BC9B6C1-E06A-CF4D-86E9-868F84120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343" y="3589573"/>
            <a:ext cx="7355820" cy="569067"/>
          </a:xfrm>
        </p:spPr>
        <p:txBody>
          <a:bodyPr>
            <a:no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31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09B01-23F5-F346-B24D-7AA19B8B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0912"/>
            <a:ext cx="10916907" cy="1105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EE05F-F78F-0D48-8887-C53654C39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916906" cy="3981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3C7B4-2B6E-B649-A283-23AE6B7A4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94" y="6077516"/>
            <a:ext cx="2319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7A185-AC36-446F-AFFC-D8750EBA491C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72EB5-F374-6B40-BF2A-1423618BF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19834" y="6077516"/>
            <a:ext cx="347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4B805-EFE3-3E45-9C7F-69BAA91A2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42137" y="6077516"/>
            <a:ext cx="2319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1BD07-7DFF-4950-9824-840D4184F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29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en-US" sz="2000" b="0" i="0" kern="1200" dirty="0" smtClean="0">
          <a:solidFill>
            <a:srgbClr val="2B2B2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800" b="0" i="0" kern="1200">
          <a:solidFill>
            <a:srgbClr val="2B2B2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b="0" i="0" kern="1200">
          <a:solidFill>
            <a:srgbClr val="2B2B2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rgbClr val="2B2B2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rgbClr val="2B2B2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gt.rstudio.com/reference/fmt_datetime.html" TargetMode="External"/><Relationship Id="rId3" Type="http://schemas.openxmlformats.org/officeDocument/2006/relationships/hyperlink" Target="https://gt.rstudio.com/reference/fmt_scientific.html" TargetMode="External"/><Relationship Id="rId7" Type="http://schemas.openxmlformats.org/officeDocument/2006/relationships/hyperlink" Target="https://gt.rstudio.com/reference/fmt_time.html" TargetMode="External"/><Relationship Id="rId2" Type="http://schemas.openxmlformats.org/officeDocument/2006/relationships/hyperlink" Target="https://gt.rstudio.com/reference/fmt_number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t.rstudio.com/reference/fmt_date.html" TargetMode="External"/><Relationship Id="rId5" Type="http://schemas.openxmlformats.org/officeDocument/2006/relationships/hyperlink" Target="https://gt.rstudio.com/reference/fmt_currency.html" TargetMode="External"/><Relationship Id="rId4" Type="http://schemas.openxmlformats.org/officeDocument/2006/relationships/hyperlink" Target="https://gt.rstudio.com/reference/fmt_percent.html" TargetMode="External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t.rstudio.com/" TargetMode="External"/><Relationship Id="rId2" Type="http://schemas.openxmlformats.org/officeDocument/2006/relationships/hyperlink" Target="https://davidgohel.github.io/flextable/articles/overview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an.r-project.org/web/packages/kableExtra/vignettes/awesome_table_in_html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0EEA-E004-49AD-963B-0C6DD1D7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Exporting Tables from R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2FF2D-8263-4741-9115-039B69955F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 Thomson</a:t>
            </a:r>
          </a:p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951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87D56B-26C8-4368-8324-D48B56ACBB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r="6916"/>
          <a:stretch/>
        </p:blipFill>
        <p:spPr>
          <a:xfrm>
            <a:off x="190413" y="1712479"/>
            <a:ext cx="5200294" cy="43891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CE0C23-F8E9-471F-A572-5E8BB14EAF76}"/>
              </a:ext>
            </a:extLst>
          </p:cNvPr>
          <p:cNvSpPr txBox="1"/>
          <p:nvPr/>
        </p:nvSpPr>
        <p:spPr>
          <a:xfrm>
            <a:off x="5390706" y="1424245"/>
            <a:ext cx="6801294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A$Group</a:t>
            </a:r>
            <a:r>
              <a:rPr lang="en-US" sz="1100" dirty="0"/>
              <a:t> &lt;- c(rep("State", 4), rep("Partner", 7), "Overall") </a:t>
            </a:r>
          </a:p>
          <a:p>
            <a:r>
              <a:rPr lang="en-US" sz="1100" dirty="0"/>
              <a:t>A &lt;- </a:t>
            </a:r>
            <a:r>
              <a:rPr lang="en-US" sz="1100" dirty="0" err="1"/>
              <a:t>as_grouped_data</a:t>
            </a:r>
            <a:r>
              <a:rPr lang="en-US" sz="1100" dirty="0"/>
              <a:t>(x = A,</a:t>
            </a:r>
          </a:p>
          <a:p>
            <a:r>
              <a:rPr lang="en-US" sz="1100" dirty="0"/>
              <a:t>                       groups = c("Group"), columns = NULL)</a:t>
            </a:r>
          </a:p>
          <a:p>
            <a:endParaRPr lang="en-US" sz="1100" dirty="0"/>
          </a:p>
          <a:p>
            <a:r>
              <a:rPr lang="en-US" sz="1100" dirty="0"/>
              <a:t>  A[is.na(A)] = " “</a:t>
            </a:r>
          </a:p>
          <a:p>
            <a:endParaRPr lang="en-US" sz="1100" dirty="0"/>
          </a:p>
          <a:p>
            <a:r>
              <a:rPr lang="en-US" sz="1100" dirty="0"/>
              <a:t>  </a:t>
            </a:r>
            <a:r>
              <a:rPr lang="en-US" sz="1100" dirty="0" err="1"/>
              <a:t>border_h</a:t>
            </a:r>
            <a:r>
              <a:rPr lang="en-US" sz="1100" dirty="0"/>
              <a:t> = officer::</a:t>
            </a:r>
            <a:r>
              <a:rPr lang="en-US" sz="1100" dirty="0" err="1"/>
              <a:t>fp_border</a:t>
            </a:r>
            <a:r>
              <a:rPr lang="en-US" sz="1100" dirty="0"/>
              <a:t>(color="gray")</a:t>
            </a:r>
          </a:p>
          <a:p>
            <a:endParaRPr lang="en-US" sz="1100" dirty="0"/>
          </a:p>
          <a:p>
            <a:r>
              <a:rPr lang="en-US" sz="1100" dirty="0"/>
              <a:t>  t &lt;- </a:t>
            </a:r>
            <a:r>
              <a:rPr lang="en-US" sz="1100" dirty="0" err="1"/>
              <a:t>flextable</a:t>
            </a:r>
            <a:r>
              <a:rPr lang="en-US" sz="1100" dirty="0"/>
              <a:t>(A)</a:t>
            </a:r>
          </a:p>
          <a:p>
            <a:endParaRPr lang="en-US" sz="1100" dirty="0"/>
          </a:p>
          <a:p>
            <a:r>
              <a:rPr lang="en-US" sz="1100" dirty="0"/>
              <a:t>  t &lt;- </a:t>
            </a:r>
            <a:r>
              <a:rPr lang="en-US" sz="1100" dirty="0" err="1"/>
              <a:t>set_header_labels</a:t>
            </a:r>
            <a:r>
              <a:rPr lang="en-US" sz="1100" dirty="0"/>
              <a:t>(t, values = list(Group = "Group", </a:t>
            </a:r>
          </a:p>
          <a:p>
            <a:r>
              <a:rPr lang="en-US" sz="1100" dirty="0"/>
              <a:t>                                       `Sub-Group` = "Sub-group",</a:t>
            </a:r>
          </a:p>
          <a:p>
            <a:r>
              <a:rPr lang="en-US" sz="1100" dirty="0"/>
              <a:t>                                       `Mean (Farm` = </a:t>
            </a:r>
            <a:r>
              <a:rPr lang="en-US" sz="1100" dirty="0" err="1"/>
              <a:t>str_wrap</a:t>
            </a:r>
            <a:r>
              <a:rPr lang="en-US" sz="1100" dirty="0"/>
              <a:t>("Farm Area (Mean)",7), </a:t>
            </a:r>
          </a:p>
          <a:p>
            <a:r>
              <a:rPr lang="en-US" sz="1100" dirty="0"/>
              <a:t>                                       `Median (Farm)` = </a:t>
            </a:r>
            <a:r>
              <a:rPr lang="en-US" sz="1100" dirty="0" err="1"/>
              <a:t>str_wrap</a:t>
            </a:r>
            <a:r>
              <a:rPr lang="en-US" sz="1100" dirty="0"/>
              <a:t>("Farm Area (Median)",7),</a:t>
            </a:r>
          </a:p>
          <a:p>
            <a:r>
              <a:rPr lang="en-US" sz="1100" dirty="0"/>
              <a:t>                                       `Mean (</a:t>
            </a:r>
            <a:r>
              <a:rPr lang="en-US" sz="1100" dirty="0" err="1"/>
              <a:t>Cottton</a:t>
            </a:r>
            <a:r>
              <a:rPr lang="en-US" sz="1100" dirty="0"/>
              <a:t>)` = </a:t>
            </a:r>
            <a:r>
              <a:rPr lang="en-US" sz="1100" dirty="0" err="1"/>
              <a:t>str_wrap</a:t>
            </a:r>
            <a:r>
              <a:rPr lang="en-US" sz="1100" dirty="0"/>
              <a:t>("Cotton Area (Mean)",7),</a:t>
            </a:r>
          </a:p>
          <a:p>
            <a:r>
              <a:rPr lang="en-US" sz="1100" dirty="0"/>
              <a:t>                                       `Median (Cotton)` = </a:t>
            </a:r>
            <a:r>
              <a:rPr lang="en-US" sz="1100" dirty="0" err="1"/>
              <a:t>str_wrap</a:t>
            </a:r>
            <a:r>
              <a:rPr lang="en-US" sz="1100" dirty="0"/>
              <a:t>("Cotton Area (Median)",7),</a:t>
            </a:r>
          </a:p>
          <a:p>
            <a:r>
              <a:rPr lang="en-US" sz="1100" dirty="0"/>
              <a:t>                                       `Mean (%Cotton)` = </a:t>
            </a:r>
            <a:r>
              <a:rPr lang="en-US" sz="1100" dirty="0" err="1"/>
              <a:t>str_wrap</a:t>
            </a:r>
            <a:r>
              <a:rPr lang="en-US" sz="1100" dirty="0"/>
              <a:t>("Cotton Area as % of Farm Area (Mean)",12), </a:t>
            </a:r>
          </a:p>
          <a:p>
            <a:r>
              <a:rPr lang="en-US" sz="1100" dirty="0"/>
              <a:t>                                       `Median (%Cotton)` = </a:t>
            </a:r>
            <a:r>
              <a:rPr lang="en-US" sz="1100" dirty="0" err="1"/>
              <a:t>str_wrap</a:t>
            </a:r>
            <a:r>
              <a:rPr lang="en-US" sz="1100" dirty="0"/>
              <a:t>("Cotton Area as % of Farm Area (Median)",12),</a:t>
            </a:r>
          </a:p>
          <a:p>
            <a:r>
              <a:rPr lang="en-US" sz="1100" dirty="0"/>
              <a:t>                                        N = "N"))</a:t>
            </a:r>
          </a:p>
          <a:p>
            <a:endParaRPr lang="en-US" sz="1100" dirty="0"/>
          </a:p>
          <a:p>
            <a:r>
              <a:rPr lang="en-US" sz="1100" dirty="0"/>
              <a:t>  t &lt; -</a:t>
            </a:r>
            <a:r>
              <a:rPr lang="en-US" sz="1100" dirty="0" err="1"/>
              <a:t>fontsize</a:t>
            </a:r>
            <a:r>
              <a:rPr lang="en-US" sz="1100" dirty="0"/>
              <a:t>(t, size = 9, part = "all")</a:t>
            </a:r>
          </a:p>
          <a:p>
            <a:endParaRPr lang="en-US" sz="1100" dirty="0"/>
          </a:p>
          <a:p>
            <a:r>
              <a:rPr lang="en-US" sz="1100" dirty="0"/>
              <a:t>  t &lt;- width(t, width = 0.90)</a:t>
            </a:r>
          </a:p>
          <a:p>
            <a:endParaRPr lang="en-US" sz="1100" dirty="0"/>
          </a:p>
          <a:p>
            <a:r>
              <a:rPr lang="en-US" sz="1100" dirty="0"/>
              <a:t>  t &lt;- </a:t>
            </a:r>
            <a:r>
              <a:rPr lang="en-US" sz="1100" dirty="0" err="1"/>
              <a:t>add_header_lines</a:t>
            </a:r>
            <a:r>
              <a:rPr lang="en-US" sz="1100" dirty="0"/>
              <a:t>(t, values = "Farm Area (Acre), Cotton Area (Acre), Cotton Area as % of Farm Area“)</a:t>
            </a:r>
          </a:p>
          <a:p>
            <a:endParaRPr lang="en-US" sz="1100" dirty="0"/>
          </a:p>
          <a:p>
            <a:r>
              <a:rPr lang="en-US" sz="1100" dirty="0"/>
              <a:t>  t &lt;- </a:t>
            </a:r>
            <a:r>
              <a:rPr lang="en-US" sz="1100" dirty="0" err="1"/>
              <a:t>border_inner_h</a:t>
            </a:r>
            <a:r>
              <a:rPr lang="en-US" sz="1100" dirty="0"/>
              <a:t>(t, part="body", border = </a:t>
            </a:r>
            <a:r>
              <a:rPr lang="en-US" sz="1100" dirty="0" err="1"/>
              <a:t>border_h</a:t>
            </a:r>
            <a:r>
              <a:rPr lang="en-US" sz="1100" dirty="0"/>
              <a:t> )</a:t>
            </a:r>
          </a:p>
          <a:p>
            <a:endParaRPr lang="en-US" sz="1100" dirty="0"/>
          </a:p>
          <a:p>
            <a:r>
              <a:rPr lang="en-US" sz="1100" dirty="0"/>
              <a:t>  t</a:t>
            </a:r>
            <a:endParaRPr lang="en-GB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3E3D77-78E5-4F25-BD95-A0B06F7C4E1E}"/>
              </a:ext>
            </a:extLst>
          </p:cNvPr>
          <p:cNvSpPr txBox="1"/>
          <p:nvPr/>
        </p:nvSpPr>
        <p:spPr>
          <a:xfrm>
            <a:off x="327838" y="432386"/>
            <a:ext cx="11536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output regardless of format </a:t>
            </a:r>
            <a:r>
              <a:rPr lang="en-US" dirty="0" err="1"/>
              <a:t>i.e</a:t>
            </a:r>
            <a:r>
              <a:rPr lang="en-US" dirty="0"/>
              <a:t> html and word will look the same. (pdf requires and additional package but not too complicated)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14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202098-A049-40FC-8F70-2B5E6B79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672" y="1521074"/>
            <a:ext cx="6738242" cy="4556442"/>
          </a:xfrm>
        </p:spPr>
        <p:txBody>
          <a:bodyPr>
            <a:normAutofit/>
          </a:bodyPr>
          <a:lstStyle/>
          <a:p>
            <a:r>
              <a:rPr lang="en-US" sz="2800" dirty="0"/>
              <a:t>Kable is the more technical alternative with greater focus on building HTML tables </a:t>
            </a:r>
          </a:p>
          <a:p>
            <a:pPr lvl="1"/>
            <a:r>
              <a:rPr lang="en-US" sz="2000" dirty="0"/>
              <a:t>Can produce other formats</a:t>
            </a:r>
          </a:p>
          <a:p>
            <a:pPr lvl="1"/>
            <a:r>
              <a:rPr lang="en-US" sz="2000" dirty="0"/>
              <a:t>However some tweaks are needed depending on your format unlike with </a:t>
            </a:r>
            <a:r>
              <a:rPr lang="en-US" sz="2000" dirty="0" err="1"/>
              <a:t>flextable</a:t>
            </a:r>
            <a:endParaRPr lang="en-US" sz="2000" dirty="0"/>
          </a:p>
          <a:p>
            <a:pPr lvl="1"/>
            <a:r>
              <a:rPr lang="en-US" sz="2000" dirty="0"/>
              <a:t>Similarly quite flexible with additional specs for HTML</a:t>
            </a:r>
          </a:p>
          <a:p>
            <a:pPr lvl="1"/>
            <a:r>
              <a:rPr lang="en-US" sz="2000" dirty="0"/>
              <a:t>Can get a very basic table in Word using just </a:t>
            </a:r>
            <a:r>
              <a:rPr lang="en-US" sz="2000" u="sng" dirty="0" err="1"/>
              <a:t>knitr</a:t>
            </a:r>
            <a:r>
              <a:rPr lang="en-US" sz="2000" u="sng" dirty="0"/>
              <a:t>::</a:t>
            </a:r>
            <a:r>
              <a:rPr lang="en-US" sz="2000" u="sng" dirty="0" err="1"/>
              <a:t>kable</a:t>
            </a:r>
            <a:r>
              <a:rPr lang="en-US" sz="2000" u="sng" dirty="0"/>
              <a:t>(</a:t>
            </a:r>
            <a:r>
              <a:rPr lang="en-US" sz="2000" u="sng" dirty="0" err="1"/>
              <a:t>data.frame</a:t>
            </a:r>
            <a:r>
              <a:rPr lang="en-US" sz="2000" u="sng" dirty="0"/>
              <a:t>) </a:t>
            </a:r>
            <a:r>
              <a:rPr lang="en-US" sz="2000" dirty="0"/>
              <a:t>(Sam’s preferred option)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07F412-FD62-4294-9E1B-89406EF1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Kable/</a:t>
            </a:r>
            <a:r>
              <a:rPr lang="en-US" dirty="0" err="1"/>
              <a:t>kableExtra</a:t>
            </a:r>
            <a:endParaRPr lang="en-GB" dirty="0"/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E113EB6E-0F85-49C0-B609-8BBBCBC89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252" y="1169171"/>
            <a:ext cx="3922143" cy="451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73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A74B87-D741-498E-89E1-A76C0186E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671" y="1521074"/>
            <a:ext cx="11525310" cy="455644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Knitr</a:t>
            </a:r>
            <a:r>
              <a:rPr lang="en-US" dirty="0"/>
              <a:t>::</a:t>
            </a:r>
            <a:r>
              <a:rPr lang="en-US" dirty="0" err="1"/>
              <a:t>kable</a:t>
            </a:r>
            <a:r>
              <a:rPr lang="en-US" dirty="0"/>
              <a:t>(x, format (set format of table), some formatting arguments (names, align, etc.)%&gt;%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1500" dirty="0"/>
              <a:t>	</a:t>
            </a:r>
            <a:r>
              <a:rPr lang="en-US" sz="1500" dirty="0" err="1"/>
              <a:t>kable_styling</a:t>
            </a:r>
            <a:r>
              <a:rPr lang="en-US" sz="1500" dirty="0"/>
              <a:t>()%&gt;%</a:t>
            </a:r>
            <a:br>
              <a:rPr lang="en-US" sz="1500" dirty="0"/>
            </a:br>
            <a:r>
              <a:rPr lang="en-US" sz="1500" dirty="0"/>
              <a:t>		</a:t>
            </a:r>
            <a:r>
              <a:rPr lang="en-US" sz="1500" dirty="0" err="1"/>
              <a:t>column_spec</a:t>
            </a:r>
            <a:r>
              <a:rPr lang="en-US" sz="1500" dirty="0"/>
              <a:t>()%&gt;%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1500" dirty="0"/>
              <a:t>			</a:t>
            </a:r>
            <a:r>
              <a:rPr lang="en-US" sz="1500" dirty="0" err="1"/>
              <a:t>row_spec</a:t>
            </a:r>
            <a:r>
              <a:rPr lang="en-US" sz="1500" dirty="0"/>
              <a:t>()%&gt;%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1500" dirty="0"/>
              <a:t>				</a:t>
            </a:r>
            <a:r>
              <a:rPr lang="en-US" sz="1500" dirty="0" err="1"/>
              <a:t>collapse_rows</a:t>
            </a:r>
            <a:r>
              <a:rPr lang="en-US" sz="1500" dirty="0"/>
              <a:t>()%&gt;%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1500" dirty="0"/>
              <a:t>					footnote()%&gt;%</a:t>
            </a:r>
          </a:p>
          <a:p>
            <a:r>
              <a:rPr lang="en-US" dirty="0"/>
              <a:t>General flow works in similar fashion to tidyverse and functions tend to be simple to remember</a:t>
            </a:r>
          </a:p>
          <a:p>
            <a:r>
              <a:rPr lang="en-US" dirty="0"/>
              <a:t>Difficulty comes largely from the issue with format of output (format = “latex”, “html”, “markdown”, “</a:t>
            </a:r>
            <a:r>
              <a:rPr lang="en-US" dirty="0" err="1"/>
              <a:t>pandoc</a:t>
            </a:r>
            <a:r>
              <a:rPr lang="en-US" dirty="0"/>
              <a:t>” and “rat”)</a:t>
            </a:r>
          </a:p>
          <a:p>
            <a:pPr lvl="1"/>
            <a:r>
              <a:rPr lang="en-US" dirty="0"/>
              <a:t>This changes what is and is not possible, word especially limited</a:t>
            </a:r>
          </a:p>
          <a:p>
            <a:pPr lvl="1"/>
            <a:r>
              <a:rPr lang="en-US" dirty="0" err="1"/>
              <a:t>KableExtra</a:t>
            </a:r>
            <a:r>
              <a:rPr lang="en-US" dirty="0"/>
              <a:t> optimized for HTML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8E09B4-C7C3-4566-A2DF-C984DD9EA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Kable/</a:t>
            </a:r>
            <a:r>
              <a:rPr lang="en-US" dirty="0" err="1"/>
              <a:t>KableExtra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1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25217B-669D-416D-A253-03BDF86C79EE}"/>
              </a:ext>
            </a:extLst>
          </p:cNvPr>
          <p:cNvSpPr txBox="1"/>
          <p:nvPr/>
        </p:nvSpPr>
        <p:spPr>
          <a:xfrm>
            <a:off x="6347638" y="2115350"/>
            <a:ext cx="504150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knitr</a:t>
            </a:r>
            <a:r>
              <a:rPr lang="en-US" sz="1400" dirty="0"/>
              <a:t>::</a:t>
            </a:r>
            <a:r>
              <a:rPr lang="en-US" sz="1400" dirty="0" err="1"/>
              <a:t>kable</a:t>
            </a:r>
            <a:r>
              <a:rPr lang="en-US" sz="1400" dirty="0"/>
              <a:t>(A,</a:t>
            </a:r>
          </a:p>
          <a:p>
            <a:r>
              <a:rPr lang="en-US" sz="1400" dirty="0"/>
              <a:t>             "html",</a:t>
            </a:r>
          </a:p>
          <a:p>
            <a:r>
              <a:rPr lang="en-US" sz="1400" dirty="0"/>
              <a:t>             </a:t>
            </a:r>
            <a:r>
              <a:rPr lang="en-US" sz="1400" dirty="0" err="1"/>
              <a:t>col.names</a:t>
            </a:r>
            <a:r>
              <a:rPr lang="en-US" sz="1400" dirty="0"/>
              <a:t> = c("Sub-group", </a:t>
            </a:r>
          </a:p>
          <a:p>
            <a:r>
              <a:rPr lang="en-US" sz="1400" dirty="0"/>
              <a:t>                           "Farm Area (Mean)",</a:t>
            </a:r>
          </a:p>
          <a:p>
            <a:r>
              <a:rPr lang="en-US" sz="1400" dirty="0"/>
              <a:t>                           "Farm Area (Median)", </a:t>
            </a:r>
          </a:p>
          <a:p>
            <a:r>
              <a:rPr lang="en-US" sz="1400" dirty="0"/>
              <a:t>                           "Cotton Area (Mean)",</a:t>
            </a:r>
          </a:p>
          <a:p>
            <a:r>
              <a:rPr lang="en-US" sz="1400" dirty="0"/>
              <a:t>                           "Cotton Area (Median)",</a:t>
            </a:r>
          </a:p>
          <a:p>
            <a:r>
              <a:rPr lang="en-US" sz="1400" dirty="0"/>
              <a:t>                           "Cotton Area as % of Farm Area (Mean)",</a:t>
            </a:r>
          </a:p>
          <a:p>
            <a:r>
              <a:rPr lang="en-US" sz="1400" dirty="0"/>
              <a:t>                           "Cotton Area (Median)",</a:t>
            </a:r>
          </a:p>
          <a:p>
            <a:r>
              <a:rPr lang="en-US" sz="1400" dirty="0"/>
              <a:t>                           "N"),</a:t>
            </a:r>
          </a:p>
          <a:p>
            <a:r>
              <a:rPr lang="en-US" sz="1400" dirty="0"/>
              <a:t>             caption = "Farm Area (Acre), Cotton Area (Acre), Cotton Area as % of Farm Area")%&gt;%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kable_styling</a:t>
            </a:r>
            <a:r>
              <a:rPr lang="en-US" sz="1400" dirty="0"/>
              <a:t>(</a:t>
            </a:r>
            <a:r>
              <a:rPr lang="en-US" sz="1400" dirty="0" err="1"/>
              <a:t>font_size</a:t>
            </a:r>
            <a:r>
              <a:rPr lang="en-US" sz="1400" dirty="0"/>
              <a:t> = 9,</a:t>
            </a:r>
          </a:p>
          <a:p>
            <a:r>
              <a:rPr lang="en-US" sz="1400" dirty="0"/>
              <a:t>                </a:t>
            </a:r>
            <a:r>
              <a:rPr lang="en-US" sz="1400" dirty="0" err="1"/>
              <a:t>bootstrap_options</a:t>
            </a:r>
            <a:r>
              <a:rPr lang="en-US" sz="1400" dirty="0"/>
              <a:t> = c("striped"))%&gt;%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pack_rows</a:t>
            </a:r>
            <a:r>
              <a:rPr lang="en-US" sz="1400" dirty="0"/>
              <a:t>(</a:t>
            </a:r>
            <a:r>
              <a:rPr lang="en-US" sz="1400" dirty="0" err="1"/>
              <a:t>group_label</a:t>
            </a:r>
            <a:r>
              <a:rPr lang="en-US" sz="1400" dirty="0"/>
              <a:t> = "State", 1, 4)%&gt;%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pack_rows</a:t>
            </a:r>
            <a:r>
              <a:rPr lang="en-US" sz="1400" dirty="0"/>
              <a:t>(</a:t>
            </a:r>
            <a:r>
              <a:rPr lang="en-US" sz="1400" dirty="0" err="1"/>
              <a:t>group_label</a:t>
            </a:r>
            <a:r>
              <a:rPr lang="en-US" sz="1400" dirty="0"/>
              <a:t> = "Partner", 5, 11)%&gt;%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pack_rows</a:t>
            </a:r>
            <a:r>
              <a:rPr lang="en-US" sz="1400" dirty="0"/>
              <a:t>(</a:t>
            </a:r>
            <a:r>
              <a:rPr lang="en-US" sz="1400" dirty="0" err="1"/>
              <a:t>group_label</a:t>
            </a:r>
            <a:r>
              <a:rPr lang="en-US" sz="1400" dirty="0"/>
              <a:t> = "Overall",12, 12)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506123-F931-4F09-8025-36DB369E8796}"/>
              </a:ext>
            </a:extLst>
          </p:cNvPr>
          <p:cNvSpPr txBox="1"/>
          <p:nvPr/>
        </p:nvSpPr>
        <p:spPr>
          <a:xfrm>
            <a:off x="538716" y="425302"/>
            <a:ext cx="1110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Optimized for html, requires no direct formatting of width (can be responsive), looks very tidy and all features are available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3910F-AF8C-E814-7FD7-AE7AC060C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30" y="2228850"/>
            <a:ext cx="5853793" cy="320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54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5E9F60-7862-4B72-AC33-F845C1584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671" y="1521074"/>
            <a:ext cx="11355064" cy="2425284"/>
          </a:xfrm>
        </p:spPr>
        <p:txBody>
          <a:bodyPr/>
          <a:lstStyle/>
          <a:p>
            <a:r>
              <a:rPr lang="en-US" dirty="0"/>
              <a:t>More recent package that only works fully with html and some limited capability to pdf</a:t>
            </a:r>
          </a:p>
          <a:p>
            <a:r>
              <a:rPr lang="en-US" dirty="0"/>
              <a:t>Designed to be thought of as the ggplot2 but for tables</a:t>
            </a:r>
          </a:p>
          <a:p>
            <a:r>
              <a:rPr lang="en-US" dirty="0"/>
              <a:t>Works in a similar fashion to tidyverse by “adhering to the tidyverse style guide”</a:t>
            </a:r>
          </a:p>
          <a:p>
            <a:r>
              <a:rPr lang="en-US" dirty="0"/>
              <a:t>Attempts to simplify some of the more complicated aspects such as grouping of rows and columns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99FCEA-9D36-44C3-B071-A8EB2ED13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6AE9B-F62C-4E5F-8E2A-5A155F038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83" t="37760" r="5220" b="38306"/>
          <a:stretch/>
        </p:blipFill>
        <p:spPr>
          <a:xfrm>
            <a:off x="1516400" y="3769895"/>
            <a:ext cx="9023263" cy="263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F89ED2-7C61-4EC4-9DB7-CDA795A5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gt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4A8E9C-D74D-4A47-A38D-59052188C3EE}"/>
              </a:ext>
            </a:extLst>
          </p:cNvPr>
          <p:cNvSpPr txBox="1"/>
          <p:nvPr/>
        </p:nvSpPr>
        <p:spPr>
          <a:xfrm>
            <a:off x="323367" y="1321484"/>
            <a:ext cx="11355063" cy="5536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As with other tidyverse packages one stumbling block is the language it creates including “stub” and “spanner”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Stub is the row labels and row group labels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Spanner is a group of columns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Similar flow to </a:t>
            </a:r>
            <a:r>
              <a:rPr lang="en-US" sz="2000" dirty="0" err="1"/>
              <a:t>kable</a:t>
            </a:r>
            <a:endParaRPr lang="en-US" sz="2000" dirty="0"/>
          </a:p>
          <a:p>
            <a:pPr>
              <a:lnSpc>
                <a:spcPct val="200000"/>
              </a:lnSpc>
            </a:pPr>
            <a:r>
              <a:rPr lang="en-US" sz="2000" dirty="0" err="1"/>
              <a:t>gt</a:t>
            </a:r>
            <a:r>
              <a:rPr lang="en-US" sz="2000" dirty="0"/>
              <a:t>(</a:t>
            </a:r>
            <a:r>
              <a:rPr lang="en-US" sz="2000" dirty="0" err="1"/>
              <a:t>data.frame</a:t>
            </a:r>
            <a:r>
              <a:rPr lang="en-US" sz="2000" dirty="0"/>
              <a:t>)%&gt;%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	</a:t>
            </a:r>
            <a:r>
              <a:rPr lang="en-US" sz="2000" dirty="0" err="1"/>
              <a:t>tab_header</a:t>
            </a:r>
            <a:r>
              <a:rPr lang="en-US" sz="2000" dirty="0"/>
              <a:t>(…)%&gt;%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		</a:t>
            </a:r>
            <a:r>
              <a:rPr lang="en-US" sz="2000" dirty="0" err="1"/>
              <a:t>tab_row_group</a:t>
            </a:r>
            <a:r>
              <a:rPr lang="en-US" sz="2000" dirty="0"/>
              <a:t>(…)%&gt;%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			</a:t>
            </a:r>
            <a:r>
              <a:rPr lang="en-US" sz="2000" dirty="0" err="1"/>
              <a:t>tab_footnote</a:t>
            </a:r>
            <a:r>
              <a:rPr lang="en-US" sz="2000" dirty="0"/>
              <a:t>(…)%&gt;%...</a:t>
            </a:r>
          </a:p>
        </p:txBody>
      </p:sp>
    </p:spTree>
    <p:extLst>
      <p:ext uri="{BB962C8B-B14F-4D97-AF65-F5344CB8AC3E}">
        <p14:creationId xmlns:p14="http://schemas.microsoft.com/office/powerpoint/2010/main" val="77074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8A900A-1FF0-4DFF-B74B-0D57623362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826" t="22485" r="25887" b="14410"/>
          <a:stretch/>
        </p:blipFill>
        <p:spPr>
          <a:xfrm>
            <a:off x="663280" y="159563"/>
            <a:ext cx="10284119" cy="60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51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3A7F4F-44DE-4323-A636-63BC19EB1C66}"/>
              </a:ext>
            </a:extLst>
          </p:cNvPr>
          <p:cNvSpPr txBox="1"/>
          <p:nvPr/>
        </p:nvSpPr>
        <p:spPr>
          <a:xfrm>
            <a:off x="5738037" y="1839432"/>
            <a:ext cx="60180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</a:t>
            </a:r>
            <a:r>
              <a:rPr lang="en-US" sz="1200" dirty="0" err="1"/>
              <a:t>A$Group</a:t>
            </a:r>
            <a:r>
              <a:rPr lang="en-US" sz="1200" dirty="0"/>
              <a:t> &lt;- c(rep("State", 4), rep("Partner", 7), "Overall")</a:t>
            </a:r>
          </a:p>
          <a:p>
            <a:endParaRPr lang="en-US" sz="1200" dirty="0"/>
          </a:p>
          <a:p>
            <a:r>
              <a:rPr lang="en-US" sz="1200" dirty="0"/>
              <a:t>  A &lt;- select(A, Group, `</a:t>
            </a:r>
            <a:r>
              <a:rPr lang="en-US" sz="1200" dirty="0" err="1"/>
              <a:t>Sub-group`:N</a:t>
            </a:r>
            <a:r>
              <a:rPr lang="en-US" sz="1200" dirty="0"/>
              <a:t>)</a:t>
            </a:r>
          </a:p>
          <a:p>
            <a:r>
              <a:rPr lang="en-US" sz="1200" dirty="0"/>
              <a:t>  </a:t>
            </a:r>
          </a:p>
          <a:p>
            <a:r>
              <a:rPr lang="en-US" sz="1200" dirty="0"/>
              <a:t>tab4 &lt;- </a:t>
            </a:r>
            <a:r>
              <a:rPr lang="en-US" sz="1200" dirty="0" err="1"/>
              <a:t>gt</a:t>
            </a:r>
            <a:r>
              <a:rPr lang="en-US" sz="1200" dirty="0"/>
              <a:t>(A, </a:t>
            </a:r>
            <a:r>
              <a:rPr lang="en-US" sz="1200" dirty="0" err="1"/>
              <a:t>groupname_col</a:t>
            </a:r>
            <a:r>
              <a:rPr lang="en-US" sz="1200" dirty="0"/>
              <a:t> = "Group")%&gt;%</a:t>
            </a:r>
          </a:p>
          <a:p>
            <a:r>
              <a:rPr lang="en-US" sz="1200" dirty="0"/>
              <a:t>  </a:t>
            </a:r>
            <a:r>
              <a:rPr lang="en-US" sz="1200" dirty="0" err="1"/>
              <a:t>cols_label</a:t>
            </a:r>
            <a:r>
              <a:rPr lang="en-US" sz="1200" dirty="0"/>
              <a:t>(`Sub-group` = "Sub-group",</a:t>
            </a:r>
          </a:p>
          <a:p>
            <a:r>
              <a:rPr lang="en-US" sz="1200" dirty="0"/>
              <a:t>              `Mean (Farm)` = "Farm Area (Mean)",</a:t>
            </a:r>
          </a:p>
          <a:p>
            <a:r>
              <a:rPr lang="en-US" sz="1200" dirty="0"/>
              <a:t>              `Median (Farm)` = "Farm Area (Median)",</a:t>
            </a:r>
          </a:p>
          <a:p>
            <a:r>
              <a:rPr lang="en-US" sz="1200" dirty="0"/>
              <a:t>              `Mean (</a:t>
            </a:r>
            <a:r>
              <a:rPr lang="en-US" sz="1200" dirty="0" err="1"/>
              <a:t>Cottton</a:t>
            </a:r>
            <a:r>
              <a:rPr lang="en-US" sz="1200" dirty="0"/>
              <a:t>)` = "Cotton Area (Mean)",</a:t>
            </a:r>
          </a:p>
          <a:p>
            <a:r>
              <a:rPr lang="en-US" sz="1200" dirty="0"/>
              <a:t>              `Median (Cotton)` = "Cotton Area (Median)",</a:t>
            </a:r>
          </a:p>
          <a:p>
            <a:r>
              <a:rPr lang="en-US" sz="1200" dirty="0"/>
              <a:t>             `Mean (%Cotton)` = "Cotton Area as % of Farm Area (Mean)",</a:t>
            </a:r>
          </a:p>
          <a:p>
            <a:r>
              <a:rPr lang="en-US" sz="1200" dirty="0"/>
              <a:t>             `Median (%Cotton)` = "Cotton Area as % of Farm Area (Median)",</a:t>
            </a:r>
          </a:p>
          <a:p>
            <a:r>
              <a:rPr lang="en-US" sz="1200" dirty="0"/>
              <a:t>             N = "N")%&gt;%</a:t>
            </a:r>
          </a:p>
          <a:p>
            <a:r>
              <a:rPr lang="en-US" sz="1200" dirty="0"/>
              <a:t>  </a:t>
            </a:r>
            <a:r>
              <a:rPr lang="en-US" sz="1200" dirty="0" err="1"/>
              <a:t>tab_header</a:t>
            </a:r>
            <a:r>
              <a:rPr lang="en-US" sz="1200" dirty="0"/>
              <a:t>("Farm Area (Acre), Cotton Area (Acre), Cotton Area as % of Farm Area“)</a:t>
            </a:r>
          </a:p>
          <a:p>
            <a:endParaRPr lang="en-US" sz="1200" dirty="0"/>
          </a:p>
          <a:p>
            <a:r>
              <a:rPr lang="en-US" sz="1200" dirty="0"/>
              <a:t>tab4</a:t>
            </a:r>
            <a:endParaRPr lang="en-GB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46618B-774F-FFC0-F016-8EEC74D8F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35" y="1586631"/>
            <a:ext cx="4810049" cy="36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45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E6D309-4DBF-41FE-B05E-9078A38E9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671" y="1521073"/>
            <a:ext cx="11165407" cy="5079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 err="1"/>
              <a:t>FlexTable</a:t>
            </a:r>
            <a:endParaRPr lang="en-US" sz="1600" b="1" i="1" u="sng" dirty="0"/>
          </a:p>
          <a:p>
            <a:pPr>
              <a:buFontTx/>
              <a:buChar char="+"/>
            </a:pPr>
            <a:r>
              <a:rPr lang="en-US" sz="1600" dirty="0"/>
              <a:t>Will work with basically any output with full functionality </a:t>
            </a:r>
          </a:p>
          <a:p>
            <a:pPr lvl="1">
              <a:buFontTx/>
              <a:buChar char="+"/>
            </a:pPr>
            <a:r>
              <a:rPr lang="en-US" sz="1400" dirty="0"/>
              <a:t>Can be exported as images</a:t>
            </a:r>
          </a:p>
          <a:p>
            <a:pPr>
              <a:buFontTx/>
              <a:buChar char="+"/>
            </a:pPr>
            <a:r>
              <a:rPr lang="en-US" sz="1600" dirty="0"/>
              <a:t>Fairly simple functions to understand</a:t>
            </a:r>
          </a:p>
          <a:p>
            <a:pPr>
              <a:buFontTx/>
              <a:buChar char="+"/>
            </a:pPr>
            <a:r>
              <a:rPr lang="en-US" sz="1600" dirty="0"/>
              <a:t>Quite a lot of flexibility over appearances and formatting (borders, </a:t>
            </a:r>
            <a:r>
              <a:rPr lang="en-US" sz="1600" dirty="0" err="1"/>
              <a:t>colours</a:t>
            </a:r>
            <a:r>
              <a:rPr lang="en-US" sz="1600" dirty="0"/>
              <a:t>, images, collapsing rows)</a:t>
            </a:r>
          </a:p>
          <a:p>
            <a:pPr>
              <a:buFontTx/>
              <a:buChar char="+"/>
            </a:pPr>
            <a:r>
              <a:rPr lang="en-US" sz="1600" dirty="0"/>
              <a:t>Could create a function to create your own theme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FF0000"/>
                </a:solidFill>
              </a:rPr>
              <a:t>Can be frustrating in a few ways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rgbClr val="FF0000"/>
                </a:solidFill>
              </a:rPr>
              <a:t>Autofit does not respect wrapped strings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rgbClr val="FF0000"/>
                </a:solidFill>
              </a:rPr>
              <a:t>Ordering of your functions can make a difference to the output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FF0000"/>
                </a:solidFill>
              </a:rPr>
              <a:t>Some more complex features rely on other packages (officer, </a:t>
            </a:r>
            <a:r>
              <a:rPr lang="en-US" sz="1600" dirty="0" err="1">
                <a:solidFill>
                  <a:srgbClr val="FF0000"/>
                </a:solidFill>
              </a:rPr>
              <a:t>officedown</a:t>
            </a:r>
            <a:r>
              <a:rPr lang="en-US" sz="1600" dirty="0">
                <a:solidFill>
                  <a:srgbClr val="FF0000"/>
                </a:solidFill>
              </a:rPr>
              <a:t> etc.)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D2F459-E168-436F-A951-3182CC75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01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D2F459-E168-436F-A951-3182CC75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</a:t>
            </a:r>
            <a:endParaRPr lang="en-GB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D6FF086-41A0-4E69-ABCF-38734EBDC9CB}"/>
              </a:ext>
            </a:extLst>
          </p:cNvPr>
          <p:cNvSpPr txBox="1">
            <a:spLocks/>
          </p:cNvSpPr>
          <p:nvPr/>
        </p:nvSpPr>
        <p:spPr>
          <a:xfrm>
            <a:off x="551669" y="1541720"/>
            <a:ext cx="11355063" cy="4540103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2000" b="0" i="0" kern="1200" dirty="0" smtClean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/>
              <a:t>Kable</a:t>
            </a:r>
          </a:p>
          <a:p>
            <a:pPr>
              <a:buFontTx/>
              <a:buChar char="+"/>
            </a:pPr>
            <a:r>
              <a:rPr lang="en-US" sz="1600" dirty="0"/>
              <a:t>Wide array of options and can create complex outputs </a:t>
            </a:r>
          </a:p>
          <a:p>
            <a:pPr lvl="1">
              <a:buFontTx/>
              <a:buChar char="+"/>
            </a:pPr>
            <a:r>
              <a:rPr lang="en-US" sz="1400" dirty="0"/>
              <a:t>Well designed to work with writing a report in markdown</a:t>
            </a:r>
          </a:p>
          <a:p>
            <a:pPr>
              <a:buFontTx/>
              <a:buChar char="+"/>
            </a:pPr>
            <a:r>
              <a:rPr lang="en-US" sz="1600" dirty="0"/>
              <a:t>Aesthetic outputs </a:t>
            </a:r>
          </a:p>
          <a:p>
            <a:pPr>
              <a:buFontTx/>
              <a:buChar char="+"/>
            </a:pPr>
            <a:r>
              <a:rPr lang="en-US" sz="1600" dirty="0"/>
              <a:t>Probably the preferred option for html (think tables in Shiny apps)</a:t>
            </a:r>
          </a:p>
          <a:p>
            <a:pPr>
              <a:buFontTx/>
              <a:buChar char="–"/>
            </a:pPr>
            <a:r>
              <a:rPr lang="en-US" sz="1600" dirty="0">
                <a:solidFill>
                  <a:srgbClr val="FF0000"/>
                </a:solidFill>
              </a:rPr>
              <a:t>Can be quite technical</a:t>
            </a:r>
          </a:p>
          <a:p>
            <a:pPr>
              <a:buFontTx/>
              <a:buChar char="–"/>
            </a:pPr>
            <a:r>
              <a:rPr lang="en-US" sz="1600" dirty="0">
                <a:solidFill>
                  <a:srgbClr val="FF0000"/>
                </a:solidFill>
              </a:rPr>
              <a:t>Differences between formatting</a:t>
            </a:r>
          </a:p>
          <a:p>
            <a:pPr>
              <a:buFontTx/>
              <a:buChar char="–"/>
            </a:pPr>
            <a:r>
              <a:rPr lang="en-US" sz="1600" dirty="0">
                <a:solidFill>
                  <a:srgbClr val="FF0000"/>
                </a:solidFill>
              </a:rPr>
              <a:t>Lots of features rely on other packages, some I couldn’t get to work</a:t>
            </a:r>
          </a:p>
          <a:p>
            <a:pPr>
              <a:buFontTx/>
              <a:buChar char="–"/>
            </a:pPr>
            <a:r>
              <a:rPr lang="en-US" sz="1600" dirty="0">
                <a:solidFill>
                  <a:srgbClr val="FF0000"/>
                </a:solidFill>
              </a:rPr>
              <a:t>Not advisable for nice/complicated tables in word unless you export as an image</a:t>
            </a:r>
          </a:p>
        </p:txBody>
      </p:sp>
    </p:spTree>
    <p:extLst>
      <p:ext uri="{BB962C8B-B14F-4D97-AF65-F5344CB8AC3E}">
        <p14:creationId xmlns:p14="http://schemas.microsoft.com/office/powerpoint/2010/main" val="6908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97E461-FA7C-4F0F-9F31-D4C2AF42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47" y="440827"/>
            <a:ext cx="3310128" cy="5287670"/>
          </a:xfrm>
        </p:spPr>
        <p:txBody>
          <a:bodyPr anchor="ctr">
            <a:normAutofit/>
          </a:bodyPr>
          <a:lstStyle/>
          <a:p>
            <a:r>
              <a:rPr lang="en-US" dirty="0"/>
              <a:t>Contents</a:t>
            </a:r>
            <a:endParaRPr lang="en-GB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147F41E-BA7E-45FF-97CF-AB994C42AF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696739"/>
              </p:ext>
            </p:extLst>
          </p:nvPr>
        </p:nvGraphicFramePr>
        <p:xfrm>
          <a:off x="4882896" y="440827"/>
          <a:ext cx="6528816" cy="5654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8800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D2F459-E168-436F-A951-3182CC75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</a:t>
            </a:r>
            <a:endParaRPr lang="en-GB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283ED79-5DB1-49C4-B5F2-58FCF5D8B262}"/>
              </a:ext>
            </a:extLst>
          </p:cNvPr>
          <p:cNvSpPr txBox="1">
            <a:spLocks/>
          </p:cNvSpPr>
          <p:nvPr/>
        </p:nvSpPr>
        <p:spPr>
          <a:xfrm>
            <a:off x="551671" y="1521073"/>
            <a:ext cx="11088658" cy="5079231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2000" b="0" i="0" kern="1200" dirty="0" smtClean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 err="1"/>
              <a:t>gt</a:t>
            </a:r>
            <a:endParaRPr lang="en-US" b="1" i="1" u="sng" dirty="0"/>
          </a:p>
          <a:p>
            <a:pPr>
              <a:buFontTx/>
              <a:buChar char="+"/>
            </a:pPr>
            <a:r>
              <a:rPr lang="en-US" sz="1600" dirty="0"/>
              <a:t>Flexible</a:t>
            </a:r>
          </a:p>
          <a:p>
            <a:pPr>
              <a:buFontTx/>
              <a:buChar char="+"/>
            </a:pPr>
            <a:r>
              <a:rPr lang="en-US" sz="1600" dirty="0"/>
              <a:t>Quite responsive as default (can automatically group rows)</a:t>
            </a:r>
          </a:p>
          <a:p>
            <a:pPr>
              <a:buFontTx/>
              <a:buChar char="+"/>
            </a:pPr>
            <a:r>
              <a:rPr lang="en-US" sz="1600" dirty="0"/>
              <a:t>Code flow very similar to other tidyverse packages</a:t>
            </a:r>
          </a:p>
          <a:p>
            <a:pPr>
              <a:buFontTx/>
              <a:buChar char="+"/>
            </a:pPr>
            <a:r>
              <a:rPr lang="en-US" sz="1600" dirty="0"/>
              <a:t>Lots of built in formatting functions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FF0000"/>
                </a:solidFill>
              </a:rPr>
              <a:t>Only works for html and pdf (pdf not fully functional)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FF0000"/>
                </a:solidFill>
              </a:rPr>
              <a:t>Limited documentation (still new)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FF0000"/>
                </a:solidFill>
              </a:rPr>
              <a:t>Stumbling block of new terminology (stub, spanner etc.)</a:t>
            </a:r>
          </a:p>
        </p:txBody>
      </p:sp>
    </p:spTree>
    <p:extLst>
      <p:ext uri="{BB962C8B-B14F-4D97-AF65-F5344CB8AC3E}">
        <p14:creationId xmlns:p14="http://schemas.microsoft.com/office/powerpoint/2010/main" val="10960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D0B97A-9A72-4807-8B70-AFEF3364C7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/>
              <a:t>Depends on your areas of strength</a:t>
            </a:r>
          </a:p>
          <a:p>
            <a:r>
              <a:rPr lang="en-US" i="1" dirty="0" err="1"/>
              <a:t>FlexTable</a:t>
            </a:r>
            <a:r>
              <a:rPr lang="en-US" dirty="0"/>
              <a:t> is quite simple to follow and will work with any format easily </a:t>
            </a:r>
            <a:r>
              <a:rPr lang="en-US" i="1" dirty="0"/>
              <a:t>(My personal choice)</a:t>
            </a:r>
          </a:p>
          <a:p>
            <a:pPr lvl="1"/>
            <a:r>
              <a:rPr lang="en-US" dirty="0"/>
              <a:t>The same code will produce the same output in word and html</a:t>
            </a:r>
          </a:p>
          <a:p>
            <a:pPr lvl="1"/>
            <a:r>
              <a:rPr lang="en-US" dirty="0"/>
              <a:t>Intuitive function names and arguments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i="1" dirty="0"/>
              <a:t>Kable</a:t>
            </a:r>
            <a:r>
              <a:rPr lang="en-US" dirty="0"/>
              <a:t> is more technical and requires specific arguments depending on your format </a:t>
            </a:r>
          </a:p>
          <a:p>
            <a:pPr lvl="1"/>
            <a:r>
              <a:rPr lang="en-US" dirty="0"/>
              <a:t>but does provide better looking outputs </a:t>
            </a:r>
          </a:p>
          <a:p>
            <a:pPr lvl="1"/>
            <a:r>
              <a:rPr lang="en-US" dirty="0"/>
              <a:t>The same code will NOT provide the same output between different formats</a:t>
            </a:r>
          </a:p>
          <a:p>
            <a:pPr lvl="1"/>
            <a:r>
              <a:rPr lang="en-US" dirty="0"/>
              <a:t>Certain functions only work with certain formats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i="1" dirty="0" err="1"/>
              <a:t>gt</a:t>
            </a:r>
            <a:r>
              <a:rPr lang="en-US" dirty="0"/>
              <a:t> also quite simple and not very technical, issue is current limitations to html </a:t>
            </a:r>
          </a:p>
          <a:p>
            <a:pPr lvl="1"/>
            <a:r>
              <a:rPr lang="en-US" dirty="0"/>
              <a:t>Appears to be straightforward just requires more development</a:t>
            </a:r>
          </a:p>
          <a:p>
            <a:pPr lvl="1"/>
            <a:r>
              <a:rPr lang="en-US" dirty="0"/>
              <a:t>Potentially one for the future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0AB8F-3E06-440E-9498-CE4768B1C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Ease of use – for us as R users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37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B49C7D-445C-4E5B-85A0-6A6C421D6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5921" y="1597274"/>
            <a:ext cx="11355064" cy="4556442"/>
          </a:xfrm>
        </p:spPr>
        <p:txBody>
          <a:bodyPr>
            <a:normAutofit/>
          </a:bodyPr>
          <a:lstStyle/>
          <a:p>
            <a:r>
              <a:rPr lang="en-US" sz="2800" dirty="0"/>
              <a:t>May depend on what exactly we are teaching</a:t>
            </a:r>
          </a:p>
          <a:p>
            <a:pPr lvl="1"/>
            <a:r>
              <a:rPr lang="en-US" sz="2400" dirty="0"/>
              <a:t>Teaching tidyverse? (</a:t>
            </a:r>
            <a:r>
              <a:rPr lang="en-US" sz="2400" dirty="0" err="1"/>
              <a:t>dplyr</a:t>
            </a:r>
            <a:r>
              <a:rPr lang="en-US" sz="2400" dirty="0"/>
              <a:t>, </a:t>
            </a:r>
            <a:r>
              <a:rPr lang="en-US" sz="2400" dirty="0" err="1"/>
              <a:t>tidyr</a:t>
            </a:r>
            <a:r>
              <a:rPr lang="en-US" sz="2400" dirty="0"/>
              <a:t> etc.)</a:t>
            </a:r>
          </a:p>
          <a:p>
            <a:pPr lvl="2"/>
            <a:r>
              <a:rPr lang="en-US" sz="2000" dirty="0" err="1"/>
              <a:t>gt</a:t>
            </a:r>
            <a:r>
              <a:rPr lang="en-US" sz="2000" dirty="0"/>
              <a:t> is very similar</a:t>
            </a:r>
          </a:p>
          <a:p>
            <a:pPr lvl="2"/>
            <a:r>
              <a:rPr lang="en-US" sz="2000" dirty="0" err="1"/>
              <a:t>kable</a:t>
            </a:r>
            <a:r>
              <a:rPr lang="en-US" sz="2000" dirty="0"/>
              <a:t> more specifically tied to rmarkdown </a:t>
            </a:r>
          </a:p>
          <a:p>
            <a:pPr lvl="2"/>
            <a:r>
              <a:rPr lang="en-US" sz="2000" dirty="0" err="1"/>
              <a:t>Flextable’s</a:t>
            </a:r>
            <a:r>
              <a:rPr lang="en-US" sz="2000" dirty="0"/>
              <a:t> workflow is substantially different </a:t>
            </a:r>
          </a:p>
          <a:p>
            <a:pPr lvl="1"/>
            <a:r>
              <a:rPr lang="en-US" sz="2400" dirty="0"/>
              <a:t>If the focus is more r in general with little to no attention to tidyverse</a:t>
            </a:r>
          </a:p>
          <a:p>
            <a:pPr lvl="2"/>
            <a:r>
              <a:rPr lang="en-US" sz="2000" dirty="0" err="1"/>
              <a:t>Flextable</a:t>
            </a:r>
            <a:r>
              <a:rPr lang="en-US" sz="2000" dirty="0"/>
              <a:t> will not require understanding of tidyverse</a:t>
            </a:r>
          </a:p>
          <a:p>
            <a:pPr lvl="2"/>
            <a:r>
              <a:rPr lang="en-US" sz="2000" dirty="0"/>
              <a:t>Can export images from </a:t>
            </a:r>
            <a:r>
              <a:rPr lang="en-US" sz="2000" dirty="0" err="1"/>
              <a:t>flextable</a:t>
            </a:r>
            <a:r>
              <a:rPr lang="en-US" sz="2000" dirty="0"/>
              <a:t> from a normal script, no requirement for markdown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DBFAF5-AE5C-4D2B-96D3-A939F3DCB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Ease of use – for new users or teaching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7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5CC5E0-2D11-49B9-8FC1-6F303ACE0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671" y="1521074"/>
            <a:ext cx="10863581" cy="4556442"/>
          </a:xfrm>
        </p:spPr>
        <p:txBody>
          <a:bodyPr>
            <a:normAutofit/>
          </a:bodyPr>
          <a:lstStyle/>
          <a:p>
            <a:r>
              <a:rPr lang="en-US" dirty="0"/>
              <a:t>Additional complex formatting of values enabled through `compose` function</a:t>
            </a:r>
          </a:p>
          <a:p>
            <a:pPr lvl="1"/>
            <a:r>
              <a:rPr lang="en-US" dirty="0" err="1"/>
              <a:t>Linerange</a:t>
            </a:r>
            <a:endParaRPr lang="en-US" dirty="0"/>
          </a:p>
          <a:p>
            <a:pPr lvl="1"/>
            <a:r>
              <a:rPr lang="en-US" dirty="0"/>
              <a:t>Minibar</a:t>
            </a:r>
          </a:p>
          <a:p>
            <a:pPr lvl="1"/>
            <a:r>
              <a:rPr lang="en-US" dirty="0"/>
              <a:t>Image files</a:t>
            </a:r>
          </a:p>
          <a:p>
            <a:r>
              <a:rPr lang="en-US" dirty="0"/>
              <a:t>Potential complexity largely driven by your skills in other areas of R</a:t>
            </a:r>
          </a:p>
          <a:p>
            <a:pPr lvl="1"/>
            <a:r>
              <a:rPr lang="en-US" dirty="0"/>
              <a:t>Can do complex calculations and formatting of values outside of </a:t>
            </a:r>
            <a:r>
              <a:rPr lang="en-US" dirty="0" err="1"/>
              <a:t>flextable</a:t>
            </a:r>
            <a:r>
              <a:rPr lang="en-US" dirty="0"/>
              <a:t> so long as you end up with a </a:t>
            </a:r>
            <a:r>
              <a:rPr lang="en-US" dirty="0" err="1"/>
              <a:t>data.frame</a:t>
            </a:r>
            <a:r>
              <a:rPr lang="en-US" dirty="0"/>
              <a:t>/</a:t>
            </a:r>
            <a:r>
              <a:rPr lang="en-US" dirty="0" err="1"/>
              <a:t>tibble</a:t>
            </a:r>
            <a:endParaRPr lang="en-US" dirty="0"/>
          </a:p>
          <a:p>
            <a:pPr lvl="2"/>
            <a:r>
              <a:rPr lang="en-US" dirty="0"/>
              <a:t>Use </a:t>
            </a:r>
            <a:r>
              <a:rPr lang="en-US" dirty="0" err="1"/>
              <a:t>dplyr</a:t>
            </a:r>
            <a:r>
              <a:rPr lang="en-US" dirty="0"/>
              <a:t> to create summary tables</a:t>
            </a:r>
          </a:p>
          <a:p>
            <a:pPr lvl="2"/>
            <a:r>
              <a:rPr lang="en-US" dirty="0"/>
              <a:t>Use </a:t>
            </a:r>
            <a:r>
              <a:rPr lang="en-US" dirty="0" err="1"/>
              <a:t>tidyr</a:t>
            </a:r>
            <a:r>
              <a:rPr lang="en-US" dirty="0"/>
              <a:t> to change layout of a data frame (gather and spread)</a:t>
            </a:r>
          </a:p>
          <a:p>
            <a:pPr lvl="2"/>
            <a:r>
              <a:rPr lang="en-US" dirty="0"/>
              <a:t>Use broom to create tidy model data frames</a:t>
            </a:r>
          </a:p>
          <a:p>
            <a:r>
              <a:rPr lang="en-US" dirty="0"/>
              <a:t>Alternatively, can use the </a:t>
            </a:r>
            <a:r>
              <a:rPr lang="en-US" dirty="0" err="1"/>
              <a:t>as_flextable</a:t>
            </a:r>
            <a:r>
              <a:rPr lang="en-US" dirty="0"/>
              <a:t>() function with </a:t>
            </a:r>
            <a:r>
              <a:rPr lang="en-US" dirty="0" err="1"/>
              <a:t>glm</a:t>
            </a:r>
            <a:r>
              <a:rPr lang="en-US" dirty="0"/>
              <a:t>, </a:t>
            </a:r>
            <a:r>
              <a:rPr lang="en-US" dirty="0" err="1"/>
              <a:t>lm</a:t>
            </a:r>
            <a:r>
              <a:rPr lang="en-US" dirty="0"/>
              <a:t> and statistical tests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D3D996-D21C-4D2A-A7BB-962A0713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complexity - </a:t>
            </a:r>
            <a:r>
              <a:rPr lang="en-US" dirty="0" err="1"/>
              <a:t>FlexTable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44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16562-5EF4-4419-9144-8C78AFE73C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Broom could be a useful intermediate step if you are wanting to create nice looking tables for models or t tests</a:t>
            </a:r>
          </a:p>
          <a:p>
            <a:r>
              <a:rPr lang="en-US" dirty="0"/>
              <a:t>Another package designed to be akin to other tidyverse packages</a:t>
            </a:r>
          </a:p>
          <a:p>
            <a:r>
              <a:rPr lang="en-US" dirty="0"/>
              <a:t>Used to create “tidy” data frames from model objects</a:t>
            </a:r>
          </a:p>
          <a:p>
            <a:pPr lvl="1"/>
            <a:r>
              <a:rPr lang="en-US" dirty="0"/>
              <a:t>tidy() – construct a data frame summarizing the model (coefficients, p-values etc.)</a:t>
            </a:r>
          </a:p>
          <a:p>
            <a:pPr lvl="1"/>
            <a:r>
              <a:rPr lang="en-US" dirty="0"/>
              <a:t>augment() – add columns including predictions and residuals</a:t>
            </a:r>
          </a:p>
          <a:p>
            <a:pPr lvl="1"/>
            <a:r>
              <a:rPr lang="en-US" dirty="0"/>
              <a:t>glance() – create a one row summary of the model (R-squared, AIC, BIC etc.)</a:t>
            </a:r>
          </a:p>
          <a:p>
            <a:r>
              <a:rPr lang="en-US" dirty="0"/>
              <a:t>As the output is a single data frame, can then use one of these packages to create a nice model summary table.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8EE804-0096-4010-9867-8D39AF1E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word on Broom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61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8BB1B6-F2CF-4783-85C2-AA14CBA273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8" t="-665" r="17303" b="55528"/>
          <a:stretch/>
        </p:blipFill>
        <p:spPr>
          <a:xfrm>
            <a:off x="904774" y="3429000"/>
            <a:ext cx="4412677" cy="219641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FAD08C-736B-42E3-8387-468D5F3B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Complicated examples in </a:t>
            </a:r>
            <a:r>
              <a:rPr lang="en-US" dirty="0" err="1"/>
              <a:t>Flextable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1508D-E992-4BEA-9E3A-CE0F4FD99FA3}"/>
              </a:ext>
            </a:extLst>
          </p:cNvPr>
          <p:cNvSpPr txBox="1"/>
          <p:nvPr/>
        </p:nvSpPr>
        <p:spPr>
          <a:xfrm>
            <a:off x="904774" y="1671483"/>
            <a:ext cx="5112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/>
              <a:t>as_flextable</a:t>
            </a:r>
            <a:r>
              <a:rPr lang="en-US" sz="2000" b="1" i="1" u="sng" dirty="0"/>
              <a:t>()</a:t>
            </a:r>
          </a:p>
          <a:p>
            <a:endParaRPr lang="en-US" sz="2000" b="1" i="1" u="sng" dirty="0"/>
          </a:p>
          <a:p>
            <a:r>
              <a:rPr lang="en-US" sz="1400" dirty="0" err="1"/>
              <a:t>lm</a:t>
            </a:r>
            <a:r>
              <a:rPr lang="en-US" sz="1400" dirty="0"/>
              <a:t>(</a:t>
            </a:r>
          </a:p>
          <a:p>
            <a:r>
              <a:rPr lang="en-US" sz="1400" dirty="0" err="1"/>
              <a:t>averageRating</a:t>
            </a:r>
            <a:r>
              <a:rPr lang="en-US" sz="1400" dirty="0"/>
              <a:t> ~ length + numVotes_10000 + animation, </a:t>
            </a:r>
          </a:p>
          <a:p>
            <a:r>
              <a:rPr lang="en-US" sz="1400" dirty="0"/>
              <a:t>data = </a:t>
            </a:r>
            <a:r>
              <a:rPr lang="en-US" sz="1400" dirty="0" err="1"/>
              <a:t>random_movies</a:t>
            </a:r>
            <a:r>
              <a:rPr lang="en-US" sz="1400" dirty="0"/>
              <a:t>) %&gt;%</a:t>
            </a:r>
          </a:p>
          <a:p>
            <a:r>
              <a:rPr lang="en-US" sz="1400" dirty="0"/>
              <a:t>  </a:t>
            </a:r>
            <a:r>
              <a:rPr lang="en-US" sz="1400" b="1" dirty="0" err="1">
                <a:solidFill>
                  <a:srgbClr val="FF0000"/>
                </a:solidFill>
              </a:rPr>
              <a:t>as_flextable</a:t>
            </a:r>
            <a:r>
              <a:rPr lang="en-US" sz="1400" b="1" dirty="0">
                <a:solidFill>
                  <a:srgbClr val="FF0000"/>
                </a:solidFill>
              </a:rPr>
              <a:t>()</a:t>
            </a:r>
            <a:endParaRPr lang="en-GB" sz="1400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A631F67-924D-4316-BA77-10011CE36F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5" r="17996" b="72027"/>
          <a:stretch/>
        </p:blipFill>
        <p:spPr>
          <a:xfrm>
            <a:off x="6017550" y="4226028"/>
            <a:ext cx="4981530" cy="15696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8319D0-7AF0-4C72-9D49-68A179569D85}"/>
              </a:ext>
            </a:extLst>
          </p:cNvPr>
          <p:cNvSpPr txBox="1"/>
          <p:nvPr/>
        </p:nvSpPr>
        <p:spPr>
          <a:xfrm>
            <a:off x="5886305" y="1671483"/>
            <a:ext cx="5112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/>
              <a:t>Combine with broom::tidy()</a:t>
            </a:r>
          </a:p>
          <a:p>
            <a:endParaRPr lang="en-US" sz="2000" b="1" i="1" u="sng" dirty="0"/>
          </a:p>
          <a:p>
            <a:r>
              <a:rPr lang="en-US" sz="1200" dirty="0"/>
              <a:t>model1 &lt;- </a:t>
            </a:r>
            <a:r>
              <a:rPr lang="en-US" sz="1200" dirty="0" err="1"/>
              <a:t>aov</a:t>
            </a:r>
            <a:r>
              <a:rPr lang="en-US" sz="1200" dirty="0"/>
              <a:t>(</a:t>
            </a:r>
            <a:r>
              <a:rPr lang="en-US" sz="1200" dirty="0" err="1"/>
              <a:t>averageRating</a:t>
            </a:r>
            <a:r>
              <a:rPr lang="en-US" sz="1200" dirty="0"/>
              <a:t> ~ length + numVotes_10000 + animation, </a:t>
            </a:r>
            <a:r>
              <a:rPr lang="en-US" sz="1200" dirty="0" err="1"/>
              <a:t>random_movies</a:t>
            </a:r>
            <a:r>
              <a:rPr lang="en-US" sz="1200" dirty="0"/>
              <a:t>)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m1 &lt;- tidy(model1)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t &lt;- </a:t>
            </a:r>
            <a:r>
              <a:rPr lang="en-US" sz="1200" b="1" dirty="0" err="1">
                <a:solidFill>
                  <a:srgbClr val="FF0000"/>
                </a:solidFill>
              </a:rPr>
              <a:t>flextable</a:t>
            </a:r>
            <a:r>
              <a:rPr lang="en-US" sz="1200" b="1" dirty="0">
                <a:solidFill>
                  <a:srgbClr val="FF0000"/>
                </a:solidFill>
              </a:rPr>
              <a:t>(m1)</a:t>
            </a:r>
          </a:p>
          <a:p>
            <a:r>
              <a:rPr lang="en-US" sz="1200" dirty="0"/>
              <a:t>t &lt;- </a:t>
            </a:r>
            <a:r>
              <a:rPr lang="en-US" sz="1200" dirty="0" err="1"/>
              <a:t>colformat_num</a:t>
            </a:r>
            <a:r>
              <a:rPr lang="en-US" sz="1200" dirty="0"/>
              <a:t>(t, j = c(3:6), digits = 2, </a:t>
            </a:r>
            <a:r>
              <a:rPr lang="en-US" sz="1200" dirty="0" err="1"/>
              <a:t>na_str</a:t>
            </a:r>
            <a:r>
              <a:rPr lang="en-US" sz="1200" dirty="0"/>
              <a:t> = " ")</a:t>
            </a:r>
          </a:p>
          <a:p>
            <a:r>
              <a:rPr lang="en-US" sz="1200" dirty="0"/>
              <a:t>t &lt;- autofit(t)</a:t>
            </a:r>
          </a:p>
          <a:p>
            <a:r>
              <a:rPr lang="en-US" sz="1200" dirty="0"/>
              <a:t>t</a:t>
            </a:r>
          </a:p>
          <a:p>
            <a:endParaRPr lang="en-US" sz="1200" dirty="0"/>
          </a:p>
          <a:p>
            <a:r>
              <a:rPr lang="en-US" sz="1200" dirty="0"/>
              <a:t># add some footnotes for test results etc. (t &lt;- footnote(…))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0630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B3D592-9EDC-476B-B579-B9456CE6C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Features - </a:t>
            </a:r>
            <a:r>
              <a:rPr lang="en-US" dirty="0" err="1"/>
              <a:t>Flextable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3E544-9F0D-4B21-B372-172CEBD014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93" t="3953" r="69477" b="46124"/>
          <a:stretch/>
        </p:blipFill>
        <p:spPr>
          <a:xfrm>
            <a:off x="3880884" y="1743738"/>
            <a:ext cx="4178596" cy="436853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334D20-7168-476F-8587-C60AC448E886}"/>
              </a:ext>
            </a:extLst>
          </p:cNvPr>
          <p:cNvCxnSpPr/>
          <p:nvPr/>
        </p:nvCxnSpPr>
        <p:spPr>
          <a:xfrm flipH="1" flipV="1">
            <a:off x="2477386" y="2583712"/>
            <a:ext cx="1477926" cy="499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F17A168-9C9A-4FC1-8B33-B4E81483D508}"/>
              </a:ext>
            </a:extLst>
          </p:cNvPr>
          <p:cNvCxnSpPr>
            <a:cxnSpLocks/>
          </p:cNvCxnSpPr>
          <p:nvPr/>
        </p:nvCxnSpPr>
        <p:spPr>
          <a:xfrm>
            <a:off x="7036982" y="5011479"/>
            <a:ext cx="1862469" cy="389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27B698-A68C-45E1-8312-F16F2128EAF1}"/>
              </a:ext>
            </a:extLst>
          </p:cNvPr>
          <p:cNvCxnSpPr>
            <a:cxnSpLocks/>
          </p:cNvCxnSpPr>
          <p:nvPr/>
        </p:nvCxnSpPr>
        <p:spPr>
          <a:xfrm flipH="1">
            <a:off x="2806995" y="4214300"/>
            <a:ext cx="2636876" cy="241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638781-1CA7-4ABD-B1F2-12599CE8C4BB}"/>
              </a:ext>
            </a:extLst>
          </p:cNvPr>
          <p:cNvCxnSpPr>
            <a:cxnSpLocks/>
          </p:cNvCxnSpPr>
          <p:nvPr/>
        </p:nvCxnSpPr>
        <p:spPr>
          <a:xfrm flipV="1">
            <a:off x="7573926" y="2147777"/>
            <a:ext cx="1474381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896D2CF-8EE4-4068-A826-979698A37AC7}"/>
              </a:ext>
            </a:extLst>
          </p:cNvPr>
          <p:cNvSpPr txBox="1"/>
          <p:nvPr/>
        </p:nvSpPr>
        <p:spPr>
          <a:xfrm>
            <a:off x="405809" y="2060492"/>
            <a:ext cx="3572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Greater control over borders, think what you can do directly in word</a:t>
            </a:r>
            <a:endParaRPr lang="en-GB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319931-98F4-444C-A04C-CB1970573670}"/>
              </a:ext>
            </a:extLst>
          </p:cNvPr>
          <p:cNvSpPr txBox="1"/>
          <p:nvPr/>
        </p:nvSpPr>
        <p:spPr>
          <a:xfrm>
            <a:off x="637953" y="4182601"/>
            <a:ext cx="2169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Minibars within the table as data visualization</a:t>
            </a:r>
            <a:endParaRPr lang="en-GB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69909D-4A1E-42D3-84F2-C85C15335D24}"/>
              </a:ext>
            </a:extLst>
          </p:cNvPr>
          <p:cNvSpPr txBox="1"/>
          <p:nvPr/>
        </p:nvSpPr>
        <p:spPr>
          <a:xfrm>
            <a:off x="8286347" y="1840000"/>
            <a:ext cx="357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Input image files into the table</a:t>
            </a:r>
            <a:endParaRPr lang="en-GB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E4CEBC-D875-4363-B5B1-EED0022108E8}"/>
              </a:ext>
            </a:extLst>
          </p:cNvPr>
          <p:cNvSpPr txBox="1"/>
          <p:nvPr/>
        </p:nvSpPr>
        <p:spPr>
          <a:xfrm>
            <a:off x="8899451" y="5163879"/>
            <a:ext cx="357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Use line ranges as data visualization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4969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CBCABB-8B92-404E-A3EE-D8EBB160E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671" y="1521074"/>
            <a:ext cx="10761371" cy="4720237"/>
          </a:xfrm>
        </p:spPr>
        <p:txBody>
          <a:bodyPr>
            <a:normAutofit/>
          </a:bodyPr>
          <a:lstStyle/>
          <a:p>
            <a:r>
              <a:rPr lang="en-US" dirty="0"/>
              <a:t>The functions you can use to group rows/columns, change </a:t>
            </a:r>
            <a:r>
              <a:rPr lang="en-US" dirty="0" err="1"/>
              <a:t>colours</a:t>
            </a:r>
            <a:r>
              <a:rPr lang="en-US" dirty="0"/>
              <a:t> etc. are not overly complicated once you are familiar with the basics</a:t>
            </a:r>
          </a:p>
          <a:p>
            <a:r>
              <a:rPr lang="en-US" dirty="0"/>
              <a:t>Some complexity is dependent on skills with other packages</a:t>
            </a:r>
          </a:p>
          <a:p>
            <a:pPr lvl="1"/>
            <a:r>
              <a:rPr lang="en-US" dirty="0"/>
              <a:t>Tidy model tables could be done with broom</a:t>
            </a:r>
          </a:p>
          <a:p>
            <a:r>
              <a:rPr lang="en-US" dirty="0"/>
              <a:t>The most complicated features of Kable relate to specifically converting to certain formats</a:t>
            </a:r>
          </a:p>
          <a:p>
            <a:r>
              <a:rPr lang="en-US" dirty="0"/>
              <a:t>Those experienced with html/</a:t>
            </a:r>
            <a:r>
              <a:rPr lang="en-US" dirty="0" err="1"/>
              <a:t>LaTex</a:t>
            </a:r>
            <a:r>
              <a:rPr lang="en-US" dirty="0"/>
              <a:t> can definitely make something more complex</a:t>
            </a:r>
          </a:p>
          <a:p>
            <a:pPr lvl="1"/>
            <a:r>
              <a:rPr lang="en-US" dirty="0"/>
              <a:t>Scroll bars</a:t>
            </a:r>
          </a:p>
          <a:p>
            <a:pPr lvl="1"/>
            <a:r>
              <a:rPr lang="en-US" dirty="0"/>
              <a:t>Responsive to screen size</a:t>
            </a:r>
          </a:p>
          <a:p>
            <a:pPr lvl="1"/>
            <a:r>
              <a:rPr lang="en-US" dirty="0"/>
              <a:t>Can be quite responsive to shiny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106A6C-8F37-4D95-BDB9-F54E220D1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complexity - Kable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24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41F3FD-1836-408C-92A8-EF82C7BB9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1" t="32076" r="39434" b="24976"/>
          <a:stretch/>
        </p:blipFill>
        <p:spPr>
          <a:xfrm>
            <a:off x="627122" y="2714198"/>
            <a:ext cx="4885111" cy="2352523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DD28104B-87B8-4542-BC1D-B3867519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70" y="131133"/>
            <a:ext cx="11355063" cy="1105325"/>
          </a:xfrm>
        </p:spPr>
        <p:txBody>
          <a:bodyPr/>
          <a:lstStyle/>
          <a:p>
            <a:r>
              <a:rPr lang="en-US" dirty="0"/>
              <a:t>Special Features - </a:t>
            </a:r>
            <a:r>
              <a:rPr lang="en-US" dirty="0" err="1"/>
              <a:t>kableExtra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93AAEA-1F91-4DA1-B0C4-D119357CA5D3}"/>
              </a:ext>
            </a:extLst>
          </p:cNvPr>
          <p:cNvCxnSpPr>
            <a:cxnSpLocks/>
          </p:cNvCxnSpPr>
          <p:nvPr/>
        </p:nvCxnSpPr>
        <p:spPr>
          <a:xfrm flipH="1" flipV="1">
            <a:off x="3413051" y="2230582"/>
            <a:ext cx="1488560" cy="1116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A909683-51C0-499F-B33C-8DB18219E70D}"/>
              </a:ext>
            </a:extLst>
          </p:cNvPr>
          <p:cNvSpPr txBox="1"/>
          <p:nvPr/>
        </p:nvSpPr>
        <p:spPr>
          <a:xfrm>
            <a:off x="956930" y="1584251"/>
            <a:ext cx="2987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Dynamically </a:t>
            </a:r>
            <a:r>
              <a:rPr lang="en-US" dirty="0" err="1"/>
              <a:t>colour</a:t>
            </a:r>
            <a:r>
              <a:rPr lang="en-US" dirty="0"/>
              <a:t> text, cell backgrounds and text size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00D31C-F4E4-47A8-8B78-A0D2EC379C9B}"/>
              </a:ext>
            </a:extLst>
          </p:cNvPr>
          <p:cNvCxnSpPr>
            <a:cxnSpLocks/>
            <a:endCxn id="11" idx="2"/>
          </p:cNvCxnSpPr>
          <p:nvPr/>
        </p:nvCxnSpPr>
        <p:spPr>
          <a:xfrm flipH="1" flipV="1">
            <a:off x="2450805" y="2230582"/>
            <a:ext cx="568842" cy="1762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16137B3-5779-478E-9AB5-4D34BFCA9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00" t="60577" r="23200"/>
          <a:stretch/>
        </p:blipFill>
        <p:spPr>
          <a:xfrm>
            <a:off x="6144566" y="1907416"/>
            <a:ext cx="5567222" cy="447294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67CF954-82A7-4D2A-AA7B-EA3FC06550D0}"/>
              </a:ext>
            </a:extLst>
          </p:cNvPr>
          <p:cNvCxnSpPr>
            <a:cxnSpLocks/>
          </p:cNvCxnSpPr>
          <p:nvPr/>
        </p:nvCxnSpPr>
        <p:spPr>
          <a:xfrm flipH="1" flipV="1">
            <a:off x="8928177" y="1743456"/>
            <a:ext cx="2465674" cy="1280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B692DEA-674D-44EC-9936-4CEF7DD45151}"/>
              </a:ext>
            </a:extLst>
          </p:cNvPr>
          <p:cNvSpPr txBox="1"/>
          <p:nvPr/>
        </p:nvSpPr>
        <p:spPr>
          <a:xfrm>
            <a:off x="6879212" y="1469251"/>
            <a:ext cx="298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HTML Scroll boxes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4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FA3DFF-CA2B-4EE1-9D68-5DD5C21E4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671" y="1521074"/>
            <a:ext cx="11355064" cy="1247526"/>
          </a:xfrm>
        </p:spPr>
        <p:txBody>
          <a:bodyPr/>
          <a:lstStyle/>
          <a:p>
            <a:r>
              <a:rPr lang="en-US" dirty="0"/>
              <a:t>Special features of </a:t>
            </a:r>
            <a:r>
              <a:rPr lang="en-US" dirty="0" err="1"/>
              <a:t>gt</a:t>
            </a:r>
            <a:r>
              <a:rPr lang="en-US" dirty="0"/>
              <a:t> largely tied to formatting of values</a:t>
            </a:r>
          </a:p>
          <a:p>
            <a:pPr lvl="1"/>
            <a:r>
              <a:rPr lang="en-US" dirty="0" err="1"/>
              <a:t>Flextable</a:t>
            </a:r>
            <a:r>
              <a:rPr lang="en-US" dirty="0"/>
              <a:t> and </a:t>
            </a:r>
            <a:r>
              <a:rPr lang="en-US" dirty="0" err="1"/>
              <a:t>kable</a:t>
            </a:r>
            <a:r>
              <a:rPr lang="en-US" dirty="0"/>
              <a:t> formatting mostly focused on text and numbers</a:t>
            </a:r>
            <a:endParaRPr lang="en-GB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94CB34-D56A-4382-8864-70A5F623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Features - </a:t>
            </a:r>
            <a:r>
              <a:rPr lang="en-US" dirty="0" err="1"/>
              <a:t>gt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8B9209-77CF-4A30-9052-3B8565DB7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198588"/>
              </p:ext>
            </p:extLst>
          </p:nvPr>
        </p:nvGraphicFramePr>
        <p:xfrm>
          <a:off x="637380" y="2489200"/>
          <a:ext cx="5458620" cy="3446418"/>
        </p:xfrm>
        <a:graphic>
          <a:graphicData uri="http://schemas.openxmlformats.org/drawingml/2006/table">
            <a:tbl>
              <a:tblPr/>
              <a:tblGrid>
                <a:gridCol w="2729310">
                  <a:extLst>
                    <a:ext uri="{9D8B030D-6E8A-4147-A177-3AD203B41FA5}">
                      <a16:colId xmlns:a16="http://schemas.microsoft.com/office/drawing/2014/main" val="1896138231"/>
                    </a:ext>
                  </a:extLst>
                </a:gridCol>
                <a:gridCol w="2729310">
                  <a:extLst>
                    <a:ext uri="{9D8B030D-6E8A-4147-A177-3AD203B41FA5}">
                      <a16:colId xmlns:a16="http://schemas.microsoft.com/office/drawing/2014/main" val="2671462935"/>
                    </a:ext>
                  </a:extLst>
                </a:gridCol>
              </a:tblGrid>
              <a:tr h="488043">
                <a:tc>
                  <a:txBody>
                    <a:bodyPr/>
                    <a:lstStyle/>
                    <a:p>
                      <a:pPr fontAlgn="t"/>
                      <a:r>
                        <a:rPr lang="en-GB" sz="1400" u="none" strike="noStrike">
                          <a:solidFill>
                            <a:srgbClr val="375F84"/>
                          </a:solidFill>
                          <a:effectLst/>
                          <a:hlinkClick r:id="rId2"/>
                        </a:rPr>
                        <a:t>fmt_number()</a:t>
                      </a:r>
                      <a:endParaRPr lang="en-GB" sz="140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400">
                          <a:effectLst/>
                        </a:rPr>
                        <a:t>Format numeric values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848357"/>
                  </a:ext>
                </a:extLst>
              </a:tr>
              <a:tr h="488043">
                <a:tc>
                  <a:txBody>
                    <a:bodyPr/>
                    <a:lstStyle/>
                    <a:p>
                      <a:pPr fontAlgn="t"/>
                      <a:r>
                        <a:rPr lang="en-GB" sz="1400" u="none" strike="noStrike" dirty="0" err="1">
                          <a:solidFill>
                            <a:srgbClr val="375F84"/>
                          </a:solidFill>
                          <a:effectLst/>
                          <a:hlinkClick r:id="rId3"/>
                        </a:rPr>
                        <a:t>fmt_scientific</a:t>
                      </a:r>
                      <a:r>
                        <a:rPr lang="en-GB" sz="1400" u="none" strike="noStrike" dirty="0">
                          <a:solidFill>
                            <a:srgbClr val="375F84"/>
                          </a:solidFill>
                          <a:effectLst/>
                          <a:hlinkClick r:id="rId3"/>
                        </a:rPr>
                        <a:t>()</a:t>
                      </a:r>
                      <a:endParaRPr lang="en-GB" sz="14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400">
                          <a:effectLst/>
                        </a:rPr>
                        <a:t>Format values to scientific notation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55819"/>
                  </a:ext>
                </a:extLst>
              </a:tr>
              <a:tr h="488043">
                <a:tc>
                  <a:txBody>
                    <a:bodyPr/>
                    <a:lstStyle/>
                    <a:p>
                      <a:pPr fontAlgn="t"/>
                      <a:r>
                        <a:rPr lang="en-GB" sz="1400" u="none" strike="noStrike">
                          <a:solidFill>
                            <a:srgbClr val="375F84"/>
                          </a:solidFill>
                          <a:effectLst/>
                          <a:hlinkClick r:id="rId4"/>
                        </a:rPr>
                        <a:t>fmt_percent()</a:t>
                      </a:r>
                      <a:endParaRPr lang="en-GB" sz="140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400">
                          <a:effectLst/>
                        </a:rPr>
                        <a:t>Format values as a percentage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114891"/>
                  </a:ext>
                </a:extLst>
              </a:tr>
              <a:tr h="488043">
                <a:tc>
                  <a:txBody>
                    <a:bodyPr/>
                    <a:lstStyle/>
                    <a:p>
                      <a:pPr fontAlgn="t"/>
                      <a:r>
                        <a:rPr lang="en-GB" sz="1400" u="none" strike="noStrike" dirty="0" err="1">
                          <a:solidFill>
                            <a:srgbClr val="375F84"/>
                          </a:solidFill>
                          <a:effectLst/>
                          <a:hlinkClick r:id="rId5"/>
                        </a:rPr>
                        <a:t>fmt_currency</a:t>
                      </a:r>
                      <a:r>
                        <a:rPr lang="en-GB" sz="1400" u="none" strike="noStrike" dirty="0">
                          <a:solidFill>
                            <a:srgbClr val="375F84"/>
                          </a:solidFill>
                          <a:effectLst/>
                          <a:hlinkClick r:id="rId5"/>
                        </a:rPr>
                        <a:t>()</a:t>
                      </a:r>
                      <a:endParaRPr lang="en-GB" sz="14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400">
                          <a:effectLst/>
                        </a:rPr>
                        <a:t>Format values as currencies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053882"/>
                  </a:ext>
                </a:extLst>
              </a:tr>
              <a:tr h="488043">
                <a:tc>
                  <a:txBody>
                    <a:bodyPr/>
                    <a:lstStyle/>
                    <a:p>
                      <a:pPr fontAlgn="t"/>
                      <a:r>
                        <a:rPr lang="en-GB" sz="1400" u="none" strike="noStrike">
                          <a:solidFill>
                            <a:srgbClr val="375F84"/>
                          </a:solidFill>
                          <a:effectLst/>
                          <a:hlinkClick r:id="rId6"/>
                        </a:rPr>
                        <a:t>fmt_date()</a:t>
                      </a:r>
                      <a:endParaRPr lang="en-GB" sz="140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400">
                          <a:effectLst/>
                        </a:rPr>
                        <a:t>Format values as dates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00374"/>
                  </a:ext>
                </a:extLst>
              </a:tr>
              <a:tr h="488043">
                <a:tc>
                  <a:txBody>
                    <a:bodyPr/>
                    <a:lstStyle/>
                    <a:p>
                      <a:pPr fontAlgn="t"/>
                      <a:r>
                        <a:rPr lang="en-GB" sz="1400" u="none" strike="noStrike">
                          <a:solidFill>
                            <a:srgbClr val="375F84"/>
                          </a:solidFill>
                          <a:effectLst/>
                          <a:hlinkClick r:id="rId7"/>
                        </a:rPr>
                        <a:t>fmt_time()</a:t>
                      </a:r>
                      <a:endParaRPr lang="en-GB" sz="140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400">
                          <a:effectLst/>
                        </a:rPr>
                        <a:t>Format values as times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738103"/>
                  </a:ext>
                </a:extLst>
              </a:tr>
              <a:tr h="488043">
                <a:tc>
                  <a:txBody>
                    <a:bodyPr/>
                    <a:lstStyle/>
                    <a:p>
                      <a:pPr fontAlgn="t"/>
                      <a:r>
                        <a:rPr lang="en-GB" sz="1400" u="none" strike="noStrike">
                          <a:solidFill>
                            <a:srgbClr val="375F84"/>
                          </a:solidFill>
                          <a:effectLst/>
                          <a:hlinkClick r:id="rId8"/>
                        </a:rPr>
                        <a:t>fmt_datetime()</a:t>
                      </a:r>
                      <a:endParaRPr lang="en-GB" sz="140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400" dirty="0">
                          <a:effectLst/>
                        </a:rPr>
                        <a:t>Format values as date-times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4574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74DFCB1-FA23-4EC8-8415-2216FC9DDB9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7083" t="3703" r="17083" b="69260"/>
          <a:stretch/>
        </p:blipFill>
        <p:spPr>
          <a:xfrm>
            <a:off x="6181709" y="3053216"/>
            <a:ext cx="4944997" cy="23749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7FDC78-5CEB-4B04-8E36-F5688AB330BE}"/>
              </a:ext>
            </a:extLst>
          </p:cNvPr>
          <p:cNvCxnSpPr>
            <a:cxnSpLocks/>
          </p:cNvCxnSpPr>
          <p:nvPr/>
        </p:nvCxnSpPr>
        <p:spPr>
          <a:xfrm flipV="1">
            <a:off x="9575800" y="2489200"/>
            <a:ext cx="241300" cy="139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E0C6EA4-C78C-4A3F-B7B4-CA00E4AB2239}"/>
              </a:ext>
            </a:extLst>
          </p:cNvPr>
          <p:cNvSpPr txBox="1"/>
          <p:nvPr/>
        </p:nvSpPr>
        <p:spPr>
          <a:xfrm>
            <a:off x="8654207" y="2168774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e.g. Suffixing of large numbers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1516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A6AF588-B1D4-4CD8-B240-8AE5B0FC6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671" y="1521073"/>
            <a:ext cx="7194850" cy="5045981"/>
          </a:xfrm>
        </p:spPr>
        <p:txBody>
          <a:bodyPr>
            <a:normAutofit/>
          </a:bodyPr>
          <a:lstStyle/>
          <a:p>
            <a:r>
              <a:rPr lang="en-US" sz="3200" dirty="0"/>
              <a:t>The issue?</a:t>
            </a:r>
          </a:p>
          <a:p>
            <a:pPr>
              <a:lnSpc>
                <a:spcPct val="150000"/>
              </a:lnSpc>
            </a:pPr>
            <a:r>
              <a:rPr lang="en-US" dirty="0"/>
              <a:t>We conduct our analysis in R but will need to produce our reports within word or create pdfs. </a:t>
            </a:r>
          </a:p>
          <a:p>
            <a:pPr>
              <a:lnSpc>
                <a:spcPct val="150000"/>
              </a:lnSpc>
            </a:pPr>
            <a:r>
              <a:rPr lang="en-US" dirty="0"/>
              <a:t>We can save any graphs as an images but what about tables?</a:t>
            </a:r>
          </a:p>
          <a:p>
            <a:pPr>
              <a:lnSpc>
                <a:spcPct val="150000"/>
              </a:lnSpc>
            </a:pPr>
            <a:r>
              <a:rPr lang="en-US" dirty="0"/>
              <a:t>Base table function cannot exactly be exported easily from R. </a:t>
            </a:r>
          </a:p>
          <a:p>
            <a:pPr>
              <a:lnSpc>
                <a:spcPct val="150000"/>
              </a:lnSpc>
            </a:pPr>
            <a:r>
              <a:rPr lang="en-US" dirty="0"/>
              <a:t>The output in the console is not exactly pretty.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D58821-D95E-4693-B772-69D6C6FD5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70" y="131133"/>
            <a:ext cx="11355063" cy="1105325"/>
          </a:xfrm>
        </p:spPr>
        <p:txBody>
          <a:bodyPr anchor="ctr">
            <a:normAutofit/>
          </a:bodyPr>
          <a:lstStyle/>
          <a:p>
            <a:r>
              <a:rPr lang="en-US" dirty="0"/>
              <a:t>Introduction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E350C-812B-496A-B93E-5D93DD331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7" t="88619" r="86415" b="2059"/>
          <a:stretch/>
        </p:blipFill>
        <p:spPr>
          <a:xfrm>
            <a:off x="7746521" y="3003136"/>
            <a:ext cx="4160212" cy="173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5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09ED9E-56C9-4F72-8600-591BD031A0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Best to choose which package suits your needs and skills</a:t>
            </a:r>
          </a:p>
          <a:p>
            <a:r>
              <a:rPr lang="en-US" dirty="0" err="1"/>
              <a:t>Fletxtable</a:t>
            </a:r>
            <a:endParaRPr lang="en-US" dirty="0"/>
          </a:p>
          <a:p>
            <a:pPr lvl="1"/>
            <a:r>
              <a:rPr lang="en-US" dirty="0"/>
              <a:t>All purpose</a:t>
            </a:r>
          </a:p>
          <a:p>
            <a:pPr lvl="1"/>
            <a:r>
              <a:rPr lang="en-US" dirty="0"/>
              <a:t>Very useful when using word</a:t>
            </a:r>
          </a:p>
          <a:p>
            <a:r>
              <a:rPr lang="en-US" dirty="0"/>
              <a:t>Kable</a:t>
            </a:r>
          </a:p>
          <a:p>
            <a:pPr lvl="1"/>
            <a:r>
              <a:rPr lang="en-US" dirty="0"/>
              <a:t>Best suited for those wanting to work in html of pdf</a:t>
            </a:r>
          </a:p>
          <a:p>
            <a:pPr lvl="1"/>
            <a:r>
              <a:rPr lang="en-US" dirty="0"/>
              <a:t>Especially useful for shiny</a:t>
            </a:r>
          </a:p>
          <a:p>
            <a:r>
              <a:rPr lang="en-US" dirty="0"/>
              <a:t>Gt</a:t>
            </a:r>
          </a:p>
          <a:p>
            <a:pPr lvl="1"/>
            <a:r>
              <a:rPr lang="en-US" dirty="0"/>
              <a:t>Good for those used to tidyverse packages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452B05-49DD-4947-9731-6C16FC56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package should you 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39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C97799-FC3F-4636-8C51-C3F544FDF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468" y="1508374"/>
            <a:ext cx="11355064" cy="4556442"/>
          </a:xfrm>
        </p:spPr>
        <p:txBody>
          <a:bodyPr>
            <a:normAutofit/>
          </a:bodyPr>
          <a:lstStyle/>
          <a:p>
            <a:r>
              <a:rPr lang="en-US" sz="2400" dirty="0" err="1"/>
              <a:t>Flextable</a:t>
            </a:r>
            <a:endParaRPr lang="en-US" sz="2400" dirty="0"/>
          </a:p>
          <a:p>
            <a:pPr lvl="1"/>
            <a:r>
              <a:rPr lang="en-GB" sz="2400" dirty="0">
                <a:hlinkClick r:id="rId2"/>
              </a:rPr>
              <a:t>https://davidgohel.github.io/flextable/articles/overview.html</a:t>
            </a:r>
            <a:endParaRPr lang="en-GB" sz="2400" dirty="0"/>
          </a:p>
          <a:p>
            <a:r>
              <a:rPr lang="en-GB" sz="2400" dirty="0" err="1"/>
              <a:t>gt</a:t>
            </a:r>
            <a:endParaRPr lang="en-GB" sz="2400" dirty="0"/>
          </a:p>
          <a:p>
            <a:pPr lvl="1"/>
            <a:r>
              <a:rPr lang="en-GB" sz="2400" dirty="0">
                <a:hlinkClick r:id="rId3"/>
              </a:rPr>
              <a:t>https://gt.rstudio.com/</a:t>
            </a:r>
            <a:endParaRPr lang="en-GB" sz="2400" dirty="0"/>
          </a:p>
          <a:p>
            <a:r>
              <a:rPr lang="en-GB" sz="2400" dirty="0"/>
              <a:t>Kable/</a:t>
            </a:r>
            <a:r>
              <a:rPr lang="en-GB" sz="2400" dirty="0" err="1"/>
              <a:t>kableExtra</a:t>
            </a:r>
            <a:endParaRPr lang="en-GB" sz="2400" dirty="0"/>
          </a:p>
          <a:p>
            <a:pPr lvl="1"/>
            <a:r>
              <a:rPr lang="en-GB" sz="2400" dirty="0">
                <a:hlinkClick r:id="rId4"/>
              </a:rPr>
              <a:t>https://cran.r-project.org/web/packages/kableExtra/vignettes/awesome_table_in_html.html</a:t>
            </a:r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94111D-44AF-43C9-ABE0-3553B06D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26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A6AF588-B1D4-4CD8-B240-8AE5B0FC6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670" y="1680886"/>
            <a:ext cx="7194850" cy="5045981"/>
          </a:xfrm>
        </p:spPr>
        <p:txBody>
          <a:bodyPr>
            <a:normAutofit/>
          </a:bodyPr>
          <a:lstStyle/>
          <a:p>
            <a:r>
              <a:rPr lang="en-US" sz="3200" dirty="0"/>
              <a:t>The solution?</a:t>
            </a:r>
          </a:p>
          <a:p>
            <a:pPr>
              <a:lnSpc>
                <a:spcPct val="150000"/>
              </a:lnSpc>
            </a:pPr>
            <a:r>
              <a:rPr lang="en-US" dirty="0"/>
              <a:t>Common step has been to use rmarkdown</a:t>
            </a:r>
          </a:p>
          <a:p>
            <a:pPr>
              <a:lnSpc>
                <a:spcPct val="150000"/>
              </a:lnSpc>
            </a:pPr>
            <a:r>
              <a:rPr lang="en-US" dirty="0"/>
              <a:t>Allows us to create pdf/word/html reports directly from within R. </a:t>
            </a:r>
          </a:p>
          <a:p>
            <a:pPr>
              <a:lnSpc>
                <a:spcPct val="150000"/>
              </a:lnSpc>
            </a:pPr>
            <a:r>
              <a:rPr lang="en-US" dirty="0"/>
              <a:t>But this does not make tables pretty by default nor are they editable</a:t>
            </a:r>
          </a:p>
          <a:p>
            <a:pPr>
              <a:lnSpc>
                <a:spcPct val="150000"/>
              </a:lnSpc>
            </a:pPr>
            <a:r>
              <a:rPr lang="en-US" dirty="0"/>
              <a:t>Many, many packages have been created for making flexible and aesthetically pleasing tables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D58821-D95E-4693-B772-69D6C6FD5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70" y="131133"/>
            <a:ext cx="11355063" cy="1105325"/>
          </a:xfrm>
        </p:spPr>
        <p:txBody>
          <a:bodyPr anchor="ctr">
            <a:normAutofit/>
          </a:bodyPr>
          <a:lstStyle/>
          <a:p>
            <a:r>
              <a:rPr lang="en-US" dirty="0"/>
              <a:t>Introduction</a:t>
            </a:r>
            <a:endParaRPr lang="en-GB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2E613B9-305A-4108-A48F-0E6AC5CCF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41" y="2036539"/>
            <a:ext cx="3464331" cy="401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8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BE3BAA-55E4-4224-B70B-B2019B797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671" y="1437131"/>
            <a:ext cx="6355756" cy="47906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Additional feature within R that allows you to make or “knit”  documents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Conduct analysis and write text within the same file without constantly switching between the two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Some have even used it to write whole reports and books (beyond what we need for now)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B68184-8719-4A49-9AE5-B81975D9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Rmarkdown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090A3-1A87-4389-84D1-DC8F21737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31" t="5814" r="28951" b="50000"/>
          <a:stretch/>
        </p:blipFill>
        <p:spPr>
          <a:xfrm>
            <a:off x="7216346" y="763269"/>
            <a:ext cx="3657600" cy="54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3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D58821-D95E-4693-B772-69D6C6FD5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70" y="131133"/>
            <a:ext cx="11355063" cy="1105325"/>
          </a:xfrm>
        </p:spPr>
        <p:txBody>
          <a:bodyPr anchor="ctr">
            <a:normAutofit/>
          </a:bodyPr>
          <a:lstStyle/>
          <a:p>
            <a:r>
              <a:rPr lang="en-US" dirty="0"/>
              <a:t>Packages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FB6715-5C65-43CF-9D88-CEE072792228}"/>
              </a:ext>
            </a:extLst>
          </p:cNvPr>
          <p:cNvSpPr txBox="1"/>
          <p:nvPr/>
        </p:nvSpPr>
        <p:spPr>
          <a:xfrm>
            <a:off x="662593" y="1602798"/>
            <a:ext cx="10515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There are many packages available for exporting tables from R.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i="1" u="sng" dirty="0" err="1"/>
              <a:t>FlexTable</a:t>
            </a:r>
            <a:endParaRPr lang="en-US" sz="2000" b="1" i="1" u="sng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package designed for exporting tables from markdown, though can also be used in normal scripts with tables exported as images.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i="1" u="sng" dirty="0"/>
              <a:t>Kable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package which can export tables into multiple document types though works best with pdf or html. A more technical alternative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i="1" u="sng" dirty="0"/>
              <a:t>gt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package still in development by the </a:t>
            </a:r>
            <a:r>
              <a:rPr lang="en-US" sz="2000" dirty="0" err="1"/>
              <a:t>Rstudio</a:t>
            </a:r>
            <a:r>
              <a:rPr lang="en-US" sz="2000" dirty="0"/>
              <a:t> team intended to be the “ggplot2” for tables</a:t>
            </a:r>
          </a:p>
        </p:txBody>
      </p:sp>
    </p:spTree>
    <p:extLst>
      <p:ext uri="{BB962C8B-B14F-4D97-AF65-F5344CB8AC3E}">
        <p14:creationId xmlns:p14="http://schemas.microsoft.com/office/powerpoint/2010/main" val="38862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1CFDDA-57FC-46D7-B752-E60A4F0E6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671" y="1521074"/>
            <a:ext cx="6414394" cy="4556442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err="1"/>
              <a:t>Flextable</a:t>
            </a:r>
            <a:r>
              <a:rPr lang="en-US" dirty="0"/>
              <a:t> can work with html, Word, PowerPoint and pdf (requires an additional package) as well as export tables as images.</a:t>
            </a:r>
          </a:p>
          <a:p>
            <a:pPr>
              <a:lnSpc>
                <a:spcPct val="200000"/>
              </a:lnSpc>
            </a:pPr>
            <a:r>
              <a:rPr lang="en-US" dirty="0"/>
              <a:t>Quite flexible and fairly simple to understand how most functions work</a:t>
            </a:r>
          </a:p>
          <a:p>
            <a:pPr>
              <a:lnSpc>
                <a:spcPct val="200000"/>
              </a:lnSpc>
            </a:pPr>
            <a:r>
              <a:rPr lang="en-US" dirty="0"/>
              <a:t>Idea is to create a representation of a </a:t>
            </a:r>
            <a:r>
              <a:rPr lang="en-US" dirty="0" err="1"/>
              <a:t>data.frame</a:t>
            </a:r>
            <a:r>
              <a:rPr lang="en-US" dirty="0"/>
              <a:t> which can then be manipulated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432F96-3EC7-4504-9577-BBE668C34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FlexTable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648721E-730E-4A89-BB3E-B435F7138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5239" y="1616464"/>
            <a:ext cx="3759320" cy="43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3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1CFDDA-57FC-46D7-B752-E60A4F0E6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672" y="1521074"/>
            <a:ext cx="10761370" cy="4475689"/>
          </a:xfrm>
        </p:spPr>
        <p:txBody>
          <a:bodyPr>
            <a:normAutofit/>
          </a:bodyPr>
          <a:lstStyle/>
          <a:p>
            <a:r>
              <a:rPr lang="en-US" dirty="0"/>
              <a:t>General flow;</a:t>
            </a:r>
          </a:p>
          <a:p>
            <a:pPr lvl="1"/>
            <a:r>
              <a:rPr lang="en-US" dirty="0"/>
              <a:t>t &lt;- </a:t>
            </a:r>
            <a:r>
              <a:rPr lang="en-US" dirty="0" err="1"/>
              <a:t>flextable</a:t>
            </a:r>
            <a:r>
              <a:rPr lang="en-US" dirty="0"/>
              <a:t>(</a:t>
            </a:r>
            <a:r>
              <a:rPr lang="en-US" dirty="0" err="1"/>
              <a:t>dataframe</a:t>
            </a:r>
            <a:r>
              <a:rPr lang="en-US" dirty="0"/>
              <a:t>, </a:t>
            </a:r>
            <a:r>
              <a:rPr lang="en-US" dirty="0" err="1"/>
              <a:t>col_keys</a:t>
            </a:r>
            <a:r>
              <a:rPr lang="en-US" dirty="0"/>
              <a:t> = ….) </a:t>
            </a:r>
          </a:p>
          <a:p>
            <a:pPr lvl="1"/>
            <a:r>
              <a:rPr lang="en-US" dirty="0"/>
              <a:t>t &lt;- </a:t>
            </a:r>
            <a:r>
              <a:rPr lang="en-US" dirty="0" err="1"/>
              <a:t>fontsize</a:t>
            </a:r>
            <a:r>
              <a:rPr lang="en-US" dirty="0"/>
              <a:t>(t, part = …)</a:t>
            </a:r>
          </a:p>
          <a:p>
            <a:pPr lvl="1"/>
            <a:r>
              <a:rPr lang="en-US" dirty="0"/>
              <a:t>t &lt;- </a:t>
            </a:r>
            <a:r>
              <a:rPr lang="en-US" dirty="0" err="1"/>
              <a:t>add_header_lines</a:t>
            </a:r>
            <a:r>
              <a:rPr lang="en-US" dirty="0"/>
              <a:t>(t, value = …)</a:t>
            </a:r>
          </a:p>
          <a:p>
            <a:pPr lvl="1"/>
            <a:r>
              <a:rPr lang="en-US" dirty="0"/>
              <a:t>t &lt;- autofit(t)</a:t>
            </a:r>
          </a:p>
          <a:p>
            <a:pPr lvl="1"/>
            <a:r>
              <a:rPr lang="en-US" dirty="0"/>
              <a:t>t</a:t>
            </a:r>
          </a:p>
          <a:p>
            <a:r>
              <a:rPr lang="en-US" dirty="0"/>
              <a:t>Transform a data frame into a </a:t>
            </a:r>
            <a:r>
              <a:rPr lang="en-US" dirty="0" err="1"/>
              <a:t>flextable</a:t>
            </a:r>
            <a:r>
              <a:rPr lang="en-US" dirty="0"/>
              <a:t> object using the </a:t>
            </a:r>
            <a:r>
              <a:rPr lang="en-US" dirty="0" err="1"/>
              <a:t>flextable</a:t>
            </a:r>
            <a:r>
              <a:rPr lang="en-US" dirty="0"/>
              <a:t> function &amp; </a:t>
            </a:r>
            <a:r>
              <a:rPr lang="en-US" dirty="0" err="1"/>
              <a:t>col_keys</a:t>
            </a:r>
            <a:r>
              <a:rPr lang="en-US" dirty="0"/>
              <a:t>. </a:t>
            </a:r>
          </a:p>
          <a:p>
            <a:r>
              <a:rPr lang="en-US" dirty="0"/>
              <a:t>Then can edit this object by changing </a:t>
            </a:r>
            <a:r>
              <a:rPr lang="en-US" dirty="0" err="1"/>
              <a:t>fontsize</a:t>
            </a:r>
            <a:r>
              <a:rPr lang="en-US" dirty="0"/>
              <a:t>, add headers and footers, change column names, change cell sizes</a:t>
            </a:r>
          </a:p>
          <a:p>
            <a:r>
              <a:rPr lang="en-US" dirty="0"/>
              <a:t>Always using left assign when adding in new changes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432F96-3EC7-4504-9577-BBE668C34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FlexTable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01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E55065-52DA-4C7E-A33D-A73FB93E0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41" t="38334" r="9376" b="19583"/>
          <a:stretch/>
        </p:blipFill>
        <p:spPr>
          <a:xfrm>
            <a:off x="1565955" y="1283751"/>
            <a:ext cx="8691010" cy="527748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552190-8810-423A-A077-77F1D337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70" y="131133"/>
            <a:ext cx="11355063" cy="1105325"/>
          </a:xfrm>
        </p:spPr>
        <p:txBody>
          <a:bodyPr>
            <a:normAutofit/>
          </a:bodyPr>
          <a:lstStyle/>
          <a:p>
            <a:r>
              <a:rPr lang="en-US" sz="3200" dirty="0"/>
              <a:t>Wide array of functions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34967135"/>
      </p:ext>
    </p:extLst>
  </p:cSld>
  <p:clrMapOvr>
    <a:masterClrMapping/>
  </p:clrMapOvr>
</p:sld>
</file>

<file path=ppt/theme/theme1.xml><?xml version="1.0" encoding="utf-8"?>
<a:theme xmlns:a="http://schemas.openxmlformats.org/drawingml/2006/main" name="Stats4SD">
  <a:themeElements>
    <a:clrScheme name="Custom 1">
      <a:dk1>
        <a:srgbClr val="000000"/>
      </a:dk1>
      <a:lt1>
        <a:srgbClr val="FFFFFF"/>
      </a:lt1>
      <a:dk2>
        <a:srgbClr val="D32229"/>
      </a:dk2>
      <a:lt2>
        <a:srgbClr val="B4DCFA"/>
      </a:lt2>
      <a:accent1>
        <a:srgbClr val="D32229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tats4SD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ts4SD" id="{0FB727C7-E052-4B25-9AA2-20465A78504F}" vid="{73814BFC-A817-406D-846A-EA362DA16D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06DAE9941C6E48A9C55BDA8A72BDE7" ma:contentTypeVersion="9" ma:contentTypeDescription="Create a new document." ma:contentTypeScope="" ma:versionID="5cf5bc222906775cfaf5f586718c4d33">
  <xsd:schema xmlns:xsd="http://www.w3.org/2001/XMLSchema" xmlns:xs="http://www.w3.org/2001/XMLSchema" xmlns:p="http://schemas.microsoft.com/office/2006/metadata/properties" xmlns:ns3="e05110a1-bbe0-47e3-9ae9-9fd788bcb355" targetNamespace="http://schemas.microsoft.com/office/2006/metadata/properties" ma:root="true" ma:fieldsID="30ce3540c3a8ae8ab1ca686f5c1fc15f" ns3:_="">
    <xsd:import namespace="e05110a1-bbe0-47e3-9ae9-9fd788bcb3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110a1-bbe0-47e3-9ae9-9fd788bcb3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922AE-61C6-4000-BF0D-B0965D8E8D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F5860F-6680-4716-97D6-EA6A51262F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110a1-bbe0-47e3-9ae9-9fd788bcb3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6377C4-53E9-47FD-A68A-90DD7152533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2510</Words>
  <Application>Microsoft Office PowerPoint</Application>
  <PresentationFormat>Widescreen</PresentationFormat>
  <Paragraphs>295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Open Sans</vt:lpstr>
      <vt:lpstr>Open Sans Light</vt:lpstr>
      <vt:lpstr>Stats4SD</vt:lpstr>
      <vt:lpstr>Exporting Tables from R</vt:lpstr>
      <vt:lpstr>Contents</vt:lpstr>
      <vt:lpstr>Introduction</vt:lpstr>
      <vt:lpstr>Introduction</vt:lpstr>
      <vt:lpstr>Rmarkdown</vt:lpstr>
      <vt:lpstr>Packages</vt:lpstr>
      <vt:lpstr>FlexTable</vt:lpstr>
      <vt:lpstr>FlexTable</vt:lpstr>
      <vt:lpstr>Wide array of functions </vt:lpstr>
      <vt:lpstr>PowerPoint Presentation</vt:lpstr>
      <vt:lpstr>Kable/kableExtra</vt:lpstr>
      <vt:lpstr>Kable/KableExtra</vt:lpstr>
      <vt:lpstr>PowerPoint Presentation</vt:lpstr>
      <vt:lpstr>gt</vt:lpstr>
      <vt:lpstr>gt</vt:lpstr>
      <vt:lpstr>PowerPoint Presentation</vt:lpstr>
      <vt:lpstr>PowerPoint Presentation</vt:lpstr>
      <vt:lpstr>Pros and Cons</vt:lpstr>
      <vt:lpstr>Pros and Cons</vt:lpstr>
      <vt:lpstr>Pros and Cons</vt:lpstr>
      <vt:lpstr>Ease of use – for us as R users</vt:lpstr>
      <vt:lpstr>Ease of use – for new users or teaching</vt:lpstr>
      <vt:lpstr>Increased complexity - FlexTable </vt:lpstr>
      <vt:lpstr>Quick word on Broom</vt:lpstr>
      <vt:lpstr>Complicated examples in Flextable</vt:lpstr>
      <vt:lpstr>Special Features - Flextable</vt:lpstr>
      <vt:lpstr>Increased complexity - Kable</vt:lpstr>
      <vt:lpstr>Special Features - kableExtra</vt:lpstr>
      <vt:lpstr>Special Features - gt</vt:lpstr>
      <vt:lpstr>Which package should you use</vt:lpstr>
      <vt:lpstr>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Exporting Tables from R</dc:title>
  <dc:creator>Alex Thomson</dc:creator>
  <cp:lastModifiedBy>Alex Thomson</cp:lastModifiedBy>
  <cp:revision>45</cp:revision>
  <dcterms:created xsi:type="dcterms:W3CDTF">2020-06-01T10:01:56Z</dcterms:created>
  <dcterms:modified xsi:type="dcterms:W3CDTF">2024-01-08T10:33:49Z</dcterms:modified>
</cp:coreProperties>
</file>